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sldIdLst>
    <p:sldId id="271"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4" r:id="rId29"/>
    <p:sldId id="315" r:id="rId30"/>
    <p:sldId id="316" r:id="rId31"/>
    <p:sldId id="317" r:id="rId32"/>
    <p:sldId id="318" r:id="rId33"/>
    <p:sldId id="319" r:id="rId34"/>
    <p:sldId id="320" r:id="rId35"/>
    <p:sldId id="286" r:id="rId36"/>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1pPr>
    <a:lvl2pPr marL="742950" indent="-28575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2pPr>
    <a:lvl3pPr marL="11430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3pPr>
    <a:lvl4pPr marL="16002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4pPr>
    <a:lvl5pPr marL="20574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5pPr>
    <a:lvl6pPr marL="2286000" algn="l" defTabSz="914400" rtl="0" eaLnBrk="1" latinLnBrk="0" hangingPunct="1">
      <a:defRPr kern="1200">
        <a:solidFill>
          <a:schemeClr val="bg1"/>
        </a:solidFill>
        <a:latin typeface="Arial" charset="0"/>
        <a:ea typeface="Noto Sans CJK SC Regular" charset="0"/>
        <a:cs typeface="Noto Sans CJK SC Regular" charset="0"/>
      </a:defRPr>
    </a:lvl6pPr>
    <a:lvl7pPr marL="2743200" algn="l" defTabSz="914400" rtl="0" eaLnBrk="1" latinLnBrk="0" hangingPunct="1">
      <a:defRPr kern="1200">
        <a:solidFill>
          <a:schemeClr val="bg1"/>
        </a:solidFill>
        <a:latin typeface="Arial" charset="0"/>
        <a:ea typeface="Noto Sans CJK SC Regular" charset="0"/>
        <a:cs typeface="Noto Sans CJK SC Regular" charset="0"/>
      </a:defRPr>
    </a:lvl7pPr>
    <a:lvl8pPr marL="3200400" algn="l" defTabSz="914400" rtl="0" eaLnBrk="1" latinLnBrk="0" hangingPunct="1">
      <a:defRPr kern="1200">
        <a:solidFill>
          <a:schemeClr val="bg1"/>
        </a:solidFill>
        <a:latin typeface="Arial" charset="0"/>
        <a:ea typeface="Noto Sans CJK SC Regular" charset="0"/>
        <a:cs typeface="Noto Sans CJK SC Regular" charset="0"/>
      </a:defRPr>
    </a:lvl8pPr>
    <a:lvl9pPr marL="3657600" algn="l" defTabSz="914400" rtl="0" eaLnBrk="1" latinLnBrk="0" hangingPunct="1">
      <a:defRPr kern="1200">
        <a:solidFill>
          <a:schemeClr val="bg1"/>
        </a:solidFill>
        <a:latin typeface="Arial" charset="0"/>
        <a:ea typeface="Noto Sans CJK SC Regular" charset="0"/>
        <a:cs typeface="Noto Sans CJK SC Regular"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86"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5"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6" name="Rectangle 3"/>
          <p:cNvSpPr>
            <a:spLocks noGrp="1" noRot="1" noChangeAspect="1" noChangeArrowheads="1"/>
          </p:cNvSpPr>
          <p:nvPr>
            <p:ph type="sldImg"/>
          </p:nvPr>
        </p:nvSpPr>
        <p:spPr bwMode="auto">
          <a:xfrm>
            <a:off x="1106488" y="812800"/>
            <a:ext cx="5340350" cy="4003675"/>
          </a:xfrm>
          <a:prstGeom prst="rect">
            <a:avLst/>
          </a:prstGeom>
          <a:noFill/>
          <a:ln w="9525">
            <a:noFill/>
            <a:round/>
            <a:headEnd/>
            <a:tailEnd/>
          </a:ln>
        </p:spPr>
      </p:sp>
      <p:sp>
        <p:nvSpPr>
          <p:cNvPr id="2" name="Rectangle 4"/>
          <p:cNvSpPr>
            <a:spLocks noGrp="1" noChangeArrowheads="1"/>
          </p:cNvSpPr>
          <p:nvPr>
            <p:ph type="body"/>
          </p:nvPr>
        </p:nvSpPr>
        <p:spPr bwMode="auto">
          <a:xfrm>
            <a:off x="755650" y="5078413"/>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p>
            <a:pPr lvl="0"/>
            <a:endParaRPr lang="en-US" noProof="0" smtClean="0"/>
          </a:p>
        </p:txBody>
      </p:sp>
      <p:sp>
        <p:nvSpPr>
          <p:cNvPr id="2053" name="Rectangle 5"/>
          <p:cNvSpPr>
            <a:spLocks noGrp="1" noChangeArrowheads="1"/>
          </p:cNvSpPr>
          <p:nvPr>
            <p:ph type="hdr"/>
          </p:nvPr>
        </p:nvSpPr>
        <p:spPr bwMode="auto">
          <a:xfrm>
            <a:off x="1511300" y="5880100"/>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4" name="Rectangle 6"/>
          <p:cNvSpPr>
            <a:spLocks noGrp="1" noChangeArrowheads="1"/>
          </p:cNvSpPr>
          <p:nvPr>
            <p:ph type="dt"/>
          </p:nvPr>
        </p:nvSpPr>
        <p:spPr bwMode="auto">
          <a:xfrm>
            <a:off x="0" y="10156825"/>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5" name="Rectangle 7"/>
          <p:cNvSpPr>
            <a:spLocks noGrp="1" noChangeArrowheads="1"/>
          </p:cNvSpPr>
          <p:nvPr>
            <p:ph type="ftr"/>
          </p:nvPr>
        </p:nvSpPr>
        <p:spPr bwMode="auto">
          <a:xfrm>
            <a:off x="0"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6" name="Rectangle 8"/>
          <p:cNvSpPr>
            <a:spLocks noGrp="1" noChangeArrowheads="1"/>
          </p:cNvSpPr>
          <p:nvPr>
            <p:ph type="sldNum"/>
          </p:nvPr>
        </p:nvSpPr>
        <p:spPr bwMode="auto">
          <a:xfrm>
            <a:off x="4278313"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57DF3B81-22CA-4630-AB0E-2C38C89C7A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5418428B-3776-4498-A0F1-BC1090AA3E7F}"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D3FAB085-2456-46BF-8979-5B8E409931BB}"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5362" cy="584676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03238" y="301625"/>
            <a:ext cx="6648450" cy="5846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C826748F-523B-4A57-8F23-B4365435C65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9391C2D6-778D-4363-A6BA-E2C4047D527C}"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A0D1E476-6FAD-4CD0-A8F2-0A3B332C7FF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03238" y="1768475"/>
            <a:ext cx="4456112"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11750" y="1768475"/>
            <a:ext cx="44577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203EE4E5-F1DC-4C2E-9373-0CFB27F16E44}"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pPr>
              <a:defRPr/>
            </a:pPr>
            <a:fld id="{89A721E7-1E65-4050-AECF-414A02153A7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F0C90608-E5BA-4FE2-B6E4-C8A6830D4065}"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pPr>
              <a:defRPr/>
            </a:pPr>
            <a:fld id="{9F25D63C-3CDD-42C1-9CA9-D1A0D6442DBA}"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AB9340F4-6727-4BB7-B695-8894DB49B0AC}"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E4F2B1BE-61FB-47FD-B8BC-C755D99A29A2}"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195263" y="30163"/>
            <a:ext cx="9805987" cy="7559675"/>
          </a:xfrm>
          <a:prstGeom prst="rect">
            <a:avLst/>
          </a:prstGeom>
          <a:noFill/>
          <a:ln w="9525">
            <a:noFill/>
            <a:round/>
            <a:headEnd/>
            <a:tailEnd/>
          </a:ln>
        </p:spPr>
      </p:pic>
      <p:sp>
        <p:nvSpPr>
          <p:cNvPr id="1027" name="Rectangle 2"/>
          <p:cNvSpPr>
            <a:spLocks noGrp="1" noChangeArrowheads="1"/>
          </p:cNvSpPr>
          <p:nvPr>
            <p:ph type="title"/>
          </p:nvPr>
        </p:nvSpPr>
        <p:spPr bwMode="auto">
          <a:xfrm>
            <a:off x="503238" y="301625"/>
            <a:ext cx="9066212" cy="12573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503238" y="1768475"/>
            <a:ext cx="9066212" cy="4379913"/>
          </a:xfrm>
          <a:prstGeom prst="rect">
            <a:avLst/>
          </a:prstGeom>
          <a:noFill/>
          <a:ln w="9525">
            <a:noFill/>
            <a:round/>
            <a:headEnd/>
            <a:tailEnd/>
          </a:ln>
        </p:spPr>
        <p:txBody>
          <a:bodyPr vert="horz" wrap="square" lIns="0" tIns="2844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3448050"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29" name="Rectangle 5"/>
          <p:cNvSpPr>
            <a:spLocks noGrp="1" noChangeArrowheads="1"/>
          </p:cNvSpPr>
          <p:nvPr>
            <p:ph type="ftr"/>
          </p:nvPr>
        </p:nvSpPr>
        <p:spPr bwMode="auto">
          <a:xfrm>
            <a:off x="7227888"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ct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30" name="Rectangle 6"/>
          <p:cNvSpPr>
            <a:spLocks noGrp="1" noChangeArrowheads="1"/>
          </p:cNvSpPr>
          <p:nvPr>
            <p:ph type="sldNum"/>
          </p:nvPr>
        </p:nvSpPr>
        <p:spPr bwMode="auto">
          <a:xfrm>
            <a:off x="503238" y="6886575"/>
            <a:ext cx="2343150"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273D98BA-678A-43DF-B833-8FF5B02CB7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itchFamily="16"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p:cNvSpPr>
            <a:spLocks noGrp="1"/>
          </p:cNvSpPr>
          <p:nvPr>
            <p:ph type="subTitle" idx="1"/>
          </p:nvPr>
        </p:nvSpPr>
        <p:spPr>
          <a:xfrm>
            <a:off x="1727200" y="3203575"/>
            <a:ext cx="7777163" cy="3313113"/>
          </a:xfrm>
        </p:spPr>
        <p:txBody>
          <a:bodyPr/>
          <a:lstStyle/>
          <a:p>
            <a:pPr eaLnBrk="1"/>
            <a:r>
              <a:rPr lang="en-IN" altLang="en-US" smtClean="0"/>
              <a:t>     </a:t>
            </a:r>
          </a:p>
        </p:txBody>
      </p:sp>
      <p:sp>
        <p:nvSpPr>
          <p:cNvPr id="6" name="Title 1"/>
          <p:cNvSpPr>
            <a:spLocks noGrp="1"/>
          </p:cNvSpPr>
          <p:nvPr>
            <p:ph type="ctrTitle"/>
          </p:nvPr>
        </p:nvSpPr>
        <p:spPr>
          <a:xfrm>
            <a:off x="2159296" y="395462"/>
            <a:ext cx="7489528" cy="576063"/>
          </a:xfrm>
        </p:spPr>
        <p:txBody>
          <a:bodyPr/>
          <a:lstStyle/>
          <a:p>
            <a:pPr eaLnBrk="1"/>
            <a:r>
              <a:rPr lang="en-IN" sz="3200" b="1" dirty="0" smtClean="0">
                <a:solidFill>
                  <a:schemeClr val="accent6">
                    <a:lumMod val="50000"/>
                  </a:schemeClr>
                </a:solidFill>
                <a:latin typeface="Times New Roman" pitchFamily="18" charset="0"/>
                <a:cs typeface="Times New Roman" pitchFamily="18" charset="0"/>
              </a:rPr>
              <a:t>DAIRY FARMING</a:t>
            </a:r>
            <a:endParaRPr lang="en-IN" altLang="en-US" sz="3200" dirty="0" smtClean="0">
              <a:solidFill>
                <a:schemeClr val="accent6">
                  <a:lumMod val="50000"/>
                </a:schemeClr>
              </a:solidFill>
              <a:latin typeface="Times New Roman" pitchFamily="18" charset="0"/>
              <a:cs typeface="Times New Roman" pitchFamily="18" charset="0"/>
            </a:endParaRPr>
          </a:p>
        </p:txBody>
      </p:sp>
      <p:sp>
        <p:nvSpPr>
          <p:cNvPr id="7" name="TextBox 6"/>
          <p:cNvSpPr txBox="1">
            <a:spLocks noChangeArrowheads="1"/>
          </p:cNvSpPr>
          <p:nvPr/>
        </p:nvSpPr>
        <p:spPr bwMode="auto">
          <a:xfrm>
            <a:off x="1151880" y="2771775"/>
            <a:ext cx="8154045" cy="3108543"/>
          </a:xfrm>
          <a:prstGeom prst="rect">
            <a:avLst/>
          </a:prstGeom>
          <a:noFill/>
          <a:ln w="9525">
            <a:noFill/>
            <a:miter lim="800000"/>
            <a:headEnd/>
            <a:tailEnd/>
          </a:ln>
        </p:spPr>
        <p:txBody>
          <a:bodyPr wrap="square">
            <a:spAutoFit/>
          </a:bodyPr>
          <a:lstStyle/>
          <a:p>
            <a:pPr algn="ctr"/>
            <a:r>
              <a:rPr lang="en-IN" altLang="en-US" sz="2800" b="1" dirty="0" smtClean="0">
                <a:solidFill>
                  <a:schemeClr val="tx1"/>
                </a:solidFill>
                <a:latin typeface="Times New Roman" pitchFamily="18" charset="0"/>
                <a:cs typeface="Times New Roman" pitchFamily="18" charset="0"/>
              </a:rPr>
              <a:t>ABC01(0-4-0)</a:t>
            </a:r>
            <a:r>
              <a:rPr lang="en-IN" altLang="en-US" sz="2800" dirty="0" smtClean="0">
                <a:solidFill>
                  <a:schemeClr val="tx1"/>
                </a:solidFill>
              </a:rPr>
              <a:t>    </a:t>
            </a:r>
            <a:endParaRPr lang="en-IN" altLang="en-US" sz="2800" dirty="0">
              <a:solidFill>
                <a:schemeClr val="tx1"/>
              </a:solidFill>
            </a:endParaRPr>
          </a:p>
          <a:p>
            <a:pPr algn="ctr"/>
            <a:endParaRPr lang="en-IN" sz="2800" b="1" dirty="0">
              <a:solidFill>
                <a:schemeClr val="tx1"/>
              </a:solidFill>
              <a:latin typeface="Times New Roman" pitchFamily="18" charset="0"/>
              <a:cs typeface="Times New Roman" pitchFamily="18" charset="0"/>
            </a:endParaRPr>
          </a:p>
          <a:p>
            <a:pPr algn="ctr"/>
            <a:r>
              <a:rPr lang="en-IN" sz="2800" b="1" dirty="0">
                <a:solidFill>
                  <a:schemeClr val="tx1"/>
                </a:solidFill>
                <a:latin typeface="Times New Roman" pitchFamily="18" charset="0"/>
                <a:cs typeface="Times New Roman" pitchFamily="18" charset="0"/>
              </a:rPr>
              <a:t>Session: </a:t>
            </a:r>
            <a:r>
              <a:rPr lang="en-IN" sz="2800" b="1" dirty="0" smtClean="0">
                <a:solidFill>
                  <a:schemeClr val="tx1"/>
                </a:solidFill>
                <a:latin typeface="Times New Roman" pitchFamily="18" charset="0"/>
                <a:cs typeface="Times New Roman" pitchFamily="18" charset="0"/>
              </a:rPr>
              <a:t>11</a:t>
            </a:r>
            <a:endParaRPr lang="en-IN" sz="2800" b="1" dirty="0">
              <a:solidFill>
                <a:schemeClr val="tx1"/>
              </a:solidFill>
              <a:latin typeface="Times New Roman" pitchFamily="18" charset="0"/>
              <a:cs typeface="Times New Roman" pitchFamily="18" charset="0"/>
            </a:endParaRPr>
          </a:p>
          <a:p>
            <a:pPr algn="ctr"/>
            <a:endParaRPr lang="en-IN" sz="2800" b="1" dirty="0">
              <a:solidFill>
                <a:srgbClr val="FF0000"/>
              </a:solidFill>
              <a:latin typeface="Times New Roman" pitchFamily="18" charset="0"/>
              <a:cs typeface="Times New Roman" pitchFamily="18" charset="0"/>
            </a:endParaRPr>
          </a:p>
          <a:p>
            <a:pPr algn="ctr"/>
            <a:r>
              <a:rPr lang="en-IN" sz="2800" b="1" dirty="0" smtClean="0">
                <a:solidFill>
                  <a:srgbClr val="FF0000"/>
                </a:solidFill>
                <a:latin typeface="Times New Roman" pitchFamily="18" charset="0"/>
                <a:cs typeface="Times New Roman" pitchFamily="18" charset="0"/>
              </a:rPr>
              <a:t>Skill of milking procedure- hand milking as well as machine milking, knowledge of retention of milk in the udder, letting down procedure etc.</a:t>
            </a:r>
            <a:endParaRPr lang="en-IN"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56136" y="295388"/>
            <a:ext cx="6456479" cy="38810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655936" y="536334"/>
            <a:ext cx="8212576" cy="2722569"/>
          </a:xfrm>
          <a:prstGeom prst="rect">
            <a:avLst/>
          </a:prstGeom>
        </p:spPr>
        <p:txBody>
          <a:bodyPr vert="horz" wrap="square" lIns="0" tIns="13999" rIns="0" bIns="0" rtlCol="0">
            <a:spAutoFit/>
          </a:bodyPr>
          <a:lstStyle/>
          <a:p>
            <a:pPr marL="391978" marR="5600" indent="-377979">
              <a:lnSpc>
                <a:spcPct val="99900"/>
              </a:lnSpc>
              <a:spcBef>
                <a:spcPts val="110"/>
              </a:spcBef>
            </a:pPr>
            <a:r>
              <a:rPr spc="-116" dirty="0"/>
              <a:t>Secretory </a:t>
            </a:r>
            <a:r>
              <a:rPr spc="-55" dirty="0"/>
              <a:t>tissue </a:t>
            </a:r>
            <a:r>
              <a:rPr spc="-17" dirty="0"/>
              <a:t>in </a:t>
            </a:r>
            <a:r>
              <a:rPr spc="-33" dirty="0"/>
              <a:t>the </a:t>
            </a:r>
            <a:r>
              <a:rPr spc="-66" dirty="0"/>
              <a:t>udder </a:t>
            </a:r>
            <a:r>
              <a:rPr spc="-55" dirty="0"/>
              <a:t>is </a:t>
            </a:r>
            <a:r>
              <a:rPr spc="-105" dirty="0"/>
              <a:t>organized </a:t>
            </a:r>
            <a:r>
              <a:rPr spc="-28" dirty="0"/>
              <a:t>into</a:t>
            </a:r>
            <a:r>
              <a:rPr spc="-303" dirty="0"/>
              <a:t> </a:t>
            </a:r>
            <a:r>
              <a:rPr spc="-116" dirty="0"/>
              <a:t>lobes-  </a:t>
            </a:r>
            <a:r>
              <a:rPr spc="-143" dirty="0"/>
              <a:t>many </a:t>
            </a:r>
            <a:r>
              <a:rPr spc="-77" dirty="0"/>
              <a:t>lobules-lobule </a:t>
            </a:r>
            <a:r>
              <a:rPr spc="-61" dirty="0"/>
              <a:t>contains </a:t>
            </a:r>
            <a:r>
              <a:rPr spc="33" dirty="0"/>
              <a:t>150-220  </a:t>
            </a:r>
            <a:r>
              <a:rPr spc="-88" dirty="0"/>
              <a:t>microscopic</a:t>
            </a:r>
            <a:r>
              <a:rPr spc="-105" dirty="0"/>
              <a:t> </a:t>
            </a:r>
            <a:r>
              <a:rPr spc="-77" dirty="0"/>
              <a:t>alveoli.</a:t>
            </a:r>
          </a:p>
        </p:txBody>
      </p:sp>
      <p:sp>
        <p:nvSpPr>
          <p:cNvPr id="4" name="object 4"/>
          <p:cNvSpPr txBox="1"/>
          <p:nvPr/>
        </p:nvSpPr>
        <p:spPr>
          <a:xfrm>
            <a:off x="590837" y="2743882"/>
            <a:ext cx="2560759" cy="531977"/>
          </a:xfrm>
          <a:prstGeom prst="rect">
            <a:avLst/>
          </a:prstGeom>
        </p:spPr>
        <p:txBody>
          <a:bodyPr vert="horz" wrap="square" lIns="0" tIns="13999" rIns="0" bIns="0" rtlCol="0">
            <a:spAutoFit/>
          </a:bodyPr>
          <a:lstStyle/>
          <a:p>
            <a:pPr marL="13999">
              <a:spcBef>
                <a:spcPts val="110"/>
              </a:spcBef>
            </a:pPr>
            <a:r>
              <a:rPr sz="3300" spc="-121" dirty="0">
                <a:solidFill>
                  <a:srgbClr val="4D3A2F"/>
                </a:solidFill>
                <a:latin typeface="Arial"/>
                <a:cs typeface="Arial"/>
              </a:rPr>
              <a:t>Alveoli </a:t>
            </a:r>
            <a:r>
              <a:rPr sz="3300" spc="-276" dirty="0">
                <a:solidFill>
                  <a:srgbClr val="4D3A2F"/>
                </a:solidFill>
                <a:latin typeface="Arial"/>
                <a:cs typeface="Arial"/>
              </a:rPr>
              <a:t>-</a:t>
            </a:r>
            <a:r>
              <a:rPr sz="3300" spc="-105" dirty="0">
                <a:solidFill>
                  <a:srgbClr val="4D3A2F"/>
                </a:solidFill>
                <a:latin typeface="Arial"/>
                <a:cs typeface="Arial"/>
              </a:rPr>
              <a:t> </a:t>
            </a:r>
            <a:r>
              <a:rPr sz="3300" spc="-77" dirty="0">
                <a:solidFill>
                  <a:srgbClr val="4D3A2F"/>
                </a:solidFill>
                <a:latin typeface="Arial"/>
                <a:cs typeface="Arial"/>
              </a:rPr>
              <a:t>(acini)</a:t>
            </a:r>
            <a:endParaRPr sz="3300" dirty="0">
              <a:latin typeface="Arial"/>
              <a:cs typeface="Arial"/>
            </a:endParaRPr>
          </a:p>
        </p:txBody>
      </p:sp>
      <p:sp>
        <p:nvSpPr>
          <p:cNvPr id="5" name="object 5"/>
          <p:cNvSpPr txBox="1"/>
          <p:nvPr/>
        </p:nvSpPr>
        <p:spPr>
          <a:xfrm>
            <a:off x="590837" y="3397654"/>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6" name="object 6"/>
          <p:cNvSpPr txBox="1"/>
          <p:nvPr/>
        </p:nvSpPr>
        <p:spPr>
          <a:xfrm>
            <a:off x="590837" y="4510606"/>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7" name="object 7"/>
          <p:cNvSpPr txBox="1"/>
          <p:nvPr/>
        </p:nvSpPr>
        <p:spPr>
          <a:xfrm>
            <a:off x="590837" y="5622158"/>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8" name="object 8"/>
          <p:cNvSpPr txBox="1"/>
          <p:nvPr/>
        </p:nvSpPr>
        <p:spPr>
          <a:xfrm>
            <a:off x="2159991" y="3352856"/>
            <a:ext cx="7709219" cy="3255765"/>
          </a:xfrm>
          <a:prstGeom prst="rect">
            <a:avLst/>
          </a:prstGeom>
        </p:spPr>
        <p:txBody>
          <a:bodyPr vert="horz" wrap="square" lIns="0" tIns="31498" rIns="0" bIns="0" rtlCol="0">
            <a:spAutoFit/>
          </a:bodyPr>
          <a:lstStyle/>
          <a:p>
            <a:pPr marL="13999" marR="5600">
              <a:lnSpc>
                <a:spcPts val="3957"/>
              </a:lnSpc>
              <a:spcBef>
                <a:spcPts val="248"/>
              </a:spcBef>
            </a:pPr>
            <a:r>
              <a:rPr sz="3300" spc="-116" dirty="0">
                <a:solidFill>
                  <a:srgbClr val="4D3A2F"/>
                </a:solidFill>
                <a:latin typeface="Arial"/>
                <a:cs typeface="Arial"/>
              </a:rPr>
              <a:t>Sack-like </a:t>
            </a:r>
            <a:r>
              <a:rPr sz="3300" spc="-50" dirty="0">
                <a:solidFill>
                  <a:srgbClr val="4D3A2F"/>
                </a:solidFill>
                <a:latin typeface="Arial"/>
                <a:cs typeface="Arial"/>
              </a:rPr>
              <a:t>structures </a:t>
            </a:r>
            <a:r>
              <a:rPr sz="3300" spc="-105" dirty="0">
                <a:solidFill>
                  <a:srgbClr val="4D3A2F"/>
                </a:solidFill>
                <a:latin typeface="Arial"/>
                <a:cs typeface="Arial"/>
              </a:rPr>
              <a:t>where </a:t>
            </a:r>
            <a:r>
              <a:rPr sz="3300" spc="-6" dirty="0">
                <a:solidFill>
                  <a:srgbClr val="4D3A2F"/>
                </a:solidFill>
                <a:latin typeface="Arial"/>
                <a:cs typeface="Arial"/>
              </a:rPr>
              <a:t>milk </a:t>
            </a:r>
            <a:r>
              <a:rPr sz="3300" spc="-55" dirty="0">
                <a:solidFill>
                  <a:srgbClr val="4D3A2F"/>
                </a:solidFill>
                <a:latin typeface="Arial"/>
                <a:cs typeface="Arial"/>
              </a:rPr>
              <a:t>is </a:t>
            </a:r>
            <a:r>
              <a:rPr sz="3300" spc="-99" dirty="0">
                <a:solidFill>
                  <a:srgbClr val="4D3A2F"/>
                </a:solidFill>
                <a:latin typeface="Arial"/>
                <a:cs typeface="Arial"/>
              </a:rPr>
              <a:t>synthesized</a:t>
            </a:r>
            <a:r>
              <a:rPr sz="3300" spc="-243" dirty="0">
                <a:solidFill>
                  <a:srgbClr val="4D3A2F"/>
                </a:solidFill>
                <a:latin typeface="Arial"/>
                <a:cs typeface="Arial"/>
              </a:rPr>
              <a:t> </a:t>
            </a:r>
            <a:r>
              <a:rPr sz="3300" spc="-72" dirty="0">
                <a:solidFill>
                  <a:srgbClr val="4D3A2F"/>
                </a:solidFill>
                <a:latin typeface="Arial"/>
                <a:cs typeface="Arial"/>
              </a:rPr>
              <a:t>and  </a:t>
            </a:r>
            <a:r>
              <a:rPr sz="3300" spc="-88" dirty="0">
                <a:solidFill>
                  <a:srgbClr val="4D3A2F"/>
                </a:solidFill>
                <a:latin typeface="Arial"/>
                <a:cs typeface="Arial"/>
              </a:rPr>
              <a:t>secreted.</a:t>
            </a:r>
            <a:endParaRPr sz="3300" dirty="0">
              <a:latin typeface="Arial"/>
              <a:cs typeface="Arial"/>
            </a:endParaRPr>
          </a:p>
          <a:p>
            <a:pPr marL="13999" marR="25899" indent="106394">
              <a:spcBef>
                <a:spcPts val="700"/>
              </a:spcBef>
            </a:pPr>
            <a:r>
              <a:rPr sz="3300" spc="-435" dirty="0">
                <a:solidFill>
                  <a:srgbClr val="4D3A2F"/>
                </a:solidFill>
                <a:latin typeface="Arial"/>
                <a:cs typeface="Arial"/>
              </a:rPr>
              <a:t>A </a:t>
            </a:r>
            <a:r>
              <a:rPr sz="3300" spc="-77" dirty="0">
                <a:solidFill>
                  <a:srgbClr val="4D3A2F"/>
                </a:solidFill>
                <a:latin typeface="Arial"/>
                <a:cs typeface="Arial"/>
              </a:rPr>
              <a:t>single </a:t>
            </a:r>
            <a:r>
              <a:rPr sz="3300" spc="-126" dirty="0">
                <a:solidFill>
                  <a:srgbClr val="4D3A2F"/>
                </a:solidFill>
                <a:latin typeface="Arial"/>
                <a:cs typeface="Arial"/>
              </a:rPr>
              <a:t>layer </a:t>
            </a:r>
            <a:r>
              <a:rPr sz="3300" spc="-33" dirty="0">
                <a:solidFill>
                  <a:srgbClr val="4D3A2F"/>
                </a:solidFill>
                <a:latin typeface="Arial"/>
                <a:cs typeface="Arial"/>
              </a:rPr>
              <a:t>of </a:t>
            </a:r>
            <a:r>
              <a:rPr sz="3300" spc="-94" dirty="0">
                <a:solidFill>
                  <a:srgbClr val="4D3A2F"/>
                </a:solidFill>
                <a:latin typeface="Arial"/>
                <a:cs typeface="Arial"/>
              </a:rPr>
              <a:t>secretory </a:t>
            </a:r>
            <a:r>
              <a:rPr sz="3300" spc="-33" dirty="0">
                <a:solidFill>
                  <a:srgbClr val="4D3A2F"/>
                </a:solidFill>
                <a:latin typeface="Arial"/>
                <a:cs typeface="Arial"/>
              </a:rPr>
              <a:t>epithelial </a:t>
            </a:r>
            <a:r>
              <a:rPr sz="3300" spc="-66" dirty="0">
                <a:solidFill>
                  <a:srgbClr val="4D3A2F"/>
                </a:solidFill>
                <a:latin typeface="Arial"/>
                <a:cs typeface="Arial"/>
              </a:rPr>
              <a:t>cells </a:t>
            </a:r>
            <a:r>
              <a:rPr sz="3300" spc="-50" dirty="0">
                <a:solidFill>
                  <a:srgbClr val="4D3A2F"/>
                </a:solidFill>
                <a:latin typeface="Arial"/>
                <a:cs typeface="Arial"/>
              </a:rPr>
              <a:t>lines </a:t>
            </a:r>
            <a:r>
              <a:rPr sz="3300" spc="-33" dirty="0">
                <a:solidFill>
                  <a:srgbClr val="4D3A2F"/>
                </a:solidFill>
                <a:latin typeface="Arial"/>
                <a:cs typeface="Arial"/>
              </a:rPr>
              <a:t>the  </a:t>
            </a:r>
            <a:r>
              <a:rPr sz="3300" spc="-66" dirty="0">
                <a:solidFill>
                  <a:srgbClr val="4D3A2F"/>
                </a:solidFill>
                <a:latin typeface="Arial"/>
                <a:cs typeface="Arial"/>
              </a:rPr>
              <a:t>lumen.</a:t>
            </a:r>
            <a:endParaRPr sz="3300" dirty="0">
              <a:latin typeface="Arial"/>
              <a:cs typeface="Arial"/>
            </a:endParaRPr>
          </a:p>
          <a:p>
            <a:pPr marL="13999" marR="1233330">
              <a:spcBef>
                <a:spcPts val="816"/>
              </a:spcBef>
            </a:pPr>
            <a:r>
              <a:rPr sz="3300" spc="-72" dirty="0">
                <a:solidFill>
                  <a:srgbClr val="4D3A2F"/>
                </a:solidFill>
                <a:latin typeface="Arial"/>
                <a:cs typeface="Arial"/>
              </a:rPr>
              <a:t>Contractile myoepithelial </a:t>
            </a:r>
            <a:r>
              <a:rPr sz="3300" spc="-66" dirty="0">
                <a:solidFill>
                  <a:srgbClr val="4D3A2F"/>
                </a:solidFill>
                <a:latin typeface="Arial"/>
                <a:cs typeface="Arial"/>
              </a:rPr>
              <a:t>cells </a:t>
            </a:r>
            <a:r>
              <a:rPr sz="3300" spc="-72" dirty="0">
                <a:solidFill>
                  <a:srgbClr val="4D3A2F"/>
                </a:solidFill>
                <a:latin typeface="Arial"/>
                <a:cs typeface="Arial"/>
              </a:rPr>
              <a:t>surround </a:t>
            </a:r>
            <a:r>
              <a:rPr sz="3300" spc="-33" dirty="0">
                <a:solidFill>
                  <a:srgbClr val="4D3A2F"/>
                </a:solidFill>
                <a:latin typeface="Arial"/>
                <a:cs typeface="Arial"/>
              </a:rPr>
              <a:t>the  epithelial</a:t>
            </a:r>
            <a:r>
              <a:rPr sz="3300" spc="-99" dirty="0">
                <a:solidFill>
                  <a:srgbClr val="4D3A2F"/>
                </a:solidFill>
                <a:latin typeface="Arial"/>
                <a:cs typeface="Arial"/>
              </a:rPr>
              <a:t> </a:t>
            </a:r>
            <a:r>
              <a:rPr sz="3300" spc="-50" dirty="0">
                <a:solidFill>
                  <a:srgbClr val="4D3A2F"/>
                </a:solidFill>
                <a:latin typeface="Arial"/>
                <a:cs typeface="Arial"/>
              </a:rPr>
              <a:t>lining.</a:t>
            </a:r>
            <a:endParaRPr sz="33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2827" y="1794723"/>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3" name="object 3"/>
          <p:cNvSpPr txBox="1">
            <a:spLocks noGrp="1"/>
          </p:cNvSpPr>
          <p:nvPr>
            <p:ph type="body" idx="1"/>
          </p:nvPr>
        </p:nvSpPr>
        <p:spPr>
          <a:xfrm>
            <a:off x="1799952" y="827509"/>
            <a:ext cx="7769498" cy="2194530"/>
          </a:xfrm>
          <a:prstGeom prst="rect">
            <a:avLst/>
          </a:prstGeom>
        </p:spPr>
        <p:txBody>
          <a:bodyPr vert="horz" wrap="square" lIns="0" tIns="222586" rIns="0" bIns="0" rtlCol="0">
            <a:spAutoFit/>
          </a:bodyPr>
          <a:lstStyle/>
          <a:p>
            <a:pPr marL="422076" marR="5600">
              <a:lnSpc>
                <a:spcPct val="99900"/>
              </a:lnSpc>
              <a:spcBef>
                <a:spcPts val="110"/>
              </a:spcBef>
            </a:pPr>
            <a:r>
              <a:rPr spc="-66" dirty="0"/>
              <a:t>Myoepithelial cells </a:t>
            </a:r>
            <a:r>
              <a:rPr spc="-44" dirty="0"/>
              <a:t>contract </a:t>
            </a:r>
            <a:r>
              <a:rPr spc="-22" dirty="0"/>
              <a:t>in </a:t>
            </a:r>
            <a:r>
              <a:rPr spc="-99" dirty="0"/>
              <a:t>response </a:t>
            </a:r>
            <a:r>
              <a:rPr spc="-44" dirty="0"/>
              <a:t>to </a:t>
            </a:r>
            <a:r>
              <a:rPr spc="-33" dirty="0"/>
              <a:t>the  </a:t>
            </a:r>
            <a:r>
              <a:rPr spc="-83" dirty="0"/>
              <a:t>hormone </a:t>
            </a:r>
            <a:r>
              <a:rPr spc="-99" dirty="0"/>
              <a:t>oxytocin-milk </a:t>
            </a:r>
            <a:r>
              <a:rPr spc="-88" dirty="0"/>
              <a:t>being </a:t>
            </a:r>
            <a:r>
              <a:rPr spc="-121" dirty="0"/>
              <a:t>squeezed </a:t>
            </a:r>
            <a:r>
              <a:rPr spc="-28" dirty="0"/>
              <a:t>out of</a:t>
            </a:r>
            <a:r>
              <a:rPr spc="-165" dirty="0"/>
              <a:t> </a:t>
            </a:r>
            <a:r>
              <a:rPr spc="-33" dirty="0"/>
              <a:t>the  </a:t>
            </a:r>
            <a:r>
              <a:rPr spc="-77" dirty="0"/>
              <a:t>alveolar </a:t>
            </a:r>
            <a:r>
              <a:rPr spc="-61" dirty="0"/>
              <a:t>lumen </a:t>
            </a:r>
            <a:r>
              <a:rPr spc="-72" dirty="0"/>
              <a:t>and </a:t>
            </a:r>
            <a:r>
              <a:rPr spc="-28" dirty="0"/>
              <a:t>into </a:t>
            </a:r>
            <a:r>
              <a:rPr spc="-33" dirty="0"/>
              <a:t>the </a:t>
            </a:r>
            <a:r>
              <a:rPr spc="-50" dirty="0"/>
              <a:t>small</a:t>
            </a:r>
            <a:r>
              <a:rPr spc="-292" dirty="0"/>
              <a:t> </a:t>
            </a:r>
            <a:r>
              <a:rPr spc="-66" dirty="0"/>
              <a:t>ducts.</a:t>
            </a:r>
          </a:p>
        </p:txBody>
      </p:sp>
      <p:sp>
        <p:nvSpPr>
          <p:cNvPr id="4" name="object 4"/>
          <p:cNvSpPr txBox="1"/>
          <p:nvPr/>
        </p:nvSpPr>
        <p:spPr>
          <a:xfrm>
            <a:off x="422827" y="3410253"/>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5" name="object 5"/>
          <p:cNvSpPr txBox="1"/>
          <p:nvPr/>
        </p:nvSpPr>
        <p:spPr>
          <a:xfrm>
            <a:off x="2015976" y="3365454"/>
            <a:ext cx="7397508" cy="1537630"/>
          </a:xfrm>
          <a:prstGeom prst="rect">
            <a:avLst/>
          </a:prstGeom>
        </p:spPr>
        <p:txBody>
          <a:bodyPr vert="horz" wrap="square" lIns="0" tIns="13999" rIns="0" bIns="0" rtlCol="0">
            <a:spAutoFit/>
          </a:bodyPr>
          <a:lstStyle/>
          <a:p>
            <a:pPr marL="13999" marR="5600" indent="106394">
              <a:spcBef>
                <a:spcPts val="110"/>
              </a:spcBef>
            </a:pPr>
            <a:r>
              <a:rPr sz="3300" spc="-110" dirty="0">
                <a:solidFill>
                  <a:srgbClr val="4D3A2F"/>
                </a:solidFill>
                <a:latin typeface="Arial"/>
                <a:cs typeface="Arial"/>
              </a:rPr>
              <a:t>Outside </a:t>
            </a:r>
            <a:r>
              <a:rPr sz="3300" spc="-28" dirty="0">
                <a:solidFill>
                  <a:srgbClr val="4D3A2F"/>
                </a:solidFill>
                <a:latin typeface="Arial"/>
                <a:cs typeface="Arial"/>
              </a:rPr>
              <a:t>of </a:t>
            </a:r>
            <a:r>
              <a:rPr sz="3300" spc="-33" dirty="0">
                <a:solidFill>
                  <a:srgbClr val="4D3A2F"/>
                </a:solidFill>
                <a:latin typeface="Arial"/>
                <a:cs typeface="Arial"/>
              </a:rPr>
              <a:t>the </a:t>
            </a:r>
            <a:r>
              <a:rPr sz="3300" spc="-72" dirty="0">
                <a:solidFill>
                  <a:srgbClr val="4D3A2F"/>
                </a:solidFill>
                <a:latin typeface="Arial"/>
                <a:cs typeface="Arial"/>
              </a:rPr>
              <a:t>myoepithelial </a:t>
            </a:r>
            <a:r>
              <a:rPr sz="3300" spc="-66" dirty="0">
                <a:solidFill>
                  <a:srgbClr val="4D3A2F"/>
                </a:solidFill>
                <a:latin typeface="Arial"/>
                <a:cs typeface="Arial"/>
              </a:rPr>
              <a:t>cells </a:t>
            </a:r>
            <a:r>
              <a:rPr sz="3300" spc="-33" dirty="0">
                <a:solidFill>
                  <a:srgbClr val="4D3A2F"/>
                </a:solidFill>
                <a:latin typeface="Arial"/>
                <a:cs typeface="Arial"/>
              </a:rPr>
              <a:t>the </a:t>
            </a:r>
            <a:r>
              <a:rPr sz="3300" spc="-88" dirty="0">
                <a:solidFill>
                  <a:srgbClr val="4D3A2F"/>
                </a:solidFill>
                <a:latin typeface="Arial"/>
                <a:cs typeface="Arial"/>
              </a:rPr>
              <a:t>alveolus</a:t>
            </a:r>
            <a:r>
              <a:rPr sz="3300" spc="-270" dirty="0">
                <a:solidFill>
                  <a:srgbClr val="4D3A2F"/>
                </a:solidFill>
                <a:latin typeface="Arial"/>
                <a:cs typeface="Arial"/>
              </a:rPr>
              <a:t> </a:t>
            </a:r>
            <a:r>
              <a:rPr sz="3300" spc="-55" dirty="0">
                <a:solidFill>
                  <a:srgbClr val="4D3A2F"/>
                </a:solidFill>
                <a:latin typeface="Arial"/>
                <a:cs typeface="Arial"/>
              </a:rPr>
              <a:t>is  </a:t>
            </a:r>
            <a:r>
              <a:rPr sz="3300" spc="-77" dirty="0">
                <a:solidFill>
                  <a:srgbClr val="4D3A2F"/>
                </a:solidFill>
                <a:latin typeface="Arial"/>
                <a:cs typeface="Arial"/>
              </a:rPr>
              <a:t>surrounded </a:t>
            </a:r>
            <a:r>
              <a:rPr sz="3300" spc="-204" dirty="0">
                <a:solidFill>
                  <a:srgbClr val="4D3A2F"/>
                </a:solidFill>
                <a:latin typeface="Arial"/>
                <a:cs typeface="Arial"/>
              </a:rPr>
              <a:t>by </a:t>
            </a:r>
            <a:r>
              <a:rPr sz="3300" spc="-94" dirty="0">
                <a:solidFill>
                  <a:srgbClr val="4D3A2F"/>
                </a:solidFill>
                <a:latin typeface="Arial"/>
                <a:cs typeface="Arial"/>
              </a:rPr>
              <a:t>a </a:t>
            </a:r>
            <a:r>
              <a:rPr sz="3300" spc="-83" dirty="0">
                <a:solidFill>
                  <a:srgbClr val="4D3A2F"/>
                </a:solidFill>
                <a:latin typeface="Arial"/>
                <a:cs typeface="Arial"/>
              </a:rPr>
              <a:t>connective </a:t>
            </a:r>
            <a:r>
              <a:rPr sz="3300" spc="-55" dirty="0">
                <a:solidFill>
                  <a:srgbClr val="4D3A2F"/>
                </a:solidFill>
                <a:latin typeface="Arial"/>
                <a:cs typeface="Arial"/>
              </a:rPr>
              <a:t>tissue </a:t>
            </a:r>
            <a:r>
              <a:rPr sz="3300" spc="-72" dirty="0">
                <a:solidFill>
                  <a:srgbClr val="4D3A2F"/>
                </a:solidFill>
                <a:latin typeface="Arial"/>
                <a:cs typeface="Arial"/>
              </a:rPr>
              <a:t>basement  </a:t>
            </a:r>
            <a:r>
              <a:rPr sz="3300" spc="-83" dirty="0">
                <a:solidFill>
                  <a:srgbClr val="4D3A2F"/>
                </a:solidFill>
                <a:latin typeface="Arial"/>
                <a:cs typeface="Arial"/>
              </a:rPr>
              <a:t>membrane.</a:t>
            </a:r>
            <a:endParaRPr sz="33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2827" y="1794723"/>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3" name="object 3"/>
          <p:cNvSpPr txBox="1">
            <a:spLocks noGrp="1"/>
          </p:cNvSpPr>
          <p:nvPr>
            <p:ph type="body" idx="1"/>
          </p:nvPr>
        </p:nvSpPr>
        <p:spPr>
          <a:xfrm>
            <a:off x="2232000" y="1768475"/>
            <a:ext cx="7337450" cy="1702087"/>
          </a:xfrm>
          <a:prstGeom prst="rect">
            <a:avLst/>
          </a:prstGeom>
        </p:spPr>
        <p:txBody>
          <a:bodyPr vert="horz" wrap="square" lIns="0" tIns="222586" rIns="0" bIns="0" rtlCol="0">
            <a:spAutoFit/>
          </a:bodyPr>
          <a:lstStyle/>
          <a:p>
            <a:pPr marL="422076" marR="5600">
              <a:lnSpc>
                <a:spcPct val="99900"/>
              </a:lnSpc>
              <a:spcBef>
                <a:spcPts val="110"/>
              </a:spcBef>
            </a:pPr>
            <a:r>
              <a:rPr spc="-204" dirty="0"/>
              <a:t>The </a:t>
            </a:r>
            <a:r>
              <a:rPr spc="-61" dirty="0"/>
              <a:t>capillary </a:t>
            </a:r>
            <a:r>
              <a:rPr spc="-88" dirty="0"/>
              <a:t>bed on </a:t>
            </a:r>
            <a:r>
              <a:rPr spc="-28" dirty="0"/>
              <a:t>the </a:t>
            </a:r>
            <a:r>
              <a:rPr spc="-55" dirty="0"/>
              <a:t>outside </a:t>
            </a:r>
            <a:r>
              <a:rPr spc="-28" dirty="0"/>
              <a:t>of </a:t>
            </a:r>
            <a:r>
              <a:rPr spc="-33" dirty="0"/>
              <a:t>the </a:t>
            </a:r>
            <a:r>
              <a:rPr spc="-88" dirty="0"/>
              <a:t>alveolus</a:t>
            </a:r>
            <a:r>
              <a:rPr spc="-259" dirty="0"/>
              <a:t> </a:t>
            </a:r>
            <a:r>
              <a:rPr spc="-55" dirty="0"/>
              <a:t>is  </a:t>
            </a:r>
            <a:r>
              <a:rPr dirty="0"/>
              <a:t>part </a:t>
            </a:r>
            <a:r>
              <a:rPr spc="-28" dirty="0"/>
              <a:t>of </a:t>
            </a:r>
            <a:r>
              <a:rPr spc="-33" dirty="0"/>
              <a:t>the </a:t>
            </a:r>
            <a:r>
              <a:rPr spc="-55" dirty="0"/>
              <a:t>stromal </a:t>
            </a:r>
            <a:r>
              <a:rPr spc="-83" dirty="0"/>
              <a:t>connective </a:t>
            </a:r>
            <a:r>
              <a:rPr spc="-55" dirty="0"/>
              <a:t>tissue </a:t>
            </a:r>
            <a:r>
              <a:rPr spc="-99" dirty="0"/>
              <a:t>between  </a:t>
            </a:r>
            <a:r>
              <a:rPr spc="-77" dirty="0"/>
              <a:t>alveoli.</a:t>
            </a:r>
          </a:p>
        </p:txBody>
      </p:sp>
      <p:sp>
        <p:nvSpPr>
          <p:cNvPr id="4" name="object 4"/>
          <p:cNvSpPr txBox="1"/>
          <p:nvPr/>
        </p:nvSpPr>
        <p:spPr>
          <a:xfrm>
            <a:off x="422827" y="3410253"/>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5" name="object 5"/>
          <p:cNvSpPr txBox="1"/>
          <p:nvPr/>
        </p:nvSpPr>
        <p:spPr>
          <a:xfrm>
            <a:off x="1871960" y="3923853"/>
            <a:ext cx="7777433" cy="1537630"/>
          </a:xfrm>
          <a:prstGeom prst="rect">
            <a:avLst/>
          </a:prstGeom>
        </p:spPr>
        <p:txBody>
          <a:bodyPr vert="horz" wrap="square" lIns="0" tIns="13999" rIns="0" bIns="0" rtlCol="0">
            <a:spAutoFit/>
          </a:bodyPr>
          <a:lstStyle/>
          <a:p>
            <a:pPr marL="13999" marR="5600" indent="106394">
              <a:spcBef>
                <a:spcPts val="110"/>
              </a:spcBef>
            </a:pPr>
            <a:r>
              <a:rPr sz="3300" spc="-435" dirty="0">
                <a:solidFill>
                  <a:srgbClr val="4D3A2F"/>
                </a:solidFill>
                <a:latin typeface="Arial"/>
                <a:cs typeface="Arial"/>
              </a:rPr>
              <a:t>A </a:t>
            </a:r>
            <a:r>
              <a:rPr sz="3300" spc="-116" dirty="0">
                <a:solidFill>
                  <a:srgbClr val="4D3A2F"/>
                </a:solidFill>
                <a:latin typeface="Arial"/>
                <a:cs typeface="Arial"/>
              </a:rPr>
              <a:t>group </a:t>
            </a:r>
            <a:r>
              <a:rPr sz="3300" spc="-22" dirty="0">
                <a:solidFill>
                  <a:srgbClr val="4D3A2F"/>
                </a:solidFill>
                <a:latin typeface="Arial"/>
                <a:cs typeface="Arial"/>
              </a:rPr>
              <a:t>of </a:t>
            </a:r>
            <a:r>
              <a:rPr sz="3300" spc="-72" dirty="0">
                <a:solidFill>
                  <a:srgbClr val="4D3A2F"/>
                </a:solidFill>
                <a:latin typeface="Arial"/>
                <a:cs typeface="Arial"/>
              </a:rPr>
              <a:t>alveoli </a:t>
            </a:r>
            <a:r>
              <a:rPr sz="3300" spc="-88" dirty="0">
                <a:solidFill>
                  <a:srgbClr val="4D3A2F"/>
                </a:solidFill>
                <a:latin typeface="Arial"/>
                <a:cs typeface="Arial"/>
              </a:rPr>
              <a:t>can </a:t>
            </a:r>
            <a:r>
              <a:rPr sz="3300" spc="-94" dirty="0">
                <a:solidFill>
                  <a:srgbClr val="4D3A2F"/>
                </a:solidFill>
                <a:latin typeface="Arial"/>
                <a:cs typeface="Arial"/>
              </a:rPr>
              <a:t>be </a:t>
            </a:r>
            <a:r>
              <a:rPr sz="3300" spc="-83" dirty="0">
                <a:solidFill>
                  <a:srgbClr val="4D3A2F"/>
                </a:solidFill>
                <a:latin typeface="Arial"/>
                <a:cs typeface="Arial"/>
              </a:rPr>
              <a:t>visualized </a:t>
            </a:r>
            <a:r>
              <a:rPr sz="3300" spc="-116" dirty="0">
                <a:solidFill>
                  <a:srgbClr val="4D3A2F"/>
                </a:solidFill>
                <a:latin typeface="Arial"/>
                <a:cs typeface="Arial"/>
              </a:rPr>
              <a:t>as </a:t>
            </a:r>
            <a:r>
              <a:rPr sz="3300" spc="-94" dirty="0">
                <a:solidFill>
                  <a:srgbClr val="4D3A2F"/>
                </a:solidFill>
                <a:latin typeface="Arial"/>
                <a:cs typeface="Arial"/>
              </a:rPr>
              <a:t>a </a:t>
            </a:r>
            <a:r>
              <a:rPr sz="3300" spc="-66" dirty="0">
                <a:solidFill>
                  <a:srgbClr val="4D3A2F"/>
                </a:solidFill>
                <a:latin typeface="Arial"/>
                <a:cs typeface="Arial"/>
              </a:rPr>
              <a:t>clump </a:t>
            </a:r>
            <a:r>
              <a:rPr sz="3300" spc="-33" dirty="0">
                <a:solidFill>
                  <a:srgbClr val="4D3A2F"/>
                </a:solidFill>
                <a:latin typeface="Arial"/>
                <a:cs typeface="Arial"/>
              </a:rPr>
              <a:t>of  </a:t>
            </a:r>
            <a:r>
              <a:rPr sz="3300" spc="-110" dirty="0">
                <a:solidFill>
                  <a:srgbClr val="4D3A2F"/>
                </a:solidFill>
                <a:latin typeface="Arial"/>
                <a:cs typeface="Arial"/>
              </a:rPr>
              <a:t>grapes, </a:t>
            </a:r>
            <a:r>
              <a:rPr sz="3300" spc="-39" dirty="0">
                <a:solidFill>
                  <a:srgbClr val="4D3A2F"/>
                </a:solidFill>
                <a:latin typeface="Arial"/>
                <a:cs typeface="Arial"/>
              </a:rPr>
              <a:t>with </a:t>
            </a:r>
            <a:r>
              <a:rPr sz="3300" spc="-33" dirty="0">
                <a:solidFill>
                  <a:srgbClr val="4D3A2F"/>
                </a:solidFill>
                <a:latin typeface="Arial"/>
                <a:cs typeface="Arial"/>
              </a:rPr>
              <a:t>the </a:t>
            </a:r>
            <a:r>
              <a:rPr sz="3300" spc="-83" dirty="0">
                <a:solidFill>
                  <a:srgbClr val="4D3A2F"/>
                </a:solidFill>
                <a:latin typeface="Arial"/>
                <a:cs typeface="Arial"/>
              </a:rPr>
              <a:t>stems </a:t>
            </a:r>
            <a:r>
              <a:rPr sz="3300" spc="-66" dirty="0">
                <a:solidFill>
                  <a:srgbClr val="4D3A2F"/>
                </a:solidFill>
                <a:latin typeface="Arial"/>
                <a:cs typeface="Arial"/>
              </a:rPr>
              <a:t>acting </a:t>
            </a:r>
            <a:r>
              <a:rPr sz="3300" spc="-110" dirty="0">
                <a:solidFill>
                  <a:srgbClr val="4D3A2F"/>
                </a:solidFill>
                <a:latin typeface="Arial"/>
                <a:cs typeface="Arial"/>
              </a:rPr>
              <a:t>as </a:t>
            </a:r>
            <a:r>
              <a:rPr sz="3300" spc="-28" dirty="0">
                <a:solidFill>
                  <a:srgbClr val="4D3A2F"/>
                </a:solidFill>
                <a:latin typeface="Arial"/>
                <a:cs typeface="Arial"/>
              </a:rPr>
              <a:t>the </a:t>
            </a:r>
            <a:r>
              <a:rPr sz="3300" spc="-50" dirty="0">
                <a:solidFill>
                  <a:srgbClr val="4D3A2F"/>
                </a:solidFill>
                <a:latin typeface="Arial"/>
                <a:cs typeface="Arial"/>
              </a:rPr>
              <a:t>small </a:t>
            </a:r>
            <a:r>
              <a:rPr sz="3300" spc="-55" dirty="0">
                <a:solidFill>
                  <a:srgbClr val="4D3A2F"/>
                </a:solidFill>
                <a:latin typeface="Arial"/>
                <a:cs typeface="Arial"/>
              </a:rPr>
              <a:t>ducts  </a:t>
            </a:r>
            <a:r>
              <a:rPr sz="3300" spc="-72" dirty="0">
                <a:solidFill>
                  <a:srgbClr val="4D3A2F"/>
                </a:solidFill>
                <a:latin typeface="Arial"/>
                <a:cs typeface="Arial"/>
              </a:rPr>
              <a:t>leading </a:t>
            </a:r>
            <a:r>
              <a:rPr sz="3300" spc="-55" dirty="0">
                <a:solidFill>
                  <a:srgbClr val="4D3A2F"/>
                </a:solidFill>
                <a:latin typeface="Arial"/>
                <a:cs typeface="Arial"/>
              </a:rPr>
              <a:t>from </a:t>
            </a:r>
            <a:r>
              <a:rPr sz="3300" spc="-28" dirty="0">
                <a:solidFill>
                  <a:srgbClr val="4D3A2F"/>
                </a:solidFill>
                <a:latin typeface="Arial"/>
                <a:cs typeface="Arial"/>
              </a:rPr>
              <a:t>the</a:t>
            </a:r>
            <a:r>
              <a:rPr sz="3300" spc="-160" dirty="0">
                <a:solidFill>
                  <a:srgbClr val="4D3A2F"/>
                </a:solidFill>
                <a:latin typeface="Arial"/>
                <a:cs typeface="Arial"/>
              </a:rPr>
              <a:t> </a:t>
            </a:r>
            <a:r>
              <a:rPr sz="3300" spc="-77" dirty="0">
                <a:solidFill>
                  <a:srgbClr val="4D3A2F"/>
                </a:solidFill>
                <a:latin typeface="Arial"/>
                <a:cs typeface="Arial"/>
              </a:rPr>
              <a:t>alveoli.</a:t>
            </a:r>
            <a:endParaRPr sz="33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9952" y="1475580"/>
            <a:ext cx="8028658" cy="591610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55936" y="1619597"/>
            <a:ext cx="8424689" cy="55200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2827" y="1794723"/>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3" name="object 3"/>
          <p:cNvSpPr txBox="1">
            <a:spLocks noGrp="1"/>
          </p:cNvSpPr>
          <p:nvPr>
            <p:ph type="body" idx="1"/>
          </p:nvPr>
        </p:nvSpPr>
        <p:spPr>
          <a:xfrm>
            <a:off x="2015976" y="1768475"/>
            <a:ext cx="7553474" cy="2194530"/>
          </a:xfrm>
          <a:prstGeom prst="rect">
            <a:avLst/>
          </a:prstGeom>
        </p:spPr>
        <p:txBody>
          <a:bodyPr vert="horz" wrap="square" lIns="0" tIns="222586" rIns="0" bIns="0" rtlCol="0">
            <a:spAutoFit/>
          </a:bodyPr>
          <a:lstStyle/>
          <a:p>
            <a:pPr marL="422076" marR="5600">
              <a:lnSpc>
                <a:spcPct val="99900"/>
              </a:lnSpc>
              <a:spcBef>
                <a:spcPts val="110"/>
              </a:spcBef>
            </a:pPr>
            <a:r>
              <a:rPr spc="-99" dirty="0"/>
              <a:t>Lobules </a:t>
            </a:r>
            <a:r>
              <a:rPr spc="-276" dirty="0"/>
              <a:t>- </a:t>
            </a:r>
            <a:r>
              <a:rPr spc="-105" dirty="0"/>
              <a:t>Clusters </a:t>
            </a:r>
            <a:r>
              <a:rPr spc="-28" dirty="0"/>
              <a:t>of </a:t>
            </a:r>
            <a:r>
              <a:rPr spc="39" dirty="0"/>
              <a:t>150-220 </a:t>
            </a:r>
            <a:r>
              <a:rPr spc="-72" dirty="0"/>
              <a:t>alveoli </a:t>
            </a:r>
            <a:r>
              <a:rPr spc="-77" dirty="0"/>
              <a:t>are  </a:t>
            </a:r>
            <a:r>
              <a:rPr spc="-72" dirty="0"/>
              <a:t>encapsulated </a:t>
            </a:r>
            <a:r>
              <a:rPr spc="-204" dirty="0"/>
              <a:t>by </a:t>
            </a:r>
            <a:r>
              <a:rPr spc="-94" dirty="0"/>
              <a:t>a </a:t>
            </a:r>
            <a:r>
              <a:rPr spc="-83" dirty="0"/>
              <a:t>connective </a:t>
            </a:r>
            <a:r>
              <a:rPr spc="-55" dirty="0"/>
              <a:t>tissue </a:t>
            </a:r>
            <a:r>
              <a:rPr spc="-61" dirty="0"/>
              <a:t>sheath </a:t>
            </a:r>
            <a:r>
              <a:rPr spc="-72" dirty="0"/>
              <a:t>and  </a:t>
            </a:r>
            <a:r>
              <a:rPr spc="-83" dirty="0"/>
              <a:t>are </a:t>
            </a:r>
            <a:r>
              <a:rPr spc="-105" dirty="0"/>
              <a:t>organized </a:t>
            </a:r>
            <a:r>
              <a:rPr spc="-110" dirty="0"/>
              <a:t>as </a:t>
            </a:r>
            <a:r>
              <a:rPr spc="-94" dirty="0"/>
              <a:t>a </a:t>
            </a:r>
            <a:r>
              <a:rPr spc="-55" dirty="0"/>
              <a:t>lobule </a:t>
            </a:r>
            <a:r>
              <a:rPr spc="-61" dirty="0"/>
              <a:t>(~.7-.8 </a:t>
            </a:r>
            <a:r>
              <a:rPr spc="-66" dirty="0"/>
              <a:t>mm</a:t>
            </a:r>
            <a:r>
              <a:rPr spc="-160" dirty="0"/>
              <a:t> </a:t>
            </a:r>
            <a:r>
              <a:rPr spc="-77" dirty="0"/>
              <a:t>dia.).</a:t>
            </a:r>
          </a:p>
        </p:txBody>
      </p:sp>
      <p:sp>
        <p:nvSpPr>
          <p:cNvPr id="4" name="object 4"/>
          <p:cNvSpPr txBox="1"/>
          <p:nvPr/>
        </p:nvSpPr>
        <p:spPr>
          <a:xfrm>
            <a:off x="422827" y="4019227"/>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5" name="object 5"/>
          <p:cNvSpPr txBox="1"/>
          <p:nvPr/>
        </p:nvSpPr>
        <p:spPr>
          <a:xfrm>
            <a:off x="422827" y="5130779"/>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6" name="object 6"/>
          <p:cNvSpPr txBox="1"/>
          <p:nvPr/>
        </p:nvSpPr>
        <p:spPr>
          <a:xfrm>
            <a:off x="2087984" y="3973028"/>
            <a:ext cx="7710524" cy="2655885"/>
          </a:xfrm>
          <a:prstGeom prst="rect">
            <a:avLst/>
          </a:prstGeom>
        </p:spPr>
        <p:txBody>
          <a:bodyPr vert="horz" wrap="square" lIns="0" tIns="13999" rIns="0" bIns="0" rtlCol="0">
            <a:spAutoFit/>
          </a:bodyPr>
          <a:lstStyle/>
          <a:p>
            <a:pPr marL="13999" marR="774856">
              <a:spcBef>
                <a:spcPts val="110"/>
              </a:spcBef>
            </a:pPr>
            <a:r>
              <a:rPr sz="3300" spc="-138" dirty="0">
                <a:solidFill>
                  <a:srgbClr val="4D3A2F"/>
                </a:solidFill>
                <a:latin typeface="Arial"/>
                <a:cs typeface="Arial"/>
              </a:rPr>
              <a:t>Lobes </a:t>
            </a:r>
            <a:r>
              <a:rPr sz="3300" spc="-276" dirty="0">
                <a:solidFill>
                  <a:srgbClr val="4D3A2F"/>
                </a:solidFill>
                <a:latin typeface="Arial"/>
                <a:cs typeface="Arial"/>
              </a:rPr>
              <a:t>- </a:t>
            </a:r>
            <a:r>
              <a:rPr sz="3300" spc="-149" dirty="0">
                <a:solidFill>
                  <a:srgbClr val="4D3A2F"/>
                </a:solidFill>
                <a:latin typeface="Arial"/>
                <a:cs typeface="Arial"/>
              </a:rPr>
              <a:t>Groups </a:t>
            </a:r>
            <a:r>
              <a:rPr sz="3300" spc="-22" dirty="0">
                <a:solidFill>
                  <a:srgbClr val="4D3A2F"/>
                </a:solidFill>
                <a:latin typeface="Arial"/>
                <a:cs typeface="Arial"/>
              </a:rPr>
              <a:t>of </a:t>
            </a:r>
            <a:r>
              <a:rPr sz="3300" spc="-66" dirty="0">
                <a:solidFill>
                  <a:srgbClr val="4D3A2F"/>
                </a:solidFill>
                <a:latin typeface="Arial"/>
                <a:cs typeface="Arial"/>
              </a:rPr>
              <a:t>lobules </a:t>
            </a:r>
            <a:r>
              <a:rPr sz="3300" spc="-83" dirty="0">
                <a:solidFill>
                  <a:srgbClr val="4D3A2F"/>
                </a:solidFill>
                <a:latin typeface="Arial"/>
                <a:cs typeface="Arial"/>
              </a:rPr>
              <a:t>are </a:t>
            </a:r>
            <a:r>
              <a:rPr sz="3300" spc="-77" dirty="0">
                <a:solidFill>
                  <a:srgbClr val="4D3A2F"/>
                </a:solidFill>
                <a:latin typeface="Arial"/>
                <a:cs typeface="Arial"/>
              </a:rPr>
              <a:t>surrounded </a:t>
            </a:r>
            <a:r>
              <a:rPr sz="3300" spc="-204" dirty="0">
                <a:solidFill>
                  <a:srgbClr val="4D3A2F"/>
                </a:solidFill>
                <a:latin typeface="Arial"/>
                <a:cs typeface="Arial"/>
              </a:rPr>
              <a:t>by </a:t>
            </a:r>
            <a:r>
              <a:rPr sz="3300" spc="-94" dirty="0">
                <a:solidFill>
                  <a:srgbClr val="4D3A2F"/>
                </a:solidFill>
                <a:latin typeface="Arial"/>
                <a:cs typeface="Arial"/>
              </a:rPr>
              <a:t>a  </a:t>
            </a:r>
            <a:r>
              <a:rPr sz="3300" spc="-83" dirty="0">
                <a:solidFill>
                  <a:srgbClr val="4D3A2F"/>
                </a:solidFill>
                <a:latin typeface="Arial"/>
                <a:cs typeface="Arial"/>
              </a:rPr>
              <a:t>connective </a:t>
            </a:r>
            <a:r>
              <a:rPr sz="3300" spc="-55" dirty="0">
                <a:solidFill>
                  <a:srgbClr val="4D3A2F"/>
                </a:solidFill>
                <a:latin typeface="Arial"/>
                <a:cs typeface="Arial"/>
              </a:rPr>
              <a:t>tissue </a:t>
            </a:r>
            <a:r>
              <a:rPr sz="3300" spc="-61" dirty="0">
                <a:solidFill>
                  <a:srgbClr val="4D3A2F"/>
                </a:solidFill>
                <a:latin typeface="Arial"/>
                <a:cs typeface="Arial"/>
              </a:rPr>
              <a:t>sheath </a:t>
            </a:r>
            <a:r>
              <a:rPr sz="3300" spc="-66" dirty="0">
                <a:solidFill>
                  <a:srgbClr val="4D3A2F"/>
                </a:solidFill>
                <a:latin typeface="Arial"/>
                <a:cs typeface="Arial"/>
              </a:rPr>
              <a:t>and </a:t>
            </a:r>
            <a:r>
              <a:rPr sz="3300" spc="-88" dirty="0">
                <a:solidFill>
                  <a:srgbClr val="4D3A2F"/>
                </a:solidFill>
                <a:latin typeface="Arial"/>
                <a:cs typeface="Arial"/>
              </a:rPr>
              <a:t>comprise </a:t>
            </a:r>
            <a:r>
              <a:rPr sz="3300" spc="-94" dirty="0">
                <a:solidFill>
                  <a:srgbClr val="4D3A2F"/>
                </a:solidFill>
                <a:latin typeface="Arial"/>
                <a:cs typeface="Arial"/>
              </a:rPr>
              <a:t>a</a:t>
            </a:r>
            <a:r>
              <a:rPr sz="3300" spc="-237" dirty="0">
                <a:solidFill>
                  <a:srgbClr val="4D3A2F"/>
                </a:solidFill>
                <a:latin typeface="Arial"/>
                <a:cs typeface="Arial"/>
              </a:rPr>
              <a:t> </a:t>
            </a:r>
            <a:r>
              <a:rPr sz="3300" spc="-77" dirty="0">
                <a:solidFill>
                  <a:srgbClr val="4D3A2F"/>
                </a:solidFill>
                <a:latin typeface="Arial"/>
                <a:cs typeface="Arial"/>
              </a:rPr>
              <a:t>lobe.</a:t>
            </a:r>
            <a:endParaRPr sz="3300" dirty="0">
              <a:latin typeface="Arial"/>
              <a:cs typeface="Arial"/>
            </a:endParaRPr>
          </a:p>
          <a:p>
            <a:pPr marL="119693">
              <a:spcBef>
                <a:spcPts val="816"/>
              </a:spcBef>
            </a:pPr>
            <a:r>
              <a:rPr sz="3300" spc="-171" dirty="0">
                <a:solidFill>
                  <a:srgbClr val="4D3A2F"/>
                </a:solidFill>
                <a:latin typeface="Arial"/>
                <a:cs typeface="Arial"/>
              </a:rPr>
              <a:t>Each </a:t>
            </a:r>
            <a:r>
              <a:rPr sz="3300" spc="-94" dirty="0">
                <a:solidFill>
                  <a:srgbClr val="4D3A2F"/>
                </a:solidFill>
                <a:latin typeface="Arial"/>
                <a:cs typeface="Arial"/>
              </a:rPr>
              <a:t>mammary </a:t>
            </a:r>
            <a:r>
              <a:rPr sz="3300" spc="-83" dirty="0">
                <a:solidFill>
                  <a:srgbClr val="4D3A2F"/>
                </a:solidFill>
                <a:latin typeface="Arial"/>
                <a:cs typeface="Arial"/>
              </a:rPr>
              <a:t>gland </a:t>
            </a:r>
            <a:r>
              <a:rPr sz="3300" spc="-55" dirty="0">
                <a:solidFill>
                  <a:srgbClr val="4D3A2F"/>
                </a:solidFill>
                <a:latin typeface="Arial"/>
                <a:cs typeface="Arial"/>
              </a:rPr>
              <a:t>is </a:t>
            </a:r>
            <a:r>
              <a:rPr sz="3300" spc="-88" dirty="0">
                <a:solidFill>
                  <a:srgbClr val="4D3A2F"/>
                </a:solidFill>
                <a:latin typeface="Arial"/>
                <a:cs typeface="Arial"/>
              </a:rPr>
              <a:t>made </a:t>
            </a:r>
            <a:r>
              <a:rPr sz="3300" spc="-28" dirty="0">
                <a:solidFill>
                  <a:srgbClr val="4D3A2F"/>
                </a:solidFill>
                <a:latin typeface="Arial"/>
                <a:cs typeface="Arial"/>
              </a:rPr>
              <a:t>of </a:t>
            </a:r>
            <a:r>
              <a:rPr sz="3300" spc="-88" dirty="0">
                <a:solidFill>
                  <a:srgbClr val="4D3A2F"/>
                </a:solidFill>
                <a:latin typeface="Arial"/>
                <a:cs typeface="Arial"/>
              </a:rPr>
              <a:t>numerous</a:t>
            </a:r>
            <a:r>
              <a:rPr sz="3300" spc="-110" dirty="0">
                <a:solidFill>
                  <a:srgbClr val="4D3A2F"/>
                </a:solidFill>
                <a:latin typeface="Arial"/>
                <a:cs typeface="Arial"/>
              </a:rPr>
              <a:t> </a:t>
            </a:r>
            <a:r>
              <a:rPr sz="3300" spc="-88" dirty="0">
                <a:solidFill>
                  <a:srgbClr val="4D3A2F"/>
                </a:solidFill>
                <a:latin typeface="Arial"/>
                <a:cs typeface="Arial"/>
              </a:rPr>
              <a:t>lobes.</a:t>
            </a:r>
            <a:endParaRPr sz="3300"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15976" y="295388"/>
            <a:ext cx="7896639" cy="82015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22827" y="1780723"/>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4" name="object 4"/>
          <p:cNvSpPr txBox="1">
            <a:spLocks noGrp="1"/>
          </p:cNvSpPr>
          <p:nvPr>
            <p:ph type="title"/>
          </p:nvPr>
        </p:nvSpPr>
        <p:spPr>
          <a:xfrm>
            <a:off x="2304008" y="822287"/>
            <a:ext cx="7046472" cy="3370009"/>
          </a:xfrm>
          <a:prstGeom prst="rect">
            <a:avLst/>
          </a:prstGeom>
        </p:spPr>
        <p:txBody>
          <a:bodyPr vert="horz" wrap="square" lIns="0" tIns="53197" rIns="0" bIns="0" rtlCol="0">
            <a:spAutoFit/>
          </a:bodyPr>
          <a:lstStyle/>
          <a:p>
            <a:pPr marL="13999" marR="699261">
              <a:lnSpc>
                <a:spcPts val="3748"/>
              </a:lnSpc>
              <a:spcBef>
                <a:spcPts val="419"/>
              </a:spcBef>
            </a:pPr>
            <a:r>
              <a:rPr spc="-94" dirty="0"/>
              <a:t>Ducts </a:t>
            </a:r>
            <a:r>
              <a:rPr spc="-77" dirty="0"/>
              <a:t>-tubules </a:t>
            </a:r>
            <a:r>
              <a:rPr spc="-204" dirty="0"/>
              <a:t>by </a:t>
            </a:r>
            <a:r>
              <a:rPr spc="-83" dirty="0"/>
              <a:t>which </a:t>
            </a:r>
            <a:r>
              <a:rPr spc="-11" dirty="0"/>
              <a:t>milk </a:t>
            </a:r>
            <a:r>
              <a:rPr spc="-55" dirty="0"/>
              <a:t>drains from </a:t>
            </a:r>
            <a:r>
              <a:rPr spc="-33" dirty="0"/>
              <a:t>the  </a:t>
            </a:r>
            <a:r>
              <a:rPr spc="-72" dirty="0"/>
              <a:t>alveoli </a:t>
            </a:r>
            <a:r>
              <a:rPr spc="-116" dirty="0"/>
              <a:t>down </a:t>
            </a:r>
            <a:r>
              <a:rPr spc="-44" dirty="0"/>
              <a:t>to </a:t>
            </a:r>
            <a:r>
              <a:rPr spc="-33" dirty="0"/>
              <a:t>the </a:t>
            </a:r>
            <a:r>
              <a:rPr spc="-83" dirty="0"/>
              <a:t>gland</a:t>
            </a:r>
            <a:r>
              <a:rPr spc="-209" dirty="0"/>
              <a:t> </a:t>
            </a:r>
            <a:r>
              <a:rPr spc="-61" dirty="0"/>
              <a:t>cistern.</a:t>
            </a:r>
          </a:p>
          <a:p>
            <a:pPr marL="119693">
              <a:lnSpc>
                <a:spcPct val="100000"/>
              </a:lnSpc>
              <a:spcBef>
                <a:spcPts val="506"/>
              </a:spcBef>
            </a:pPr>
            <a:r>
              <a:rPr spc="-55" dirty="0"/>
              <a:t>Interlobar </a:t>
            </a:r>
            <a:r>
              <a:rPr spc="-72" dirty="0"/>
              <a:t>or </a:t>
            </a:r>
            <a:r>
              <a:rPr spc="-66" dirty="0"/>
              <a:t>primary </a:t>
            </a:r>
            <a:r>
              <a:rPr spc="-55" dirty="0"/>
              <a:t>ducts </a:t>
            </a:r>
            <a:r>
              <a:rPr spc="-44" dirty="0"/>
              <a:t>drain </a:t>
            </a:r>
            <a:r>
              <a:rPr spc="-22" dirty="0"/>
              <a:t>multiple</a:t>
            </a:r>
            <a:r>
              <a:rPr spc="-252" dirty="0"/>
              <a:t> </a:t>
            </a:r>
            <a:r>
              <a:rPr spc="-88" dirty="0"/>
              <a:t>lobes.</a:t>
            </a:r>
          </a:p>
        </p:txBody>
      </p:sp>
      <p:sp>
        <p:nvSpPr>
          <p:cNvPr id="5" name="object 5"/>
          <p:cNvSpPr txBox="1"/>
          <p:nvPr/>
        </p:nvSpPr>
        <p:spPr>
          <a:xfrm>
            <a:off x="422827" y="2836278"/>
            <a:ext cx="135807" cy="95285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a:p>
            <a:pPr marL="13999">
              <a:spcBef>
                <a:spcPts val="1797"/>
              </a:spcBef>
            </a:pPr>
            <a:r>
              <a:rPr sz="2300" spc="-1472" dirty="0">
                <a:solidFill>
                  <a:srgbClr val="EFA12D"/>
                </a:solidFill>
                <a:latin typeface="UnDotum"/>
                <a:cs typeface="UnDotum"/>
              </a:rPr>
              <a:t></a:t>
            </a:r>
            <a:endParaRPr sz="2300" dirty="0">
              <a:latin typeface="UnDotum"/>
              <a:cs typeface="UnDotum"/>
            </a:endParaRPr>
          </a:p>
        </p:txBody>
      </p:sp>
      <p:sp>
        <p:nvSpPr>
          <p:cNvPr id="6" name="object 6"/>
          <p:cNvSpPr txBox="1"/>
          <p:nvPr/>
        </p:nvSpPr>
        <p:spPr>
          <a:xfrm>
            <a:off x="422827" y="4472808"/>
            <a:ext cx="135807" cy="95285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a:p>
            <a:pPr marL="13999">
              <a:spcBef>
                <a:spcPts val="1786"/>
              </a:spcBef>
            </a:pPr>
            <a:r>
              <a:rPr sz="2300" spc="-1472" dirty="0">
                <a:solidFill>
                  <a:srgbClr val="EFA12D"/>
                </a:solidFill>
                <a:latin typeface="UnDotum"/>
                <a:cs typeface="UnDotum"/>
              </a:rPr>
              <a:t></a:t>
            </a:r>
            <a:endParaRPr sz="2300" dirty="0">
              <a:latin typeface="UnDotum"/>
              <a:cs typeface="UnDotum"/>
            </a:endParaRPr>
          </a:p>
        </p:txBody>
      </p:sp>
      <p:sp>
        <p:nvSpPr>
          <p:cNvPr id="7" name="object 7"/>
          <p:cNvSpPr txBox="1"/>
          <p:nvPr/>
        </p:nvSpPr>
        <p:spPr>
          <a:xfrm>
            <a:off x="1871960" y="4643933"/>
            <a:ext cx="7913338" cy="2542284"/>
          </a:xfrm>
          <a:prstGeom prst="rect">
            <a:avLst/>
          </a:prstGeom>
        </p:spPr>
        <p:txBody>
          <a:bodyPr vert="horz" wrap="square" lIns="0" tIns="53897" rIns="0" bIns="0" rtlCol="0">
            <a:spAutoFit/>
          </a:bodyPr>
          <a:lstStyle/>
          <a:p>
            <a:pPr marL="13999" marR="530570">
              <a:lnSpc>
                <a:spcPts val="3737"/>
              </a:lnSpc>
              <a:spcBef>
                <a:spcPts val="424"/>
              </a:spcBef>
            </a:pPr>
            <a:r>
              <a:rPr sz="3300" spc="-44" dirty="0">
                <a:solidFill>
                  <a:srgbClr val="4D3A2F"/>
                </a:solidFill>
                <a:latin typeface="Arial"/>
                <a:cs typeface="Arial"/>
              </a:rPr>
              <a:t>Intralobar </a:t>
            </a:r>
            <a:r>
              <a:rPr sz="3300" spc="-55" dirty="0">
                <a:solidFill>
                  <a:srgbClr val="4D3A2F"/>
                </a:solidFill>
                <a:latin typeface="Arial"/>
                <a:cs typeface="Arial"/>
              </a:rPr>
              <a:t>ducts </a:t>
            </a:r>
            <a:r>
              <a:rPr sz="3300" spc="-72" dirty="0">
                <a:solidFill>
                  <a:srgbClr val="4D3A2F"/>
                </a:solidFill>
                <a:latin typeface="Arial"/>
                <a:cs typeface="Arial"/>
              </a:rPr>
              <a:t>or </a:t>
            </a:r>
            <a:r>
              <a:rPr sz="3300" spc="-105" dirty="0">
                <a:solidFill>
                  <a:srgbClr val="4D3A2F"/>
                </a:solidFill>
                <a:latin typeface="Arial"/>
                <a:cs typeface="Arial"/>
              </a:rPr>
              <a:t>secondary </a:t>
            </a:r>
            <a:r>
              <a:rPr sz="3300" spc="-55" dirty="0">
                <a:solidFill>
                  <a:srgbClr val="4D3A2F"/>
                </a:solidFill>
                <a:latin typeface="Arial"/>
                <a:cs typeface="Arial"/>
              </a:rPr>
              <a:t>ducts </a:t>
            </a:r>
            <a:r>
              <a:rPr sz="3300" spc="-83" dirty="0">
                <a:solidFill>
                  <a:srgbClr val="4D3A2F"/>
                </a:solidFill>
                <a:latin typeface="Arial"/>
                <a:cs typeface="Arial"/>
              </a:rPr>
              <a:t>are </a:t>
            </a:r>
            <a:r>
              <a:rPr sz="3300" spc="-33" dirty="0">
                <a:solidFill>
                  <a:srgbClr val="4D3A2F"/>
                </a:solidFill>
                <a:latin typeface="Arial"/>
                <a:cs typeface="Arial"/>
              </a:rPr>
              <a:t>within</a:t>
            </a:r>
            <a:r>
              <a:rPr sz="3300" spc="-220" dirty="0">
                <a:solidFill>
                  <a:srgbClr val="4D3A2F"/>
                </a:solidFill>
                <a:latin typeface="Arial"/>
                <a:cs typeface="Arial"/>
              </a:rPr>
              <a:t> </a:t>
            </a:r>
            <a:r>
              <a:rPr sz="3300" spc="-94" dirty="0">
                <a:solidFill>
                  <a:srgbClr val="4D3A2F"/>
                </a:solidFill>
                <a:latin typeface="Arial"/>
                <a:cs typeface="Arial"/>
              </a:rPr>
              <a:t>a  </a:t>
            </a:r>
            <a:r>
              <a:rPr sz="3300" spc="-77" dirty="0">
                <a:solidFill>
                  <a:srgbClr val="4D3A2F"/>
                </a:solidFill>
                <a:latin typeface="Arial"/>
                <a:cs typeface="Arial"/>
              </a:rPr>
              <a:t>lobe </a:t>
            </a:r>
            <a:r>
              <a:rPr sz="3300" spc="-83" dirty="0">
                <a:solidFill>
                  <a:srgbClr val="4D3A2F"/>
                </a:solidFill>
                <a:latin typeface="Arial"/>
                <a:cs typeface="Arial"/>
              </a:rPr>
              <a:t>-drain </a:t>
            </a:r>
            <a:r>
              <a:rPr sz="3300" spc="-110" dirty="0">
                <a:solidFill>
                  <a:srgbClr val="4D3A2F"/>
                </a:solidFill>
                <a:latin typeface="Arial"/>
                <a:cs typeface="Arial"/>
              </a:rPr>
              <a:t>several </a:t>
            </a:r>
            <a:r>
              <a:rPr sz="3300" spc="-94" dirty="0">
                <a:solidFill>
                  <a:srgbClr val="4D3A2F"/>
                </a:solidFill>
                <a:latin typeface="Arial"/>
                <a:cs typeface="Arial"/>
              </a:rPr>
              <a:t>regions </a:t>
            </a:r>
            <a:r>
              <a:rPr sz="3300" spc="-28" dirty="0">
                <a:solidFill>
                  <a:srgbClr val="4D3A2F"/>
                </a:solidFill>
                <a:latin typeface="Arial"/>
                <a:cs typeface="Arial"/>
              </a:rPr>
              <a:t>of </a:t>
            </a:r>
            <a:r>
              <a:rPr sz="3300" spc="-33" dirty="0">
                <a:solidFill>
                  <a:srgbClr val="4D3A2F"/>
                </a:solidFill>
                <a:latin typeface="Arial"/>
                <a:cs typeface="Arial"/>
              </a:rPr>
              <a:t>the</a:t>
            </a:r>
            <a:r>
              <a:rPr sz="3300" spc="-160" dirty="0">
                <a:solidFill>
                  <a:srgbClr val="4D3A2F"/>
                </a:solidFill>
                <a:latin typeface="Arial"/>
                <a:cs typeface="Arial"/>
              </a:rPr>
              <a:t> </a:t>
            </a:r>
            <a:r>
              <a:rPr sz="3300" spc="-83" dirty="0">
                <a:solidFill>
                  <a:srgbClr val="4D3A2F"/>
                </a:solidFill>
                <a:latin typeface="Arial"/>
                <a:cs typeface="Arial"/>
              </a:rPr>
              <a:t>lobe</a:t>
            </a:r>
            <a:r>
              <a:rPr sz="3300" spc="-83" dirty="0" smtClean="0">
                <a:solidFill>
                  <a:srgbClr val="4D3A2F"/>
                </a:solidFill>
                <a:latin typeface="Arial"/>
                <a:cs typeface="Arial"/>
              </a:rPr>
              <a:t>.</a:t>
            </a:r>
            <a:endParaRPr sz="3300" dirty="0">
              <a:latin typeface="Arial"/>
              <a:cs typeface="Arial"/>
            </a:endParaRPr>
          </a:p>
          <a:p>
            <a:pPr marL="13999" marR="5600" indent="106394">
              <a:lnSpc>
                <a:spcPts val="3748"/>
              </a:lnSpc>
              <a:spcBef>
                <a:spcPts val="903"/>
              </a:spcBef>
            </a:pPr>
            <a:r>
              <a:rPr sz="3300" spc="-72" dirty="0">
                <a:solidFill>
                  <a:srgbClr val="4D3A2F"/>
                </a:solidFill>
                <a:latin typeface="Arial"/>
                <a:cs typeface="Arial"/>
              </a:rPr>
              <a:t>Intercalary or </a:t>
            </a:r>
            <a:r>
              <a:rPr sz="3300" spc="-28" dirty="0">
                <a:solidFill>
                  <a:srgbClr val="4D3A2F"/>
                </a:solidFill>
                <a:latin typeface="Arial"/>
                <a:cs typeface="Arial"/>
              </a:rPr>
              <a:t>tertiary </a:t>
            </a:r>
            <a:r>
              <a:rPr sz="3300" spc="-55" dirty="0">
                <a:solidFill>
                  <a:srgbClr val="4D3A2F"/>
                </a:solidFill>
                <a:latin typeface="Arial"/>
                <a:cs typeface="Arial"/>
              </a:rPr>
              <a:t>ducts </a:t>
            </a:r>
            <a:r>
              <a:rPr sz="3300" spc="-88" dirty="0">
                <a:solidFill>
                  <a:srgbClr val="4D3A2F"/>
                </a:solidFill>
                <a:latin typeface="Arial"/>
                <a:cs typeface="Arial"/>
              </a:rPr>
              <a:t>-small </a:t>
            </a:r>
            <a:r>
              <a:rPr sz="3300" spc="-55" dirty="0">
                <a:solidFill>
                  <a:srgbClr val="4D3A2F"/>
                </a:solidFill>
                <a:latin typeface="Arial"/>
                <a:cs typeface="Arial"/>
              </a:rPr>
              <a:t>ducts </a:t>
            </a:r>
            <a:r>
              <a:rPr sz="3300" spc="-83" dirty="0">
                <a:solidFill>
                  <a:srgbClr val="4D3A2F"/>
                </a:solidFill>
                <a:latin typeface="Arial"/>
                <a:cs typeface="Arial"/>
              </a:rPr>
              <a:t>which</a:t>
            </a:r>
            <a:r>
              <a:rPr sz="3300" spc="-280" dirty="0">
                <a:solidFill>
                  <a:srgbClr val="4D3A2F"/>
                </a:solidFill>
                <a:latin typeface="Arial"/>
                <a:cs typeface="Arial"/>
              </a:rPr>
              <a:t> </a:t>
            </a:r>
            <a:r>
              <a:rPr sz="3300" spc="-83" dirty="0">
                <a:solidFill>
                  <a:srgbClr val="4D3A2F"/>
                </a:solidFill>
                <a:latin typeface="Arial"/>
                <a:cs typeface="Arial"/>
              </a:rPr>
              <a:t>exit  </a:t>
            </a:r>
            <a:r>
              <a:rPr sz="3300" spc="-55" dirty="0">
                <a:solidFill>
                  <a:srgbClr val="4D3A2F"/>
                </a:solidFill>
                <a:latin typeface="Arial"/>
                <a:cs typeface="Arial"/>
              </a:rPr>
              <a:t>from </a:t>
            </a:r>
            <a:r>
              <a:rPr sz="3300" spc="-33" dirty="0">
                <a:solidFill>
                  <a:srgbClr val="4D3A2F"/>
                </a:solidFill>
                <a:latin typeface="Arial"/>
                <a:cs typeface="Arial"/>
              </a:rPr>
              <a:t>the</a:t>
            </a:r>
            <a:r>
              <a:rPr sz="3300" spc="-143" dirty="0">
                <a:solidFill>
                  <a:srgbClr val="4D3A2F"/>
                </a:solidFill>
                <a:latin typeface="Arial"/>
                <a:cs typeface="Arial"/>
              </a:rPr>
              <a:t> </a:t>
            </a:r>
            <a:r>
              <a:rPr sz="3300" spc="-88" dirty="0">
                <a:solidFill>
                  <a:srgbClr val="4D3A2F"/>
                </a:solidFill>
                <a:latin typeface="Arial"/>
                <a:cs typeface="Arial"/>
              </a:rPr>
              <a:t>alveolus.</a:t>
            </a:r>
            <a:endParaRPr sz="33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4007" y="2051645"/>
            <a:ext cx="7450397" cy="50040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15976" y="295388"/>
            <a:ext cx="7896639" cy="113535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22827" y="1780723"/>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4" name="object 4"/>
          <p:cNvSpPr txBox="1">
            <a:spLocks noGrp="1"/>
          </p:cNvSpPr>
          <p:nvPr>
            <p:ph type="title"/>
          </p:nvPr>
        </p:nvSpPr>
        <p:spPr>
          <a:xfrm>
            <a:off x="1439912" y="1115541"/>
            <a:ext cx="8202116" cy="1012505"/>
          </a:xfrm>
          <a:prstGeom prst="rect">
            <a:avLst/>
          </a:prstGeom>
        </p:spPr>
        <p:txBody>
          <a:bodyPr vert="horz" wrap="square" lIns="0" tIns="53197" rIns="0" bIns="0" rtlCol="0">
            <a:spAutoFit/>
          </a:bodyPr>
          <a:lstStyle/>
          <a:p>
            <a:pPr marL="408077" marR="5600">
              <a:lnSpc>
                <a:spcPts val="3748"/>
              </a:lnSpc>
              <a:spcBef>
                <a:spcPts val="419"/>
              </a:spcBef>
            </a:pPr>
            <a:r>
              <a:rPr spc="-435" dirty="0"/>
              <a:t>A </a:t>
            </a:r>
            <a:r>
              <a:rPr spc="-83" dirty="0"/>
              <a:t>strong </a:t>
            </a:r>
            <a:r>
              <a:rPr spc="-105" dirty="0"/>
              <a:t>suspensory </a:t>
            </a:r>
            <a:r>
              <a:rPr spc="-116" dirty="0"/>
              <a:t>system </a:t>
            </a:r>
            <a:r>
              <a:rPr spc="-83" dirty="0"/>
              <a:t>required-high  </a:t>
            </a:r>
            <a:r>
              <a:rPr spc="-88" dirty="0"/>
              <a:t>producers.</a:t>
            </a:r>
          </a:p>
        </p:txBody>
      </p:sp>
      <p:sp>
        <p:nvSpPr>
          <p:cNvPr id="5" name="object 5"/>
          <p:cNvSpPr txBox="1"/>
          <p:nvPr/>
        </p:nvSpPr>
        <p:spPr>
          <a:xfrm>
            <a:off x="422827" y="2836278"/>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6" name="object 6"/>
          <p:cNvSpPr txBox="1"/>
          <p:nvPr/>
        </p:nvSpPr>
        <p:spPr>
          <a:xfrm>
            <a:off x="2159992" y="2769080"/>
            <a:ext cx="7195388" cy="1002694"/>
          </a:xfrm>
          <a:prstGeom prst="rect">
            <a:avLst/>
          </a:prstGeom>
        </p:spPr>
        <p:txBody>
          <a:bodyPr vert="horz" wrap="square" lIns="0" tIns="53197" rIns="0" bIns="0" rtlCol="0">
            <a:spAutoFit/>
          </a:bodyPr>
          <a:lstStyle/>
          <a:p>
            <a:pPr marL="13999" marR="5600">
              <a:lnSpc>
                <a:spcPts val="3748"/>
              </a:lnSpc>
              <a:spcBef>
                <a:spcPts val="419"/>
              </a:spcBef>
            </a:pPr>
            <a:r>
              <a:rPr sz="3300" spc="-94" dirty="0">
                <a:solidFill>
                  <a:srgbClr val="4D3A2F"/>
                </a:solidFill>
                <a:latin typeface="Arial"/>
                <a:cs typeface="Arial"/>
              </a:rPr>
              <a:t>Mammary </a:t>
            </a:r>
            <a:r>
              <a:rPr sz="3300" spc="-83" dirty="0">
                <a:solidFill>
                  <a:srgbClr val="4D3A2F"/>
                </a:solidFill>
                <a:latin typeface="Arial"/>
                <a:cs typeface="Arial"/>
              </a:rPr>
              <a:t>gland </a:t>
            </a:r>
            <a:r>
              <a:rPr sz="3300" spc="-55" dirty="0">
                <a:solidFill>
                  <a:srgbClr val="4D3A2F"/>
                </a:solidFill>
                <a:latin typeface="Arial"/>
                <a:cs typeface="Arial"/>
              </a:rPr>
              <a:t>is </a:t>
            </a:r>
            <a:r>
              <a:rPr sz="3300" spc="-94" dirty="0">
                <a:solidFill>
                  <a:srgbClr val="4D3A2F"/>
                </a:solidFill>
                <a:latin typeface="Arial"/>
                <a:cs typeface="Arial"/>
              </a:rPr>
              <a:t>a </a:t>
            </a:r>
            <a:r>
              <a:rPr sz="3300" spc="-44" dirty="0">
                <a:solidFill>
                  <a:srgbClr val="4D3A2F"/>
                </a:solidFill>
                <a:latin typeface="Arial"/>
                <a:cs typeface="Arial"/>
              </a:rPr>
              <a:t>skin </a:t>
            </a:r>
            <a:r>
              <a:rPr sz="3300" spc="-83" dirty="0">
                <a:solidFill>
                  <a:srgbClr val="4D3A2F"/>
                </a:solidFill>
                <a:latin typeface="Arial"/>
                <a:cs typeface="Arial"/>
              </a:rPr>
              <a:t>gland, </a:t>
            </a:r>
            <a:r>
              <a:rPr sz="3300" spc="-72" dirty="0">
                <a:solidFill>
                  <a:srgbClr val="4D3A2F"/>
                </a:solidFill>
                <a:latin typeface="Arial"/>
                <a:cs typeface="Arial"/>
              </a:rPr>
              <a:t>and </a:t>
            </a:r>
            <a:r>
              <a:rPr sz="3300" spc="-55" dirty="0">
                <a:solidFill>
                  <a:srgbClr val="4D3A2F"/>
                </a:solidFill>
                <a:latin typeface="Arial"/>
                <a:cs typeface="Arial"/>
              </a:rPr>
              <a:t>is </a:t>
            </a:r>
            <a:r>
              <a:rPr sz="3300" spc="-61" dirty="0">
                <a:solidFill>
                  <a:srgbClr val="4D3A2F"/>
                </a:solidFill>
                <a:latin typeface="Arial"/>
                <a:cs typeface="Arial"/>
              </a:rPr>
              <a:t>therefore  </a:t>
            </a:r>
            <a:r>
              <a:rPr sz="3300" spc="-83" dirty="0">
                <a:solidFill>
                  <a:srgbClr val="4D3A2F"/>
                </a:solidFill>
                <a:latin typeface="Arial"/>
                <a:cs typeface="Arial"/>
              </a:rPr>
              <a:t>external </a:t>
            </a:r>
            <a:r>
              <a:rPr sz="3300" spc="-39" dirty="0">
                <a:solidFill>
                  <a:srgbClr val="4D3A2F"/>
                </a:solidFill>
                <a:latin typeface="Arial"/>
                <a:cs typeface="Arial"/>
              </a:rPr>
              <a:t>to </a:t>
            </a:r>
            <a:r>
              <a:rPr sz="3300" spc="-28" dirty="0">
                <a:solidFill>
                  <a:srgbClr val="4D3A2F"/>
                </a:solidFill>
                <a:latin typeface="Arial"/>
                <a:cs typeface="Arial"/>
              </a:rPr>
              <a:t>the </a:t>
            </a:r>
            <a:r>
              <a:rPr sz="3300" spc="-138" dirty="0">
                <a:solidFill>
                  <a:srgbClr val="4D3A2F"/>
                </a:solidFill>
                <a:latin typeface="Arial"/>
                <a:cs typeface="Arial"/>
              </a:rPr>
              <a:t>body</a:t>
            </a:r>
            <a:r>
              <a:rPr sz="3300" spc="-220" dirty="0">
                <a:solidFill>
                  <a:srgbClr val="4D3A2F"/>
                </a:solidFill>
                <a:latin typeface="Arial"/>
                <a:cs typeface="Arial"/>
              </a:rPr>
              <a:t> </a:t>
            </a:r>
            <a:r>
              <a:rPr sz="3300" spc="-126" dirty="0">
                <a:solidFill>
                  <a:srgbClr val="4D3A2F"/>
                </a:solidFill>
                <a:latin typeface="Arial"/>
                <a:cs typeface="Arial"/>
              </a:rPr>
              <a:t>cavity.</a:t>
            </a:r>
            <a:endParaRPr sz="3300"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7944" y="0"/>
            <a:ext cx="7828760" cy="1122131"/>
          </a:xfrm>
          <a:prstGeom prst="rect">
            <a:avLst/>
          </a:prstGeom>
        </p:spPr>
        <p:txBody>
          <a:bodyPr vert="horz" wrap="square" lIns="0" tIns="13999" rIns="0" bIns="0" rtlCol="0">
            <a:spAutoFit/>
          </a:bodyPr>
          <a:lstStyle/>
          <a:p>
            <a:pPr marL="391978" marR="5600" indent="-377979">
              <a:lnSpc>
                <a:spcPct val="100000"/>
              </a:lnSpc>
              <a:spcBef>
                <a:spcPts val="110"/>
              </a:spcBef>
            </a:pPr>
            <a:r>
              <a:rPr sz="3600" spc="-204" dirty="0"/>
              <a:t>The </a:t>
            </a:r>
            <a:r>
              <a:rPr sz="3600" spc="-72" dirty="0"/>
              <a:t>tissues, </a:t>
            </a:r>
            <a:r>
              <a:rPr sz="3600" spc="-83" dirty="0"/>
              <a:t>which </a:t>
            </a:r>
            <a:r>
              <a:rPr sz="3600" spc="-94" dirty="0"/>
              <a:t>provide </a:t>
            </a:r>
            <a:r>
              <a:rPr sz="3600" spc="-116" dirty="0"/>
              <a:t>some </a:t>
            </a:r>
            <a:r>
              <a:rPr sz="3600" spc="-110" dirty="0"/>
              <a:t>degree </a:t>
            </a:r>
            <a:r>
              <a:rPr sz="3600" spc="-28" dirty="0"/>
              <a:t>of </a:t>
            </a:r>
            <a:r>
              <a:rPr sz="3600" spc="-39" dirty="0"/>
              <a:t>support  </a:t>
            </a:r>
            <a:r>
              <a:rPr sz="3600" spc="-50" dirty="0"/>
              <a:t>for </a:t>
            </a:r>
            <a:r>
              <a:rPr sz="3600" spc="-33" dirty="0"/>
              <a:t>the</a:t>
            </a:r>
            <a:r>
              <a:rPr sz="3600" spc="-149" dirty="0"/>
              <a:t> </a:t>
            </a:r>
            <a:r>
              <a:rPr sz="3600" spc="-72" dirty="0"/>
              <a:t>udder:</a:t>
            </a:r>
          </a:p>
        </p:txBody>
      </p:sp>
      <p:sp>
        <p:nvSpPr>
          <p:cNvPr id="3" name="object 3"/>
          <p:cNvSpPr txBox="1"/>
          <p:nvPr/>
        </p:nvSpPr>
        <p:spPr>
          <a:xfrm>
            <a:off x="338822" y="1866119"/>
            <a:ext cx="135807" cy="978502"/>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a:p>
            <a:pPr marL="13999">
              <a:spcBef>
                <a:spcPts val="2006"/>
              </a:spcBef>
            </a:pPr>
            <a:r>
              <a:rPr sz="2300" spc="-1472" dirty="0">
                <a:solidFill>
                  <a:srgbClr val="EFA12D"/>
                </a:solidFill>
                <a:latin typeface="UnDotum"/>
                <a:cs typeface="UnDotum"/>
              </a:rPr>
              <a:t></a:t>
            </a:r>
            <a:endParaRPr sz="2300" dirty="0">
              <a:latin typeface="UnDotum"/>
              <a:cs typeface="UnDotum"/>
            </a:endParaRPr>
          </a:p>
        </p:txBody>
      </p:sp>
      <p:sp>
        <p:nvSpPr>
          <p:cNvPr id="4" name="object 4"/>
          <p:cNvSpPr txBox="1"/>
          <p:nvPr/>
        </p:nvSpPr>
        <p:spPr>
          <a:xfrm>
            <a:off x="338822" y="3586646"/>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5" name="object 5"/>
          <p:cNvSpPr txBox="1"/>
          <p:nvPr/>
        </p:nvSpPr>
        <p:spPr>
          <a:xfrm>
            <a:off x="338822" y="4698198"/>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6" name="object 6"/>
          <p:cNvSpPr txBox="1"/>
          <p:nvPr/>
        </p:nvSpPr>
        <p:spPr>
          <a:xfrm>
            <a:off x="2376016" y="1259557"/>
            <a:ext cx="7085675" cy="4511101"/>
          </a:xfrm>
          <a:prstGeom prst="rect">
            <a:avLst/>
          </a:prstGeom>
        </p:spPr>
        <p:txBody>
          <a:bodyPr vert="horz" wrap="square" lIns="0" tIns="118993" rIns="0" bIns="0" rtlCol="0">
            <a:spAutoFit/>
          </a:bodyPr>
          <a:lstStyle/>
          <a:p>
            <a:pPr marL="13999">
              <a:spcBef>
                <a:spcPts val="937"/>
              </a:spcBef>
            </a:pPr>
            <a:r>
              <a:rPr sz="3300" spc="-94" dirty="0">
                <a:solidFill>
                  <a:srgbClr val="513126"/>
                </a:solidFill>
                <a:latin typeface="Arial"/>
                <a:cs typeface="Arial"/>
              </a:rPr>
              <a:t>Skin </a:t>
            </a:r>
            <a:r>
              <a:rPr sz="3300" spc="-88" dirty="0">
                <a:solidFill>
                  <a:srgbClr val="513126"/>
                </a:solidFill>
                <a:latin typeface="Arial"/>
                <a:cs typeface="Arial"/>
              </a:rPr>
              <a:t>-minor</a:t>
            </a:r>
            <a:r>
              <a:rPr sz="3300" spc="-105" dirty="0">
                <a:solidFill>
                  <a:srgbClr val="513126"/>
                </a:solidFill>
                <a:latin typeface="Arial"/>
                <a:cs typeface="Arial"/>
              </a:rPr>
              <a:t> </a:t>
            </a:r>
            <a:r>
              <a:rPr sz="3300" spc="-55" dirty="0">
                <a:solidFill>
                  <a:srgbClr val="513126"/>
                </a:solidFill>
                <a:latin typeface="Arial"/>
                <a:cs typeface="Arial"/>
              </a:rPr>
              <a:t>support..</a:t>
            </a:r>
            <a:endParaRPr sz="3300" dirty="0">
              <a:latin typeface="Arial"/>
              <a:cs typeface="Arial"/>
            </a:endParaRPr>
          </a:p>
          <a:p>
            <a:pPr marL="13999">
              <a:lnSpc>
                <a:spcPts val="3963"/>
              </a:lnSpc>
              <a:spcBef>
                <a:spcPts val="827"/>
              </a:spcBef>
            </a:pPr>
            <a:r>
              <a:rPr sz="3300" spc="-55" dirty="0">
                <a:solidFill>
                  <a:srgbClr val="513126"/>
                </a:solidFill>
                <a:latin typeface="Arial"/>
                <a:cs typeface="Arial"/>
              </a:rPr>
              <a:t>Superficial </a:t>
            </a:r>
            <a:r>
              <a:rPr sz="3300" spc="-66" dirty="0">
                <a:solidFill>
                  <a:srgbClr val="513126"/>
                </a:solidFill>
                <a:latin typeface="Arial"/>
                <a:cs typeface="Arial"/>
              </a:rPr>
              <a:t>fascia </a:t>
            </a:r>
            <a:r>
              <a:rPr sz="3300" spc="-72" dirty="0">
                <a:solidFill>
                  <a:srgbClr val="513126"/>
                </a:solidFill>
                <a:latin typeface="Arial"/>
                <a:cs typeface="Arial"/>
              </a:rPr>
              <a:t>or </a:t>
            </a:r>
            <a:r>
              <a:rPr sz="3300" spc="-116" dirty="0">
                <a:solidFill>
                  <a:srgbClr val="513126"/>
                </a:solidFill>
                <a:latin typeface="Arial"/>
                <a:cs typeface="Arial"/>
              </a:rPr>
              <a:t>Areolar </a:t>
            </a:r>
            <a:r>
              <a:rPr sz="3300" spc="-77" dirty="0">
                <a:solidFill>
                  <a:srgbClr val="513126"/>
                </a:solidFill>
                <a:latin typeface="Arial"/>
                <a:cs typeface="Arial"/>
              </a:rPr>
              <a:t>subcutaneous</a:t>
            </a:r>
            <a:r>
              <a:rPr sz="3300" spc="-165" dirty="0">
                <a:solidFill>
                  <a:srgbClr val="513126"/>
                </a:solidFill>
                <a:latin typeface="Arial"/>
                <a:cs typeface="Arial"/>
              </a:rPr>
              <a:t> </a:t>
            </a:r>
            <a:r>
              <a:rPr sz="3300" spc="-55" dirty="0">
                <a:solidFill>
                  <a:srgbClr val="513126"/>
                </a:solidFill>
                <a:latin typeface="Arial"/>
                <a:cs typeface="Arial"/>
              </a:rPr>
              <a:t>tissue</a:t>
            </a:r>
            <a:endParaRPr sz="3300" dirty="0">
              <a:latin typeface="Arial"/>
              <a:cs typeface="Arial"/>
            </a:endParaRPr>
          </a:p>
          <a:p>
            <a:pPr marL="13999">
              <a:lnSpc>
                <a:spcPts val="3963"/>
              </a:lnSpc>
            </a:pPr>
            <a:r>
              <a:rPr sz="3300" spc="-83" dirty="0">
                <a:solidFill>
                  <a:srgbClr val="513126"/>
                </a:solidFill>
                <a:latin typeface="Arial"/>
                <a:cs typeface="Arial"/>
              </a:rPr>
              <a:t>-attaches </a:t>
            </a:r>
            <a:r>
              <a:rPr sz="3300" spc="-33" dirty="0">
                <a:solidFill>
                  <a:srgbClr val="513126"/>
                </a:solidFill>
                <a:latin typeface="Arial"/>
                <a:cs typeface="Arial"/>
              </a:rPr>
              <a:t>the </a:t>
            </a:r>
            <a:r>
              <a:rPr sz="3300" spc="-44" dirty="0">
                <a:solidFill>
                  <a:srgbClr val="513126"/>
                </a:solidFill>
                <a:latin typeface="Arial"/>
                <a:cs typeface="Arial"/>
              </a:rPr>
              <a:t>skin </a:t>
            </a:r>
            <a:r>
              <a:rPr sz="3300" spc="-39" dirty="0">
                <a:solidFill>
                  <a:srgbClr val="513126"/>
                </a:solidFill>
                <a:latin typeface="Arial"/>
                <a:cs typeface="Arial"/>
              </a:rPr>
              <a:t>to </a:t>
            </a:r>
            <a:r>
              <a:rPr sz="3300" spc="-33" dirty="0">
                <a:solidFill>
                  <a:srgbClr val="513126"/>
                </a:solidFill>
                <a:latin typeface="Arial"/>
                <a:cs typeface="Arial"/>
              </a:rPr>
              <a:t>the </a:t>
            </a:r>
            <a:r>
              <a:rPr sz="3300" spc="-83" dirty="0">
                <a:solidFill>
                  <a:srgbClr val="513126"/>
                </a:solidFill>
                <a:latin typeface="Arial"/>
                <a:cs typeface="Arial"/>
              </a:rPr>
              <a:t>underlying</a:t>
            </a:r>
            <a:r>
              <a:rPr sz="3300" spc="-303" dirty="0">
                <a:solidFill>
                  <a:srgbClr val="513126"/>
                </a:solidFill>
                <a:latin typeface="Arial"/>
                <a:cs typeface="Arial"/>
              </a:rPr>
              <a:t> </a:t>
            </a:r>
            <a:r>
              <a:rPr sz="3300" spc="-72" dirty="0">
                <a:solidFill>
                  <a:srgbClr val="513126"/>
                </a:solidFill>
                <a:latin typeface="Arial"/>
                <a:cs typeface="Arial"/>
              </a:rPr>
              <a:t>tissues.</a:t>
            </a:r>
            <a:endParaRPr sz="3300" dirty="0">
              <a:latin typeface="Arial"/>
              <a:cs typeface="Arial"/>
            </a:endParaRPr>
          </a:p>
          <a:p>
            <a:pPr marL="13999" marR="1622508">
              <a:spcBef>
                <a:spcPts val="827"/>
              </a:spcBef>
            </a:pPr>
            <a:r>
              <a:rPr sz="3300" spc="-121" dirty="0">
                <a:solidFill>
                  <a:srgbClr val="513126"/>
                </a:solidFill>
                <a:latin typeface="Arial"/>
                <a:cs typeface="Arial"/>
              </a:rPr>
              <a:t>Suspensory </a:t>
            </a:r>
            <a:r>
              <a:rPr sz="3300" spc="-77" dirty="0">
                <a:solidFill>
                  <a:srgbClr val="513126"/>
                </a:solidFill>
                <a:latin typeface="Arial"/>
                <a:cs typeface="Arial"/>
              </a:rPr>
              <a:t>ligaments-main </a:t>
            </a:r>
            <a:r>
              <a:rPr sz="3300" spc="-105" dirty="0">
                <a:solidFill>
                  <a:srgbClr val="513126"/>
                </a:solidFill>
                <a:latin typeface="Arial"/>
                <a:cs typeface="Arial"/>
              </a:rPr>
              <a:t>suspensory  </a:t>
            </a:r>
            <a:r>
              <a:rPr sz="3300" spc="-55" dirty="0">
                <a:solidFill>
                  <a:srgbClr val="513126"/>
                </a:solidFill>
                <a:latin typeface="Arial"/>
                <a:cs typeface="Arial"/>
              </a:rPr>
              <a:t>structures.</a:t>
            </a:r>
            <a:endParaRPr sz="3300" dirty="0">
              <a:latin typeface="Arial"/>
              <a:cs typeface="Arial"/>
            </a:endParaRPr>
          </a:p>
          <a:p>
            <a:pPr marL="13999">
              <a:spcBef>
                <a:spcPts val="816"/>
              </a:spcBef>
            </a:pPr>
            <a:r>
              <a:rPr sz="3300" spc="-121" dirty="0">
                <a:solidFill>
                  <a:srgbClr val="513126"/>
                </a:solidFill>
                <a:latin typeface="Arial"/>
                <a:cs typeface="Arial"/>
              </a:rPr>
              <a:t>Suspensory </a:t>
            </a:r>
            <a:r>
              <a:rPr sz="3300" spc="-61" dirty="0">
                <a:solidFill>
                  <a:srgbClr val="513126"/>
                </a:solidFill>
                <a:latin typeface="Arial"/>
                <a:cs typeface="Arial"/>
              </a:rPr>
              <a:t>ligaments </a:t>
            </a:r>
            <a:r>
              <a:rPr sz="3300" spc="-83" dirty="0">
                <a:solidFill>
                  <a:srgbClr val="513126"/>
                </a:solidFill>
                <a:latin typeface="Arial"/>
                <a:cs typeface="Arial"/>
              </a:rPr>
              <a:t>are</a:t>
            </a:r>
            <a:r>
              <a:rPr sz="3300" spc="-105" dirty="0">
                <a:solidFill>
                  <a:srgbClr val="513126"/>
                </a:solidFill>
                <a:latin typeface="Arial"/>
                <a:cs typeface="Arial"/>
              </a:rPr>
              <a:t> </a:t>
            </a:r>
            <a:r>
              <a:rPr sz="3300" spc="-55" dirty="0">
                <a:solidFill>
                  <a:srgbClr val="513126"/>
                </a:solidFill>
                <a:latin typeface="Arial"/>
                <a:cs typeface="Arial"/>
              </a:rPr>
              <a:t>three:</a:t>
            </a:r>
            <a:endParaRPr sz="3300" dirty="0">
              <a:latin typeface="Arial"/>
              <a:cs typeface="Arial"/>
            </a:endParaRPr>
          </a:p>
        </p:txBody>
      </p:sp>
      <p:sp>
        <p:nvSpPr>
          <p:cNvPr id="7" name="object 7"/>
          <p:cNvSpPr txBox="1"/>
          <p:nvPr/>
        </p:nvSpPr>
        <p:spPr>
          <a:xfrm>
            <a:off x="1799952" y="5868069"/>
            <a:ext cx="6585000" cy="1431921"/>
          </a:xfrm>
          <a:prstGeom prst="rect">
            <a:avLst/>
          </a:prstGeom>
        </p:spPr>
        <p:txBody>
          <a:bodyPr vert="horz" wrap="square" lIns="0" tIns="117593" rIns="0" bIns="0" rtlCol="0">
            <a:spAutoFit/>
          </a:bodyPr>
          <a:lstStyle/>
          <a:p>
            <a:pPr marL="391978" indent="-377979">
              <a:spcBef>
                <a:spcPts val="926"/>
              </a:spcBef>
              <a:buClr>
                <a:srgbClr val="EFA12D"/>
              </a:buClr>
              <a:buSzPct val="70000"/>
              <a:buAutoNum type="arabicPeriod"/>
              <a:tabLst>
                <a:tab pos="391978" algn="l"/>
              </a:tabLst>
            </a:pPr>
            <a:r>
              <a:rPr sz="2400" spc="-55" dirty="0">
                <a:solidFill>
                  <a:srgbClr val="513126"/>
                </a:solidFill>
                <a:latin typeface="Arial"/>
                <a:cs typeface="Arial"/>
              </a:rPr>
              <a:t>Superficial </a:t>
            </a:r>
            <a:r>
              <a:rPr sz="2400" spc="-72" dirty="0">
                <a:solidFill>
                  <a:srgbClr val="513126"/>
                </a:solidFill>
                <a:latin typeface="Arial"/>
                <a:cs typeface="Arial"/>
              </a:rPr>
              <a:t>Lateral </a:t>
            </a:r>
            <a:r>
              <a:rPr sz="2400" spc="-105" dirty="0">
                <a:solidFill>
                  <a:srgbClr val="513126"/>
                </a:solidFill>
                <a:latin typeface="Arial"/>
                <a:cs typeface="Arial"/>
              </a:rPr>
              <a:t>suspensory</a:t>
            </a:r>
            <a:r>
              <a:rPr sz="2400" spc="-143" dirty="0">
                <a:solidFill>
                  <a:srgbClr val="513126"/>
                </a:solidFill>
                <a:latin typeface="Arial"/>
                <a:cs typeface="Arial"/>
              </a:rPr>
              <a:t> </a:t>
            </a:r>
            <a:r>
              <a:rPr sz="2400" spc="-55" dirty="0">
                <a:solidFill>
                  <a:srgbClr val="513126"/>
                </a:solidFill>
                <a:latin typeface="Arial"/>
                <a:cs typeface="Arial"/>
              </a:rPr>
              <a:t>ligament</a:t>
            </a:r>
            <a:endParaRPr sz="2400" dirty="0">
              <a:latin typeface="Arial"/>
              <a:cs typeface="Arial"/>
            </a:endParaRPr>
          </a:p>
          <a:p>
            <a:pPr marL="391978" indent="-377979">
              <a:spcBef>
                <a:spcPts val="816"/>
              </a:spcBef>
              <a:buClr>
                <a:srgbClr val="EFA12D"/>
              </a:buClr>
              <a:buSzPct val="70000"/>
              <a:buAutoNum type="arabicPeriod"/>
              <a:tabLst>
                <a:tab pos="391978" algn="l"/>
              </a:tabLst>
            </a:pPr>
            <a:r>
              <a:rPr sz="2400" spc="-149" dirty="0">
                <a:solidFill>
                  <a:srgbClr val="513126"/>
                </a:solidFill>
                <a:latin typeface="Arial"/>
                <a:cs typeface="Arial"/>
              </a:rPr>
              <a:t>Deep </a:t>
            </a:r>
            <a:r>
              <a:rPr sz="2400" spc="-72" dirty="0">
                <a:solidFill>
                  <a:srgbClr val="513126"/>
                </a:solidFill>
                <a:latin typeface="Arial"/>
                <a:cs typeface="Arial"/>
              </a:rPr>
              <a:t>Lateral </a:t>
            </a:r>
            <a:r>
              <a:rPr sz="2400" spc="-105" dirty="0">
                <a:solidFill>
                  <a:srgbClr val="513126"/>
                </a:solidFill>
                <a:latin typeface="Arial"/>
                <a:cs typeface="Arial"/>
              </a:rPr>
              <a:t>suspensory</a:t>
            </a:r>
            <a:r>
              <a:rPr sz="2400" spc="-44" dirty="0">
                <a:solidFill>
                  <a:srgbClr val="513126"/>
                </a:solidFill>
                <a:latin typeface="Arial"/>
                <a:cs typeface="Arial"/>
              </a:rPr>
              <a:t> </a:t>
            </a:r>
            <a:r>
              <a:rPr sz="2400" spc="-55" dirty="0">
                <a:solidFill>
                  <a:srgbClr val="513126"/>
                </a:solidFill>
                <a:latin typeface="Arial"/>
                <a:cs typeface="Arial"/>
              </a:rPr>
              <a:t>ligament</a:t>
            </a:r>
            <a:endParaRPr sz="2400" dirty="0">
              <a:latin typeface="Arial"/>
              <a:cs typeface="Arial"/>
            </a:endParaRPr>
          </a:p>
          <a:p>
            <a:pPr marL="391978" indent="-377979">
              <a:spcBef>
                <a:spcPts val="827"/>
              </a:spcBef>
              <a:buClr>
                <a:srgbClr val="EFA12D"/>
              </a:buClr>
              <a:buSzPct val="70000"/>
              <a:buAutoNum type="arabicPeriod"/>
              <a:tabLst>
                <a:tab pos="391978" algn="l"/>
              </a:tabLst>
            </a:pPr>
            <a:r>
              <a:rPr sz="2400" spc="-66" dirty="0">
                <a:solidFill>
                  <a:srgbClr val="513126"/>
                </a:solidFill>
                <a:latin typeface="Arial"/>
                <a:cs typeface="Arial"/>
              </a:rPr>
              <a:t>Median </a:t>
            </a:r>
            <a:r>
              <a:rPr sz="2400" spc="-105" dirty="0">
                <a:solidFill>
                  <a:srgbClr val="513126"/>
                </a:solidFill>
                <a:latin typeface="Arial"/>
                <a:cs typeface="Arial"/>
              </a:rPr>
              <a:t>suspensory</a:t>
            </a:r>
            <a:r>
              <a:rPr sz="2400" spc="-110" dirty="0">
                <a:solidFill>
                  <a:srgbClr val="513126"/>
                </a:solidFill>
                <a:latin typeface="Arial"/>
                <a:cs typeface="Arial"/>
              </a:rPr>
              <a:t> </a:t>
            </a:r>
            <a:r>
              <a:rPr sz="2400" spc="-66" dirty="0">
                <a:solidFill>
                  <a:srgbClr val="513126"/>
                </a:solidFill>
                <a:latin typeface="Arial"/>
                <a:cs typeface="Arial"/>
              </a:rPr>
              <a:t>ligaments</a:t>
            </a:r>
            <a:endParaRPr sz="24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83986" y="251445"/>
            <a:ext cx="7896639" cy="82015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384128" y="1433189"/>
            <a:ext cx="2576962" cy="445023"/>
          </a:xfrm>
          <a:prstGeom prst="rect">
            <a:avLst/>
          </a:prstGeom>
        </p:spPr>
        <p:txBody>
          <a:bodyPr vert="horz" wrap="square" lIns="0" tIns="13999" rIns="0" bIns="0" rtlCol="0">
            <a:spAutoFit/>
          </a:bodyPr>
          <a:lstStyle/>
          <a:p>
            <a:pPr marL="13999">
              <a:lnSpc>
                <a:spcPct val="100000"/>
              </a:lnSpc>
              <a:spcBef>
                <a:spcPts val="110"/>
              </a:spcBef>
            </a:pPr>
            <a:r>
              <a:rPr sz="2800" spc="-110" dirty="0"/>
              <a:t>External</a:t>
            </a:r>
            <a:r>
              <a:rPr sz="2800" spc="-143" dirty="0"/>
              <a:t> </a:t>
            </a:r>
            <a:r>
              <a:rPr sz="2800" spc="-160" dirty="0"/>
              <a:t>Anatomy</a:t>
            </a:r>
          </a:p>
        </p:txBody>
      </p:sp>
      <p:sp>
        <p:nvSpPr>
          <p:cNvPr id="6" name="object 6"/>
          <p:cNvSpPr txBox="1"/>
          <p:nvPr/>
        </p:nvSpPr>
        <p:spPr>
          <a:xfrm>
            <a:off x="2448024" y="2627709"/>
            <a:ext cx="6667260" cy="4589137"/>
          </a:xfrm>
          <a:prstGeom prst="rect">
            <a:avLst/>
          </a:prstGeom>
        </p:spPr>
        <p:txBody>
          <a:bodyPr vert="horz" wrap="square" lIns="0" tIns="89595" rIns="0" bIns="0" rtlCol="0">
            <a:spAutoFit/>
          </a:bodyPr>
          <a:lstStyle/>
          <a:p>
            <a:pPr marL="13999">
              <a:spcBef>
                <a:spcPts val="705"/>
              </a:spcBef>
            </a:pPr>
            <a:r>
              <a:rPr sz="3300" spc="-204" dirty="0">
                <a:solidFill>
                  <a:srgbClr val="4D3A2F"/>
                </a:solidFill>
                <a:latin typeface="Times New Roman" pitchFamily="18" charset="0"/>
                <a:cs typeface="Times New Roman" pitchFamily="18" charset="0"/>
              </a:rPr>
              <a:t>The </a:t>
            </a:r>
            <a:r>
              <a:rPr sz="3300" spc="-66" dirty="0">
                <a:solidFill>
                  <a:srgbClr val="4D3A2F"/>
                </a:solidFill>
                <a:latin typeface="Times New Roman" pitchFamily="18" charset="0"/>
                <a:cs typeface="Times New Roman" pitchFamily="18" charset="0"/>
              </a:rPr>
              <a:t>udder </a:t>
            </a:r>
            <a:r>
              <a:rPr sz="3300" spc="-72" dirty="0">
                <a:solidFill>
                  <a:srgbClr val="4D3A2F"/>
                </a:solidFill>
                <a:latin typeface="Times New Roman" pitchFamily="18" charset="0"/>
                <a:cs typeface="Times New Roman" pitchFamily="18" charset="0"/>
              </a:rPr>
              <a:t>consists </a:t>
            </a:r>
            <a:r>
              <a:rPr sz="3300" spc="-28" dirty="0">
                <a:solidFill>
                  <a:srgbClr val="4D3A2F"/>
                </a:solidFill>
                <a:latin typeface="Times New Roman" pitchFamily="18" charset="0"/>
                <a:cs typeface="Times New Roman" pitchFamily="18" charset="0"/>
              </a:rPr>
              <a:t>of </a:t>
            </a:r>
            <a:r>
              <a:rPr sz="3300" spc="99" dirty="0">
                <a:solidFill>
                  <a:srgbClr val="4D3A2F"/>
                </a:solidFill>
                <a:latin typeface="Times New Roman" pitchFamily="18" charset="0"/>
                <a:cs typeface="Times New Roman" pitchFamily="18" charset="0"/>
              </a:rPr>
              <a:t>4 </a:t>
            </a:r>
            <a:r>
              <a:rPr sz="3300" spc="-77" dirty="0">
                <a:solidFill>
                  <a:srgbClr val="4D3A2F"/>
                </a:solidFill>
                <a:latin typeface="Times New Roman" pitchFamily="18" charset="0"/>
                <a:cs typeface="Times New Roman" pitchFamily="18" charset="0"/>
              </a:rPr>
              <a:t>separate</a:t>
            </a:r>
            <a:r>
              <a:rPr sz="3300" spc="-298" dirty="0">
                <a:solidFill>
                  <a:srgbClr val="4D3A2F"/>
                </a:solidFill>
                <a:latin typeface="Times New Roman" pitchFamily="18" charset="0"/>
                <a:cs typeface="Times New Roman" pitchFamily="18" charset="0"/>
              </a:rPr>
              <a:t> </a:t>
            </a:r>
            <a:r>
              <a:rPr sz="3300" spc="-88" dirty="0">
                <a:solidFill>
                  <a:srgbClr val="4D3A2F"/>
                </a:solidFill>
                <a:latin typeface="Times New Roman" pitchFamily="18" charset="0"/>
                <a:cs typeface="Times New Roman" pitchFamily="18" charset="0"/>
              </a:rPr>
              <a:t>glands</a:t>
            </a:r>
            <a:endParaRPr sz="3300" dirty="0">
              <a:latin typeface="Times New Roman" pitchFamily="18" charset="0"/>
              <a:cs typeface="Times New Roman" pitchFamily="18" charset="0"/>
            </a:endParaRPr>
          </a:p>
          <a:p>
            <a:pPr marL="13999" marR="5600">
              <a:lnSpc>
                <a:spcPts val="3748"/>
              </a:lnSpc>
              <a:spcBef>
                <a:spcPts val="904"/>
              </a:spcBef>
            </a:pPr>
            <a:r>
              <a:rPr sz="3300" spc="-105" dirty="0">
                <a:solidFill>
                  <a:srgbClr val="4D3A2F"/>
                </a:solidFill>
                <a:latin typeface="Times New Roman" pitchFamily="18" charset="0"/>
                <a:cs typeface="Times New Roman" pitchFamily="18" charset="0"/>
              </a:rPr>
              <a:t>Located </a:t>
            </a:r>
            <a:r>
              <a:rPr sz="3300" spc="-17" dirty="0">
                <a:solidFill>
                  <a:srgbClr val="4D3A2F"/>
                </a:solidFill>
                <a:latin typeface="Times New Roman" pitchFamily="18" charset="0"/>
                <a:cs typeface="Times New Roman" pitchFamily="18" charset="0"/>
              </a:rPr>
              <a:t>in </a:t>
            </a:r>
            <a:r>
              <a:rPr sz="3300" spc="-28" dirty="0">
                <a:solidFill>
                  <a:srgbClr val="4D3A2F"/>
                </a:solidFill>
                <a:latin typeface="Times New Roman" pitchFamily="18" charset="0"/>
                <a:cs typeface="Times New Roman" pitchFamily="18" charset="0"/>
              </a:rPr>
              <a:t>the </a:t>
            </a:r>
            <a:r>
              <a:rPr sz="3300" spc="-50" dirty="0">
                <a:solidFill>
                  <a:srgbClr val="4D3A2F"/>
                </a:solidFill>
                <a:latin typeface="Times New Roman" pitchFamily="18" charset="0"/>
                <a:cs typeface="Times New Roman" pitchFamily="18" charset="0"/>
              </a:rPr>
              <a:t>inguinal </a:t>
            </a:r>
            <a:r>
              <a:rPr sz="3300" spc="-88" dirty="0">
                <a:solidFill>
                  <a:srgbClr val="4D3A2F"/>
                </a:solidFill>
                <a:latin typeface="Times New Roman" pitchFamily="18" charset="0"/>
                <a:cs typeface="Times New Roman" pitchFamily="18" charset="0"/>
              </a:rPr>
              <a:t>region </a:t>
            </a:r>
            <a:r>
              <a:rPr sz="3300" spc="-28" dirty="0">
                <a:solidFill>
                  <a:srgbClr val="4D3A2F"/>
                </a:solidFill>
                <a:latin typeface="Times New Roman" pitchFamily="18" charset="0"/>
                <a:cs typeface="Times New Roman" pitchFamily="18" charset="0"/>
              </a:rPr>
              <a:t>of </a:t>
            </a:r>
            <a:r>
              <a:rPr sz="3300" spc="-33" dirty="0">
                <a:solidFill>
                  <a:srgbClr val="4D3A2F"/>
                </a:solidFill>
                <a:latin typeface="Times New Roman" pitchFamily="18" charset="0"/>
                <a:cs typeface="Times New Roman" pitchFamily="18" charset="0"/>
              </a:rPr>
              <a:t>the </a:t>
            </a:r>
            <a:r>
              <a:rPr sz="3300" spc="-55" dirty="0">
                <a:solidFill>
                  <a:srgbClr val="4D3A2F"/>
                </a:solidFill>
                <a:latin typeface="Times New Roman" pitchFamily="18" charset="0"/>
                <a:cs typeface="Times New Roman" pitchFamily="18" charset="0"/>
              </a:rPr>
              <a:t>ventral  </a:t>
            </a:r>
            <a:r>
              <a:rPr sz="3300" spc="-77" dirty="0">
                <a:solidFill>
                  <a:srgbClr val="4D3A2F"/>
                </a:solidFill>
                <a:latin typeface="Times New Roman" pitchFamily="18" charset="0"/>
                <a:cs typeface="Times New Roman" pitchFamily="18" charset="0"/>
              </a:rPr>
              <a:t>aspect.</a:t>
            </a:r>
            <a:endParaRPr sz="3300" dirty="0">
              <a:latin typeface="Times New Roman" pitchFamily="18" charset="0"/>
              <a:cs typeface="Times New Roman" pitchFamily="18" charset="0"/>
            </a:endParaRPr>
          </a:p>
          <a:p>
            <a:pPr marL="13999" marR="3010530" indent="106394">
              <a:lnSpc>
                <a:spcPts val="4575"/>
              </a:lnSpc>
              <a:spcBef>
                <a:spcPts val="154"/>
              </a:spcBef>
            </a:pPr>
            <a:r>
              <a:rPr sz="3300" spc="-171" dirty="0">
                <a:solidFill>
                  <a:srgbClr val="4D3A2F"/>
                </a:solidFill>
                <a:latin typeface="Times New Roman" pitchFamily="18" charset="0"/>
                <a:cs typeface="Times New Roman" pitchFamily="18" charset="0"/>
              </a:rPr>
              <a:t>Each </a:t>
            </a:r>
            <a:r>
              <a:rPr sz="3300" spc="-83" dirty="0">
                <a:solidFill>
                  <a:srgbClr val="4D3A2F"/>
                </a:solidFill>
                <a:latin typeface="Times New Roman" pitchFamily="18" charset="0"/>
                <a:cs typeface="Times New Roman" pitchFamily="18" charset="0"/>
              </a:rPr>
              <a:t>gland </a:t>
            </a:r>
            <a:r>
              <a:rPr sz="3300" spc="-94" dirty="0">
                <a:solidFill>
                  <a:srgbClr val="4D3A2F"/>
                </a:solidFill>
                <a:latin typeface="Times New Roman" pitchFamily="18" charset="0"/>
                <a:cs typeface="Times New Roman" pitchFamily="18" charset="0"/>
              </a:rPr>
              <a:t>has </a:t>
            </a:r>
            <a:r>
              <a:rPr sz="3300" spc="-99" dirty="0">
                <a:solidFill>
                  <a:srgbClr val="4D3A2F"/>
                </a:solidFill>
                <a:latin typeface="Times New Roman" pitchFamily="18" charset="0"/>
                <a:cs typeface="Times New Roman" pitchFamily="18" charset="0"/>
              </a:rPr>
              <a:t>one </a:t>
            </a:r>
            <a:r>
              <a:rPr sz="3300" spc="-22" dirty="0">
                <a:solidFill>
                  <a:srgbClr val="4D3A2F"/>
                </a:solidFill>
                <a:latin typeface="Times New Roman" pitchFamily="18" charset="0"/>
                <a:cs typeface="Times New Roman" pitchFamily="18" charset="0"/>
              </a:rPr>
              <a:t>teat  </a:t>
            </a:r>
            <a:r>
              <a:rPr sz="3300" spc="-171" dirty="0">
                <a:solidFill>
                  <a:srgbClr val="4D3A2F"/>
                </a:solidFill>
                <a:latin typeface="Times New Roman" pitchFamily="18" charset="0"/>
                <a:cs typeface="Times New Roman" pitchFamily="18" charset="0"/>
              </a:rPr>
              <a:t>Each </a:t>
            </a:r>
            <a:r>
              <a:rPr sz="3300" spc="-22" dirty="0">
                <a:solidFill>
                  <a:srgbClr val="4D3A2F"/>
                </a:solidFill>
                <a:latin typeface="Times New Roman" pitchFamily="18" charset="0"/>
                <a:cs typeface="Times New Roman" pitchFamily="18" charset="0"/>
              </a:rPr>
              <a:t>teat </a:t>
            </a:r>
            <a:r>
              <a:rPr sz="3300" spc="-94" dirty="0">
                <a:solidFill>
                  <a:srgbClr val="4D3A2F"/>
                </a:solidFill>
                <a:latin typeface="Times New Roman" pitchFamily="18" charset="0"/>
                <a:cs typeface="Times New Roman" pitchFamily="18" charset="0"/>
              </a:rPr>
              <a:t>has </a:t>
            </a:r>
            <a:r>
              <a:rPr sz="3300" spc="-99" dirty="0">
                <a:solidFill>
                  <a:srgbClr val="4D3A2F"/>
                </a:solidFill>
                <a:latin typeface="Times New Roman" pitchFamily="18" charset="0"/>
                <a:cs typeface="Times New Roman" pitchFamily="18" charset="0"/>
              </a:rPr>
              <a:t>one</a:t>
            </a:r>
            <a:r>
              <a:rPr sz="3300" spc="-138" dirty="0">
                <a:solidFill>
                  <a:srgbClr val="4D3A2F"/>
                </a:solidFill>
                <a:latin typeface="Times New Roman" pitchFamily="18" charset="0"/>
                <a:cs typeface="Times New Roman" pitchFamily="18" charset="0"/>
              </a:rPr>
              <a:t> </a:t>
            </a:r>
            <a:r>
              <a:rPr sz="3300" spc="-88" dirty="0">
                <a:solidFill>
                  <a:srgbClr val="4D3A2F"/>
                </a:solidFill>
                <a:latin typeface="Times New Roman" pitchFamily="18" charset="0"/>
                <a:cs typeface="Times New Roman" pitchFamily="18" charset="0"/>
              </a:rPr>
              <a:t>opening</a:t>
            </a:r>
            <a:endParaRPr sz="3300" dirty="0">
              <a:latin typeface="Times New Roman" pitchFamily="18" charset="0"/>
              <a:cs typeface="Times New Roman" pitchFamily="18" charset="0"/>
            </a:endParaRPr>
          </a:p>
          <a:p>
            <a:pPr marL="13999">
              <a:spcBef>
                <a:spcPts val="342"/>
              </a:spcBef>
            </a:pPr>
            <a:r>
              <a:rPr sz="3300" spc="-204" dirty="0">
                <a:solidFill>
                  <a:srgbClr val="4D3A2F"/>
                </a:solidFill>
                <a:latin typeface="Times New Roman" pitchFamily="18" charset="0"/>
                <a:cs typeface="Times New Roman" pitchFamily="18" charset="0"/>
              </a:rPr>
              <a:t>The </a:t>
            </a:r>
            <a:r>
              <a:rPr sz="3300" spc="-88" dirty="0">
                <a:solidFill>
                  <a:srgbClr val="4D3A2F"/>
                </a:solidFill>
                <a:latin typeface="Times New Roman" pitchFamily="18" charset="0"/>
                <a:cs typeface="Times New Roman" pitchFamily="18" charset="0"/>
              </a:rPr>
              <a:t>glands </a:t>
            </a:r>
            <a:r>
              <a:rPr sz="3300" spc="-77" dirty="0">
                <a:solidFill>
                  <a:srgbClr val="4D3A2F"/>
                </a:solidFill>
                <a:latin typeface="Times New Roman" pitchFamily="18" charset="0"/>
                <a:cs typeface="Times New Roman" pitchFamily="18" charset="0"/>
              </a:rPr>
              <a:t>are </a:t>
            </a:r>
            <a:r>
              <a:rPr sz="3300" spc="-121" dirty="0">
                <a:solidFill>
                  <a:srgbClr val="4D3A2F"/>
                </a:solidFill>
                <a:latin typeface="Times New Roman" pitchFamily="18" charset="0"/>
                <a:cs typeface="Times New Roman" pitchFamily="18" charset="0"/>
              </a:rPr>
              <a:t>covered </a:t>
            </a:r>
            <a:r>
              <a:rPr sz="3300" spc="-39" dirty="0">
                <a:solidFill>
                  <a:srgbClr val="4D3A2F"/>
                </a:solidFill>
                <a:latin typeface="Times New Roman" pitchFamily="18" charset="0"/>
                <a:cs typeface="Times New Roman" pitchFamily="18" charset="0"/>
              </a:rPr>
              <a:t>with</a:t>
            </a:r>
            <a:r>
              <a:rPr sz="3300" spc="17" dirty="0">
                <a:solidFill>
                  <a:srgbClr val="4D3A2F"/>
                </a:solidFill>
                <a:latin typeface="Times New Roman" pitchFamily="18" charset="0"/>
                <a:cs typeface="Times New Roman" pitchFamily="18" charset="0"/>
              </a:rPr>
              <a:t> </a:t>
            </a:r>
            <a:r>
              <a:rPr sz="3300" spc="-39" dirty="0">
                <a:solidFill>
                  <a:srgbClr val="4D3A2F"/>
                </a:solidFill>
                <a:latin typeface="Times New Roman" pitchFamily="18" charset="0"/>
                <a:cs typeface="Times New Roman" pitchFamily="18" charset="0"/>
              </a:rPr>
              <a:t>hair</a:t>
            </a:r>
            <a:endParaRPr sz="3300" dirty="0">
              <a:latin typeface="Times New Roman" pitchFamily="18" charset="0"/>
              <a:cs typeface="Times New Roman" pitchFamily="18" charset="0"/>
            </a:endParaRPr>
          </a:p>
          <a:p>
            <a:pPr marL="119693">
              <a:spcBef>
                <a:spcPts val="606"/>
              </a:spcBef>
            </a:pPr>
            <a:r>
              <a:rPr sz="3300" spc="-176" dirty="0">
                <a:solidFill>
                  <a:srgbClr val="4D3A2F"/>
                </a:solidFill>
                <a:latin typeface="Times New Roman" pitchFamily="18" charset="0"/>
                <a:cs typeface="Times New Roman" pitchFamily="18" charset="0"/>
              </a:rPr>
              <a:t>Teats </a:t>
            </a:r>
            <a:r>
              <a:rPr sz="3300" spc="-94" dirty="0">
                <a:solidFill>
                  <a:srgbClr val="4D3A2F"/>
                </a:solidFill>
                <a:latin typeface="Times New Roman" pitchFamily="18" charset="0"/>
                <a:cs typeface="Times New Roman" pitchFamily="18" charset="0"/>
              </a:rPr>
              <a:t>do </a:t>
            </a:r>
            <a:r>
              <a:rPr sz="3300" spc="-33" dirty="0">
                <a:solidFill>
                  <a:srgbClr val="4D3A2F"/>
                </a:solidFill>
                <a:latin typeface="Times New Roman" pitchFamily="18" charset="0"/>
                <a:cs typeface="Times New Roman" pitchFamily="18" charset="0"/>
              </a:rPr>
              <a:t>not </a:t>
            </a:r>
            <a:r>
              <a:rPr sz="3300" spc="-143" dirty="0">
                <a:solidFill>
                  <a:srgbClr val="4D3A2F"/>
                </a:solidFill>
                <a:latin typeface="Times New Roman" pitchFamily="18" charset="0"/>
                <a:cs typeface="Times New Roman" pitchFamily="18" charset="0"/>
              </a:rPr>
              <a:t>have</a:t>
            </a:r>
            <a:r>
              <a:rPr sz="3300" spc="-94" dirty="0">
                <a:solidFill>
                  <a:srgbClr val="4D3A2F"/>
                </a:solidFill>
                <a:latin typeface="Times New Roman" pitchFamily="18" charset="0"/>
                <a:cs typeface="Times New Roman" pitchFamily="18" charset="0"/>
              </a:rPr>
              <a:t> </a:t>
            </a:r>
            <a:r>
              <a:rPr sz="3300" spc="-88" dirty="0">
                <a:solidFill>
                  <a:srgbClr val="4D3A2F"/>
                </a:solidFill>
                <a:latin typeface="Times New Roman" pitchFamily="18" charset="0"/>
                <a:cs typeface="Times New Roman" pitchFamily="18" charset="0"/>
              </a:rPr>
              <a:t>hair.</a:t>
            </a:r>
            <a:endParaRPr sz="33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20032" y="1691604"/>
            <a:ext cx="7224572" cy="561608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20032" y="0"/>
            <a:ext cx="7248567" cy="61156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22827" y="1780723"/>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4" name="object 4"/>
          <p:cNvSpPr txBox="1">
            <a:spLocks noGrp="1"/>
          </p:cNvSpPr>
          <p:nvPr>
            <p:ph type="title"/>
          </p:nvPr>
        </p:nvSpPr>
        <p:spPr>
          <a:xfrm>
            <a:off x="2159992" y="450357"/>
            <a:ext cx="7058880" cy="3170963"/>
          </a:xfrm>
          <a:prstGeom prst="rect">
            <a:avLst/>
          </a:prstGeom>
        </p:spPr>
        <p:txBody>
          <a:bodyPr vert="horz" wrap="square" lIns="0" tIns="136492" rIns="0" bIns="0" rtlCol="0">
            <a:spAutoFit/>
          </a:bodyPr>
          <a:lstStyle/>
          <a:p>
            <a:pPr marL="13999" marR="5600">
              <a:lnSpc>
                <a:spcPct val="75600"/>
              </a:lnSpc>
              <a:spcBef>
                <a:spcPts val="1075"/>
              </a:spcBef>
            </a:pPr>
            <a:r>
              <a:rPr spc="-99" dirty="0"/>
              <a:t>Blood supply </a:t>
            </a:r>
            <a:r>
              <a:rPr spc="-39" dirty="0"/>
              <a:t>to </a:t>
            </a:r>
            <a:r>
              <a:rPr spc="-28" dirty="0"/>
              <a:t>the </a:t>
            </a:r>
            <a:r>
              <a:rPr spc="-94" dirty="0"/>
              <a:t>mammary </a:t>
            </a:r>
            <a:r>
              <a:rPr spc="-83" dirty="0"/>
              <a:t>gland </a:t>
            </a:r>
            <a:r>
              <a:rPr spc="-276" dirty="0"/>
              <a:t>- </a:t>
            </a:r>
            <a:r>
              <a:rPr spc="-105" dirty="0"/>
              <a:t>extremely  </a:t>
            </a:r>
            <a:r>
              <a:rPr spc="-22" dirty="0"/>
              <a:t>important </a:t>
            </a:r>
            <a:r>
              <a:rPr spc="-50" dirty="0"/>
              <a:t>for </a:t>
            </a:r>
            <a:r>
              <a:rPr spc="-94" dirty="0"/>
              <a:t>mammary</a:t>
            </a:r>
            <a:r>
              <a:rPr spc="-209" dirty="0"/>
              <a:t> </a:t>
            </a:r>
            <a:r>
              <a:rPr spc="-39" dirty="0"/>
              <a:t>function.</a:t>
            </a:r>
          </a:p>
          <a:p>
            <a:pPr marL="119693">
              <a:lnSpc>
                <a:spcPts val="3814"/>
              </a:lnSpc>
            </a:pPr>
            <a:r>
              <a:rPr spc="-132" dirty="0"/>
              <a:t>All </a:t>
            </a:r>
            <a:r>
              <a:rPr spc="-28" dirty="0"/>
              <a:t>of </a:t>
            </a:r>
            <a:r>
              <a:rPr spc="-33" dirty="0"/>
              <a:t>the </a:t>
            </a:r>
            <a:r>
              <a:rPr spc="-11" dirty="0"/>
              <a:t>milk </a:t>
            </a:r>
            <a:r>
              <a:rPr spc="-83" dirty="0"/>
              <a:t>precursors </a:t>
            </a:r>
            <a:r>
              <a:rPr spc="-116" dirty="0"/>
              <a:t>come </a:t>
            </a:r>
            <a:r>
              <a:rPr spc="-55" dirty="0"/>
              <a:t>from</a:t>
            </a:r>
            <a:r>
              <a:rPr spc="-243" dirty="0"/>
              <a:t> </a:t>
            </a:r>
            <a:r>
              <a:rPr spc="-77" dirty="0"/>
              <a:t>blood.</a:t>
            </a:r>
          </a:p>
        </p:txBody>
      </p:sp>
      <p:sp>
        <p:nvSpPr>
          <p:cNvPr id="5" name="object 5"/>
          <p:cNvSpPr txBox="1"/>
          <p:nvPr/>
        </p:nvSpPr>
        <p:spPr>
          <a:xfrm>
            <a:off x="422827" y="2512891"/>
            <a:ext cx="135807" cy="984554"/>
          </a:xfrm>
          <a:prstGeom prst="rect">
            <a:avLst/>
          </a:prstGeom>
        </p:spPr>
        <p:txBody>
          <a:bodyPr vert="horz" wrap="square" lIns="0" tIns="146992" rIns="0" bIns="0" rtlCol="0">
            <a:spAutoFit/>
          </a:bodyPr>
          <a:lstStyle/>
          <a:p>
            <a:pPr marL="13999">
              <a:spcBef>
                <a:spcPts val="1157"/>
              </a:spcBef>
            </a:pPr>
            <a:r>
              <a:rPr sz="2300" spc="-1472" dirty="0">
                <a:solidFill>
                  <a:srgbClr val="EFA12D"/>
                </a:solidFill>
                <a:latin typeface="UnDotum"/>
                <a:cs typeface="UnDotum"/>
              </a:rPr>
              <a:t></a:t>
            </a:r>
            <a:endParaRPr sz="2300" dirty="0">
              <a:latin typeface="UnDotum"/>
              <a:cs typeface="UnDotum"/>
            </a:endParaRPr>
          </a:p>
          <a:p>
            <a:pPr marL="13999">
              <a:spcBef>
                <a:spcPts val="1047"/>
              </a:spcBef>
            </a:pPr>
            <a:r>
              <a:rPr sz="2300" spc="-1472" dirty="0">
                <a:solidFill>
                  <a:srgbClr val="EFA12D"/>
                </a:solidFill>
                <a:latin typeface="UnDotum"/>
                <a:cs typeface="UnDotum"/>
              </a:rPr>
              <a:t></a:t>
            </a:r>
            <a:endParaRPr sz="2300" dirty="0">
              <a:latin typeface="UnDotum"/>
              <a:cs typeface="UnDotum"/>
            </a:endParaRPr>
          </a:p>
        </p:txBody>
      </p:sp>
      <p:sp>
        <p:nvSpPr>
          <p:cNvPr id="6" name="object 6"/>
          <p:cNvSpPr txBox="1"/>
          <p:nvPr/>
        </p:nvSpPr>
        <p:spPr>
          <a:xfrm>
            <a:off x="422827" y="4376212"/>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7" name="object 7"/>
          <p:cNvSpPr txBox="1"/>
          <p:nvPr/>
        </p:nvSpPr>
        <p:spPr>
          <a:xfrm>
            <a:off x="422827" y="5622158"/>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8" name="object 8"/>
          <p:cNvSpPr txBox="1"/>
          <p:nvPr/>
        </p:nvSpPr>
        <p:spPr>
          <a:xfrm>
            <a:off x="2159992" y="3707829"/>
            <a:ext cx="7630114" cy="3388714"/>
          </a:xfrm>
          <a:prstGeom prst="rect">
            <a:avLst/>
          </a:prstGeom>
        </p:spPr>
        <p:txBody>
          <a:bodyPr vert="horz" wrap="square" lIns="0" tIns="13999" rIns="0" bIns="0" rtlCol="0">
            <a:spAutoFit/>
          </a:bodyPr>
          <a:lstStyle/>
          <a:p>
            <a:pPr marL="13999">
              <a:lnSpc>
                <a:spcPts val="3478"/>
              </a:lnSpc>
              <a:spcBef>
                <a:spcPts val="110"/>
              </a:spcBef>
            </a:pPr>
            <a:r>
              <a:rPr sz="2800" spc="-270" dirty="0">
                <a:solidFill>
                  <a:srgbClr val="4D3A2F"/>
                </a:solidFill>
                <a:latin typeface="Arial"/>
                <a:cs typeface="Arial"/>
              </a:rPr>
              <a:t>On </a:t>
            </a:r>
            <a:r>
              <a:rPr sz="2800" spc="-138" dirty="0">
                <a:solidFill>
                  <a:srgbClr val="4D3A2F"/>
                </a:solidFill>
                <a:latin typeface="Arial"/>
                <a:cs typeface="Arial"/>
              </a:rPr>
              <a:t>average </a:t>
            </a:r>
            <a:r>
              <a:rPr sz="2800" spc="99" dirty="0">
                <a:solidFill>
                  <a:srgbClr val="4D3A2F"/>
                </a:solidFill>
                <a:latin typeface="Arial"/>
                <a:cs typeface="Arial"/>
              </a:rPr>
              <a:t>400 </a:t>
            </a:r>
            <a:r>
              <a:rPr sz="2800" spc="-276" dirty="0">
                <a:solidFill>
                  <a:srgbClr val="4D3A2F"/>
                </a:solidFill>
                <a:latin typeface="Arial"/>
                <a:cs typeface="Arial"/>
              </a:rPr>
              <a:t>- </a:t>
            </a:r>
            <a:r>
              <a:rPr sz="2800" spc="99" dirty="0">
                <a:solidFill>
                  <a:srgbClr val="4D3A2F"/>
                </a:solidFill>
                <a:latin typeface="Arial"/>
                <a:cs typeface="Arial"/>
              </a:rPr>
              <a:t>500 </a:t>
            </a:r>
            <a:r>
              <a:rPr sz="2800" spc="-22" dirty="0">
                <a:solidFill>
                  <a:srgbClr val="4D3A2F"/>
                </a:solidFill>
                <a:latin typeface="Arial"/>
                <a:cs typeface="Arial"/>
              </a:rPr>
              <a:t>units </a:t>
            </a:r>
            <a:r>
              <a:rPr sz="2800" spc="-28" dirty="0">
                <a:solidFill>
                  <a:srgbClr val="4D3A2F"/>
                </a:solidFill>
                <a:latin typeface="Arial"/>
                <a:cs typeface="Arial"/>
              </a:rPr>
              <a:t>of </a:t>
            </a:r>
            <a:r>
              <a:rPr sz="2800" spc="-77" dirty="0">
                <a:solidFill>
                  <a:srgbClr val="4D3A2F"/>
                </a:solidFill>
                <a:latin typeface="Arial"/>
                <a:cs typeface="Arial"/>
              </a:rPr>
              <a:t>blood</a:t>
            </a:r>
            <a:r>
              <a:rPr sz="2800" spc="-225" dirty="0">
                <a:solidFill>
                  <a:srgbClr val="4D3A2F"/>
                </a:solidFill>
                <a:latin typeface="Arial"/>
                <a:cs typeface="Arial"/>
              </a:rPr>
              <a:t> </a:t>
            </a:r>
            <a:r>
              <a:rPr sz="2800" spc="-116" dirty="0">
                <a:solidFill>
                  <a:srgbClr val="4D3A2F"/>
                </a:solidFill>
                <a:latin typeface="Arial"/>
                <a:cs typeface="Arial"/>
              </a:rPr>
              <a:t>passes</a:t>
            </a:r>
            <a:endParaRPr sz="2800" dirty="0">
              <a:latin typeface="Arial"/>
              <a:cs typeface="Arial"/>
            </a:endParaRPr>
          </a:p>
          <a:p>
            <a:pPr marL="13999" marR="2153778">
              <a:lnSpc>
                <a:spcPct val="75600"/>
              </a:lnSpc>
              <a:spcBef>
                <a:spcPts val="474"/>
              </a:spcBef>
            </a:pPr>
            <a:r>
              <a:rPr sz="2800" spc="-72" dirty="0">
                <a:solidFill>
                  <a:srgbClr val="4D3A2F"/>
                </a:solidFill>
                <a:latin typeface="Arial"/>
                <a:cs typeface="Arial"/>
              </a:rPr>
              <a:t>through </a:t>
            </a:r>
            <a:r>
              <a:rPr sz="2800" spc="-33" dirty="0">
                <a:solidFill>
                  <a:srgbClr val="4D3A2F"/>
                </a:solidFill>
                <a:latin typeface="Arial"/>
                <a:cs typeface="Arial"/>
              </a:rPr>
              <a:t>the </a:t>
            </a:r>
            <a:r>
              <a:rPr sz="2800" spc="-66" dirty="0">
                <a:solidFill>
                  <a:srgbClr val="4D3A2F"/>
                </a:solidFill>
                <a:latin typeface="Arial"/>
                <a:cs typeface="Arial"/>
              </a:rPr>
              <a:t>udder </a:t>
            </a:r>
            <a:r>
              <a:rPr sz="2800" spc="-50" dirty="0">
                <a:solidFill>
                  <a:srgbClr val="4D3A2F"/>
                </a:solidFill>
                <a:latin typeface="Arial"/>
                <a:cs typeface="Arial"/>
              </a:rPr>
              <a:t>for </a:t>
            </a:r>
            <a:r>
              <a:rPr sz="2800" spc="-99" dirty="0">
                <a:solidFill>
                  <a:srgbClr val="4D3A2F"/>
                </a:solidFill>
                <a:latin typeface="Arial"/>
                <a:cs typeface="Arial"/>
              </a:rPr>
              <a:t>each </a:t>
            </a:r>
            <a:r>
              <a:rPr sz="2800" dirty="0">
                <a:solidFill>
                  <a:srgbClr val="4D3A2F"/>
                </a:solidFill>
                <a:latin typeface="Arial"/>
                <a:cs typeface="Arial"/>
              </a:rPr>
              <a:t>unit </a:t>
            </a:r>
            <a:r>
              <a:rPr sz="2800" spc="-22" dirty="0">
                <a:solidFill>
                  <a:srgbClr val="4D3A2F"/>
                </a:solidFill>
                <a:latin typeface="Arial"/>
                <a:cs typeface="Arial"/>
              </a:rPr>
              <a:t>of</a:t>
            </a:r>
            <a:r>
              <a:rPr sz="2800" spc="-386" dirty="0">
                <a:solidFill>
                  <a:srgbClr val="4D3A2F"/>
                </a:solidFill>
                <a:latin typeface="Arial"/>
                <a:cs typeface="Arial"/>
              </a:rPr>
              <a:t> </a:t>
            </a:r>
            <a:r>
              <a:rPr sz="2800" spc="-6" dirty="0">
                <a:solidFill>
                  <a:srgbClr val="4D3A2F"/>
                </a:solidFill>
                <a:latin typeface="Arial"/>
                <a:cs typeface="Arial"/>
              </a:rPr>
              <a:t>milk  </a:t>
            </a:r>
            <a:r>
              <a:rPr sz="2800" spc="-105" dirty="0">
                <a:solidFill>
                  <a:srgbClr val="4D3A2F"/>
                </a:solidFill>
                <a:latin typeface="Arial"/>
                <a:cs typeface="Arial"/>
              </a:rPr>
              <a:t>synthesized</a:t>
            </a:r>
            <a:endParaRPr sz="2800" dirty="0">
              <a:latin typeface="Arial"/>
              <a:cs typeface="Arial"/>
            </a:endParaRPr>
          </a:p>
          <a:p>
            <a:pPr marL="13999">
              <a:lnSpc>
                <a:spcPts val="3329"/>
              </a:lnSpc>
            </a:pPr>
            <a:r>
              <a:rPr sz="2800" spc="-154" dirty="0">
                <a:solidFill>
                  <a:srgbClr val="4D3A2F"/>
                </a:solidFill>
                <a:latin typeface="Arial"/>
                <a:cs typeface="Arial"/>
              </a:rPr>
              <a:t>Total </a:t>
            </a:r>
            <a:r>
              <a:rPr sz="2800" spc="-66" dirty="0">
                <a:solidFill>
                  <a:srgbClr val="4D3A2F"/>
                </a:solidFill>
                <a:latin typeface="Arial"/>
                <a:cs typeface="Arial"/>
              </a:rPr>
              <a:t>udder </a:t>
            </a:r>
            <a:r>
              <a:rPr sz="2800" spc="-77" dirty="0">
                <a:solidFill>
                  <a:srgbClr val="4D3A2F"/>
                </a:solidFill>
                <a:latin typeface="Arial"/>
                <a:cs typeface="Arial"/>
              </a:rPr>
              <a:t>blood </a:t>
            </a:r>
            <a:r>
              <a:rPr sz="2800" spc="-94" dirty="0">
                <a:solidFill>
                  <a:srgbClr val="4D3A2F"/>
                </a:solidFill>
                <a:latin typeface="Arial"/>
                <a:cs typeface="Arial"/>
              </a:rPr>
              <a:t>volume </a:t>
            </a:r>
            <a:r>
              <a:rPr sz="2800" spc="-50" dirty="0">
                <a:solidFill>
                  <a:srgbClr val="4D3A2F"/>
                </a:solidFill>
                <a:latin typeface="Arial"/>
                <a:cs typeface="Arial"/>
              </a:rPr>
              <a:t>for </a:t>
            </a:r>
            <a:r>
              <a:rPr sz="2800" spc="-39" dirty="0">
                <a:solidFill>
                  <a:srgbClr val="4D3A2F"/>
                </a:solidFill>
                <a:latin typeface="Arial"/>
                <a:cs typeface="Arial"/>
              </a:rPr>
              <a:t>lactating </a:t>
            </a:r>
            <a:r>
              <a:rPr sz="2800" spc="-149" dirty="0">
                <a:solidFill>
                  <a:srgbClr val="4D3A2F"/>
                </a:solidFill>
                <a:latin typeface="Arial"/>
                <a:cs typeface="Arial"/>
              </a:rPr>
              <a:t>cows</a:t>
            </a:r>
            <a:r>
              <a:rPr sz="2800" spc="-198" dirty="0">
                <a:solidFill>
                  <a:srgbClr val="4D3A2F"/>
                </a:solidFill>
                <a:latin typeface="Arial"/>
                <a:cs typeface="Arial"/>
              </a:rPr>
              <a:t> </a:t>
            </a:r>
            <a:r>
              <a:rPr sz="2800" spc="-55" dirty="0">
                <a:solidFill>
                  <a:srgbClr val="4D3A2F"/>
                </a:solidFill>
                <a:latin typeface="Arial"/>
                <a:cs typeface="Arial"/>
              </a:rPr>
              <a:t>is</a:t>
            </a:r>
            <a:endParaRPr sz="2800" dirty="0">
              <a:latin typeface="Arial"/>
              <a:cs typeface="Arial"/>
            </a:endParaRPr>
          </a:p>
          <a:p>
            <a:pPr marL="13999" marR="5600">
              <a:lnSpc>
                <a:spcPct val="75300"/>
              </a:lnSpc>
              <a:spcBef>
                <a:spcPts val="496"/>
              </a:spcBef>
            </a:pPr>
            <a:r>
              <a:rPr sz="2800" spc="-55" dirty="0">
                <a:solidFill>
                  <a:srgbClr val="4D3A2F"/>
                </a:solidFill>
                <a:latin typeface="Arial"/>
                <a:cs typeface="Arial"/>
              </a:rPr>
              <a:t>about </a:t>
            </a:r>
            <a:r>
              <a:rPr sz="2800" spc="-231" dirty="0">
                <a:solidFill>
                  <a:srgbClr val="4D3A2F"/>
                </a:solidFill>
                <a:latin typeface="Arial"/>
                <a:cs typeface="Arial"/>
              </a:rPr>
              <a:t>8% </a:t>
            </a:r>
            <a:r>
              <a:rPr sz="2800" spc="-28" dirty="0">
                <a:solidFill>
                  <a:srgbClr val="4D3A2F"/>
                </a:solidFill>
                <a:latin typeface="Arial"/>
                <a:cs typeface="Arial"/>
              </a:rPr>
              <a:t>of </a:t>
            </a:r>
            <a:r>
              <a:rPr sz="2800" spc="-17" dirty="0">
                <a:solidFill>
                  <a:srgbClr val="4D3A2F"/>
                </a:solidFill>
                <a:latin typeface="Arial"/>
                <a:cs typeface="Arial"/>
              </a:rPr>
              <a:t>total </a:t>
            </a:r>
            <a:r>
              <a:rPr sz="2800" spc="-138" dirty="0">
                <a:solidFill>
                  <a:srgbClr val="4D3A2F"/>
                </a:solidFill>
                <a:latin typeface="Arial"/>
                <a:cs typeface="Arial"/>
              </a:rPr>
              <a:t>body </a:t>
            </a:r>
            <a:r>
              <a:rPr sz="2800" spc="-72" dirty="0">
                <a:solidFill>
                  <a:srgbClr val="4D3A2F"/>
                </a:solidFill>
                <a:latin typeface="Arial"/>
                <a:cs typeface="Arial"/>
              </a:rPr>
              <a:t>blood </a:t>
            </a:r>
            <a:r>
              <a:rPr sz="2800" spc="-94" dirty="0">
                <a:solidFill>
                  <a:srgbClr val="4D3A2F"/>
                </a:solidFill>
                <a:latin typeface="Arial"/>
                <a:cs typeface="Arial"/>
              </a:rPr>
              <a:t>volume, </a:t>
            </a:r>
            <a:r>
              <a:rPr sz="2800" spc="-66" dirty="0">
                <a:solidFill>
                  <a:srgbClr val="4D3A2F"/>
                </a:solidFill>
                <a:latin typeface="Arial"/>
                <a:cs typeface="Arial"/>
              </a:rPr>
              <a:t>non-lactating  </a:t>
            </a:r>
            <a:r>
              <a:rPr sz="2800" spc="-160" dirty="0">
                <a:solidFill>
                  <a:srgbClr val="4D3A2F"/>
                </a:solidFill>
                <a:latin typeface="Arial"/>
                <a:cs typeface="Arial"/>
              </a:rPr>
              <a:t>cow </a:t>
            </a:r>
            <a:r>
              <a:rPr sz="2800" spc="-88" dirty="0">
                <a:solidFill>
                  <a:srgbClr val="4D3A2F"/>
                </a:solidFill>
                <a:latin typeface="Arial"/>
                <a:cs typeface="Arial"/>
              </a:rPr>
              <a:t>-about</a:t>
            </a:r>
            <a:r>
              <a:rPr sz="2800" spc="-33" dirty="0">
                <a:solidFill>
                  <a:srgbClr val="4D3A2F"/>
                </a:solidFill>
                <a:latin typeface="Arial"/>
                <a:cs typeface="Arial"/>
              </a:rPr>
              <a:t> </a:t>
            </a:r>
            <a:r>
              <a:rPr sz="2800" spc="-182" dirty="0">
                <a:solidFill>
                  <a:srgbClr val="4D3A2F"/>
                </a:solidFill>
                <a:latin typeface="Arial"/>
                <a:cs typeface="Arial"/>
              </a:rPr>
              <a:t>7.4%.</a:t>
            </a:r>
            <a:endParaRPr sz="2800" dirty="0">
              <a:latin typeface="Arial"/>
              <a:cs typeface="Arial"/>
            </a:endParaRPr>
          </a:p>
          <a:p>
            <a:pPr marL="13999" marR="708360">
              <a:lnSpc>
                <a:spcPct val="75300"/>
              </a:lnSpc>
              <a:spcBef>
                <a:spcPts val="838"/>
              </a:spcBef>
            </a:pPr>
            <a:r>
              <a:rPr sz="2800" spc="-154" dirty="0">
                <a:solidFill>
                  <a:srgbClr val="4D3A2F"/>
                </a:solidFill>
                <a:latin typeface="Arial"/>
                <a:cs typeface="Arial"/>
              </a:rPr>
              <a:t>There </a:t>
            </a:r>
            <a:r>
              <a:rPr sz="2800" spc="-55" dirty="0">
                <a:solidFill>
                  <a:srgbClr val="4D3A2F"/>
                </a:solidFill>
                <a:latin typeface="Arial"/>
                <a:cs typeface="Arial"/>
              </a:rPr>
              <a:t>is </a:t>
            </a:r>
            <a:r>
              <a:rPr sz="2800" spc="-94" dirty="0">
                <a:solidFill>
                  <a:srgbClr val="4D3A2F"/>
                </a:solidFill>
                <a:latin typeface="Arial"/>
                <a:cs typeface="Arial"/>
              </a:rPr>
              <a:t>a </a:t>
            </a:r>
            <a:r>
              <a:rPr sz="2800" spc="-28" dirty="0">
                <a:solidFill>
                  <a:srgbClr val="4D3A2F"/>
                </a:solidFill>
                <a:latin typeface="Arial"/>
                <a:cs typeface="Arial"/>
              </a:rPr>
              <a:t>2-6 </a:t>
            </a:r>
            <a:r>
              <a:rPr sz="2800" spc="-44" dirty="0">
                <a:solidFill>
                  <a:srgbClr val="4D3A2F"/>
                </a:solidFill>
                <a:latin typeface="Arial"/>
                <a:cs typeface="Arial"/>
              </a:rPr>
              <a:t>fold </a:t>
            </a:r>
            <a:r>
              <a:rPr sz="2800" spc="-83" dirty="0">
                <a:solidFill>
                  <a:srgbClr val="4D3A2F"/>
                </a:solidFill>
                <a:latin typeface="Arial"/>
                <a:cs typeface="Arial"/>
              </a:rPr>
              <a:t>increase </a:t>
            </a:r>
            <a:r>
              <a:rPr sz="2800" spc="-22" dirty="0">
                <a:solidFill>
                  <a:srgbClr val="4D3A2F"/>
                </a:solidFill>
                <a:latin typeface="Arial"/>
                <a:cs typeface="Arial"/>
              </a:rPr>
              <a:t>in </a:t>
            </a:r>
            <a:r>
              <a:rPr sz="2800" spc="-77" dirty="0">
                <a:solidFill>
                  <a:srgbClr val="4D3A2F"/>
                </a:solidFill>
                <a:latin typeface="Arial"/>
                <a:cs typeface="Arial"/>
              </a:rPr>
              <a:t>blood </a:t>
            </a:r>
            <a:r>
              <a:rPr sz="2800" spc="-66" dirty="0">
                <a:solidFill>
                  <a:srgbClr val="4D3A2F"/>
                </a:solidFill>
                <a:latin typeface="Arial"/>
                <a:cs typeface="Arial"/>
              </a:rPr>
              <a:t>flow </a:t>
            </a:r>
            <a:r>
              <a:rPr sz="2800" spc="-22" dirty="0">
                <a:solidFill>
                  <a:srgbClr val="4D3A2F"/>
                </a:solidFill>
                <a:latin typeface="Arial"/>
                <a:cs typeface="Arial"/>
              </a:rPr>
              <a:t>in</a:t>
            </a:r>
            <a:r>
              <a:rPr sz="2800" spc="-243" dirty="0">
                <a:solidFill>
                  <a:srgbClr val="4D3A2F"/>
                </a:solidFill>
                <a:latin typeface="Arial"/>
                <a:cs typeface="Arial"/>
              </a:rPr>
              <a:t> </a:t>
            </a:r>
            <a:r>
              <a:rPr sz="2800" spc="-33" dirty="0">
                <a:solidFill>
                  <a:srgbClr val="4D3A2F"/>
                </a:solidFill>
                <a:latin typeface="Arial"/>
                <a:cs typeface="Arial"/>
              </a:rPr>
              <a:t>the  </a:t>
            </a:r>
            <a:r>
              <a:rPr sz="2800" spc="-94" dirty="0">
                <a:solidFill>
                  <a:srgbClr val="4D3A2F"/>
                </a:solidFill>
                <a:latin typeface="Arial"/>
                <a:cs typeface="Arial"/>
              </a:rPr>
              <a:t>mammary </a:t>
            </a:r>
            <a:r>
              <a:rPr sz="2800" spc="-83" dirty="0">
                <a:solidFill>
                  <a:srgbClr val="4D3A2F"/>
                </a:solidFill>
                <a:latin typeface="Arial"/>
                <a:cs typeface="Arial"/>
              </a:rPr>
              <a:t>gland </a:t>
            </a:r>
            <a:r>
              <a:rPr sz="2800" spc="-28" dirty="0">
                <a:solidFill>
                  <a:srgbClr val="4D3A2F"/>
                </a:solidFill>
                <a:latin typeface="Arial"/>
                <a:cs typeface="Arial"/>
              </a:rPr>
              <a:t>starting 2-3 </a:t>
            </a:r>
            <a:r>
              <a:rPr sz="2800" spc="-154" dirty="0">
                <a:solidFill>
                  <a:srgbClr val="4D3A2F"/>
                </a:solidFill>
                <a:latin typeface="Arial"/>
                <a:cs typeface="Arial"/>
              </a:rPr>
              <a:t>days</a:t>
            </a:r>
            <a:r>
              <a:rPr sz="2800" spc="-220" dirty="0">
                <a:solidFill>
                  <a:srgbClr val="4D3A2F"/>
                </a:solidFill>
                <a:latin typeface="Arial"/>
                <a:cs typeface="Arial"/>
              </a:rPr>
              <a:t> </a:t>
            </a:r>
            <a:r>
              <a:rPr sz="2800" spc="-44" dirty="0">
                <a:solidFill>
                  <a:srgbClr val="4D3A2F"/>
                </a:solidFill>
                <a:latin typeface="Arial"/>
                <a:cs typeface="Arial"/>
              </a:rPr>
              <a:t>prepartum.</a:t>
            </a:r>
            <a:endParaRPr sz="28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826" y="845726"/>
            <a:ext cx="4401462" cy="691244"/>
          </a:xfrm>
          <a:prstGeom prst="rect">
            <a:avLst/>
          </a:prstGeom>
        </p:spPr>
        <p:txBody>
          <a:bodyPr vert="horz" wrap="square" lIns="0" tIns="13999" rIns="0" bIns="0" rtlCol="0">
            <a:spAutoFit/>
          </a:bodyPr>
          <a:lstStyle/>
          <a:p>
            <a:pPr marL="13999">
              <a:lnSpc>
                <a:spcPct val="100000"/>
              </a:lnSpc>
              <a:spcBef>
                <a:spcPts val="110"/>
              </a:spcBef>
            </a:pPr>
            <a:r>
              <a:rPr spc="-66" dirty="0"/>
              <a:t>Arterial</a:t>
            </a:r>
            <a:r>
              <a:rPr spc="-160" dirty="0"/>
              <a:t> </a:t>
            </a:r>
            <a:r>
              <a:rPr spc="-149" dirty="0"/>
              <a:t>System</a:t>
            </a:r>
          </a:p>
        </p:txBody>
      </p:sp>
      <p:sp>
        <p:nvSpPr>
          <p:cNvPr id="3" name="object 3"/>
          <p:cNvSpPr txBox="1"/>
          <p:nvPr/>
        </p:nvSpPr>
        <p:spPr>
          <a:xfrm>
            <a:off x="422827" y="1572131"/>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4" name="object 4"/>
          <p:cNvSpPr txBox="1"/>
          <p:nvPr/>
        </p:nvSpPr>
        <p:spPr>
          <a:xfrm>
            <a:off x="422827" y="2627687"/>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5" name="object 5"/>
          <p:cNvSpPr txBox="1"/>
          <p:nvPr/>
        </p:nvSpPr>
        <p:spPr>
          <a:xfrm>
            <a:off x="422827" y="3683241"/>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6" name="object 6"/>
          <p:cNvSpPr txBox="1"/>
          <p:nvPr/>
        </p:nvSpPr>
        <p:spPr>
          <a:xfrm>
            <a:off x="422827" y="4738796"/>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7" name="object 7"/>
          <p:cNvSpPr txBox="1">
            <a:spLocks noGrp="1"/>
          </p:cNvSpPr>
          <p:nvPr>
            <p:ph type="body" idx="1"/>
          </p:nvPr>
        </p:nvSpPr>
        <p:spPr>
          <a:xfrm>
            <a:off x="2159992" y="1768475"/>
            <a:ext cx="7409458" cy="4631893"/>
          </a:xfrm>
          <a:prstGeom prst="rect">
            <a:avLst/>
          </a:prstGeom>
        </p:spPr>
        <p:txBody>
          <a:bodyPr vert="horz" wrap="square" lIns="0" tIns="53197" rIns="0" bIns="0" rtlCol="0">
            <a:spAutoFit/>
          </a:bodyPr>
          <a:lstStyle/>
          <a:p>
            <a:pPr marL="422776" marR="5600">
              <a:lnSpc>
                <a:spcPts val="3748"/>
              </a:lnSpc>
              <a:spcBef>
                <a:spcPts val="419"/>
              </a:spcBef>
            </a:pPr>
            <a:r>
              <a:rPr spc="-99" dirty="0"/>
              <a:t>Blood </a:t>
            </a:r>
            <a:r>
              <a:rPr spc="-121" dirty="0"/>
              <a:t>leaves </a:t>
            </a:r>
            <a:r>
              <a:rPr spc="-33" dirty="0"/>
              <a:t>the </a:t>
            </a:r>
            <a:r>
              <a:rPr spc="-22" dirty="0"/>
              <a:t>heart </a:t>
            </a:r>
            <a:r>
              <a:rPr spc="-66" dirty="0"/>
              <a:t>and </a:t>
            </a:r>
            <a:r>
              <a:rPr spc="-77" dirty="0"/>
              <a:t>flows </a:t>
            </a:r>
            <a:r>
              <a:rPr spc="-99" dirty="0"/>
              <a:t>towards </a:t>
            </a:r>
            <a:r>
              <a:rPr spc="-33" dirty="0"/>
              <a:t>the</a:t>
            </a:r>
            <a:r>
              <a:rPr spc="-252" dirty="0"/>
              <a:t> </a:t>
            </a:r>
            <a:r>
              <a:rPr spc="-66" dirty="0"/>
              <a:t>rear  </a:t>
            </a:r>
            <a:r>
              <a:rPr spc="-28" dirty="0"/>
              <a:t>of </a:t>
            </a:r>
            <a:r>
              <a:rPr spc="-33" dirty="0"/>
              <a:t>the </a:t>
            </a:r>
            <a:r>
              <a:rPr spc="-165" dirty="0"/>
              <a:t>cow </a:t>
            </a:r>
            <a:r>
              <a:rPr spc="-83" dirty="0"/>
              <a:t>-abdominal</a:t>
            </a:r>
            <a:r>
              <a:rPr spc="-154" dirty="0"/>
              <a:t> </a:t>
            </a:r>
            <a:r>
              <a:rPr spc="-28" dirty="0"/>
              <a:t>aorta</a:t>
            </a:r>
          </a:p>
          <a:p>
            <a:pPr marL="422776" marR="1193433">
              <a:lnSpc>
                <a:spcPts val="3748"/>
              </a:lnSpc>
              <a:spcBef>
                <a:spcPts val="816"/>
              </a:spcBef>
            </a:pPr>
            <a:r>
              <a:rPr spc="-154" dirty="0"/>
              <a:t>.When </a:t>
            </a:r>
            <a:r>
              <a:rPr spc="55" dirty="0"/>
              <a:t>it </a:t>
            </a:r>
            <a:r>
              <a:rPr spc="-99" dirty="0"/>
              <a:t>reaches </a:t>
            </a:r>
            <a:r>
              <a:rPr spc="-28" dirty="0"/>
              <a:t>the </a:t>
            </a:r>
            <a:r>
              <a:rPr spc="-61" dirty="0"/>
              <a:t>pubic </a:t>
            </a:r>
            <a:r>
              <a:rPr spc="-83" dirty="0"/>
              <a:t>area </a:t>
            </a:r>
            <a:r>
              <a:rPr spc="-94" dirty="0"/>
              <a:t>-called</a:t>
            </a:r>
            <a:r>
              <a:rPr spc="-259" dirty="0"/>
              <a:t> </a:t>
            </a:r>
            <a:r>
              <a:rPr spc="-33" dirty="0"/>
              <a:t>the  </a:t>
            </a:r>
            <a:r>
              <a:rPr spc="-99" dirty="0"/>
              <a:t>common </a:t>
            </a:r>
            <a:r>
              <a:rPr spc="-33" dirty="0"/>
              <a:t>iliac</a:t>
            </a:r>
            <a:r>
              <a:rPr spc="-94" dirty="0"/>
              <a:t> </a:t>
            </a:r>
            <a:r>
              <a:rPr spc="-55" dirty="0"/>
              <a:t>arteries.</a:t>
            </a:r>
          </a:p>
          <a:p>
            <a:pPr marL="422776" marR="530570">
              <a:lnSpc>
                <a:spcPts val="3748"/>
              </a:lnSpc>
              <a:spcBef>
                <a:spcPts val="816"/>
              </a:spcBef>
            </a:pPr>
            <a:r>
              <a:rPr spc="-171" dirty="0"/>
              <a:t>These </a:t>
            </a:r>
            <a:r>
              <a:rPr spc="-66" dirty="0"/>
              <a:t>divide </a:t>
            </a:r>
            <a:r>
              <a:rPr spc="-28" dirty="0"/>
              <a:t>into </a:t>
            </a:r>
            <a:r>
              <a:rPr spc="-33" dirty="0"/>
              <a:t>the internal </a:t>
            </a:r>
            <a:r>
              <a:rPr spc="-66" dirty="0"/>
              <a:t>and </a:t>
            </a:r>
            <a:r>
              <a:rPr spc="-83" dirty="0"/>
              <a:t>external</a:t>
            </a:r>
            <a:r>
              <a:rPr spc="-252" dirty="0"/>
              <a:t> </a:t>
            </a:r>
            <a:r>
              <a:rPr spc="-33" dirty="0"/>
              <a:t>iliac  </a:t>
            </a:r>
            <a:r>
              <a:rPr spc="-50" dirty="0"/>
              <a:t>arteries.</a:t>
            </a:r>
          </a:p>
          <a:p>
            <a:pPr marL="422776" marR="793755">
              <a:lnSpc>
                <a:spcPts val="3748"/>
              </a:lnSpc>
              <a:spcBef>
                <a:spcPts val="816"/>
              </a:spcBef>
            </a:pPr>
            <a:r>
              <a:rPr spc="-204" dirty="0"/>
              <a:t>The </a:t>
            </a:r>
            <a:r>
              <a:rPr spc="-83" dirty="0"/>
              <a:t>external </a:t>
            </a:r>
            <a:r>
              <a:rPr spc="-33" dirty="0"/>
              <a:t>iliac </a:t>
            </a:r>
            <a:r>
              <a:rPr spc="-55" dirty="0"/>
              <a:t>artery </a:t>
            </a:r>
            <a:r>
              <a:rPr spc="-110" dirty="0"/>
              <a:t>becomes </a:t>
            </a:r>
            <a:r>
              <a:rPr spc="-28" dirty="0"/>
              <a:t>the </a:t>
            </a:r>
            <a:r>
              <a:rPr spc="-61" dirty="0"/>
              <a:t>femoral  </a:t>
            </a:r>
            <a:r>
              <a:rPr spc="-55" dirty="0"/>
              <a:t>artery </a:t>
            </a:r>
            <a:r>
              <a:rPr spc="-77" dirty="0"/>
              <a:t>(supplies </a:t>
            </a:r>
            <a:r>
              <a:rPr spc="-28" dirty="0"/>
              <a:t>the </a:t>
            </a:r>
            <a:r>
              <a:rPr spc="-105" dirty="0"/>
              <a:t>leg</a:t>
            </a:r>
            <a:r>
              <a:rPr spc="-215" dirty="0"/>
              <a:t> </a:t>
            </a:r>
            <a:r>
              <a:rPr spc="-94" dirty="0"/>
              <a:t>muscles)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2827" y="1780723"/>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3" name="object 3"/>
          <p:cNvSpPr txBox="1">
            <a:spLocks noGrp="1"/>
          </p:cNvSpPr>
          <p:nvPr>
            <p:ph type="body" idx="1"/>
          </p:nvPr>
        </p:nvSpPr>
        <p:spPr>
          <a:xfrm>
            <a:off x="1943968" y="1768475"/>
            <a:ext cx="7625482" cy="2567448"/>
          </a:xfrm>
          <a:prstGeom prst="rect">
            <a:avLst/>
          </a:prstGeom>
        </p:spPr>
        <p:txBody>
          <a:bodyPr vert="horz" wrap="square" lIns="0" tIns="250585" rIns="0" bIns="0" rtlCol="0">
            <a:spAutoFit/>
          </a:bodyPr>
          <a:lstStyle/>
          <a:p>
            <a:pPr marL="422076" marR="5600">
              <a:lnSpc>
                <a:spcPct val="94400"/>
              </a:lnSpc>
              <a:spcBef>
                <a:spcPts val="331"/>
              </a:spcBef>
            </a:pPr>
            <a:r>
              <a:rPr spc="-435" dirty="0"/>
              <a:t>A </a:t>
            </a:r>
            <a:r>
              <a:rPr spc="-72" dirty="0"/>
              <a:t>branch </a:t>
            </a:r>
            <a:r>
              <a:rPr spc="28" dirty="0"/>
              <a:t>off </a:t>
            </a:r>
            <a:r>
              <a:rPr spc="-28" dirty="0"/>
              <a:t>of the </a:t>
            </a:r>
            <a:r>
              <a:rPr spc="-61" dirty="0"/>
              <a:t>femoral </a:t>
            </a:r>
            <a:r>
              <a:rPr spc="-55" dirty="0"/>
              <a:t>artery </a:t>
            </a:r>
            <a:r>
              <a:rPr spc="-72" dirty="0"/>
              <a:t>forms </a:t>
            </a:r>
            <a:r>
              <a:rPr spc="-33" dirty="0"/>
              <a:t>the  </a:t>
            </a:r>
            <a:r>
              <a:rPr spc="-66" dirty="0"/>
              <a:t>prepubic </a:t>
            </a:r>
            <a:r>
              <a:rPr spc="-55" dirty="0"/>
              <a:t>artery from </a:t>
            </a:r>
            <a:r>
              <a:rPr spc="-88" dirty="0"/>
              <a:t>which </a:t>
            </a:r>
            <a:r>
              <a:rPr spc="-83" dirty="0"/>
              <a:t>branches </a:t>
            </a:r>
            <a:r>
              <a:rPr spc="-33" dirty="0"/>
              <a:t>the</a:t>
            </a:r>
            <a:r>
              <a:rPr spc="-171" dirty="0"/>
              <a:t> </a:t>
            </a:r>
            <a:r>
              <a:rPr spc="-66" dirty="0"/>
              <a:t>posterior  </a:t>
            </a:r>
            <a:r>
              <a:rPr spc="-61" dirty="0"/>
              <a:t>abdominal </a:t>
            </a:r>
            <a:r>
              <a:rPr spc="-55" dirty="0"/>
              <a:t>artery </a:t>
            </a:r>
            <a:r>
              <a:rPr spc="-66" dirty="0"/>
              <a:t>and </a:t>
            </a:r>
            <a:r>
              <a:rPr spc="-28" dirty="0"/>
              <a:t>the </a:t>
            </a:r>
            <a:r>
              <a:rPr spc="-83" dirty="0"/>
              <a:t>external </a:t>
            </a:r>
            <a:r>
              <a:rPr spc="-61" dirty="0"/>
              <a:t>pudic </a:t>
            </a:r>
            <a:r>
              <a:rPr spc="-94" dirty="0"/>
              <a:t>(or  </a:t>
            </a:r>
            <a:r>
              <a:rPr spc="-83" dirty="0"/>
              <a:t>external </a:t>
            </a:r>
            <a:r>
              <a:rPr spc="-55" dirty="0"/>
              <a:t>pudental)</a:t>
            </a:r>
            <a:r>
              <a:rPr spc="-110" dirty="0"/>
              <a:t> </a:t>
            </a:r>
            <a:r>
              <a:rPr spc="-77" dirty="0"/>
              <a:t>artery.</a:t>
            </a:r>
          </a:p>
        </p:txBody>
      </p:sp>
      <p:sp>
        <p:nvSpPr>
          <p:cNvPr id="4" name="object 4"/>
          <p:cNvSpPr txBox="1"/>
          <p:nvPr/>
        </p:nvSpPr>
        <p:spPr>
          <a:xfrm>
            <a:off x="422827" y="3788237"/>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5" name="object 5"/>
          <p:cNvSpPr txBox="1"/>
          <p:nvPr/>
        </p:nvSpPr>
        <p:spPr>
          <a:xfrm>
            <a:off x="1007864" y="4931965"/>
            <a:ext cx="8023196" cy="1003401"/>
          </a:xfrm>
          <a:prstGeom prst="rect">
            <a:avLst/>
          </a:prstGeom>
        </p:spPr>
        <p:txBody>
          <a:bodyPr vert="horz" wrap="square" lIns="0" tIns="53897" rIns="0" bIns="0" rtlCol="0">
            <a:spAutoFit/>
          </a:bodyPr>
          <a:lstStyle/>
          <a:p>
            <a:pPr marL="13999" marR="5600" indent="106394">
              <a:lnSpc>
                <a:spcPts val="3737"/>
              </a:lnSpc>
              <a:spcBef>
                <a:spcPts val="424"/>
              </a:spcBef>
            </a:pPr>
            <a:r>
              <a:rPr sz="3300" spc="-204" dirty="0">
                <a:solidFill>
                  <a:srgbClr val="4D3A2F"/>
                </a:solidFill>
                <a:latin typeface="Arial"/>
                <a:cs typeface="Arial"/>
              </a:rPr>
              <a:t>The </a:t>
            </a:r>
            <a:r>
              <a:rPr sz="3300" spc="-83" dirty="0">
                <a:solidFill>
                  <a:srgbClr val="4D3A2F"/>
                </a:solidFill>
                <a:latin typeface="Arial"/>
                <a:cs typeface="Arial"/>
              </a:rPr>
              <a:t>external </a:t>
            </a:r>
            <a:r>
              <a:rPr sz="3300" spc="-61" dirty="0">
                <a:solidFill>
                  <a:srgbClr val="4D3A2F"/>
                </a:solidFill>
                <a:latin typeface="Arial"/>
                <a:cs typeface="Arial"/>
              </a:rPr>
              <a:t>pudic </a:t>
            </a:r>
            <a:r>
              <a:rPr sz="3300" spc="-55" dirty="0">
                <a:solidFill>
                  <a:srgbClr val="4D3A2F"/>
                </a:solidFill>
                <a:latin typeface="Arial"/>
                <a:cs typeface="Arial"/>
              </a:rPr>
              <a:t>artery </a:t>
            </a:r>
            <a:r>
              <a:rPr sz="3300" spc="-110" dirty="0">
                <a:solidFill>
                  <a:srgbClr val="4D3A2F"/>
                </a:solidFill>
                <a:latin typeface="Arial"/>
                <a:cs typeface="Arial"/>
              </a:rPr>
              <a:t>passes </a:t>
            </a:r>
            <a:r>
              <a:rPr sz="3300" spc="-72" dirty="0">
                <a:solidFill>
                  <a:srgbClr val="4D3A2F"/>
                </a:solidFill>
                <a:latin typeface="Arial"/>
                <a:cs typeface="Arial"/>
              </a:rPr>
              <a:t>through </a:t>
            </a:r>
            <a:r>
              <a:rPr sz="3300" spc="-33" dirty="0">
                <a:solidFill>
                  <a:srgbClr val="4D3A2F"/>
                </a:solidFill>
                <a:latin typeface="Arial"/>
                <a:cs typeface="Arial"/>
              </a:rPr>
              <a:t>the  </a:t>
            </a:r>
            <a:r>
              <a:rPr sz="3300" spc="-55" dirty="0">
                <a:solidFill>
                  <a:srgbClr val="4D3A2F"/>
                </a:solidFill>
                <a:latin typeface="Arial"/>
                <a:cs typeface="Arial"/>
              </a:rPr>
              <a:t>inguinal </a:t>
            </a:r>
            <a:r>
              <a:rPr sz="3300" spc="-66" dirty="0">
                <a:solidFill>
                  <a:srgbClr val="4D3A2F"/>
                </a:solidFill>
                <a:latin typeface="Arial"/>
                <a:cs typeface="Arial"/>
              </a:rPr>
              <a:t>canal </a:t>
            </a:r>
            <a:r>
              <a:rPr sz="3300" spc="-72" dirty="0">
                <a:solidFill>
                  <a:srgbClr val="4D3A2F"/>
                </a:solidFill>
                <a:latin typeface="Arial"/>
                <a:cs typeface="Arial"/>
              </a:rPr>
              <a:t>and </a:t>
            </a:r>
            <a:r>
              <a:rPr sz="3300" spc="-28" dirty="0">
                <a:solidFill>
                  <a:srgbClr val="4D3A2F"/>
                </a:solidFill>
                <a:latin typeface="Arial"/>
                <a:cs typeface="Arial"/>
              </a:rPr>
              <a:t>out of </a:t>
            </a:r>
            <a:r>
              <a:rPr sz="3300" spc="-33" dirty="0">
                <a:solidFill>
                  <a:srgbClr val="4D3A2F"/>
                </a:solidFill>
                <a:latin typeface="Arial"/>
                <a:cs typeface="Arial"/>
              </a:rPr>
              <a:t>the </a:t>
            </a:r>
            <a:r>
              <a:rPr sz="3300" spc="-138" dirty="0">
                <a:solidFill>
                  <a:srgbClr val="4D3A2F"/>
                </a:solidFill>
                <a:latin typeface="Arial"/>
                <a:cs typeface="Arial"/>
              </a:rPr>
              <a:t>body</a:t>
            </a:r>
            <a:r>
              <a:rPr sz="3300" spc="-358" dirty="0">
                <a:solidFill>
                  <a:srgbClr val="4D3A2F"/>
                </a:solidFill>
                <a:latin typeface="Arial"/>
                <a:cs typeface="Arial"/>
              </a:rPr>
              <a:t> </a:t>
            </a:r>
            <a:r>
              <a:rPr sz="3300" spc="-126" dirty="0">
                <a:solidFill>
                  <a:srgbClr val="4D3A2F"/>
                </a:solidFill>
                <a:latin typeface="Arial"/>
                <a:cs typeface="Arial"/>
              </a:rPr>
              <a:t>cavity.</a:t>
            </a:r>
            <a:endParaRPr sz="3300"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0837" y="1426537"/>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3" name="object 3"/>
          <p:cNvSpPr txBox="1">
            <a:spLocks noGrp="1"/>
          </p:cNvSpPr>
          <p:nvPr>
            <p:ph type="title"/>
          </p:nvPr>
        </p:nvSpPr>
        <p:spPr>
          <a:xfrm>
            <a:off x="2015976" y="539477"/>
            <a:ext cx="7806525" cy="1737684"/>
          </a:xfrm>
          <a:prstGeom prst="rect">
            <a:avLst/>
          </a:prstGeom>
        </p:spPr>
        <p:txBody>
          <a:bodyPr vert="horz" wrap="square" lIns="0" tIns="13999" rIns="0" bIns="0" rtlCol="0">
            <a:spAutoFit/>
          </a:bodyPr>
          <a:lstStyle/>
          <a:p>
            <a:pPr marL="13999" marR="5600">
              <a:lnSpc>
                <a:spcPct val="99900"/>
              </a:lnSpc>
              <a:spcBef>
                <a:spcPts val="110"/>
              </a:spcBef>
            </a:pPr>
            <a:r>
              <a:rPr sz="2800" spc="-204" dirty="0"/>
              <a:t>The </a:t>
            </a:r>
            <a:r>
              <a:rPr sz="2800" spc="-55" dirty="0"/>
              <a:t>inguinal </a:t>
            </a:r>
            <a:r>
              <a:rPr sz="2800" spc="-72" dirty="0"/>
              <a:t>canal -orifice </a:t>
            </a:r>
            <a:r>
              <a:rPr sz="2800" spc="-17" dirty="0"/>
              <a:t>in </a:t>
            </a:r>
            <a:r>
              <a:rPr sz="2800" spc="-28" dirty="0"/>
              <a:t>the </a:t>
            </a:r>
            <a:r>
              <a:rPr sz="2800" spc="-138" dirty="0"/>
              <a:t>body </a:t>
            </a:r>
            <a:r>
              <a:rPr sz="2800" spc="-110" dirty="0"/>
              <a:t>cavity </a:t>
            </a:r>
            <a:r>
              <a:rPr sz="2800" spc="-22" dirty="0"/>
              <a:t>in </a:t>
            </a:r>
            <a:r>
              <a:rPr sz="2800" spc="-33" dirty="0"/>
              <a:t>the  </a:t>
            </a:r>
            <a:r>
              <a:rPr sz="2800" spc="-55" dirty="0"/>
              <a:t>inguinal </a:t>
            </a:r>
            <a:r>
              <a:rPr sz="2800" spc="-88" dirty="0"/>
              <a:t>region </a:t>
            </a:r>
            <a:r>
              <a:rPr sz="2800" spc="-105" dirty="0"/>
              <a:t>where </a:t>
            </a:r>
            <a:r>
              <a:rPr sz="2800" spc="-77" dirty="0"/>
              <a:t>blood </a:t>
            </a:r>
            <a:r>
              <a:rPr sz="2800" spc="-116" dirty="0"/>
              <a:t>vessels, </a:t>
            </a:r>
            <a:r>
              <a:rPr sz="2800" spc="-99" dirty="0"/>
              <a:t>lymph </a:t>
            </a:r>
            <a:r>
              <a:rPr sz="2800" spc="-116" dirty="0"/>
              <a:t>vessels  </a:t>
            </a:r>
            <a:r>
              <a:rPr sz="2800" spc="-66" dirty="0"/>
              <a:t>and </a:t>
            </a:r>
            <a:r>
              <a:rPr sz="2800" spc="-94" dirty="0"/>
              <a:t>nerves </a:t>
            </a:r>
            <a:r>
              <a:rPr sz="2800" spc="-55" dirty="0"/>
              <a:t>enter </a:t>
            </a:r>
            <a:r>
              <a:rPr sz="2800" spc="-66" dirty="0"/>
              <a:t>and </a:t>
            </a:r>
            <a:r>
              <a:rPr sz="2800" spc="-121" dirty="0"/>
              <a:t>leave </a:t>
            </a:r>
            <a:r>
              <a:rPr sz="2800" spc="-33" dirty="0"/>
              <a:t>the </a:t>
            </a:r>
            <a:r>
              <a:rPr sz="2800" spc="-138" dirty="0"/>
              <a:t>body </a:t>
            </a:r>
            <a:r>
              <a:rPr sz="2800" spc="-72" dirty="0"/>
              <a:t>wall </a:t>
            </a:r>
            <a:r>
              <a:rPr sz="2800" spc="-44" dirty="0"/>
              <a:t>to </a:t>
            </a:r>
            <a:r>
              <a:rPr sz="2800" spc="-99" dirty="0"/>
              <a:t>supply  </a:t>
            </a:r>
            <a:r>
              <a:rPr sz="2800" spc="-33" dirty="0"/>
              <a:t>the </a:t>
            </a:r>
            <a:r>
              <a:rPr sz="2800" spc="-44" dirty="0"/>
              <a:t>skin </a:t>
            </a:r>
            <a:r>
              <a:rPr sz="2800" spc="-17" dirty="0"/>
              <a:t>in </a:t>
            </a:r>
            <a:r>
              <a:rPr sz="2800" spc="-28" dirty="0"/>
              <a:t>the </a:t>
            </a:r>
            <a:r>
              <a:rPr sz="2800" spc="-61" dirty="0"/>
              <a:t>posterior </a:t>
            </a:r>
            <a:r>
              <a:rPr sz="2800" dirty="0"/>
              <a:t>part </a:t>
            </a:r>
            <a:r>
              <a:rPr sz="2800" spc="-28" dirty="0"/>
              <a:t>of </a:t>
            </a:r>
            <a:r>
              <a:rPr sz="2800" spc="-33" dirty="0"/>
              <a:t>the</a:t>
            </a:r>
            <a:r>
              <a:rPr sz="2800" spc="-540" dirty="0"/>
              <a:t> </a:t>
            </a:r>
            <a:r>
              <a:rPr sz="2800" spc="-55" dirty="0"/>
              <a:t>animal.</a:t>
            </a:r>
          </a:p>
        </p:txBody>
      </p:sp>
      <p:sp>
        <p:nvSpPr>
          <p:cNvPr id="4" name="object 4"/>
          <p:cNvSpPr txBox="1"/>
          <p:nvPr/>
        </p:nvSpPr>
        <p:spPr>
          <a:xfrm>
            <a:off x="590837" y="3544647"/>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5" name="object 5"/>
          <p:cNvSpPr txBox="1"/>
          <p:nvPr/>
        </p:nvSpPr>
        <p:spPr>
          <a:xfrm>
            <a:off x="590837" y="4657600"/>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6" name="object 6"/>
          <p:cNvSpPr txBox="1"/>
          <p:nvPr/>
        </p:nvSpPr>
        <p:spPr>
          <a:xfrm>
            <a:off x="1782644" y="2843733"/>
            <a:ext cx="8297981" cy="4199613"/>
          </a:xfrm>
          <a:prstGeom prst="rect">
            <a:avLst/>
          </a:prstGeom>
        </p:spPr>
        <p:txBody>
          <a:bodyPr vert="horz" wrap="square" lIns="0" tIns="31498" rIns="0" bIns="0" rtlCol="0">
            <a:spAutoFit/>
          </a:bodyPr>
          <a:lstStyle/>
          <a:p>
            <a:pPr marL="13999" marR="858852" indent="106394">
              <a:lnSpc>
                <a:spcPts val="3957"/>
              </a:lnSpc>
              <a:spcBef>
                <a:spcPts val="248"/>
              </a:spcBef>
            </a:pPr>
            <a:r>
              <a:rPr sz="3300" spc="-287" dirty="0">
                <a:solidFill>
                  <a:srgbClr val="4D3A2F"/>
                </a:solidFill>
                <a:latin typeface="Arial"/>
                <a:cs typeface="Arial"/>
              </a:rPr>
              <a:t>As </a:t>
            </a:r>
            <a:r>
              <a:rPr sz="3300" spc="-28" dirty="0">
                <a:solidFill>
                  <a:srgbClr val="4D3A2F"/>
                </a:solidFill>
                <a:latin typeface="Arial"/>
                <a:cs typeface="Arial"/>
              </a:rPr>
              <a:t>the </a:t>
            </a:r>
            <a:r>
              <a:rPr sz="3300" spc="-83" dirty="0">
                <a:solidFill>
                  <a:srgbClr val="4D3A2F"/>
                </a:solidFill>
                <a:latin typeface="Arial"/>
                <a:cs typeface="Arial"/>
              </a:rPr>
              <a:t>external </a:t>
            </a:r>
            <a:r>
              <a:rPr sz="3300" spc="-55" dirty="0">
                <a:solidFill>
                  <a:srgbClr val="4D3A2F"/>
                </a:solidFill>
                <a:latin typeface="Arial"/>
                <a:cs typeface="Arial"/>
              </a:rPr>
              <a:t>pudic artery </a:t>
            </a:r>
            <a:r>
              <a:rPr sz="3300" spc="-116" dirty="0">
                <a:solidFill>
                  <a:srgbClr val="4D3A2F"/>
                </a:solidFill>
                <a:latin typeface="Arial"/>
                <a:cs typeface="Arial"/>
              </a:rPr>
              <a:t>passes </a:t>
            </a:r>
            <a:r>
              <a:rPr sz="3300" spc="-28" dirty="0">
                <a:solidFill>
                  <a:srgbClr val="4D3A2F"/>
                </a:solidFill>
                <a:latin typeface="Arial"/>
                <a:cs typeface="Arial"/>
              </a:rPr>
              <a:t>out of </a:t>
            </a:r>
            <a:r>
              <a:rPr sz="3300" spc="-33" dirty="0">
                <a:solidFill>
                  <a:srgbClr val="4D3A2F"/>
                </a:solidFill>
                <a:latin typeface="Arial"/>
                <a:cs typeface="Arial"/>
              </a:rPr>
              <a:t>the  </a:t>
            </a:r>
            <a:r>
              <a:rPr sz="3300" spc="-138" dirty="0">
                <a:solidFill>
                  <a:srgbClr val="4D3A2F"/>
                </a:solidFill>
                <a:latin typeface="Arial"/>
                <a:cs typeface="Arial"/>
              </a:rPr>
              <a:t>body </a:t>
            </a:r>
            <a:r>
              <a:rPr sz="3300" spc="-110" dirty="0">
                <a:solidFill>
                  <a:srgbClr val="4D3A2F"/>
                </a:solidFill>
                <a:latin typeface="Arial"/>
                <a:cs typeface="Arial"/>
              </a:rPr>
              <a:t>cavity </a:t>
            </a:r>
            <a:r>
              <a:rPr sz="3300" spc="55" dirty="0">
                <a:solidFill>
                  <a:srgbClr val="4D3A2F"/>
                </a:solidFill>
                <a:latin typeface="Arial"/>
                <a:cs typeface="Arial"/>
              </a:rPr>
              <a:t>it </a:t>
            </a:r>
            <a:r>
              <a:rPr sz="3300" spc="-110" dirty="0">
                <a:solidFill>
                  <a:srgbClr val="4D3A2F"/>
                </a:solidFill>
                <a:latin typeface="Arial"/>
                <a:cs typeface="Arial"/>
              </a:rPr>
              <a:t>becomes </a:t>
            </a:r>
            <a:r>
              <a:rPr sz="3300" spc="-33" dirty="0">
                <a:solidFill>
                  <a:srgbClr val="4D3A2F"/>
                </a:solidFill>
                <a:latin typeface="Arial"/>
                <a:cs typeface="Arial"/>
              </a:rPr>
              <a:t>the </a:t>
            </a:r>
            <a:r>
              <a:rPr sz="3300" spc="-94" dirty="0">
                <a:solidFill>
                  <a:srgbClr val="4D3A2F"/>
                </a:solidFill>
                <a:latin typeface="Arial"/>
                <a:cs typeface="Arial"/>
              </a:rPr>
              <a:t>mammary</a:t>
            </a:r>
            <a:r>
              <a:rPr sz="3300" spc="-225" dirty="0">
                <a:solidFill>
                  <a:srgbClr val="4D3A2F"/>
                </a:solidFill>
                <a:latin typeface="Arial"/>
                <a:cs typeface="Arial"/>
              </a:rPr>
              <a:t> </a:t>
            </a:r>
            <a:r>
              <a:rPr sz="3300" spc="-77" dirty="0">
                <a:solidFill>
                  <a:srgbClr val="4D3A2F"/>
                </a:solidFill>
                <a:latin typeface="Arial"/>
                <a:cs typeface="Arial"/>
              </a:rPr>
              <a:t>artery.</a:t>
            </a:r>
            <a:endParaRPr sz="3300" dirty="0">
              <a:latin typeface="Arial"/>
              <a:cs typeface="Arial"/>
            </a:endParaRPr>
          </a:p>
          <a:p>
            <a:pPr marL="13999" marR="5600">
              <a:spcBef>
                <a:spcPts val="700"/>
              </a:spcBef>
            </a:pPr>
            <a:r>
              <a:rPr sz="3300" spc="-193" dirty="0">
                <a:solidFill>
                  <a:srgbClr val="4D3A2F"/>
                </a:solidFill>
                <a:latin typeface="Arial"/>
                <a:cs typeface="Arial"/>
              </a:rPr>
              <a:t>Once </a:t>
            </a:r>
            <a:r>
              <a:rPr sz="3300" spc="55" dirty="0">
                <a:solidFill>
                  <a:srgbClr val="4D3A2F"/>
                </a:solidFill>
                <a:latin typeface="Arial"/>
                <a:cs typeface="Arial"/>
              </a:rPr>
              <a:t>it </a:t>
            </a:r>
            <a:r>
              <a:rPr sz="3300" spc="-66" dirty="0">
                <a:solidFill>
                  <a:srgbClr val="4D3A2F"/>
                </a:solidFill>
                <a:latin typeface="Arial"/>
                <a:cs typeface="Arial"/>
              </a:rPr>
              <a:t>enters </a:t>
            </a:r>
            <a:r>
              <a:rPr sz="3300" spc="-28" dirty="0">
                <a:solidFill>
                  <a:srgbClr val="4D3A2F"/>
                </a:solidFill>
                <a:latin typeface="Arial"/>
                <a:cs typeface="Arial"/>
              </a:rPr>
              <a:t>the </a:t>
            </a:r>
            <a:r>
              <a:rPr sz="3300" spc="-83" dirty="0">
                <a:solidFill>
                  <a:srgbClr val="4D3A2F"/>
                </a:solidFill>
                <a:latin typeface="Arial"/>
                <a:cs typeface="Arial"/>
              </a:rPr>
              <a:t>gland, </a:t>
            </a:r>
            <a:r>
              <a:rPr sz="3300" spc="-33" dirty="0">
                <a:solidFill>
                  <a:srgbClr val="4D3A2F"/>
                </a:solidFill>
                <a:latin typeface="Arial"/>
                <a:cs typeface="Arial"/>
              </a:rPr>
              <a:t>the </a:t>
            </a:r>
            <a:r>
              <a:rPr sz="3300" spc="-94" dirty="0">
                <a:solidFill>
                  <a:srgbClr val="4D3A2F"/>
                </a:solidFill>
                <a:latin typeface="Arial"/>
                <a:cs typeface="Arial"/>
              </a:rPr>
              <a:t>mammary </a:t>
            </a:r>
            <a:r>
              <a:rPr sz="3300" spc="-55" dirty="0">
                <a:solidFill>
                  <a:srgbClr val="4D3A2F"/>
                </a:solidFill>
                <a:latin typeface="Arial"/>
                <a:cs typeface="Arial"/>
              </a:rPr>
              <a:t>artery</a:t>
            </a:r>
            <a:r>
              <a:rPr sz="3300" spc="-287" dirty="0">
                <a:solidFill>
                  <a:srgbClr val="4D3A2F"/>
                </a:solidFill>
                <a:latin typeface="Arial"/>
                <a:cs typeface="Arial"/>
              </a:rPr>
              <a:t> </a:t>
            </a:r>
            <a:r>
              <a:rPr sz="3300" spc="-39" dirty="0">
                <a:solidFill>
                  <a:srgbClr val="4D3A2F"/>
                </a:solidFill>
                <a:latin typeface="Arial"/>
                <a:cs typeface="Arial"/>
              </a:rPr>
              <a:t>then  </a:t>
            </a:r>
            <a:r>
              <a:rPr sz="3300" spc="-72" dirty="0">
                <a:solidFill>
                  <a:srgbClr val="4D3A2F"/>
                </a:solidFill>
                <a:latin typeface="Arial"/>
                <a:cs typeface="Arial"/>
              </a:rPr>
              <a:t>divides </a:t>
            </a:r>
            <a:r>
              <a:rPr sz="3300" spc="-28" dirty="0">
                <a:solidFill>
                  <a:srgbClr val="4D3A2F"/>
                </a:solidFill>
                <a:latin typeface="Arial"/>
                <a:cs typeface="Arial"/>
              </a:rPr>
              <a:t>into </a:t>
            </a:r>
            <a:r>
              <a:rPr sz="3300" spc="-33" dirty="0">
                <a:solidFill>
                  <a:srgbClr val="4D3A2F"/>
                </a:solidFill>
                <a:latin typeface="Arial"/>
                <a:cs typeface="Arial"/>
              </a:rPr>
              <a:t>the </a:t>
            </a:r>
            <a:r>
              <a:rPr sz="3300" spc="-50" dirty="0">
                <a:solidFill>
                  <a:srgbClr val="4D3A2F"/>
                </a:solidFill>
                <a:latin typeface="Arial"/>
                <a:cs typeface="Arial"/>
              </a:rPr>
              <a:t>anterior </a:t>
            </a:r>
            <a:r>
              <a:rPr sz="3300" spc="-94" dirty="0">
                <a:solidFill>
                  <a:srgbClr val="4D3A2F"/>
                </a:solidFill>
                <a:latin typeface="Arial"/>
                <a:cs typeface="Arial"/>
              </a:rPr>
              <a:t>(or </a:t>
            </a:r>
            <a:r>
              <a:rPr sz="3300" spc="-61" dirty="0">
                <a:solidFill>
                  <a:srgbClr val="4D3A2F"/>
                </a:solidFill>
                <a:latin typeface="Arial"/>
                <a:cs typeface="Arial"/>
              </a:rPr>
              <a:t>cranial) </a:t>
            </a:r>
            <a:r>
              <a:rPr sz="3300" spc="-66" dirty="0">
                <a:solidFill>
                  <a:srgbClr val="4D3A2F"/>
                </a:solidFill>
                <a:latin typeface="Arial"/>
                <a:cs typeface="Arial"/>
              </a:rPr>
              <a:t>and </a:t>
            </a:r>
            <a:r>
              <a:rPr sz="3300" spc="-61" dirty="0">
                <a:solidFill>
                  <a:srgbClr val="4D3A2F"/>
                </a:solidFill>
                <a:latin typeface="Arial"/>
                <a:cs typeface="Arial"/>
              </a:rPr>
              <a:t>posterior  </a:t>
            </a:r>
            <a:r>
              <a:rPr sz="3300" spc="-99" dirty="0">
                <a:solidFill>
                  <a:srgbClr val="4D3A2F"/>
                </a:solidFill>
                <a:latin typeface="Arial"/>
                <a:cs typeface="Arial"/>
              </a:rPr>
              <a:t>(or </a:t>
            </a:r>
            <a:r>
              <a:rPr sz="3300" spc="-77" dirty="0">
                <a:solidFill>
                  <a:srgbClr val="4D3A2F"/>
                </a:solidFill>
                <a:latin typeface="Arial"/>
                <a:cs typeface="Arial"/>
              </a:rPr>
              <a:t>caudal) </a:t>
            </a:r>
            <a:r>
              <a:rPr sz="3300" spc="-94" dirty="0">
                <a:solidFill>
                  <a:srgbClr val="4D3A2F"/>
                </a:solidFill>
                <a:latin typeface="Arial"/>
                <a:cs typeface="Arial"/>
              </a:rPr>
              <a:t>mammary </a:t>
            </a:r>
            <a:r>
              <a:rPr sz="3300" spc="-50" dirty="0">
                <a:solidFill>
                  <a:srgbClr val="4D3A2F"/>
                </a:solidFill>
                <a:latin typeface="Arial"/>
                <a:cs typeface="Arial"/>
              </a:rPr>
              <a:t>arteries, </a:t>
            </a:r>
            <a:r>
              <a:rPr sz="3300" spc="-83" dirty="0">
                <a:solidFill>
                  <a:srgbClr val="4D3A2F"/>
                </a:solidFill>
                <a:latin typeface="Arial"/>
                <a:cs typeface="Arial"/>
              </a:rPr>
              <a:t>which </a:t>
            </a:r>
            <a:r>
              <a:rPr sz="3300" spc="-39" dirty="0">
                <a:solidFill>
                  <a:srgbClr val="4D3A2F"/>
                </a:solidFill>
                <a:latin typeface="Arial"/>
                <a:cs typeface="Arial"/>
              </a:rPr>
              <a:t>then </a:t>
            </a:r>
            <a:r>
              <a:rPr sz="3300" spc="55" dirty="0">
                <a:solidFill>
                  <a:srgbClr val="4D3A2F"/>
                </a:solidFill>
                <a:latin typeface="Arial"/>
                <a:cs typeface="Arial"/>
              </a:rPr>
              <a:t>it  </a:t>
            </a:r>
            <a:r>
              <a:rPr sz="3300" spc="-6" dirty="0">
                <a:solidFill>
                  <a:srgbClr val="4D3A2F"/>
                </a:solidFill>
                <a:latin typeface="Arial"/>
                <a:cs typeface="Arial"/>
              </a:rPr>
              <a:t>further </a:t>
            </a:r>
            <a:r>
              <a:rPr sz="3300" spc="-83" dirty="0">
                <a:solidFill>
                  <a:srgbClr val="4D3A2F"/>
                </a:solidFill>
                <a:latin typeface="Arial"/>
                <a:cs typeface="Arial"/>
              </a:rPr>
              <a:t>branches </a:t>
            </a:r>
            <a:r>
              <a:rPr sz="3300" spc="-116" dirty="0">
                <a:solidFill>
                  <a:srgbClr val="4D3A2F"/>
                </a:solidFill>
                <a:latin typeface="Arial"/>
                <a:cs typeface="Arial"/>
              </a:rPr>
              <a:t>as </a:t>
            </a:r>
            <a:r>
              <a:rPr sz="3300" spc="55" dirty="0">
                <a:solidFill>
                  <a:srgbClr val="4D3A2F"/>
                </a:solidFill>
                <a:latin typeface="Arial"/>
                <a:cs typeface="Arial"/>
              </a:rPr>
              <a:t>it </a:t>
            </a:r>
            <a:r>
              <a:rPr sz="3300" spc="-99" dirty="0">
                <a:solidFill>
                  <a:srgbClr val="4D3A2F"/>
                </a:solidFill>
                <a:latin typeface="Arial"/>
                <a:cs typeface="Arial"/>
              </a:rPr>
              <a:t>descends </a:t>
            </a:r>
            <a:r>
              <a:rPr sz="3300" spc="-116" dirty="0">
                <a:solidFill>
                  <a:srgbClr val="4D3A2F"/>
                </a:solidFill>
                <a:latin typeface="Arial"/>
                <a:cs typeface="Arial"/>
              </a:rPr>
              <a:t>down </a:t>
            </a:r>
            <a:r>
              <a:rPr sz="3300" spc="-28" dirty="0">
                <a:solidFill>
                  <a:srgbClr val="4D3A2F"/>
                </a:solidFill>
                <a:latin typeface="Arial"/>
                <a:cs typeface="Arial"/>
              </a:rPr>
              <a:t>into </a:t>
            </a:r>
            <a:r>
              <a:rPr sz="3300" spc="-33" dirty="0">
                <a:solidFill>
                  <a:srgbClr val="4D3A2F"/>
                </a:solidFill>
                <a:latin typeface="Arial"/>
                <a:cs typeface="Arial"/>
              </a:rPr>
              <a:t>the  </a:t>
            </a:r>
            <a:r>
              <a:rPr sz="3300" spc="-83" dirty="0">
                <a:solidFill>
                  <a:srgbClr val="4D3A2F"/>
                </a:solidFill>
                <a:latin typeface="Arial"/>
                <a:cs typeface="Arial"/>
              </a:rPr>
              <a:t>gland</a:t>
            </a:r>
            <a:endParaRPr sz="33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2827" y="1794723"/>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3" name="object 3"/>
          <p:cNvSpPr txBox="1">
            <a:spLocks noGrp="1"/>
          </p:cNvSpPr>
          <p:nvPr>
            <p:ph type="title"/>
          </p:nvPr>
        </p:nvSpPr>
        <p:spPr>
          <a:xfrm>
            <a:off x="1799952" y="732788"/>
            <a:ext cx="7493123" cy="4076786"/>
          </a:xfrm>
          <a:prstGeom prst="rect">
            <a:avLst/>
          </a:prstGeom>
        </p:spPr>
        <p:txBody>
          <a:bodyPr vert="horz" wrap="square" lIns="0" tIns="13999" rIns="0" bIns="0" rtlCol="0">
            <a:spAutoFit/>
          </a:bodyPr>
          <a:lstStyle/>
          <a:p>
            <a:pPr marL="13999" marR="5600">
              <a:lnSpc>
                <a:spcPct val="99900"/>
              </a:lnSpc>
              <a:spcBef>
                <a:spcPts val="110"/>
              </a:spcBef>
            </a:pPr>
            <a:r>
              <a:rPr spc="-435" dirty="0"/>
              <a:t>A </a:t>
            </a:r>
            <a:r>
              <a:rPr spc="-50" dirty="0"/>
              <a:t>small amount </a:t>
            </a:r>
            <a:r>
              <a:rPr spc="-22" dirty="0"/>
              <a:t>of </a:t>
            </a:r>
            <a:r>
              <a:rPr spc="-72" dirty="0"/>
              <a:t>blood </a:t>
            </a:r>
            <a:r>
              <a:rPr spc="-83" dirty="0"/>
              <a:t>also </a:t>
            </a:r>
            <a:r>
              <a:rPr spc="-99" dirty="0"/>
              <a:t>reaches </a:t>
            </a:r>
            <a:r>
              <a:rPr spc="-33" dirty="0"/>
              <a:t>the  </a:t>
            </a:r>
            <a:r>
              <a:rPr spc="-94" dirty="0"/>
              <a:t>mammary </a:t>
            </a:r>
            <a:r>
              <a:rPr spc="-83" dirty="0"/>
              <a:t>gland </a:t>
            </a:r>
            <a:r>
              <a:rPr spc="-204" dirty="0"/>
              <a:t>by </a:t>
            </a:r>
            <a:r>
              <a:rPr spc="-33" dirty="0"/>
              <a:t>the </a:t>
            </a:r>
            <a:r>
              <a:rPr spc="-55" dirty="0"/>
              <a:t>perineal artery </a:t>
            </a:r>
            <a:r>
              <a:rPr spc="-72" dirty="0"/>
              <a:t>(from </a:t>
            </a:r>
            <a:r>
              <a:rPr spc="-33" dirty="0"/>
              <a:t>the  internal iliac </a:t>
            </a:r>
            <a:r>
              <a:rPr spc="-72" dirty="0"/>
              <a:t>artery), </a:t>
            </a:r>
            <a:r>
              <a:rPr spc="-11" dirty="0"/>
              <a:t>but </a:t>
            </a:r>
            <a:r>
              <a:rPr spc="-22" dirty="0"/>
              <a:t>this </a:t>
            </a:r>
            <a:r>
              <a:rPr spc="-110" dirty="0"/>
              <a:t>only </a:t>
            </a:r>
            <a:r>
              <a:rPr spc="-72" dirty="0"/>
              <a:t>supplies </a:t>
            </a:r>
            <a:r>
              <a:rPr spc="-33" dirty="0"/>
              <a:t>the  </a:t>
            </a:r>
            <a:r>
              <a:rPr spc="-72" dirty="0"/>
              <a:t>upper </a:t>
            </a:r>
            <a:r>
              <a:rPr spc="-66" dirty="0"/>
              <a:t>rear </a:t>
            </a:r>
            <a:r>
              <a:rPr spc="-28" dirty="0"/>
              <a:t>portion of</a:t>
            </a:r>
            <a:r>
              <a:rPr spc="-225" dirty="0"/>
              <a:t> </a:t>
            </a:r>
            <a:r>
              <a:rPr spc="-83" dirty="0"/>
              <a:t>gland.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9792" y="2195661"/>
            <a:ext cx="9475788" cy="487179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87984" y="429782"/>
            <a:ext cx="7866633" cy="6242475"/>
          </a:xfrm>
          <a:prstGeom prst="rect">
            <a:avLst/>
          </a:prstGeom>
        </p:spPr>
        <p:txBody>
          <a:bodyPr vert="horz" wrap="square" lIns="0" tIns="89595" rIns="0" bIns="0" rtlCol="0">
            <a:spAutoFit/>
          </a:bodyPr>
          <a:lstStyle/>
          <a:p>
            <a:pPr marL="13999">
              <a:spcBef>
                <a:spcPts val="705"/>
              </a:spcBef>
            </a:pPr>
            <a:r>
              <a:rPr sz="3300" spc="-171" dirty="0">
                <a:solidFill>
                  <a:srgbClr val="4D3A2F"/>
                </a:solidFill>
                <a:latin typeface="Arial"/>
                <a:cs typeface="Arial"/>
              </a:rPr>
              <a:t>Venous</a:t>
            </a:r>
            <a:r>
              <a:rPr sz="3300" spc="-99" dirty="0">
                <a:solidFill>
                  <a:srgbClr val="4D3A2F"/>
                </a:solidFill>
                <a:latin typeface="Arial"/>
                <a:cs typeface="Arial"/>
              </a:rPr>
              <a:t> </a:t>
            </a:r>
            <a:r>
              <a:rPr sz="3300" spc="-149" dirty="0">
                <a:solidFill>
                  <a:srgbClr val="4D3A2F"/>
                </a:solidFill>
                <a:latin typeface="Arial"/>
                <a:cs typeface="Arial"/>
              </a:rPr>
              <a:t>System</a:t>
            </a:r>
            <a:endParaRPr sz="3300" dirty="0">
              <a:latin typeface="Arial"/>
              <a:cs typeface="Arial"/>
            </a:endParaRPr>
          </a:p>
          <a:p>
            <a:pPr marL="391978" marR="373779" indent="-377979">
              <a:lnSpc>
                <a:spcPts val="3748"/>
              </a:lnSpc>
              <a:spcBef>
                <a:spcPts val="904"/>
              </a:spcBef>
            </a:pPr>
            <a:r>
              <a:rPr sz="3300" spc="-165" dirty="0">
                <a:solidFill>
                  <a:srgbClr val="4D3A2F"/>
                </a:solidFill>
                <a:latin typeface="Arial"/>
                <a:cs typeface="Arial"/>
              </a:rPr>
              <a:t>Veins </a:t>
            </a:r>
            <a:r>
              <a:rPr sz="3300" spc="-121" dirty="0">
                <a:solidFill>
                  <a:srgbClr val="4D3A2F"/>
                </a:solidFill>
                <a:latin typeface="Arial"/>
                <a:cs typeface="Arial"/>
              </a:rPr>
              <a:t>leave </a:t>
            </a:r>
            <a:r>
              <a:rPr sz="3300" spc="-33" dirty="0">
                <a:solidFill>
                  <a:srgbClr val="4D3A2F"/>
                </a:solidFill>
                <a:latin typeface="Arial"/>
                <a:cs typeface="Arial"/>
              </a:rPr>
              <a:t>the </a:t>
            </a:r>
            <a:r>
              <a:rPr sz="3300" spc="-94" dirty="0">
                <a:solidFill>
                  <a:srgbClr val="4D3A2F"/>
                </a:solidFill>
                <a:latin typeface="Arial"/>
                <a:cs typeface="Arial"/>
              </a:rPr>
              <a:t>mammary </a:t>
            </a:r>
            <a:r>
              <a:rPr sz="3300" spc="-83" dirty="0">
                <a:solidFill>
                  <a:srgbClr val="4D3A2F"/>
                </a:solidFill>
                <a:latin typeface="Arial"/>
                <a:cs typeface="Arial"/>
              </a:rPr>
              <a:t>gland </a:t>
            </a:r>
            <a:r>
              <a:rPr sz="3300" spc="-50" dirty="0">
                <a:solidFill>
                  <a:srgbClr val="4D3A2F"/>
                </a:solidFill>
                <a:latin typeface="Arial"/>
                <a:cs typeface="Arial"/>
              </a:rPr>
              <a:t>anti-parallel </a:t>
            </a:r>
            <a:r>
              <a:rPr sz="3300" spc="-39" dirty="0">
                <a:solidFill>
                  <a:srgbClr val="4D3A2F"/>
                </a:solidFill>
                <a:latin typeface="Arial"/>
                <a:cs typeface="Arial"/>
              </a:rPr>
              <a:t>to </a:t>
            </a:r>
            <a:r>
              <a:rPr sz="3300" spc="-33" dirty="0">
                <a:solidFill>
                  <a:srgbClr val="4D3A2F"/>
                </a:solidFill>
                <a:latin typeface="Arial"/>
                <a:cs typeface="Arial"/>
              </a:rPr>
              <a:t>the  </a:t>
            </a:r>
            <a:r>
              <a:rPr sz="3300" spc="-50" dirty="0">
                <a:solidFill>
                  <a:srgbClr val="4D3A2F"/>
                </a:solidFill>
                <a:latin typeface="Arial"/>
                <a:cs typeface="Arial"/>
              </a:rPr>
              <a:t>arteries.</a:t>
            </a:r>
            <a:endParaRPr sz="3300" dirty="0">
              <a:latin typeface="Arial"/>
              <a:cs typeface="Arial"/>
            </a:endParaRPr>
          </a:p>
          <a:p>
            <a:pPr marL="391978" marR="345780" indent="-377979">
              <a:lnSpc>
                <a:spcPts val="3748"/>
              </a:lnSpc>
              <a:spcBef>
                <a:spcPts val="816"/>
              </a:spcBef>
            </a:pPr>
            <a:r>
              <a:rPr sz="3300" spc="-149" dirty="0">
                <a:solidFill>
                  <a:srgbClr val="4D3A2F"/>
                </a:solidFill>
                <a:latin typeface="Arial"/>
                <a:cs typeface="Arial"/>
              </a:rPr>
              <a:t>There </a:t>
            </a:r>
            <a:r>
              <a:rPr sz="3300" spc="-77" dirty="0">
                <a:solidFill>
                  <a:srgbClr val="4D3A2F"/>
                </a:solidFill>
                <a:latin typeface="Arial"/>
                <a:cs typeface="Arial"/>
              </a:rPr>
              <a:t>are </a:t>
            </a:r>
            <a:r>
              <a:rPr sz="3300" spc="-50" dirty="0">
                <a:solidFill>
                  <a:srgbClr val="4D3A2F"/>
                </a:solidFill>
                <a:latin typeface="Arial"/>
                <a:cs typeface="Arial"/>
              </a:rPr>
              <a:t>three </a:t>
            </a:r>
            <a:r>
              <a:rPr sz="3300" spc="-99" dirty="0">
                <a:solidFill>
                  <a:srgbClr val="4D3A2F"/>
                </a:solidFill>
                <a:latin typeface="Arial"/>
                <a:cs typeface="Arial"/>
              </a:rPr>
              <a:t>veins </a:t>
            </a:r>
            <a:r>
              <a:rPr sz="3300" spc="-88" dirty="0">
                <a:solidFill>
                  <a:srgbClr val="4D3A2F"/>
                </a:solidFill>
                <a:latin typeface="Arial"/>
                <a:cs typeface="Arial"/>
              </a:rPr>
              <a:t>on </a:t>
            </a:r>
            <a:r>
              <a:rPr sz="3300" spc="-99" dirty="0">
                <a:solidFill>
                  <a:srgbClr val="4D3A2F"/>
                </a:solidFill>
                <a:latin typeface="Arial"/>
                <a:cs typeface="Arial"/>
              </a:rPr>
              <a:t>each </a:t>
            </a:r>
            <a:r>
              <a:rPr sz="3300" spc="-72" dirty="0">
                <a:solidFill>
                  <a:srgbClr val="4D3A2F"/>
                </a:solidFill>
                <a:latin typeface="Arial"/>
                <a:cs typeface="Arial"/>
              </a:rPr>
              <a:t>side </a:t>
            </a:r>
            <a:r>
              <a:rPr sz="3300" spc="6" dirty="0">
                <a:solidFill>
                  <a:srgbClr val="4D3A2F"/>
                </a:solidFill>
                <a:latin typeface="Arial"/>
                <a:cs typeface="Arial"/>
              </a:rPr>
              <a:t>that </a:t>
            </a:r>
            <a:r>
              <a:rPr sz="3300" spc="-94" dirty="0">
                <a:solidFill>
                  <a:srgbClr val="4D3A2F"/>
                </a:solidFill>
                <a:latin typeface="Arial"/>
                <a:cs typeface="Arial"/>
              </a:rPr>
              <a:t>carry </a:t>
            </a:r>
            <a:r>
              <a:rPr sz="3300" spc="-72" dirty="0">
                <a:solidFill>
                  <a:srgbClr val="4D3A2F"/>
                </a:solidFill>
                <a:latin typeface="Arial"/>
                <a:cs typeface="Arial"/>
              </a:rPr>
              <a:t>blood  </a:t>
            </a:r>
            <a:r>
              <a:rPr sz="3300" spc="-215" dirty="0">
                <a:solidFill>
                  <a:srgbClr val="4D3A2F"/>
                </a:solidFill>
                <a:latin typeface="Arial"/>
                <a:cs typeface="Arial"/>
              </a:rPr>
              <a:t>away </a:t>
            </a:r>
            <a:r>
              <a:rPr sz="3300" spc="-55" dirty="0">
                <a:solidFill>
                  <a:srgbClr val="4D3A2F"/>
                </a:solidFill>
                <a:latin typeface="Arial"/>
                <a:cs typeface="Arial"/>
              </a:rPr>
              <a:t>from </a:t>
            </a:r>
            <a:r>
              <a:rPr sz="3300" spc="-28" dirty="0">
                <a:solidFill>
                  <a:srgbClr val="4D3A2F"/>
                </a:solidFill>
                <a:latin typeface="Arial"/>
                <a:cs typeface="Arial"/>
              </a:rPr>
              <a:t>the</a:t>
            </a:r>
            <a:r>
              <a:rPr sz="3300" spc="-11" dirty="0">
                <a:solidFill>
                  <a:srgbClr val="4D3A2F"/>
                </a:solidFill>
                <a:latin typeface="Arial"/>
                <a:cs typeface="Arial"/>
              </a:rPr>
              <a:t> </a:t>
            </a:r>
            <a:r>
              <a:rPr sz="3300" spc="-83" dirty="0">
                <a:solidFill>
                  <a:srgbClr val="4D3A2F"/>
                </a:solidFill>
                <a:latin typeface="Arial"/>
                <a:cs typeface="Arial"/>
              </a:rPr>
              <a:t>gland:</a:t>
            </a:r>
            <a:endParaRPr sz="3300" dirty="0">
              <a:latin typeface="Arial"/>
              <a:cs typeface="Arial"/>
            </a:endParaRPr>
          </a:p>
          <a:p>
            <a:pPr marL="391978" marR="299583" indent="-377979">
              <a:lnSpc>
                <a:spcPts val="3748"/>
              </a:lnSpc>
              <a:spcBef>
                <a:spcPts val="816"/>
              </a:spcBef>
              <a:buClr>
                <a:srgbClr val="4D3A2F"/>
              </a:buClr>
              <a:buFont typeface="Arial"/>
              <a:buAutoNum type="arabicPeriod"/>
              <a:tabLst>
                <a:tab pos="468974" algn="l"/>
              </a:tabLst>
            </a:pPr>
            <a:r>
              <a:rPr dirty="0"/>
              <a:t>	</a:t>
            </a:r>
            <a:r>
              <a:rPr sz="3300" spc="-110" dirty="0">
                <a:solidFill>
                  <a:srgbClr val="4D3A2F"/>
                </a:solidFill>
                <a:latin typeface="Arial"/>
                <a:cs typeface="Arial"/>
              </a:rPr>
              <a:t>External </a:t>
            </a:r>
            <a:r>
              <a:rPr sz="3300" spc="-61" dirty="0">
                <a:solidFill>
                  <a:srgbClr val="4D3A2F"/>
                </a:solidFill>
                <a:latin typeface="Arial"/>
                <a:cs typeface="Arial"/>
              </a:rPr>
              <a:t>pudic </a:t>
            </a:r>
            <a:r>
              <a:rPr sz="3300" spc="-99" dirty="0">
                <a:solidFill>
                  <a:srgbClr val="4D3A2F"/>
                </a:solidFill>
                <a:latin typeface="Arial"/>
                <a:cs typeface="Arial"/>
              </a:rPr>
              <a:t>vein </a:t>
            </a:r>
            <a:r>
              <a:rPr sz="3300" spc="-126" dirty="0">
                <a:solidFill>
                  <a:srgbClr val="4D3A2F"/>
                </a:solidFill>
                <a:latin typeface="Arial"/>
                <a:cs typeface="Arial"/>
              </a:rPr>
              <a:t>leaves </a:t>
            </a:r>
            <a:r>
              <a:rPr sz="3300" spc="-33" dirty="0">
                <a:solidFill>
                  <a:srgbClr val="4D3A2F"/>
                </a:solidFill>
                <a:latin typeface="Arial"/>
                <a:cs typeface="Arial"/>
              </a:rPr>
              <a:t>the </a:t>
            </a:r>
            <a:r>
              <a:rPr sz="3300" spc="-66" dirty="0">
                <a:solidFill>
                  <a:srgbClr val="4D3A2F"/>
                </a:solidFill>
                <a:latin typeface="Arial"/>
                <a:cs typeface="Arial"/>
              </a:rPr>
              <a:t>udder </a:t>
            </a:r>
            <a:r>
              <a:rPr sz="3300" spc="-50" dirty="0">
                <a:solidFill>
                  <a:srgbClr val="4D3A2F"/>
                </a:solidFill>
                <a:latin typeface="Arial"/>
                <a:cs typeface="Arial"/>
              </a:rPr>
              <a:t>anti-parallel  </a:t>
            </a:r>
            <a:r>
              <a:rPr sz="3300" spc="-44" dirty="0">
                <a:solidFill>
                  <a:srgbClr val="4D3A2F"/>
                </a:solidFill>
                <a:latin typeface="Arial"/>
                <a:cs typeface="Arial"/>
              </a:rPr>
              <a:t>to </a:t>
            </a:r>
            <a:r>
              <a:rPr sz="3300" spc="-28" dirty="0">
                <a:solidFill>
                  <a:srgbClr val="4D3A2F"/>
                </a:solidFill>
                <a:latin typeface="Arial"/>
                <a:cs typeface="Arial"/>
              </a:rPr>
              <a:t>the </a:t>
            </a:r>
            <a:r>
              <a:rPr sz="3300" spc="-83" dirty="0">
                <a:solidFill>
                  <a:srgbClr val="4D3A2F"/>
                </a:solidFill>
                <a:latin typeface="Arial"/>
                <a:cs typeface="Arial"/>
              </a:rPr>
              <a:t>external </a:t>
            </a:r>
            <a:r>
              <a:rPr sz="3300" spc="-55" dirty="0">
                <a:solidFill>
                  <a:srgbClr val="4D3A2F"/>
                </a:solidFill>
                <a:latin typeface="Arial"/>
                <a:cs typeface="Arial"/>
              </a:rPr>
              <a:t>pudic</a:t>
            </a:r>
            <a:r>
              <a:rPr sz="3300" spc="-237" dirty="0">
                <a:solidFill>
                  <a:srgbClr val="4D3A2F"/>
                </a:solidFill>
                <a:latin typeface="Arial"/>
                <a:cs typeface="Arial"/>
              </a:rPr>
              <a:t> </a:t>
            </a:r>
            <a:r>
              <a:rPr sz="3300" spc="-55" dirty="0">
                <a:solidFill>
                  <a:srgbClr val="4D3A2F"/>
                </a:solidFill>
                <a:latin typeface="Arial"/>
                <a:cs typeface="Arial"/>
              </a:rPr>
              <a:t>artery</a:t>
            </a:r>
            <a:endParaRPr sz="3300" dirty="0">
              <a:latin typeface="Arial"/>
              <a:cs typeface="Arial"/>
            </a:endParaRPr>
          </a:p>
          <a:p>
            <a:pPr marL="391978" marR="5600" indent="-377979">
              <a:lnSpc>
                <a:spcPct val="94400"/>
              </a:lnSpc>
              <a:spcBef>
                <a:spcPts val="728"/>
              </a:spcBef>
              <a:buAutoNum type="arabicPeriod"/>
              <a:tabLst>
                <a:tab pos="471773" algn="l"/>
              </a:tabLst>
            </a:pPr>
            <a:r>
              <a:rPr sz="3300" spc="-94" dirty="0">
                <a:solidFill>
                  <a:srgbClr val="4D3A2F"/>
                </a:solidFill>
                <a:latin typeface="Arial"/>
                <a:cs typeface="Arial"/>
              </a:rPr>
              <a:t>Subcutaneous </a:t>
            </a:r>
            <a:r>
              <a:rPr sz="3300" spc="-61" dirty="0">
                <a:solidFill>
                  <a:srgbClr val="4D3A2F"/>
                </a:solidFill>
                <a:latin typeface="Arial"/>
                <a:cs typeface="Arial"/>
              </a:rPr>
              <a:t>abdominal </a:t>
            </a:r>
            <a:r>
              <a:rPr sz="3300" spc="-99" dirty="0">
                <a:solidFill>
                  <a:srgbClr val="4D3A2F"/>
                </a:solidFill>
                <a:latin typeface="Arial"/>
                <a:cs typeface="Arial"/>
              </a:rPr>
              <a:t>vein </a:t>
            </a:r>
            <a:r>
              <a:rPr sz="3300" spc="-39" dirty="0">
                <a:solidFill>
                  <a:srgbClr val="4D3A2F"/>
                </a:solidFill>
                <a:latin typeface="Arial"/>
                <a:cs typeface="Arial"/>
              </a:rPr>
              <a:t>(milk </a:t>
            </a:r>
            <a:r>
              <a:rPr sz="3300" spc="-105" dirty="0">
                <a:solidFill>
                  <a:srgbClr val="4D3A2F"/>
                </a:solidFill>
                <a:latin typeface="Arial"/>
                <a:cs typeface="Arial"/>
              </a:rPr>
              <a:t>vein) </a:t>
            </a:r>
            <a:r>
              <a:rPr sz="3300" spc="-88" dirty="0">
                <a:solidFill>
                  <a:srgbClr val="4D3A2F"/>
                </a:solidFill>
                <a:latin typeface="Arial"/>
                <a:cs typeface="Arial"/>
              </a:rPr>
              <a:t>exits </a:t>
            </a:r>
            <a:r>
              <a:rPr sz="3300" spc="-33" dirty="0">
                <a:solidFill>
                  <a:srgbClr val="4D3A2F"/>
                </a:solidFill>
                <a:latin typeface="Arial"/>
                <a:cs typeface="Arial"/>
              </a:rPr>
              <a:t>the  </a:t>
            </a:r>
            <a:r>
              <a:rPr sz="3300" spc="-83" dirty="0">
                <a:solidFill>
                  <a:srgbClr val="4D3A2F"/>
                </a:solidFill>
                <a:latin typeface="Arial"/>
                <a:cs typeface="Arial"/>
              </a:rPr>
              <a:t>gland </a:t>
            </a:r>
            <a:r>
              <a:rPr sz="3300" dirty="0">
                <a:solidFill>
                  <a:srgbClr val="4D3A2F"/>
                </a:solidFill>
                <a:latin typeface="Arial"/>
                <a:cs typeface="Arial"/>
              </a:rPr>
              <a:t>at </a:t>
            </a:r>
            <a:r>
              <a:rPr sz="3300" spc="-33" dirty="0">
                <a:solidFill>
                  <a:srgbClr val="4D3A2F"/>
                </a:solidFill>
                <a:latin typeface="Arial"/>
                <a:cs typeface="Arial"/>
              </a:rPr>
              <a:t>the </a:t>
            </a:r>
            <a:r>
              <a:rPr sz="3300" spc="-50" dirty="0">
                <a:solidFill>
                  <a:srgbClr val="4D3A2F"/>
                </a:solidFill>
                <a:latin typeface="Arial"/>
                <a:cs typeface="Arial"/>
              </a:rPr>
              <a:t>anterior </a:t>
            </a:r>
            <a:r>
              <a:rPr sz="3300" spc="-77" dirty="0">
                <a:solidFill>
                  <a:srgbClr val="4D3A2F"/>
                </a:solidFill>
                <a:latin typeface="Arial"/>
                <a:cs typeface="Arial"/>
              </a:rPr>
              <a:t>end </a:t>
            </a:r>
            <a:r>
              <a:rPr sz="3300" spc="-33" dirty="0">
                <a:solidFill>
                  <a:srgbClr val="4D3A2F"/>
                </a:solidFill>
                <a:latin typeface="Arial"/>
                <a:cs typeface="Arial"/>
              </a:rPr>
              <a:t>of </a:t>
            </a:r>
            <a:r>
              <a:rPr sz="3300" spc="-28" dirty="0">
                <a:solidFill>
                  <a:srgbClr val="4D3A2F"/>
                </a:solidFill>
                <a:latin typeface="Arial"/>
                <a:cs typeface="Arial"/>
              </a:rPr>
              <a:t>the </a:t>
            </a:r>
            <a:r>
              <a:rPr sz="3300" spc="-22" dirty="0">
                <a:solidFill>
                  <a:srgbClr val="4D3A2F"/>
                </a:solidFill>
                <a:latin typeface="Arial"/>
                <a:cs typeface="Arial"/>
              </a:rPr>
              <a:t>front </a:t>
            </a:r>
            <a:r>
              <a:rPr sz="3300" spc="-50" dirty="0">
                <a:solidFill>
                  <a:srgbClr val="4D3A2F"/>
                </a:solidFill>
                <a:latin typeface="Arial"/>
                <a:cs typeface="Arial"/>
              </a:rPr>
              <a:t>quarters </a:t>
            </a:r>
            <a:r>
              <a:rPr sz="3300" spc="-72" dirty="0">
                <a:solidFill>
                  <a:srgbClr val="4D3A2F"/>
                </a:solidFill>
                <a:latin typeface="Arial"/>
                <a:cs typeface="Arial"/>
              </a:rPr>
              <a:t>and  </a:t>
            </a:r>
            <a:r>
              <a:rPr sz="3300" spc="-110" dirty="0">
                <a:solidFill>
                  <a:srgbClr val="4D3A2F"/>
                </a:solidFill>
                <a:latin typeface="Arial"/>
                <a:cs typeface="Arial"/>
              </a:rPr>
              <a:t>passes </a:t>
            </a:r>
            <a:r>
              <a:rPr sz="3300" spc="-94" dirty="0">
                <a:solidFill>
                  <a:srgbClr val="4D3A2F"/>
                </a:solidFill>
                <a:latin typeface="Arial"/>
                <a:cs typeface="Arial"/>
              </a:rPr>
              <a:t>along </a:t>
            </a:r>
            <a:r>
              <a:rPr sz="3300" spc="-33" dirty="0">
                <a:solidFill>
                  <a:srgbClr val="4D3A2F"/>
                </a:solidFill>
                <a:latin typeface="Arial"/>
                <a:cs typeface="Arial"/>
              </a:rPr>
              <a:t>the </a:t>
            </a:r>
            <a:r>
              <a:rPr sz="3300" spc="-61" dirty="0">
                <a:solidFill>
                  <a:srgbClr val="4D3A2F"/>
                </a:solidFill>
                <a:latin typeface="Arial"/>
                <a:cs typeface="Arial"/>
              </a:rPr>
              <a:t>abdominal </a:t>
            </a:r>
            <a:r>
              <a:rPr sz="3300" spc="-99" dirty="0">
                <a:solidFill>
                  <a:srgbClr val="4D3A2F"/>
                </a:solidFill>
                <a:latin typeface="Arial"/>
                <a:cs typeface="Arial"/>
              </a:rPr>
              <a:t>wall-large </a:t>
            </a:r>
            <a:r>
              <a:rPr sz="3300" spc="-94" dirty="0">
                <a:solidFill>
                  <a:srgbClr val="4D3A2F"/>
                </a:solidFill>
                <a:latin typeface="Arial"/>
                <a:cs typeface="Arial"/>
              </a:rPr>
              <a:t>vein </a:t>
            </a:r>
            <a:r>
              <a:rPr sz="3300" spc="-66" dirty="0">
                <a:solidFill>
                  <a:srgbClr val="4D3A2F"/>
                </a:solidFill>
                <a:latin typeface="Arial"/>
                <a:cs typeface="Arial"/>
              </a:rPr>
              <a:t>visible  </a:t>
            </a:r>
            <a:r>
              <a:rPr sz="3300" spc="-61" dirty="0">
                <a:solidFill>
                  <a:srgbClr val="4D3A2F"/>
                </a:solidFill>
                <a:latin typeface="Arial"/>
                <a:cs typeface="Arial"/>
              </a:rPr>
              <a:t>under </a:t>
            </a:r>
            <a:r>
              <a:rPr sz="3300" spc="-33" dirty="0">
                <a:solidFill>
                  <a:srgbClr val="4D3A2F"/>
                </a:solidFill>
                <a:latin typeface="Arial"/>
                <a:cs typeface="Arial"/>
              </a:rPr>
              <a:t>the </a:t>
            </a:r>
            <a:r>
              <a:rPr sz="3300" spc="-44" dirty="0">
                <a:solidFill>
                  <a:srgbClr val="4D3A2F"/>
                </a:solidFill>
                <a:latin typeface="Arial"/>
                <a:cs typeface="Arial"/>
              </a:rPr>
              <a:t>skin </a:t>
            </a:r>
            <a:r>
              <a:rPr sz="3300" spc="-83" dirty="0">
                <a:solidFill>
                  <a:srgbClr val="4D3A2F"/>
                </a:solidFill>
                <a:latin typeface="Arial"/>
                <a:cs typeface="Arial"/>
              </a:rPr>
              <a:t>on </a:t>
            </a:r>
            <a:r>
              <a:rPr sz="3300" spc="-28" dirty="0">
                <a:solidFill>
                  <a:srgbClr val="4D3A2F"/>
                </a:solidFill>
                <a:latin typeface="Arial"/>
                <a:cs typeface="Arial"/>
              </a:rPr>
              <a:t>the </a:t>
            </a:r>
            <a:r>
              <a:rPr sz="3300" spc="-88" dirty="0">
                <a:solidFill>
                  <a:srgbClr val="4D3A2F"/>
                </a:solidFill>
                <a:latin typeface="Arial"/>
                <a:cs typeface="Arial"/>
              </a:rPr>
              <a:t>belly </a:t>
            </a:r>
            <a:r>
              <a:rPr sz="3300" spc="-28" dirty="0">
                <a:solidFill>
                  <a:srgbClr val="4D3A2F"/>
                </a:solidFill>
                <a:latin typeface="Arial"/>
                <a:cs typeface="Arial"/>
              </a:rPr>
              <a:t>of the</a:t>
            </a:r>
            <a:r>
              <a:rPr sz="3300" spc="-386" dirty="0">
                <a:solidFill>
                  <a:srgbClr val="4D3A2F"/>
                </a:solidFill>
                <a:latin typeface="Arial"/>
                <a:cs typeface="Arial"/>
              </a:rPr>
              <a:t> </a:t>
            </a:r>
            <a:r>
              <a:rPr sz="3300" spc="-176" dirty="0">
                <a:solidFill>
                  <a:srgbClr val="4D3A2F"/>
                </a:solidFill>
                <a:latin typeface="Arial"/>
                <a:cs typeface="Arial"/>
              </a:rPr>
              <a:t>cow.</a:t>
            </a:r>
            <a:endParaRPr sz="330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195661"/>
            <a:ext cx="9869212" cy="51237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5976" y="0"/>
            <a:ext cx="4329454" cy="691244"/>
          </a:xfrm>
          <a:prstGeom prst="rect">
            <a:avLst/>
          </a:prstGeom>
        </p:spPr>
        <p:txBody>
          <a:bodyPr vert="horz" wrap="square" lIns="0" tIns="13999" rIns="0" bIns="0" rtlCol="0">
            <a:spAutoFit/>
          </a:bodyPr>
          <a:lstStyle/>
          <a:p>
            <a:pPr marL="13999">
              <a:lnSpc>
                <a:spcPct val="100000"/>
              </a:lnSpc>
              <a:spcBef>
                <a:spcPts val="110"/>
              </a:spcBef>
            </a:pPr>
            <a:r>
              <a:rPr spc="-116" dirty="0"/>
              <a:t>Nervous</a:t>
            </a:r>
            <a:r>
              <a:rPr spc="-176" dirty="0"/>
              <a:t> </a:t>
            </a:r>
            <a:r>
              <a:rPr spc="-149" dirty="0"/>
              <a:t>System</a:t>
            </a:r>
          </a:p>
        </p:txBody>
      </p:sp>
      <p:sp>
        <p:nvSpPr>
          <p:cNvPr id="3" name="object 3"/>
          <p:cNvSpPr txBox="1"/>
          <p:nvPr/>
        </p:nvSpPr>
        <p:spPr>
          <a:xfrm>
            <a:off x="422827" y="936558"/>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4" name="object 4"/>
          <p:cNvSpPr txBox="1"/>
          <p:nvPr/>
        </p:nvSpPr>
        <p:spPr>
          <a:xfrm>
            <a:off x="422827" y="1896918"/>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5" name="object 5"/>
          <p:cNvSpPr txBox="1"/>
          <p:nvPr/>
        </p:nvSpPr>
        <p:spPr>
          <a:xfrm>
            <a:off x="422827" y="3284259"/>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6" name="object 6"/>
          <p:cNvSpPr txBox="1"/>
          <p:nvPr/>
        </p:nvSpPr>
        <p:spPr>
          <a:xfrm>
            <a:off x="422827" y="4244617"/>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7" name="object 7"/>
          <p:cNvSpPr txBox="1"/>
          <p:nvPr/>
        </p:nvSpPr>
        <p:spPr>
          <a:xfrm>
            <a:off x="2304008" y="869363"/>
            <a:ext cx="7315989" cy="4656598"/>
          </a:xfrm>
          <a:prstGeom prst="rect">
            <a:avLst/>
          </a:prstGeom>
        </p:spPr>
        <p:txBody>
          <a:bodyPr vert="horz" wrap="square" lIns="0" tIns="92395" rIns="0" bIns="0" rtlCol="0">
            <a:spAutoFit/>
          </a:bodyPr>
          <a:lstStyle/>
          <a:p>
            <a:pPr marL="13999" marR="106394">
              <a:lnSpc>
                <a:spcPts val="3362"/>
              </a:lnSpc>
              <a:spcBef>
                <a:spcPts val="728"/>
              </a:spcBef>
            </a:pPr>
            <a:r>
              <a:rPr sz="2400" spc="-55" dirty="0">
                <a:solidFill>
                  <a:srgbClr val="4D3A2F"/>
                </a:solidFill>
                <a:latin typeface="Arial"/>
                <a:cs typeface="Arial"/>
              </a:rPr>
              <a:t>Innervation </a:t>
            </a:r>
            <a:r>
              <a:rPr sz="2400" spc="-28" dirty="0">
                <a:solidFill>
                  <a:srgbClr val="4D3A2F"/>
                </a:solidFill>
                <a:latin typeface="Arial"/>
                <a:cs typeface="Arial"/>
              </a:rPr>
              <a:t>of the </a:t>
            </a:r>
            <a:r>
              <a:rPr sz="2400" spc="-66" dirty="0">
                <a:solidFill>
                  <a:srgbClr val="4D3A2F"/>
                </a:solidFill>
                <a:latin typeface="Arial"/>
                <a:cs typeface="Arial"/>
              </a:rPr>
              <a:t>udder </a:t>
            </a:r>
            <a:r>
              <a:rPr sz="2400" spc="-55" dirty="0">
                <a:solidFill>
                  <a:srgbClr val="4D3A2F"/>
                </a:solidFill>
                <a:latin typeface="Arial"/>
                <a:cs typeface="Arial"/>
              </a:rPr>
              <a:t>is </a:t>
            </a:r>
            <a:r>
              <a:rPr sz="2400" spc="-94" dirty="0">
                <a:solidFill>
                  <a:srgbClr val="4D3A2F"/>
                </a:solidFill>
                <a:latin typeface="Arial"/>
                <a:cs typeface="Arial"/>
              </a:rPr>
              <a:t>sparse compared</a:t>
            </a:r>
            <a:r>
              <a:rPr sz="2400" spc="-342" dirty="0">
                <a:solidFill>
                  <a:srgbClr val="4D3A2F"/>
                </a:solidFill>
                <a:latin typeface="Arial"/>
                <a:cs typeface="Arial"/>
              </a:rPr>
              <a:t> </a:t>
            </a:r>
            <a:r>
              <a:rPr sz="2400" spc="-39" dirty="0">
                <a:solidFill>
                  <a:srgbClr val="4D3A2F"/>
                </a:solidFill>
                <a:latin typeface="Arial"/>
                <a:cs typeface="Arial"/>
              </a:rPr>
              <a:t>with  </a:t>
            </a:r>
            <a:r>
              <a:rPr sz="2400" spc="-50" dirty="0">
                <a:solidFill>
                  <a:srgbClr val="4D3A2F"/>
                </a:solidFill>
                <a:latin typeface="Arial"/>
                <a:cs typeface="Arial"/>
              </a:rPr>
              <a:t>other</a:t>
            </a:r>
            <a:r>
              <a:rPr sz="2400" spc="-105" dirty="0">
                <a:solidFill>
                  <a:srgbClr val="4D3A2F"/>
                </a:solidFill>
                <a:latin typeface="Arial"/>
                <a:cs typeface="Arial"/>
              </a:rPr>
              <a:t> </a:t>
            </a:r>
            <a:r>
              <a:rPr sz="2400" spc="-72" dirty="0">
                <a:solidFill>
                  <a:srgbClr val="4D3A2F"/>
                </a:solidFill>
                <a:latin typeface="Arial"/>
                <a:cs typeface="Arial"/>
              </a:rPr>
              <a:t>tissues.</a:t>
            </a:r>
            <a:endParaRPr sz="2400" dirty="0">
              <a:latin typeface="Arial"/>
              <a:cs typeface="Arial"/>
            </a:endParaRPr>
          </a:p>
          <a:p>
            <a:pPr marL="13999" marR="261785">
              <a:lnSpc>
                <a:spcPct val="84900"/>
              </a:lnSpc>
              <a:spcBef>
                <a:spcPts val="816"/>
              </a:spcBef>
            </a:pPr>
            <a:r>
              <a:rPr sz="2400" spc="-143" dirty="0">
                <a:solidFill>
                  <a:srgbClr val="4D3A2F"/>
                </a:solidFill>
                <a:latin typeface="Arial"/>
                <a:cs typeface="Arial"/>
              </a:rPr>
              <a:t>Sensory </a:t>
            </a:r>
            <a:r>
              <a:rPr sz="2400" spc="-99" dirty="0">
                <a:solidFill>
                  <a:srgbClr val="4D3A2F"/>
                </a:solidFill>
                <a:latin typeface="Arial"/>
                <a:cs typeface="Arial"/>
              </a:rPr>
              <a:t>nerves </a:t>
            </a:r>
            <a:r>
              <a:rPr sz="2400" spc="-77" dirty="0">
                <a:solidFill>
                  <a:srgbClr val="4D3A2F"/>
                </a:solidFill>
                <a:latin typeface="Arial"/>
                <a:cs typeface="Arial"/>
              </a:rPr>
              <a:t>are </a:t>
            </a:r>
            <a:r>
              <a:rPr sz="2400" spc="-61" dirty="0">
                <a:solidFill>
                  <a:srgbClr val="4D3A2F"/>
                </a:solidFill>
                <a:latin typeface="Arial"/>
                <a:cs typeface="Arial"/>
              </a:rPr>
              <a:t>found </a:t>
            </a:r>
            <a:r>
              <a:rPr sz="2400" spc="-17" dirty="0">
                <a:solidFill>
                  <a:srgbClr val="4D3A2F"/>
                </a:solidFill>
                <a:latin typeface="Arial"/>
                <a:cs typeface="Arial"/>
              </a:rPr>
              <a:t>in </a:t>
            </a:r>
            <a:r>
              <a:rPr sz="2400" spc="-33" dirty="0">
                <a:solidFill>
                  <a:srgbClr val="4D3A2F"/>
                </a:solidFill>
                <a:latin typeface="Arial"/>
                <a:cs typeface="Arial"/>
              </a:rPr>
              <a:t>the </a:t>
            </a:r>
            <a:r>
              <a:rPr sz="2400" spc="-44" dirty="0">
                <a:solidFill>
                  <a:srgbClr val="4D3A2F"/>
                </a:solidFill>
                <a:latin typeface="Arial"/>
                <a:cs typeface="Arial"/>
              </a:rPr>
              <a:t>teats </a:t>
            </a:r>
            <a:r>
              <a:rPr sz="2400" spc="-72" dirty="0">
                <a:solidFill>
                  <a:srgbClr val="4D3A2F"/>
                </a:solidFill>
                <a:latin typeface="Arial"/>
                <a:cs typeface="Arial"/>
              </a:rPr>
              <a:t>and </a:t>
            </a:r>
            <a:r>
              <a:rPr sz="2400" spc="-50" dirty="0">
                <a:solidFill>
                  <a:srgbClr val="4D3A2F"/>
                </a:solidFill>
                <a:latin typeface="Arial"/>
                <a:cs typeface="Arial"/>
              </a:rPr>
              <a:t>skin;  </a:t>
            </a:r>
            <a:r>
              <a:rPr sz="2400" spc="-66" dirty="0">
                <a:solidFill>
                  <a:srgbClr val="4D3A2F"/>
                </a:solidFill>
                <a:latin typeface="Arial"/>
                <a:cs typeface="Arial"/>
              </a:rPr>
              <a:t>these </a:t>
            </a:r>
            <a:r>
              <a:rPr sz="2400" spc="-77" dirty="0">
                <a:solidFill>
                  <a:srgbClr val="4D3A2F"/>
                </a:solidFill>
                <a:latin typeface="Arial"/>
                <a:cs typeface="Arial"/>
              </a:rPr>
              <a:t>are </a:t>
            </a:r>
            <a:r>
              <a:rPr sz="2400" spc="-105" dirty="0">
                <a:solidFill>
                  <a:srgbClr val="4D3A2F"/>
                </a:solidFill>
                <a:latin typeface="Arial"/>
                <a:cs typeface="Arial"/>
              </a:rPr>
              <a:t>involved </a:t>
            </a:r>
            <a:r>
              <a:rPr sz="2400" spc="-22" dirty="0">
                <a:solidFill>
                  <a:srgbClr val="4D3A2F"/>
                </a:solidFill>
                <a:latin typeface="Arial"/>
                <a:cs typeface="Arial"/>
              </a:rPr>
              <a:t>in </a:t>
            </a:r>
            <a:r>
              <a:rPr sz="2400" spc="-33" dirty="0">
                <a:solidFill>
                  <a:srgbClr val="4D3A2F"/>
                </a:solidFill>
                <a:latin typeface="Arial"/>
                <a:cs typeface="Arial"/>
              </a:rPr>
              <a:t>the </a:t>
            </a:r>
            <a:r>
              <a:rPr sz="2400" spc="-22" dirty="0">
                <a:solidFill>
                  <a:srgbClr val="4D3A2F"/>
                </a:solidFill>
                <a:latin typeface="Arial"/>
                <a:cs typeface="Arial"/>
              </a:rPr>
              <a:t>afferent </a:t>
            </a:r>
            <a:r>
              <a:rPr sz="2400" spc="-116" dirty="0">
                <a:solidFill>
                  <a:srgbClr val="4D3A2F"/>
                </a:solidFill>
                <a:latin typeface="Arial"/>
                <a:cs typeface="Arial"/>
              </a:rPr>
              <a:t>pathway </a:t>
            </a:r>
            <a:r>
              <a:rPr sz="2400" spc="-28" dirty="0">
                <a:solidFill>
                  <a:srgbClr val="4D3A2F"/>
                </a:solidFill>
                <a:latin typeface="Arial"/>
                <a:cs typeface="Arial"/>
              </a:rPr>
              <a:t>of</a:t>
            </a:r>
            <a:r>
              <a:rPr sz="2400" spc="-320" dirty="0">
                <a:solidFill>
                  <a:srgbClr val="4D3A2F"/>
                </a:solidFill>
                <a:latin typeface="Arial"/>
                <a:cs typeface="Arial"/>
              </a:rPr>
              <a:t> </a:t>
            </a:r>
            <a:r>
              <a:rPr sz="2400" spc="-33" dirty="0">
                <a:solidFill>
                  <a:srgbClr val="4D3A2F"/>
                </a:solidFill>
                <a:latin typeface="Arial"/>
                <a:cs typeface="Arial"/>
              </a:rPr>
              <a:t>the  </a:t>
            </a:r>
            <a:r>
              <a:rPr sz="2400" spc="-11" dirty="0">
                <a:solidFill>
                  <a:srgbClr val="4D3A2F"/>
                </a:solidFill>
                <a:latin typeface="Arial"/>
                <a:cs typeface="Arial"/>
              </a:rPr>
              <a:t>milk </a:t>
            </a:r>
            <a:r>
              <a:rPr sz="2400" spc="-55" dirty="0">
                <a:solidFill>
                  <a:srgbClr val="4D3A2F"/>
                </a:solidFill>
                <a:latin typeface="Arial"/>
                <a:cs typeface="Arial"/>
              </a:rPr>
              <a:t>ejection</a:t>
            </a:r>
            <a:r>
              <a:rPr sz="2400" spc="-182" dirty="0">
                <a:solidFill>
                  <a:srgbClr val="4D3A2F"/>
                </a:solidFill>
                <a:latin typeface="Arial"/>
                <a:cs typeface="Arial"/>
              </a:rPr>
              <a:t> </a:t>
            </a:r>
            <a:r>
              <a:rPr sz="2400" spc="-83" dirty="0">
                <a:solidFill>
                  <a:srgbClr val="4D3A2F"/>
                </a:solidFill>
                <a:latin typeface="Arial"/>
                <a:cs typeface="Arial"/>
              </a:rPr>
              <a:t>reflex.</a:t>
            </a:r>
            <a:endParaRPr sz="2400" dirty="0">
              <a:latin typeface="Arial"/>
              <a:cs typeface="Arial"/>
            </a:endParaRPr>
          </a:p>
          <a:p>
            <a:pPr marL="13999" marR="557167">
              <a:lnSpc>
                <a:spcPts val="3373"/>
              </a:lnSpc>
              <a:spcBef>
                <a:spcPts val="832"/>
              </a:spcBef>
            </a:pPr>
            <a:r>
              <a:rPr sz="2400" spc="-154" dirty="0">
                <a:solidFill>
                  <a:srgbClr val="4D3A2F"/>
                </a:solidFill>
                <a:latin typeface="Arial"/>
                <a:cs typeface="Arial"/>
              </a:rPr>
              <a:t>There </a:t>
            </a:r>
            <a:r>
              <a:rPr sz="2400" spc="-55" dirty="0">
                <a:solidFill>
                  <a:srgbClr val="4D3A2F"/>
                </a:solidFill>
                <a:latin typeface="Arial"/>
                <a:cs typeface="Arial"/>
              </a:rPr>
              <a:t>is </a:t>
            </a:r>
            <a:r>
              <a:rPr sz="2400" spc="-83" dirty="0">
                <a:solidFill>
                  <a:srgbClr val="4D3A2F"/>
                </a:solidFill>
                <a:latin typeface="Arial"/>
                <a:cs typeface="Arial"/>
              </a:rPr>
              <a:t>no </a:t>
            </a:r>
            <a:r>
              <a:rPr sz="2400" spc="-72" dirty="0">
                <a:solidFill>
                  <a:srgbClr val="4D3A2F"/>
                </a:solidFill>
                <a:latin typeface="Arial"/>
                <a:cs typeface="Arial"/>
              </a:rPr>
              <a:t>parasympathetic </a:t>
            </a:r>
            <a:r>
              <a:rPr sz="2400" spc="-50" dirty="0">
                <a:solidFill>
                  <a:srgbClr val="4D3A2F"/>
                </a:solidFill>
                <a:latin typeface="Arial"/>
                <a:cs typeface="Arial"/>
              </a:rPr>
              <a:t>innervation </a:t>
            </a:r>
            <a:r>
              <a:rPr sz="2400" spc="-44" dirty="0">
                <a:solidFill>
                  <a:srgbClr val="4D3A2F"/>
                </a:solidFill>
                <a:latin typeface="Arial"/>
                <a:cs typeface="Arial"/>
              </a:rPr>
              <a:t>to </a:t>
            </a:r>
            <a:r>
              <a:rPr sz="2400" spc="-28" dirty="0">
                <a:solidFill>
                  <a:srgbClr val="4D3A2F"/>
                </a:solidFill>
                <a:latin typeface="Arial"/>
                <a:cs typeface="Arial"/>
              </a:rPr>
              <a:t>the  </a:t>
            </a:r>
            <a:r>
              <a:rPr sz="2400" spc="-83" dirty="0">
                <a:solidFill>
                  <a:srgbClr val="4D3A2F"/>
                </a:solidFill>
                <a:latin typeface="Arial"/>
                <a:cs typeface="Arial"/>
              </a:rPr>
              <a:t>gland; </a:t>
            </a:r>
            <a:r>
              <a:rPr sz="2400" spc="-22" dirty="0">
                <a:solidFill>
                  <a:srgbClr val="4D3A2F"/>
                </a:solidFill>
                <a:latin typeface="Arial"/>
                <a:cs typeface="Arial"/>
              </a:rPr>
              <a:t>this </a:t>
            </a:r>
            <a:r>
              <a:rPr sz="2400" spc="-55" dirty="0">
                <a:solidFill>
                  <a:srgbClr val="4D3A2F"/>
                </a:solidFill>
                <a:latin typeface="Arial"/>
                <a:cs typeface="Arial"/>
              </a:rPr>
              <a:t>is </a:t>
            </a:r>
            <a:r>
              <a:rPr sz="2400" spc="-39" dirty="0">
                <a:solidFill>
                  <a:srgbClr val="4D3A2F"/>
                </a:solidFill>
                <a:latin typeface="Arial"/>
                <a:cs typeface="Arial"/>
              </a:rPr>
              <a:t>similar to </a:t>
            </a:r>
            <a:r>
              <a:rPr sz="2400" spc="-55" dirty="0">
                <a:solidFill>
                  <a:srgbClr val="4D3A2F"/>
                </a:solidFill>
                <a:latin typeface="Arial"/>
                <a:cs typeface="Arial"/>
              </a:rPr>
              <a:t>other </a:t>
            </a:r>
            <a:r>
              <a:rPr sz="2400" spc="-44" dirty="0">
                <a:solidFill>
                  <a:srgbClr val="4D3A2F"/>
                </a:solidFill>
                <a:latin typeface="Arial"/>
                <a:cs typeface="Arial"/>
              </a:rPr>
              <a:t>skin</a:t>
            </a:r>
            <a:r>
              <a:rPr sz="2400" spc="-369" dirty="0">
                <a:solidFill>
                  <a:srgbClr val="4D3A2F"/>
                </a:solidFill>
                <a:latin typeface="Arial"/>
                <a:cs typeface="Arial"/>
              </a:rPr>
              <a:t> </a:t>
            </a:r>
            <a:r>
              <a:rPr sz="2400" spc="-88" dirty="0">
                <a:solidFill>
                  <a:srgbClr val="4D3A2F"/>
                </a:solidFill>
                <a:latin typeface="Arial"/>
                <a:cs typeface="Arial"/>
              </a:rPr>
              <a:t>glands.</a:t>
            </a:r>
            <a:endParaRPr sz="2400" dirty="0">
              <a:latin typeface="Arial"/>
              <a:cs typeface="Arial"/>
            </a:endParaRPr>
          </a:p>
          <a:p>
            <a:pPr marL="13999" marR="5600">
              <a:lnSpc>
                <a:spcPct val="84900"/>
              </a:lnSpc>
              <a:spcBef>
                <a:spcPts val="805"/>
              </a:spcBef>
            </a:pPr>
            <a:r>
              <a:rPr sz="2400" spc="-154" dirty="0">
                <a:solidFill>
                  <a:srgbClr val="4D3A2F"/>
                </a:solidFill>
                <a:latin typeface="Arial"/>
                <a:cs typeface="Arial"/>
              </a:rPr>
              <a:t>There </a:t>
            </a:r>
            <a:r>
              <a:rPr sz="2400" spc="-55" dirty="0">
                <a:solidFill>
                  <a:srgbClr val="4D3A2F"/>
                </a:solidFill>
                <a:latin typeface="Arial"/>
                <a:cs typeface="Arial"/>
              </a:rPr>
              <a:t>is </a:t>
            </a:r>
            <a:r>
              <a:rPr sz="2400" spc="-83" dirty="0">
                <a:solidFill>
                  <a:srgbClr val="4D3A2F"/>
                </a:solidFill>
                <a:latin typeface="Arial"/>
                <a:cs typeface="Arial"/>
              </a:rPr>
              <a:t>no </a:t>
            </a:r>
            <a:r>
              <a:rPr sz="2400" spc="-50" dirty="0">
                <a:solidFill>
                  <a:srgbClr val="4D3A2F"/>
                </a:solidFill>
                <a:latin typeface="Arial"/>
                <a:cs typeface="Arial"/>
              </a:rPr>
              <a:t>innervation </a:t>
            </a:r>
            <a:r>
              <a:rPr sz="2400" spc="-28" dirty="0">
                <a:solidFill>
                  <a:srgbClr val="4D3A2F"/>
                </a:solidFill>
                <a:latin typeface="Arial"/>
                <a:cs typeface="Arial"/>
              </a:rPr>
              <a:t>of the </a:t>
            </a:r>
            <a:r>
              <a:rPr sz="2400" spc="-94" dirty="0">
                <a:solidFill>
                  <a:srgbClr val="4D3A2F"/>
                </a:solidFill>
                <a:latin typeface="Arial"/>
                <a:cs typeface="Arial"/>
              </a:rPr>
              <a:t>secretory </a:t>
            </a:r>
            <a:r>
              <a:rPr sz="2400" spc="-116" dirty="0">
                <a:solidFill>
                  <a:srgbClr val="4D3A2F"/>
                </a:solidFill>
                <a:latin typeface="Arial"/>
                <a:cs typeface="Arial"/>
              </a:rPr>
              <a:t>system:  </a:t>
            </a:r>
            <a:r>
              <a:rPr sz="2400" spc="-72" dirty="0">
                <a:solidFill>
                  <a:srgbClr val="4D3A2F"/>
                </a:solidFill>
                <a:latin typeface="Arial"/>
                <a:cs typeface="Arial"/>
              </a:rPr>
              <a:t>myoepithelial </a:t>
            </a:r>
            <a:r>
              <a:rPr sz="2400" spc="-66" dirty="0">
                <a:solidFill>
                  <a:srgbClr val="4D3A2F"/>
                </a:solidFill>
                <a:latin typeface="Arial"/>
                <a:cs typeface="Arial"/>
              </a:rPr>
              <a:t>cells </a:t>
            </a:r>
            <a:r>
              <a:rPr sz="2400" spc="-77" dirty="0">
                <a:solidFill>
                  <a:srgbClr val="4D3A2F"/>
                </a:solidFill>
                <a:latin typeface="Arial"/>
                <a:cs typeface="Arial"/>
              </a:rPr>
              <a:t>are </a:t>
            </a:r>
            <a:r>
              <a:rPr sz="2400" spc="-39" dirty="0">
                <a:solidFill>
                  <a:srgbClr val="4D3A2F"/>
                </a:solidFill>
                <a:latin typeface="Arial"/>
                <a:cs typeface="Arial"/>
              </a:rPr>
              <a:t>not </a:t>
            </a:r>
            <a:r>
              <a:rPr sz="2400" spc="-61" dirty="0">
                <a:solidFill>
                  <a:srgbClr val="4D3A2F"/>
                </a:solidFill>
                <a:latin typeface="Arial"/>
                <a:cs typeface="Arial"/>
              </a:rPr>
              <a:t>innervated; </a:t>
            </a:r>
            <a:r>
              <a:rPr sz="2400" spc="-105" dirty="0">
                <a:solidFill>
                  <a:srgbClr val="4D3A2F"/>
                </a:solidFill>
                <a:latin typeface="Arial"/>
                <a:cs typeface="Arial"/>
              </a:rPr>
              <a:t>they </a:t>
            </a:r>
            <a:r>
              <a:rPr sz="2400" spc="-94" dirty="0">
                <a:solidFill>
                  <a:srgbClr val="4D3A2F"/>
                </a:solidFill>
                <a:latin typeface="Arial"/>
                <a:cs typeface="Arial"/>
              </a:rPr>
              <a:t>do</a:t>
            </a:r>
            <a:r>
              <a:rPr sz="2400" spc="-225" dirty="0">
                <a:solidFill>
                  <a:srgbClr val="4D3A2F"/>
                </a:solidFill>
                <a:latin typeface="Arial"/>
                <a:cs typeface="Arial"/>
              </a:rPr>
              <a:t> </a:t>
            </a:r>
            <a:r>
              <a:rPr sz="2400" spc="-33" dirty="0">
                <a:solidFill>
                  <a:srgbClr val="4D3A2F"/>
                </a:solidFill>
                <a:latin typeface="Arial"/>
                <a:cs typeface="Arial"/>
              </a:rPr>
              <a:t>not  </a:t>
            </a:r>
            <a:r>
              <a:rPr sz="2400" spc="-44" dirty="0">
                <a:solidFill>
                  <a:srgbClr val="4D3A2F"/>
                </a:solidFill>
                <a:latin typeface="Arial"/>
                <a:cs typeface="Arial"/>
              </a:rPr>
              <a:t>contract </a:t>
            </a:r>
            <a:r>
              <a:rPr sz="2400" spc="-22" dirty="0">
                <a:solidFill>
                  <a:srgbClr val="4D3A2F"/>
                </a:solidFill>
                <a:latin typeface="Arial"/>
                <a:cs typeface="Arial"/>
              </a:rPr>
              <a:t>in </a:t>
            </a:r>
            <a:r>
              <a:rPr sz="2400" spc="-94" dirty="0">
                <a:solidFill>
                  <a:srgbClr val="4D3A2F"/>
                </a:solidFill>
                <a:latin typeface="Arial"/>
                <a:cs typeface="Arial"/>
              </a:rPr>
              <a:t>response </a:t>
            </a:r>
            <a:r>
              <a:rPr sz="2400" spc="-39" dirty="0">
                <a:solidFill>
                  <a:srgbClr val="4D3A2F"/>
                </a:solidFill>
                <a:latin typeface="Arial"/>
                <a:cs typeface="Arial"/>
              </a:rPr>
              <a:t>to direct </a:t>
            </a:r>
            <a:r>
              <a:rPr sz="2400" spc="-50" dirty="0">
                <a:solidFill>
                  <a:srgbClr val="4D3A2F"/>
                </a:solidFill>
                <a:latin typeface="Arial"/>
                <a:cs typeface="Arial"/>
              </a:rPr>
              <a:t>innervation, </a:t>
            </a:r>
            <a:r>
              <a:rPr sz="2400" spc="-17" dirty="0">
                <a:solidFill>
                  <a:srgbClr val="4D3A2F"/>
                </a:solidFill>
                <a:latin typeface="Arial"/>
                <a:cs typeface="Arial"/>
              </a:rPr>
              <a:t>but  </a:t>
            </a:r>
            <a:r>
              <a:rPr sz="2400" spc="-39" dirty="0">
                <a:solidFill>
                  <a:srgbClr val="4D3A2F"/>
                </a:solidFill>
                <a:latin typeface="Arial"/>
                <a:cs typeface="Arial"/>
              </a:rPr>
              <a:t>rather </a:t>
            </a:r>
            <a:r>
              <a:rPr sz="2400" spc="-110" dirty="0">
                <a:solidFill>
                  <a:srgbClr val="4D3A2F"/>
                </a:solidFill>
                <a:latin typeface="Arial"/>
                <a:cs typeface="Arial"/>
              </a:rPr>
              <a:t>they </a:t>
            </a:r>
            <a:r>
              <a:rPr sz="2400" spc="-44" dirty="0">
                <a:solidFill>
                  <a:srgbClr val="4D3A2F"/>
                </a:solidFill>
                <a:latin typeface="Arial"/>
                <a:cs typeface="Arial"/>
              </a:rPr>
              <a:t>contract </a:t>
            </a:r>
            <a:r>
              <a:rPr sz="2400" spc="-22" dirty="0">
                <a:solidFill>
                  <a:srgbClr val="4D3A2F"/>
                </a:solidFill>
                <a:latin typeface="Arial"/>
                <a:cs typeface="Arial"/>
              </a:rPr>
              <a:t>in </a:t>
            </a:r>
            <a:r>
              <a:rPr sz="2400" spc="-99" dirty="0">
                <a:solidFill>
                  <a:srgbClr val="4D3A2F"/>
                </a:solidFill>
                <a:latin typeface="Arial"/>
                <a:cs typeface="Arial"/>
              </a:rPr>
              <a:t>response </a:t>
            </a:r>
            <a:r>
              <a:rPr sz="2400" spc="-44" dirty="0">
                <a:solidFill>
                  <a:srgbClr val="4D3A2F"/>
                </a:solidFill>
                <a:latin typeface="Arial"/>
                <a:cs typeface="Arial"/>
              </a:rPr>
              <a:t>to </a:t>
            </a:r>
            <a:r>
              <a:rPr sz="2400" spc="-33" dirty="0">
                <a:solidFill>
                  <a:srgbClr val="4D3A2F"/>
                </a:solidFill>
                <a:latin typeface="Arial"/>
                <a:cs typeface="Arial"/>
              </a:rPr>
              <a:t>the </a:t>
            </a:r>
            <a:r>
              <a:rPr sz="2400" spc="-110" dirty="0">
                <a:solidFill>
                  <a:srgbClr val="4D3A2F"/>
                </a:solidFill>
                <a:latin typeface="Arial"/>
                <a:cs typeface="Arial"/>
              </a:rPr>
              <a:t>blood-  </a:t>
            </a:r>
            <a:r>
              <a:rPr sz="2400" spc="-77" dirty="0">
                <a:solidFill>
                  <a:srgbClr val="4D3A2F"/>
                </a:solidFill>
                <a:latin typeface="Arial"/>
                <a:cs typeface="Arial"/>
              </a:rPr>
              <a:t>borne </a:t>
            </a:r>
            <a:r>
              <a:rPr sz="2400" spc="-88" dirty="0">
                <a:solidFill>
                  <a:srgbClr val="4D3A2F"/>
                </a:solidFill>
                <a:latin typeface="Arial"/>
                <a:cs typeface="Arial"/>
              </a:rPr>
              <a:t>hormone,</a:t>
            </a:r>
            <a:r>
              <a:rPr sz="2400" spc="-110" dirty="0">
                <a:solidFill>
                  <a:srgbClr val="4D3A2F"/>
                </a:solidFill>
                <a:latin typeface="Arial"/>
                <a:cs typeface="Arial"/>
              </a:rPr>
              <a:t> </a:t>
            </a:r>
            <a:r>
              <a:rPr sz="2400" spc="-116" dirty="0">
                <a:solidFill>
                  <a:srgbClr val="4D3A2F"/>
                </a:solidFill>
                <a:latin typeface="Arial"/>
                <a:cs typeface="Arial"/>
              </a:rPr>
              <a:t>oxytocin.</a:t>
            </a:r>
            <a:endParaRPr sz="24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2827" y="1794723"/>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3" name="object 3"/>
          <p:cNvSpPr txBox="1"/>
          <p:nvPr/>
        </p:nvSpPr>
        <p:spPr>
          <a:xfrm>
            <a:off x="422827" y="2907675"/>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4" name="object 4"/>
          <p:cNvSpPr txBox="1">
            <a:spLocks noGrp="1"/>
          </p:cNvSpPr>
          <p:nvPr>
            <p:ph type="body" idx="1"/>
          </p:nvPr>
        </p:nvSpPr>
        <p:spPr>
          <a:xfrm>
            <a:off x="2376016" y="1768475"/>
            <a:ext cx="7193434" cy="3385163"/>
          </a:xfrm>
          <a:prstGeom prst="rect">
            <a:avLst/>
          </a:prstGeom>
        </p:spPr>
        <p:txBody>
          <a:bodyPr vert="horz" wrap="square" lIns="0" tIns="276484" rIns="0" bIns="0" rtlCol="0">
            <a:spAutoFit/>
          </a:bodyPr>
          <a:lstStyle/>
          <a:p>
            <a:pPr marL="422776" marR="628565">
              <a:lnSpc>
                <a:spcPts val="3957"/>
              </a:lnSpc>
              <a:spcBef>
                <a:spcPts val="248"/>
              </a:spcBef>
            </a:pPr>
            <a:r>
              <a:rPr spc="-204" dirty="0"/>
              <a:t>The </a:t>
            </a:r>
            <a:r>
              <a:rPr spc="-39" dirty="0"/>
              <a:t>right </a:t>
            </a:r>
            <a:r>
              <a:rPr spc="-66" dirty="0"/>
              <a:t>and </a:t>
            </a:r>
            <a:r>
              <a:rPr spc="39" dirty="0"/>
              <a:t>left </a:t>
            </a:r>
            <a:r>
              <a:rPr spc="-99" dirty="0"/>
              <a:t>halves </a:t>
            </a:r>
            <a:r>
              <a:rPr spc="-83" dirty="0"/>
              <a:t>are </a:t>
            </a:r>
            <a:r>
              <a:rPr spc="-61" dirty="0"/>
              <a:t>entirely</a:t>
            </a:r>
            <a:r>
              <a:rPr spc="-204" dirty="0"/>
              <a:t> </a:t>
            </a:r>
            <a:r>
              <a:rPr spc="-77" dirty="0"/>
              <a:t>separate  </a:t>
            </a:r>
            <a:r>
              <a:rPr spc="-94" dirty="0"/>
              <a:t>externally </a:t>
            </a:r>
            <a:r>
              <a:rPr spc="-50" dirty="0"/>
              <a:t>indicated </a:t>
            </a:r>
            <a:r>
              <a:rPr spc="-204" dirty="0"/>
              <a:t>by </a:t>
            </a:r>
            <a:r>
              <a:rPr spc="-66" dirty="0"/>
              <a:t>intermammary</a:t>
            </a:r>
            <a:r>
              <a:rPr spc="-17" dirty="0"/>
              <a:t> </a:t>
            </a:r>
            <a:r>
              <a:rPr spc="-149" dirty="0"/>
              <a:t>groove.</a:t>
            </a:r>
          </a:p>
          <a:p>
            <a:pPr marL="422776" marR="5600">
              <a:lnSpc>
                <a:spcPct val="100000"/>
              </a:lnSpc>
              <a:spcBef>
                <a:spcPts val="700"/>
              </a:spcBef>
            </a:pPr>
            <a:r>
              <a:rPr spc="-204" dirty="0"/>
              <a:t>The </a:t>
            </a:r>
            <a:r>
              <a:rPr spc="-66" dirty="0"/>
              <a:t>rear </a:t>
            </a:r>
            <a:r>
              <a:rPr spc="-50" dirty="0"/>
              <a:t>quarters </a:t>
            </a:r>
            <a:r>
              <a:rPr spc="-72" dirty="0"/>
              <a:t>account </a:t>
            </a:r>
            <a:r>
              <a:rPr spc="-50" dirty="0"/>
              <a:t>for </a:t>
            </a:r>
            <a:r>
              <a:rPr spc="-77" dirty="0"/>
              <a:t>55-60% </a:t>
            </a:r>
            <a:r>
              <a:rPr spc="-28" dirty="0"/>
              <a:t>of </a:t>
            </a:r>
            <a:r>
              <a:rPr spc="-33" dirty="0"/>
              <a:t>the</a:t>
            </a:r>
            <a:r>
              <a:rPr spc="-176" dirty="0"/>
              <a:t> </a:t>
            </a:r>
            <a:r>
              <a:rPr spc="-11" dirty="0"/>
              <a:t>milk  </a:t>
            </a:r>
            <a:r>
              <a:rPr spc="-88" dirty="0"/>
              <a:t>produced </a:t>
            </a:r>
            <a:r>
              <a:rPr spc="-66" dirty="0"/>
              <a:t>and </a:t>
            </a:r>
            <a:r>
              <a:rPr spc="-77" dirty="0"/>
              <a:t>55-60% </a:t>
            </a:r>
            <a:r>
              <a:rPr spc="-28" dirty="0"/>
              <a:t>of </a:t>
            </a:r>
            <a:r>
              <a:rPr spc="-66" dirty="0"/>
              <a:t>udder</a:t>
            </a:r>
            <a:r>
              <a:rPr spc="-215" dirty="0"/>
              <a:t> </a:t>
            </a:r>
            <a:r>
              <a:rPr spc="-88" dirty="0"/>
              <a:t>weight.</a:t>
            </a:r>
          </a:p>
        </p:txBody>
      </p:sp>
      <p:sp>
        <p:nvSpPr>
          <p:cNvPr id="5" name="object 5"/>
          <p:cNvSpPr txBox="1"/>
          <p:nvPr/>
        </p:nvSpPr>
        <p:spPr>
          <a:xfrm>
            <a:off x="422827" y="4019227"/>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6" name="object 6"/>
          <p:cNvSpPr txBox="1"/>
          <p:nvPr/>
        </p:nvSpPr>
        <p:spPr>
          <a:xfrm>
            <a:off x="2592040" y="5508029"/>
            <a:ext cx="7200553" cy="1029798"/>
          </a:xfrm>
          <a:prstGeom prst="rect">
            <a:avLst/>
          </a:prstGeom>
        </p:spPr>
        <p:txBody>
          <a:bodyPr vert="horz" wrap="square" lIns="0" tIns="13999" rIns="0" bIns="0" rtlCol="0">
            <a:spAutoFit/>
          </a:bodyPr>
          <a:lstStyle/>
          <a:p>
            <a:pPr marL="13999">
              <a:spcBef>
                <a:spcPts val="110"/>
              </a:spcBef>
            </a:pPr>
            <a:r>
              <a:rPr sz="3300" spc="-165" dirty="0">
                <a:solidFill>
                  <a:srgbClr val="4D3A2F"/>
                </a:solidFill>
                <a:latin typeface="Arial"/>
                <a:cs typeface="Arial"/>
              </a:rPr>
              <a:t>Rear </a:t>
            </a:r>
            <a:r>
              <a:rPr sz="3300" spc="-39" dirty="0">
                <a:solidFill>
                  <a:srgbClr val="4D3A2F"/>
                </a:solidFill>
                <a:latin typeface="Arial"/>
                <a:cs typeface="Arial"/>
              </a:rPr>
              <a:t>teats </a:t>
            </a:r>
            <a:r>
              <a:rPr sz="3300" spc="-77" dirty="0">
                <a:solidFill>
                  <a:srgbClr val="4D3A2F"/>
                </a:solidFill>
                <a:latin typeface="Arial"/>
                <a:cs typeface="Arial"/>
              </a:rPr>
              <a:t>are </a:t>
            </a:r>
            <a:r>
              <a:rPr sz="3300" spc="-83" dirty="0">
                <a:solidFill>
                  <a:srgbClr val="4D3A2F"/>
                </a:solidFill>
                <a:latin typeface="Arial"/>
                <a:cs typeface="Arial"/>
              </a:rPr>
              <a:t>usually </a:t>
            </a:r>
            <a:r>
              <a:rPr sz="3300" spc="-50" dirty="0">
                <a:solidFill>
                  <a:srgbClr val="4D3A2F"/>
                </a:solidFill>
                <a:latin typeface="Arial"/>
                <a:cs typeface="Arial"/>
              </a:rPr>
              <a:t>shorter </a:t>
            </a:r>
            <a:r>
              <a:rPr sz="3300" spc="-28" dirty="0">
                <a:solidFill>
                  <a:srgbClr val="4D3A2F"/>
                </a:solidFill>
                <a:latin typeface="Arial"/>
                <a:cs typeface="Arial"/>
              </a:rPr>
              <a:t>than the </a:t>
            </a:r>
            <a:r>
              <a:rPr sz="3300" spc="-22" dirty="0">
                <a:solidFill>
                  <a:srgbClr val="4D3A2F"/>
                </a:solidFill>
                <a:latin typeface="Arial"/>
                <a:cs typeface="Arial"/>
              </a:rPr>
              <a:t>front</a:t>
            </a:r>
            <a:r>
              <a:rPr sz="3300" spc="-276" dirty="0">
                <a:solidFill>
                  <a:srgbClr val="4D3A2F"/>
                </a:solidFill>
                <a:latin typeface="Arial"/>
                <a:cs typeface="Arial"/>
              </a:rPr>
              <a:t> </a:t>
            </a:r>
            <a:r>
              <a:rPr sz="3300" spc="-55" dirty="0">
                <a:solidFill>
                  <a:srgbClr val="4D3A2F"/>
                </a:solidFill>
                <a:latin typeface="Arial"/>
                <a:cs typeface="Arial"/>
              </a:rPr>
              <a:t>teats.</a:t>
            </a:r>
            <a:endParaRPr sz="33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40112" y="2267669"/>
            <a:ext cx="6504492" cy="495602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9991" y="22550"/>
            <a:ext cx="6970675" cy="1830821"/>
          </a:xfrm>
          <a:prstGeom prst="rect">
            <a:avLst/>
          </a:prstGeom>
        </p:spPr>
        <p:txBody>
          <a:bodyPr vert="horz" wrap="square" lIns="0" tIns="90995" rIns="0" bIns="0" rtlCol="0">
            <a:spAutoFit/>
          </a:bodyPr>
          <a:lstStyle/>
          <a:p>
            <a:pPr marL="13999">
              <a:lnSpc>
                <a:spcPct val="100000"/>
              </a:lnSpc>
              <a:spcBef>
                <a:spcPts val="716"/>
              </a:spcBef>
            </a:pPr>
            <a:r>
              <a:rPr sz="3600" spc="-204" dirty="0"/>
              <a:t>The </a:t>
            </a:r>
            <a:r>
              <a:rPr sz="3600" spc="-66" dirty="0"/>
              <a:t>lymphatic</a:t>
            </a:r>
            <a:r>
              <a:rPr sz="3600" spc="17" dirty="0"/>
              <a:t> </a:t>
            </a:r>
            <a:r>
              <a:rPr sz="3600" spc="-72" dirty="0"/>
              <a:t>network</a:t>
            </a:r>
          </a:p>
          <a:p>
            <a:pPr marL="13999">
              <a:lnSpc>
                <a:spcPct val="100000"/>
              </a:lnSpc>
              <a:spcBef>
                <a:spcPts val="606"/>
              </a:spcBef>
            </a:pPr>
            <a:r>
              <a:rPr sz="3600" spc="-149" dirty="0"/>
              <a:t>There </a:t>
            </a:r>
            <a:r>
              <a:rPr sz="3600" spc="-55" dirty="0"/>
              <a:t>is </a:t>
            </a:r>
            <a:r>
              <a:rPr sz="3600" spc="-110" dirty="0"/>
              <a:t>extensive </a:t>
            </a:r>
            <a:r>
              <a:rPr sz="3600" spc="-99" dirty="0"/>
              <a:t>lymph </a:t>
            </a:r>
            <a:r>
              <a:rPr sz="3600" spc="-83" dirty="0"/>
              <a:t>drainage </a:t>
            </a:r>
            <a:r>
              <a:rPr sz="3600" spc="-55" dirty="0"/>
              <a:t>from </a:t>
            </a:r>
            <a:r>
              <a:rPr sz="3600" spc="-28" dirty="0"/>
              <a:t>the</a:t>
            </a:r>
            <a:r>
              <a:rPr sz="3600" spc="-149" dirty="0"/>
              <a:t> </a:t>
            </a:r>
            <a:r>
              <a:rPr sz="3600" spc="-50" dirty="0"/>
              <a:t>teats.</a:t>
            </a:r>
          </a:p>
        </p:txBody>
      </p:sp>
      <p:sp>
        <p:nvSpPr>
          <p:cNvPr id="3" name="object 3"/>
          <p:cNvSpPr txBox="1"/>
          <p:nvPr/>
        </p:nvSpPr>
        <p:spPr>
          <a:xfrm>
            <a:off x="422827" y="1647729"/>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4" name="object 4"/>
          <p:cNvSpPr txBox="1"/>
          <p:nvPr/>
        </p:nvSpPr>
        <p:spPr>
          <a:xfrm>
            <a:off x="422827" y="2703284"/>
            <a:ext cx="135807" cy="95285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a:p>
            <a:pPr marL="13999">
              <a:spcBef>
                <a:spcPts val="1797"/>
              </a:spcBef>
            </a:pPr>
            <a:r>
              <a:rPr sz="2300" spc="-1472" dirty="0">
                <a:solidFill>
                  <a:srgbClr val="EFA12D"/>
                </a:solidFill>
                <a:latin typeface="UnDotum"/>
                <a:cs typeface="UnDotum"/>
              </a:rPr>
              <a:t></a:t>
            </a:r>
            <a:endParaRPr sz="2300" dirty="0">
              <a:latin typeface="UnDotum"/>
              <a:cs typeface="UnDotum"/>
            </a:endParaRPr>
          </a:p>
        </p:txBody>
      </p:sp>
      <p:sp>
        <p:nvSpPr>
          <p:cNvPr id="5" name="object 5"/>
          <p:cNvSpPr txBox="1"/>
          <p:nvPr/>
        </p:nvSpPr>
        <p:spPr>
          <a:xfrm>
            <a:off x="422827" y="4814392"/>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6" name="object 6"/>
          <p:cNvSpPr txBox="1"/>
          <p:nvPr/>
        </p:nvSpPr>
        <p:spPr>
          <a:xfrm>
            <a:off x="1799952" y="2195661"/>
            <a:ext cx="7785743" cy="5633449"/>
          </a:xfrm>
          <a:prstGeom prst="rect">
            <a:avLst/>
          </a:prstGeom>
        </p:spPr>
        <p:txBody>
          <a:bodyPr vert="horz" wrap="square" lIns="0" tIns="53197" rIns="0" bIns="0" rtlCol="0">
            <a:spAutoFit/>
          </a:bodyPr>
          <a:lstStyle/>
          <a:p>
            <a:pPr marL="13999" marR="1742902">
              <a:lnSpc>
                <a:spcPts val="3748"/>
              </a:lnSpc>
              <a:spcBef>
                <a:spcPts val="419"/>
              </a:spcBef>
            </a:pPr>
            <a:r>
              <a:rPr sz="3300" spc="-72" dirty="0">
                <a:solidFill>
                  <a:srgbClr val="4D3A2F"/>
                </a:solidFill>
                <a:latin typeface="Arial"/>
                <a:cs typeface="Arial"/>
              </a:rPr>
              <a:t>originates </a:t>
            </a:r>
            <a:r>
              <a:rPr sz="3300" spc="-22" dirty="0">
                <a:solidFill>
                  <a:srgbClr val="4D3A2F"/>
                </a:solidFill>
                <a:latin typeface="Arial"/>
                <a:cs typeface="Arial"/>
              </a:rPr>
              <a:t>in </a:t>
            </a:r>
            <a:r>
              <a:rPr sz="3300" spc="-55" dirty="0">
                <a:solidFill>
                  <a:srgbClr val="4D3A2F"/>
                </a:solidFill>
                <a:latin typeface="Arial"/>
                <a:cs typeface="Arial"/>
              </a:rPr>
              <a:t>tissue </a:t>
            </a:r>
            <a:r>
              <a:rPr sz="3300" spc="-116" dirty="0">
                <a:solidFill>
                  <a:srgbClr val="4D3A2F"/>
                </a:solidFill>
                <a:latin typeface="Arial"/>
                <a:cs typeface="Arial"/>
              </a:rPr>
              <a:t>spaces as </a:t>
            </a:r>
            <a:r>
              <a:rPr sz="3300" spc="-66" dirty="0">
                <a:solidFill>
                  <a:srgbClr val="4D3A2F"/>
                </a:solidFill>
                <a:latin typeface="Arial"/>
                <a:cs typeface="Arial"/>
              </a:rPr>
              <a:t>lymphatic  </a:t>
            </a:r>
            <a:r>
              <a:rPr sz="3300" spc="-61" dirty="0">
                <a:solidFill>
                  <a:srgbClr val="4D3A2F"/>
                </a:solidFill>
                <a:latin typeface="Arial"/>
                <a:cs typeface="Arial"/>
              </a:rPr>
              <a:t>capillaries.</a:t>
            </a:r>
            <a:endParaRPr sz="3300" dirty="0">
              <a:latin typeface="Arial"/>
              <a:cs typeface="Arial"/>
            </a:endParaRPr>
          </a:p>
          <a:p>
            <a:pPr marL="13999">
              <a:spcBef>
                <a:spcPts val="506"/>
              </a:spcBef>
            </a:pPr>
            <a:r>
              <a:rPr sz="3300" spc="-182" dirty="0">
                <a:solidFill>
                  <a:srgbClr val="4D3A2F"/>
                </a:solidFill>
                <a:latin typeface="Arial"/>
                <a:cs typeface="Arial"/>
              </a:rPr>
              <a:t>Lymph </a:t>
            </a:r>
            <a:r>
              <a:rPr sz="3300" spc="-55" dirty="0">
                <a:solidFill>
                  <a:srgbClr val="4D3A2F"/>
                </a:solidFill>
                <a:latin typeface="Arial"/>
                <a:cs typeface="Arial"/>
              </a:rPr>
              <a:t>capillaries </a:t>
            </a:r>
            <a:r>
              <a:rPr sz="3300" spc="-132" dirty="0">
                <a:solidFill>
                  <a:srgbClr val="4D3A2F"/>
                </a:solidFill>
                <a:latin typeface="Arial"/>
                <a:cs typeface="Arial"/>
              </a:rPr>
              <a:t>converge </a:t>
            </a:r>
            <a:r>
              <a:rPr sz="3300" spc="-39" dirty="0">
                <a:solidFill>
                  <a:srgbClr val="4D3A2F"/>
                </a:solidFill>
                <a:latin typeface="Arial"/>
                <a:cs typeface="Arial"/>
              </a:rPr>
              <a:t>to </a:t>
            </a:r>
            <a:r>
              <a:rPr sz="3300" spc="-61" dirty="0">
                <a:solidFill>
                  <a:srgbClr val="4D3A2F"/>
                </a:solidFill>
                <a:latin typeface="Arial"/>
                <a:cs typeface="Arial"/>
              </a:rPr>
              <a:t>form </a:t>
            </a:r>
            <a:r>
              <a:rPr sz="3300" spc="-77" dirty="0">
                <a:solidFill>
                  <a:srgbClr val="4D3A2F"/>
                </a:solidFill>
                <a:latin typeface="Arial"/>
                <a:cs typeface="Arial"/>
              </a:rPr>
              <a:t>larger</a:t>
            </a:r>
            <a:r>
              <a:rPr sz="3300" spc="-61" dirty="0">
                <a:solidFill>
                  <a:srgbClr val="4D3A2F"/>
                </a:solidFill>
                <a:latin typeface="Arial"/>
                <a:cs typeface="Arial"/>
              </a:rPr>
              <a:t> </a:t>
            </a:r>
            <a:r>
              <a:rPr sz="3300" spc="-116" dirty="0">
                <a:solidFill>
                  <a:srgbClr val="4D3A2F"/>
                </a:solidFill>
                <a:latin typeface="Arial"/>
                <a:cs typeface="Arial"/>
              </a:rPr>
              <a:t>vessels.</a:t>
            </a:r>
            <a:endParaRPr sz="3300" dirty="0">
              <a:latin typeface="Arial"/>
              <a:cs typeface="Arial"/>
            </a:endParaRPr>
          </a:p>
          <a:p>
            <a:pPr marL="13999" marR="535470" indent="106394">
              <a:lnSpc>
                <a:spcPct val="94300"/>
              </a:lnSpc>
              <a:spcBef>
                <a:spcPts val="832"/>
              </a:spcBef>
            </a:pPr>
            <a:r>
              <a:rPr sz="3300" spc="-182" dirty="0">
                <a:solidFill>
                  <a:srgbClr val="4D3A2F"/>
                </a:solidFill>
                <a:latin typeface="Arial"/>
                <a:cs typeface="Arial"/>
              </a:rPr>
              <a:t>Lymph </a:t>
            </a:r>
            <a:r>
              <a:rPr sz="3300" spc="-66" dirty="0">
                <a:solidFill>
                  <a:srgbClr val="4D3A2F"/>
                </a:solidFill>
                <a:latin typeface="Arial"/>
                <a:cs typeface="Arial"/>
              </a:rPr>
              <a:t>flow </a:t>
            </a:r>
            <a:r>
              <a:rPr sz="3300" spc="-55" dirty="0">
                <a:solidFill>
                  <a:srgbClr val="4D3A2F"/>
                </a:solidFill>
                <a:latin typeface="Arial"/>
                <a:cs typeface="Arial"/>
              </a:rPr>
              <a:t>is </a:t>
            </a:r>
            <a:r>
              <a:rPr sz="3300" spc="-44" dirty="0">
                <a:solidFill>
                  <a:srgbClr val="4D3A2F"/>
                </a:solidFill>
                <a:latin typeface="Arial"/>
                <a:cs typeface="Arial"/>
              </a:rPr>
              <a:t>undirectional </a:t>
            </a:r>
            <a:r>
              <a:rPr sz="3300" spc="-55" dirty="0">
                <a:solidFill>
                  <a:srgbClr val="4D3A2F"/>
                </a:solidFill>
                <a:latin typeface="Arial"/>
                <a:cs typeface="Arial"/>
              </a:rPr>
              <a:t>from </a:t>
            </a:r>
            <a:r>
              <a:rPr sz="3300" spc="-33" dirty="0">
                <a:solidFill>
                  <a:srgbClr val="4D3A2F"/>
                </a:solidFill>
                <a:latin typeface="Arial"/>
                <a:cs typeface="Arial"/>
              </a:rPr>
              <a:t>the </a:t>
            </a:r>
            <a:r>
              <a:rPr sz="3300" spc="-66" dirty="0">
                <a:solidFill>
                  <a:srgbClr val="4D3A2F"/>
                </a:solidFill>
                <a:latin typeface="Arial"/>
                <a:cs typeface="Arial"/>
              </a:rPr>
              <a:t>udder  </a:t>
            </a:r>
            <a:r>
              <a:rPr sz="3300" spc="-72" dirty="0">
                <a:solidFill>
                  <a:srgbClr val="4D3A2F"/>
                </a:solidFill>
                <a:latin typeface="Arial"/>
                <a:cs typeface="Arial"/>
              </a:rPr>
              <a:t>through </a:t>
            </a:r>
            <a:r>
              <a:rPr sz="3300" spc="-66" dirty="0">
                <a:solidFill>
                  <a:srgbClr val="4D3A2F"/>
                </a:solidFill>
                <a:latin typeface="Arial"/>
                <a:cs typeface="Arial"/>
              </a:rPr>
              <a:t>lymphatic </a:t>
            </a:r>
            <a:r>
              <a:rPr sz="3300" spc="-116" dirty="0">
                <a:solidFill>
                  <a:srgbClr val="4D3A2F"/>
                </a:solidFill>
                <a:latin typeface="Arial"/>
                <a:cs typeface="Arial"/>
              </a:rPr>
              <a:t>vessels, </a:t>
            </a:r>
            <a:r>
              <a:rPr sz="3300" spc="-88" dirty="0">
                <a:solidFill>
                  <a:srgbClr val="4D3A2F"/>
                </a:solidFill>
                <a:latin typeface="Arial"/>
                <a:cs typeface="Arial"/>
              </a:rPr>
              <a:t>eventually </a:t>
            </a:r>
            <a:r>
              <a:rPr sz="3300" spc="-77" dirty="0">
                <a:solidFill>
                  <a:srgbClr val="4D3A2F"/>
                </a:solidFill>
                <a:latin typeface="Arial"/>
                <a:cs typeface="Arial"/>
              </a:rPr>
              <a:t>dumping  </a:t>
            </a:r>
            <a:r>
              <a:rPr sz="3300" spc="-99" dirty="0">
                <a:solidFill>
                  <a:srgbClr val="4D3A2F"/>
                </a:solidFill>
                <a:latin typeface="Arial"/>
                <a:cs typeface="Arial"/>
              </a:rPr>
              <a:t>lymph </a:t>
            </a:r>
            <a:r>
              <a:rPr sz="3300" spc="-28" dirty="0">
                <a:solidFill>
                  <a:srgbClr val="4D3A2F"/>
                </a:solidFill>
                <a:latin typeface="Arial"/>
                <a:cs typeface="Arial"/>
              </a:rPr>
              <a:t>into </a:t>
            </a:r>
            <a:r>
              <a:rPr sz="3300" spc="-33" dirty="0">
                <a:solidFill>
                  <a:srgbClr val="4D3A2F"/>
                </a:solidFill>
                <a:latin typeface="Arial"/>
                <a:cs typeface="Arial"/>
              </a:rPr>
              <a:t>the </a:t>
            </a:r>
            <a:r>
              <a:rPr sz="3300" spc="-121" dirty="0">
                <a:solidFill>
                  <a:srgbClr val="4D3A2F"/>
                </a:solidFill>
                <a:latin typeface="Arial"/>
                <a:cs typeface="Arial"/>
              </a:rPr>
              <a:t>vena</a:t>
            </a:r>
            <a:r>
              <a:rPr sz="3300" spc="-220" dirty="0">
                <a:solidFill>
                  <a:srgbClr val="4D3A2F"/>
                </a:solidFill>
                <a:latin typeface="Arial"/>
                <a:cs typeface="Arial"/>
              </a:rPr>
              <a:t> </a:t>
            </a:r>
            <a:r>
              <a:rPr sz="3300" spc="-138" dirty="0">
                <a:solidFill>
                  <a:srgbClr val="4D3A2F"/>
                </a:solidFill>
                <a:latin typeface="Arial"/>
                <a:cs typeface="Arial"/>
              </a:rPr>
              <a:t>cava.</a:t>
            </a:r>
            <a:endParaRPr sz="3300" dirty="0">
              <a:latin typeface="Arial"/>
              <a:cs typeface="Arial"/>
            </a:endParaRPr>
          </a:p>
          <a:p>
            <a:pPr marL="13999" marR="1817097" indent="106394">
              <a:lnSpc>
                <a:spcPts val="3748"/>
              </a:lnSpc>
              <a:spcBef>
                <a:spcPts val="903"/>
              </a:spcBef>
            </a:pPr>
            <a:r>
              <a:rPr sz="3300" spc="-182" dirty="0">
                <a:solidFill>
                  <a:srgbClr val="4D3A2F"/>
                </a:solidFill>
                <a:latin typeface="Arial"/>
                <a:cs typeface="Arial"/>
              </a:rPr>
              <a:t>Lymph </a:t>
            </a:r>
            <a:r>
              <a:rPr sz="3300" spc="-55" dirty="0">
                <a:solidFill>
                  <a:srgbClr val="4D3A2F"/>
                </a:solidFill>
                <a:latin typeface="Arial"/>
                <a:cs typeface="Arial"/>
              </a:rPr>
              <a:t>is </a:t>
            </a:r>
            <a:r>
              <a:rPr sz="3300" spc="-94" dirty="0">
                <a:solidFill>
                  <a:srgbClr val="4D3A2F"/>
                </a:solidFill>
                <a:latin typeface="Arial"/>
                <a:cs typeface="Arial"/>
              </a:rPr>
              <a:t>a </a:t>
            </a:r>
            <a:r>
              <a:rPr sz="3300" spc="-105" dirty="0">
                <a:solidFill>
                  <a:srgbClr val="4D3A2F"/>
                </a:solidFill>
                <a:latin typeface="Arial"/>
                <a:cs typeface="Arial"/>
              </a:rPr>
              <a:t>clear, </a:t>
            </a:r>
            <a:r>
              <a:rPr sz="3300" spc="-83" dirty="0">
                <a:solidFill>
                  <a:srgbClr val="4D3A2F"/>
                </a:solidFill>
                <a:latin typeface="Arial"/>
                <a:cs typeface="Arial"/>
              </a:rPr>
              <a:t>colorless </a:t>
            </a:r>
            <a:r>
              <a:rPr sz="3300" spc="-28" dirty="0">
                <a:solidFill>
                  <a:srgbClr val="4D3A2F"/>
                </a:solidFill>
                <a:latin typeface="Arial"/>
                <a:cs typeface="Arial"/>
              </a:rPr>
              <a:t>liquid </a:t>
            </a:r>
            <a:r>
              <a:rPr sz="3300" spc="-39" dirty="0">
                <a:solidFill>
                  <a:srgbClr val="4D3A2F"/>
                </a:solidFill>
                <a:latin typeface="Arial"/>
                <a:cs typeface="Arial"/>
              </a:rPr>
              <a:t>with </a:t>
            </a:r>
            <a:r>
              <a:rPr sz="3300" spc="-94" dirty="0">
                <a:solidFill>
                  <a:srgbClr val="4D3A2F"/>
                </a:solidFill>
                <a:latin typeface="Arial"/>
                <a:cs typeface="Arial"/>
              </a:rPr>
              <a:t>a  </a:t>
            </a:r>
            <a:r>
              <a:rPr sz="3300" spc="-66" dirty="0">
                <a:solidFill>
                  <a:srgbClr val="4D3A2F"/>
                </a:solidFill>
                <a:latin typeface="Arial"/>
                <a:cs typeface="Arial"/>
              </a:rPr>
              <a:t>composition </a:t>
            </a:r>
            <a:r>
              <a:rPr sz="3300" spc="-39" dirty="0">
                <a:solidFill>
                  <a:srgbClr val="4D3A2F"/>
                </a:solidFill>
                <a:latin typeface="Arial"/>
                <a:cs typeface="Arial"/>
              </a:rPr>
              <a:t>similar to </a:t>
            </a:r>
            <a:r>
              <a:rPr sz="3300" spc="-72" dirty="0">
                <a:solidFill>
                  <a:srgbClr val="4D3A2F"/>
                </a:solidFill>
                <a:latin typeface="Arial"/>
                <a:cs typeface="Arial"/>
              </a:rPr>
              <a:t>blood</a:t>
            </a:r>
            <a:r>
              <a:rPr sz="3300" spc="-265" dirty="0">
                <a:solidFill>
                  <a:srgbClr val="4D3A2F"/>
                </a:solidFill>
                <a:latin typeface="Arial"/>
                <a:cs typeface="Arial"/>
              </a:rPr>
              <a:t> </a:t>
            </a:r>
            <a:r>
              <a:rPr sz="3300" spc="-77" dirty="0">
                <a:solidFill>
                  <a:srgbClr val="4D3A2F"/>
                </a:solidFill>
                <a:latin typeface="Arial"/>
                <a:cs typeface="Arial"/>
              </a:rPr>
              <a:t>plasma.</a:t>
            </a:r>
            <a:endParaRPr sz="3300" dirty="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2827" y="1780723"/>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3" name="object 3"/>
          <p:cNvSpPr txBox="1">
            <a:spLocks noGrp="1"/>
          </p:cNvSpPr>
          <p:nvPr>
            <p:ph type="title"/>
          </p:nvPr>
        </p:nvSpPr>
        <p:spPr>
          <a:xfrm>
            <a:off x="2232000" y="191684"/>
            <a:ext cx="7337450" cy="1477183"/>
          </a:xfrm>
          <a:prstGeom prst="rect">
            <a:avLst/>
          </a:prstGeom>
        </p:spPr>
        <p:txBody>
          <a:bodyPr vert="horz" wrap="square" lIns="0" tIns="53197" rIns="0" bIns="0" rtlCol="0">
            <a:spAutoFit/>
          </a:bodyPr>
          <a:lstStyle/>
          <a:p>
            <a:pPr marL="408077" marR="5600">
              <a:lnSpc>
                <a:spcPts val="3748"/>
              </a:lnSpc>
              <a:spcBef>
                <a:spcPts val="419"/>
              </a:spcBef>
            </a:pPr>
            <a:r>
              <a:rPr spc="-182" dirty="0"/>
              <a:t>Valves </a:t>
            </a:r>
            <a:r>
              <a:rPr spc="-22" dirty="0"/>
              <a:t>in </a:t>
            </a:r>
            <a:r>
              <a:rPr spc="-33" dirty="0"/>
              <a:t>the </a:t>
            </a:r>
            <a:r>
              <a:rPr spc="-66" dirty="0"/>
              <a:t>lymphatic </a:t>
            </a:r>
            <a:r>
              <a:rPr spc="-116" dirty="0"/>
              <a:t>vessels </a:t>
            </a:r>
            <a:r>
              <a:rPr spc="-83" dirty="0"/>
              <a:t>prevent retrograde  </a:t>
            </a:r>
            <a:r>
              <a:rPr spc="-99" dirty="0"/>
              <a:t>flow.</a:t>
            </a:r>
          </a:p>
        </p:txBody>
      </p:sp>
      <p:sp>
        <p:nvSpPr>
          <p:cNvPr id="4" name="object 4"/>
          <p:cNvSpPr txBox="1"/>
          <p:nvPr/>
        </p:nvSpPr>
        <p:spPr>
          <a:xfrm>
            <a:off x="422827" y="2836278"/>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5" name="object 5"/>
          <p:cNvSpPr txBox="1"/>
          <p:nvPr/>
        </p:nvSpPr>
        <p:spPr>
          <a:xfrm>
            <a:off x="2448024" y="2769080"/>
            <a:ext cx="7081667" cy="1477183"/>
          </a:xfrm>
          <a:prstGeom prst="rect">
            <a:avLst/>
          </a:prstGeom>
        </p:spPr>
        <p:txBody>
          <a:bodyPr vert="horz" wrap="square" lIns="0" tIns="53197" rIns="0" bIns="0" rtlCol="0">
            <a:spAutoFit/>
          </a:bodyPr>
          <a:lstStyle/>
          <a:p>
            <a:pPr marL="13999" marR="5600" indent="106394">
              <a:lnSpc>
                <a:spcPts val="3748"/>
              </a:lnSpc>
              <a:spcBef>
                <a:spcPts val="419"/>
              </a:spcBef>
            </a:pPr>
            <a:r>
              <a:rPr sz="3300" spc="-72" dirty="0">
                <a:solidFill>
                  <a:srgbClr val="4D3A2F"/>
                </a:solidFill>
                <a:latin typeface="Arial"/>
                <a:cs typeface="Arial"/>
              </a:rPr>
              <a:t>In </a:t>
            </a:r>
            <a:r>
              <a:rPr sz="3300" spc="-28" dirty="0">
                <a:solidFill>
                  <a:srgbClr val="4D3A2F"/>
                </a:solidFill>
                <a:latin typeface="Arial"/>
                <a:cs typeface="Arial"/>
              </a:rPr>
              <a:t>the </a:t>
            </a:r>
            <a:r>
              <a:rPr sz="3300" spc="-99" dirty="0">
                <a:solidFill>
                  <a:srgbClr val="4D3A2F"/>
                </a:solidFill>
                <a:latin typeface="Arial"/>
                <a:cs typeface="Arial"/>
              </a:rPr>
              <a:t>udder, </a:t>
            </a:r>
            <a:r>
              <a:rPr sz="3300" spc="-33" dirty="0">
                <a:solidFill>
                  <a:srgbClr val="4D3A2F"/>
                </a:solidFill>
                <a:latin typeface="Arial"/>
                <a:cs typeface="Arial"/>
              </a:rPr>
              <a:t>the </a:t>
            </a:r>
            <a:r>
              <a:rPr sz="3300" spc="-99" dirty="0">
                <a:solidFill>
                  <a:srgbClr val="4D3A2F"/>
                </a:solidFill>
                <a:latin typeface="Arial"/>
                <a:cs typeface="Arial"/>
              </a:rPr>
              <a:t>lymph </a:t>
            </a:r>
            <a:r>
              <a:rPr sz="3300" spc="-116" dirty="0">
                <a:solidFill>
                  <a:srgbClr val="4D3A2F"/>
                </a:solidFill>
                <a:latin typeface="Arial"/>
                <a:cs typeface="Arial"/>
              </a:rPr>
              <a:t>system </a:t>
            </a:r>
            <a:r>
              <a:rPr sz="3300" spc="-77" dirty="0">
                <a:solidFill>
                  <a:srgbClr val="4D3A2F"/>
                </a:solidFill>
                <a:latin typeface="Arial"/>
                <a:cs typeface="Arial"/>
              </a:rPr>
              <a:t>flows </a:t>
            </a:r>
            <a:r>
              <a:rPr sz="3300" spc="-72" dirty="0">
                <a:solidFill>
                  <a:srgbClr val="4D3A2F"/>
                </a:solidFill>
                <a:latin typeface="Arial"/>
                <a:cs typeface="Arial"/>
              </a:rPr>
              <a:t>through</a:t>
            </a:r>
            <a:r>
              <a:rPr sz="3300" spc="-231" dirty="0">
                <a:solidFill>
                  <a:srgbClr val="4D3A2F"/>
                </a:solidFill>
                <a:latin typeface="Arial"/>
                <a:cs typeface="Arial"/>
              </a:rPr>
              <a:t> </a:t>
            </a:r>
            <a:r>
              <a:rPr sz="3300" spc="-33" dirty="0">
                <a:solidFill>
                  <a:srgbClr val="4D3A2F"/>
                </a:solidFill>
                <a:latin typeface="Arial"/>
                <a:cs typeface="Arial"/>
              </a:rPr>
              <a:t>the  </a:t>
            </a:r>
            <a:r>
              <a:rPr sz="3300" spc="-88" dirty="0">
                <a:solidFill>
                  <a:srgbClr val="4D3A2F"/>
                </a:solidFill>
                <a:latin typeface="Arial"/>
                <a:cs typeface="Arial"/>
              </a:rPr>
              <a:t>supramammary </a:t>
            </a:r>
            <a:r>
              <a:rPr sz="3300" spc="-99" dirty="0">
                <a:solidFill>
                  <a:srgbClr val="4D3A2F"/>
                </a:solidFill>
                <a:latin typeface="Arial"/>
                <a:cs typeface="Arial"/>
              </a:rPr>
              <a:t>lymph nodes.</a:t>
            </a:r>
            <a:endParaRPr sz="3300" dirty="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08064" y="1331565"/>
            <a:ext cx="2745278" cy="691244"/>
          </a:xfrm>
          <a:prstGeom prst="rect">
            <a:avLst/>
          </a:prstGeom>
        </p:spPr>
        <p:txBody>
          <a:bodyPr vert="horz" wrap="square" lIns="0" tIns="13999" rIns="0" bIns="0" rtlCol="0">
            <a:spAutoFit/>
          </a:bodyPr>
          <a:lstStyle/>
          <a:p>
            <a:pPr marL="13999">
              <a:lnSpc>
                <a:spcPct val="100000"/>
              </a:lnSpc>
              <a:spcBef>
                <a:spcPts val="110"/>
              </a:spcBef>
            </a:pPr>
            <a:r>
              <a:rPr spc="-28" dirty="0"/>
              <a:t>Mastitis</a:t>
            </a:r>
          </a:p>
        </p:txBody>
      </p:sp>
      <p:sp>
        <p:nvSpPr>
          <p:cNvPr id="3" name="object 3"/>
          <p:cNvSpPr txBox="1"/>
          <p:nvPr/>
        </p:nvSpPr>
        <p:spPr>
          <a:xfrm>
            <a:off x="422827" y="2403696"/>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4" name="object 4"/>
          <p:cNvSpPr txBox="1"/>
          <p:nvPr/>
        </p:nvSpPr>
        <p:spPr>
          <a:xfrm>
            <a:off x="422827" y="3515249"/>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5" name="object 5"/>
          <p:cNvSpPr txBox="1"/>
          <p:nvPr/>
        </p:nvSpPr>
        <p:spPr>
          <a:xfrm>
            <a:off x="422827" y="4626801"/>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6" name="object 6"/>
          <p:cNvSpPr txBox="1">
            <a:spLocks noGrp="1"/>
          </p:cNvSpPr>
          <p:nvPr>
            <p:ph type="body" idx="1"/>
          </p:nvPr>
        </p:nvSpPr>
        <p:spPr>
          <a:xfrm>
            <a:off x="2232000" y="1768475"/>
            <a:ext cx="7337450" cy="5006913"/>
          </a:xfrm>
          <a:prstGeom prst="rect">
            <a:avLst/>
          </a:prstGeom>
        </p:spPr>
        <p:txBody>
          <a:bodyPr vert="horz" wrap="square" lIns="0" tIns="866550" rIns="0" bIns="0" rtlCol="0">
            <a:spAutoFit/>
          </a:bodyPr>
          <a:lstStyle/>
          <a:p>
            <a:pPr marL="422776" marR="349980">
              <a:lnSpc>
                <a:spcPct val="100000"/>
              </a:lnSpc>
              <a:spcBef>
                <a:spcPts val="110"/>
              </a:spcBef>
            </a:pPr>
            <a:r>
              <a:rPr spc="-39" dirty="0"/>
              <a:t>Inflammation </a:t>
            </a:r>
            <a:r>
              <a:rPr spc="-28" dirty="0"/>
              <a:t>of </a:t>
            </a:r>
            <a:r>
              <a:rPr spc="-66" dirty="0"/>
              <a:t>udder </a:t>
            </a:r>
            <a:r>
              <a:rPr spc="-77" dirty="0"/>
              <a:t>due </a:t>
            </a:r>
            <a:r>
              <a:rPr spc="-39" dirty="0"/>
              <a:t>to </a:t>
            </a:r>
            <a:r>
              <a:rPr spc="-50" dirty="0"/>
              <a:t>bacterial </a:t>
            </a:r>
            <a:r>
              <a:rPr spc="-72" dirty="0"/>
              <a:t>or</a:t>
            </a:r>
            <a:r>
              <a:rPr spc="-413" dirty="0"/>
              <a:t> </a:t>
            </a:r>
            <a:r>
              <a:rPr spc="-55" dirty="0"/>
              <a:t>fungal  </a:t>
            </a:r>
            <a:r>
              <a:rPr spc="-44" dirty="0"/>
              <a:t>infection.</a:t>
            </a:r>
          </a:p>
          <a:p>
            <a:pPr marL="422776" marR="5600">
              <a:lnSpc>
                <a:spcPct val="100000"/>
              </a:lnSpc>
              <a:spcBef>
                <a:spcPts val="816"/>
              </a:spcBef>
            </a:pPr>
            <a:r>
              <a:rPr spc="-138" dirty="0"/>
              <a:t>Physical </a:t>
            </a:r>
            <a:r>
              <a:rPr spc="-66" dirty="0"/>
              <a:t>and </a:t>
            </a:r>
            <a:r>
              <a:rPr spc="-72" dirty="0"/>
              <a:t>chemical </a:t>
            </a:r>
            <a:r>
              <a:rPr spc="-66" dirty="0"/>
              <a:t>composition </a:t>
            </a:r>
            <a:r>
              <a:rPr spc="-28" dirty="0"/>
              <a:t>of the </a:t>
            </a:r>
            <a:r>
              <a:rPr spc="-6" dirty="0"/>
              <a:t>milk</a:t>
            </a:r>
            <a:r>
              <a:rPr spc="-270" dirty="0"/>
              <a:t> </a:t>
            </a:r>
            <a:r>
              <a:rPr spc="-33" dirty="0"/>
              <a:t>will  </a:t>
            </a:r>
            <a:r>
              <a:rPr spc="-94" dirty="0"/>
              <a:t>be</a:t>
            </a:r>
            <a:r>
              <a:rPr spc="-99" dirty="0"/>
              <a:t> </a:t>
            </a:r>
            <a:r>
              <a:rPr spc="-105" dirty="0"/>
              <a:t>changed.</a:t>
            </a:r>
          </a:p>
          <a:p>
            <a:pPr marL="422776" marR="336681">
              <a:lnSpc>
                <a:spcPct val="99900"/>
              </a:lnSpc>
              <a:spcBef>
                <a:spcPts val="827"/>
              </a:spcBef>
            </a:pPr>
            <a:r>
              <a:rPr spc="-72" dirty="0"/>
              <a:t>In </a:t>
            </a:r>
            <a:r>
              <a:rPr spc="-66" dirty="0"/>
              <a:t>our </a:t>
            </a:r>
            <a:r>
              <a:rPr spc="-44" dirty="0"/>
              <a:t>condition </a:t>
            </a:r>
            <a:r>
              <a:rPr spc="-99" dirty="0"/>
              <a:t>one </a:t>
            </a:r>
            <a:r>
              <a:rPr spc="-33" dirty="0"/>
              <a:t>of </a:t>
            </a:r>
            <a:r>
              <a:rPr spc="-28" dirty="0"/>
              <a:t>the </a:t>
            </a:r>
            <a:r>
              <a:rPr spc="-99" dirty="0"/>
              <a:t>reasons </a:t>
            </a:r>
            <a:r>
              <a:rPr spc="-50" dirty="0"/>
              <a:t>for </a:t>
            </a:r>
            <a:r>
              <a:rPr spc="-88" dirty="0"/>
              <a:t>poor  </a:t>
            </a:r>
            <a:r>
              <a:rPr spc="-61" dirty="0"/>
              <a:t>production </a:t>
            </a:r>
            <a:r>
              <a:rPr spc="-55" dirty="0"/>
              <a:t>from </a:t>
            </a:r>
            <a:r>
              <a:rPr spc="-61" dirty="0"/>
              <a:t>local </a:t>
            </a:r>
            <a:r>
              <a:rPr spc="-22" dirty="0"/>
              <a:t>cattle </a:t>
            </a:r>
            <a:r>
              <a:rPr spc="-72" dirty="0"/>
              <a:t>could </a:t>
            </a:r>
            <a:r>
              <a:rPr spc="-94" dirty="0"/>
              <a:t>be </a:t>
            </a:r>
            <a:r>
              <a:rPr spc="-77" dirty="0"/>
              <a:t>due </a:t>
            </a:r>
            <a:r>
              <a:rPr spc="-39" dirty="0"/>
              <a:t>to  </a:t>
            </a:r>
            <a:r>
              <a:rPr spc="-55" dirty="0"/>
              <a:t>subclinical </a:t>
            </a:r>
            <a:r>
              <a:rPr spc="-28" dirty="0"/>
              <a:t>mastitis </a:t>
            </a:r>
            <a:r>
              <a:rPr spc="6" dirty="0"/>
              <a:t>that </a:t>
            </a:r>
            <a:r>
              <a:rPr spc="-171" dirty="0"/>
              <a:t>go </a:t>
            </a:r>
            <a:r>
              <a:rPr spc="-88" dirty="0"/>
              <a:t>on </a:t>
            </a:r>
            <a:r>
              <a:rPr spc="-66" dirty="0"/>
              <a:t>undetected </a:t>
            </a:r>
            <a:r>
              <a:rPr spc="-22" dirty="0"/>
              <a:t>in</a:t>
            </a:r>
            <a:r>
              <a:rPr spc="-198" dirty="0"/>
              <a:t> </a:t>
            </a:r>
            <a:r>
              <a:rPr spc="-28" dirty="0"/>
              <a:t>the  field.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2827" y="1794723"/>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3" name="object 3"/>
          <p:cNvSpPr txBox="1">
            <a:spLocks noGrp="1"/>
          </p:cNvSpPr>
          <p:nvPr>
            <p:ph type="title"/>
          </p:nvPr>
        </p:nvSpPr>
        <p:spPr>
          <a:xfrm>
            <a:off x="1871960" y="1425059"/>
            <a:ext cx="7842076" cy="3399678"/>
          </a:xfrm>
          <a:prstGeom prst="rect">
            <a:avLst/>
          </a:prstGeom>
        </p:spPr>
        <p:txBody>
          <a:bodyPr vert="horz" wrap="square" lIns="0" tIns="13999" rIns="0" bIns="0" rtlCol="0">
            <a:spAutoFit/>
          </a:bodyPr>
          <a:lstStyle/>
          <a:p>
            <a:pPr marL="408077" marR="5600">
              <a:lnSpc>
                <a:spcPct val="99900"/>
              </a:lnSpc>
              <a:spcBef>
                <a:spcPts val="110"/>
              </a:spcBef>
            </a:pPr>
            <a:r>
              <a:rPr spc="-94" dirty="0"/>
              <a:t>Mammary </a:t>
            </a:r>
            <a:r>
              <a:rPr spc="-83" dirty="0"/>
              <a:t>gland </a:t>
            </a:r>
            <a:r>
              <a:rPr spc="-50" dirty="0"/>
              <a:t>abalation: </a:t>
            </a:r>
            <a:r>
              <a:rPr spc="-105" dirty="0"/>
              <a:t>Surgical </a:t>
            </a:r>
            <a:r>
              <a:rPr spc="-94" dirty="0"/>
              <a:t>removal </a:t>
            </a:r>
            <a:r>
              <a:rPr spc="-22" dirty="0"/>
              <a:t>of  </a:t>
            </a:r>
            <a:r>
              <a:rPr spc="-94" dirty="0"/>
              <a:t>mammary </a:t>
            </a:r>
            <a:r>
              <a:rPr spc="-88" dirty="0"/>
              <a:t>glands </a:t>
            </a:r>
            <a:r>
              <a:rPr spc="-110" dirty="0"/>
              <a:t>as </a:t>
            </a:r>
            <a:r>
              <a:rPr spc="-94" dirty="0"/>
              <a:t>a </a:t>
            </a:r>
            <a:r>
              <a:rPr spc="-116" dirty="0"/>
              <a:t>remedy </a:t>
            </a:r>
            <a:r>
              <a:rPr spc="-44" dirty="0"/>
              <a:t>to </a:t>
            </a:r>
            <a:r>
              <a:rPr spc="-94" dirty="0"/>
              <a:t>disease </a:t>
            </a:r>
            <a:r>
              <a:rPr spc="-110" dirty="0"/>
              <a:t>process.  </a:t>
            </a:r>
            <a:r>
              <a:rPr spc="-116" dirty="0"/>
              <a:t>Carried </a:t>
            </a:r>
            <a:r>
              <a:rPr spc="-28" dirty="0"/>
              <a:t>out </a:t>
            </a:r>
            <a:r>
              <a:rPr spc="-110" dirty="0"/>
              <a:t>only </a:t>
            </a:r>
            <a:r>
              <a:rPr spc="-17" dirty="0"/>
              <a:t>in </a:t>
            </a:r>
            <a:r>
              <a:rPr spc="-61" dirty="0"/>
              <a:t>pets </a:t>
            </a:r>
            <a:r>
              <a:rPr spc="-50" dirty="0"/>
              <a:t>for </a:t>
            </a:r>
            <a:r>
              <a:rPr spc="-121" dirty="0"/>
              <a:t>saving </a:t>
            </a:r>
            <a:r>
              <a:rPr spc="-17" dirty="0"/>
              <a:t>their</a:t>
            </a:r>
            <a:r>
              <a:rPr spc="-259" dirty="0"/>
              <a:t> </a:t>
            </a:r>
            <a:r>
              <a:rPr spc="-39" dirty="0"/>
              <a:t>life.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4208" y="3419797"/>
            <a:ext cx="2645276" cy="769441"/>
          </a:xfrm>
          <a:prstGeom prst="rect">
            <a:avLst/>
          </a:prstGeom>
          <a:noFill/>
        </p:spPr>
        <p:txBody>
          <a:bodyPr wrap="none" rtlCol="0">
            <a:spAutoFit/>
          </a:bodyPr>
          <a:lstStyle/>
          <a:p>
            <a:r>
              <a:rPr lang="en-IN" sz="4400" dirty="0" smtClean="0">
                <a:solidFill>
                  <a:schemeClr val="accent6">
                    <a:lumMod val="50000"/>
                  </a:schemeClr>
                </a:solidFill>
                <a:latin typeface="AR BERKLEY" pitchFamily="2" charset="0"/>
              </a:rPr>
              <a:t>Thank you</a:t>
            </a:r>
            <a:endParaRPr lang="en-IN" dirty="0">
              <a:solidFill>
                <a:schemeClr val="accent6">
                  <a:lumMod val="50000"/>
                </a:schemeClr>
              </a:solidFill>
              <a:latin typeface="AR BERKLEY"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6016" y="899517"/>
            <a:ext cx="5293028" cy="1368353"/>
          </a:xfrm>
          <a:prstGeom prst="rect">
            <a:avLst/>
          </a:prstGeom>
        </p:spPr>
        <p:txBody>
          <a:bodyPr vert="horz" wrap="square" lIns="0" tIns="13999" rIns="0" bIns="0" rtlCol="0">
            <a:spAutoFit/>
          </a:bodyPr>
          <a:lstStyle/>
          <a:p>
            <a:pPr marL="13999">
              <a:lnSpc>
                <a:spcPct val="100000"/>
              </a:lnSpc>
              <a:spcBef>
                <a:spcPts val="110"/>
              </a:spcBef>
            </a:pPr>
            <a:r>
              <a:rPr spc="-204" dirty="0"/>
              <a:t>The </a:t>
            </a:r>
            <a:r>
              <a:rPr spc="-176" dirty="0"/>
              <a:t>Teats </a:t>
            </a:r>
            <a:r>
              <a:rPr spc="-276" dirty="0"/>
              <a:t>- </a:t>
            </a:r>
            <a:r>
              <a:rPr spc="-55" dirty="0"/>
              <a:t>(papilla</a:t>
            </a:r>
            <a:r>
              <a:rPr spc="-198" dirty="0"/>
              <a:t> </a:t>
            </a:r>
            <a:r>
              <a:rPr spc="-99" dirty="0"/>
              <a:t>mammae)</a:t>
            </a:r>
          </a:p>
        </p:txBody>
      </p:sp>
      <p:sp>
        <p:nvSpPr>
          <p:cNvPr id="3" name="object 3"/>
          <p:cNvSpPr txBox="1"/>
          <p:nvPr/>
        </p:nvSpPr>
        <p:spPr>
          <a:xfrm>
            <a:off x="422827" y="2403696"/>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4" name="object 4"/>
          <p:cNvSpPr txBox="1"/>
          <p:nvPr/>
        </p:nvSpPr>
        <p:spPr>
          <a:xfrm>
            <a:off x="422827" y="3515249"/>
            <a:ext cx="135807" cy="1588926"/>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a:p>
            <a:pPr marL="13999">
              <a:spcBef>
                <a:spcPts val="2017"/>
              </a:spcBef>
            </a:pPr>
            <a:r>
              <a:rPr sz="2300" spc="-1472" dirty="0">
                <a:solidFill>
                  <a:srgbClr val="EFA12D"/>
                </a:solidFill>
                <a:latin typeface="UnDotum"/>
                <a:cs typeface="UnDotum"/>
              </a:rPr>
              <a:t></a:t>
            </a:r>
            <a:endParaRPr sz="2300" dirty="0">
              <a:latin typeface="UnDotum"/>
              <a:cs typeface="UnDotum"/>
            </a:endParaRPr>
          </a:p>
          <a:p>
            <a:pPr marL="13999">
              <a:spcBef>
                <a:spcPts val="2006"/>
              </a:spcBef>
            </a:pPr>
            <a:r>
              <a:rPr sz="2300" spc="-1472" dirty="0">
                <a:solidFill>
                  <a:srgbClr val="EFA12D"/>
                </a:solidFill>
                <a:latin typeface="UnDotum"/>
                <a:cs typeface="UnDotum"/>
              </a:rPr>
              <a:t></a:t>
            </a:r>
            <a:endParaRPr sz="2300" dirty="0">
              <a:latin typeface="UnDotum"/>
              <a:cs typeface="UnDotum"/>
            </a:endParaRPr>
          </a:p>
        </p:txBody>
      </p:sp>
      <p:sp>
        <p:nvSpPr>
          <p:cNvPr id="5" name="object 5"/>
          <p:cNvSpPr txBox="1">
            <a:spLocks noGrp="1"/>
          </p:cNvSpPr>
          <p:nvPr>
            <p:ph type="body" idx="1"/>
          </p:nvPr>
        </p:nvSpPr>
        <p:spPr>
          <a:xfrm>
            <a:off x="2015976" y="1768475"/>
            <a:ext cx="7553474" cy="4860719"/>
          </a:xfrm>
          <a:prstGeom prst="rect">
            <a:avLst/>
          </a:prstGeom>
        </p:spPr>
        <p:txBody>
          <a:bodyPr vert="horz" wrap="square" lIns="0" tIns="866550" rIns="0" bIns="0" rtlCol="0">
            <a:spAutoFit/>
          </a:bodyPr>
          <a:lstStyle/>
          <a:p>
            <a:pPr marL="422776" marR="1048541">
              <a:lnSpc>
                <a:spcPct val="100000"/>
              </a:lnSpc>
              <a:spcBef>
                <a:spcPts val="110"/>
              </a:spcBef>
            </a:pPr>
            <a:r>
              <a:rPr spc="-99" dirty="0"/>
              <a:t>Functions </a:t>
            </a:r>
            <a:r>
              <a:rPr spc="-116" dirty="0"/>
              <a:t>as </a:t>
            </a:r>
            <a:r>
              <a:rPr spc="-33" dirty="0"/>
              <a:t>the </a:t>
            </a:r>
            <a:r>
              <a:rPr spc="-110" dirty="0"/>
              <a:t>only </a:t>
            </a:r>
            <a:r>
              <a:rPr spc="-83" dirty="0"/>
              <a:t>exit </a:t>
            </a:r>
            <a:r>
              <a:rPr spc="-50" dirty="0"/>
              <a:t>for </a:t>
            </a:r>
            <a:r>
              <a:rPr spc="-33" dirty="0"/>
              <a:t>the</a:t>
            </a:r>
            <a:r>
              <a:rPr spc="-143" dirty="0"/>
              <a:t> </a:t>
            </a:r>
            <a:r>
              <a:rPr spc="-94" dirty="0"/>
              <a:t>mammary  </a:t>
            </a:r>
            <a:r>
              <a:rPr spc="-72" dirty="0"/>
              <a:t>secretion</a:t>
            </a:r>
          </a:p>
          <a:p>
            <a:pPr marL="528470" marR="1102438" indent="-106394">
              <a:lnSpc>
                <a:spcPts val="4795"/>
              </a:lnSpc>
              <a:spcBef>
                <a:spcPts val="285"/>
              </a:spcBef>
            </a:pPr>
            <a:r>
              <a:rPr spc="-204" dirty="0"/>
              <a:t>The </a:t>
            </a:r>
            <a:r>
              <a:rPr spc="-110" dirty="0"/>
              <a:t>only </a:t>
            </a:r>
            <a:r>
              <a:rPr spc="-94" dirty="0"/>
              <a:t>means </a:t>
            </a:r>
            <a:r>
              <a:rPr spc="-50" dirty="0"/>
              <a:t>for </a:t>
            </a:r>
            <a:r>
              <a:rPr spc="-33" dirty="0"/>
              <a:t>the calf </a:t>
            </a:r>
            <a:r>
              <a:rPr spc="-44" dirty="0"/>
              <a:t>to </a:t>
            </a:r>
            <a:r>
              <a:rPr spc="-105" dirty="0"/>
              <a:t>receive </a:t>
            </a:r>
            <a:r>
              <a:rPr spc="-22" dirty="0"/>
              <a:t>milk.  </a:t>
            </a:r>
            <a:r>
              <a:rPr spc="-143" dirty="0"/>
              <a:t>Usually, </a:t>
            </a:r>
            <a:r>
              <a:rPr spc="-110" dirty="0"/>
              <a:t>only </a:t>
            </a:r>
            <a:r>
              <a:rPr spc="-99" dirty="0"/>
              <a:t>one </a:t>
            </a:r>
            <a:r>
              <a:rPr spc="-22" dirty="0"/>
              <a:t>teat </a:t>
            </a:r>
            <a:r>
              <a:rPr spc="-55" dirty="0"/>
              <a:t>drains </a:t>
            </a:r>
            <a:r>
              <a:rPr spc="-99" dirty="0"/>
              <a:t>one</a:t>
            </a:r>
            <a:r>
              <a:rPr spc="-154" dirty="0"/>
              <a:t> </a:t>
            </a:r>
            <a:r>
              <a:rPr spc="-83" dirty="0"/>
              <a:t>gland.</a:t>
            </a:r>
          </a:p>
          <a:p>
            <a:pPr marL="422776" marR="5600">
              <a:lnSpc>
                <a:spcPts val="3957"/>
              </a:lnSpc>
              <a:spcBef>
                <a:spcPts val="667"/>
              </a:spcBef>
            </a:pPr>
            <a:r>
              <a:rPr spc="-171" dirty="0"/>
              <a:t>No </a:t>
            </a:r>
            <a:r>
              <a:rPr spc="-88" dirty="0"/>
              <a:t>hair, </a:t>
            </a:r>
            <a:r>
              <a:rPr spc="-99" dirty="0"/>
              <a:t>sweat </a:t>
            </a:r>
            <a:r>
              <a:rPr spc="-88" dirty="0"/>
              <a:t>glands </a:t>
            </a:r>
            <a:r>
              <a:rPr spc="-72" dirty="0"/>
              <a:t>or </a:t>
            </a:r>
            <a:r>
              <a:rPr spc="-94" dirty="0"/>
              <a:t>sebacious </a:t>
            </a:r>
            <a:r>
              <a:rPr spc="-88" dirty="0"/>
              <a:t>glands on </a:t>
            </a:r>
            <a:r>
              <a:rPr spc="-33" dirty="0"/>
              <a:t>the  </a:t>
            </a:r>
            <a:r>
              <a:rPr spc="-55" dirty="0"/>
              <a:t>teats.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44168" y="1043533"/>
            <a:ext cx="3816637" cy="1368353"/>
          </a:xfrm>
          <a:prstGeom prst="rect">
            <a:avLst/>
          </a:prstGeom>
        </p:spPr>
        <p:txBody>
          <a:bodyPr vert="horz" wrap="square" lIns="0" tIns="13999" rIns="0" bIns="0" rtlCol="0">
            <a:spAutoFit/>
          </a:bodyPr>
          <a:lstStyle/>
          <a:p>
            <a:pPr marL="13999">
              <a:lnSpc>
                <a:spcPct val="100000"/>
              </a:lnSpc>
              <a:spcBef>
                <a:spcPts val="110"/>
              </a:spcBef>
            </a:pPr>
            <a:r>
              <a:rPr spc="-99" dirty="0"/>
              <a:t>Supernumerary</a:t>
            </a:r>
            <a:r>
              <a:rPr spc="-116" dirty="0"/>
              <a:t> </a:t>
            </a:r>
            <a:r>
              <a:rPr spc="-182" dirty="0"/>
              <a:t>Teats</a:t>
            </a:r>
          </a:p>
        </p:txBody>
      </p:sp>
      <p:sp>
        <p:nvSpPr>
          <p:cNvPr id="3" name="object 3"/>
          <p:cNvSpPr txBox="1"/>
          <p:nvPr/>
        </p:nvSpPr>
        <p:spPr>
          <a:xfrm>
            <a:off x="422827" y="2403696"/>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4" name="object 4"/>
          <p:cNvSpPr txBox="1"/>
          <p:nvPr/>
        </p:nvSpPr>
        <p:spPr>
          <a:xfrm>
            <a:off x="422827" y="3515249"/>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5" name="object 5"/>
          <p:cNvSpPr txBox="1">
            <a:spLocks noGrp="1"/>
          </p:cNvSpPr>
          <p:nvPr>
            <p:ph type="body" idx="1"/>
          </p:nvPr>
        </p:nvSpPr>
        <p:spPr>
          <a:xfrm>
            <a:off x="3096096" y="1768475"/>
            <a:ext cx="6473354" cy="3439817"/>
          </a:xfrm>
          <a:prstGeom prst="rect">
            <a:avLst/>
          </a:prstGeom>
        </p:spPr>
        <p:txBody>
          <a:bodyPr vert="horz" wrap="square" lIns="0" tIns="866550" rIns="0" bIns="0" rtlCol="0">
            <a:spAutoFit/>
          </a:bodyPr>
          <a:lstStyle/>
          <a:p>
            <a:pPr marL="422776" marR="1337625">
              <a:lnSpc>
                <a:spcPct val="100000"/>
              </a:lnSpc>
              <a:spcBef>
                <a:spcPts val="110"/>
              </a:spcBef>
            </a:pPr>
            <a:r>
              <a:rPr spc="-126" dirty="0"/>
              <a:t>About </a:t>
            </a:r>
            <a:r>
              <a:rPr spc="-121" dirty="0"/>
              <a:t>50% </a:t>
            </a:r>
            <a:r>
              <a:rPr spc="-33" dirty="0"/>
              <a:t>of </a:t>
            </a:r>
            <a:r>
              <a:rPr spc="-17" dirty="0"/>
              <a:t>all </a:t>
            </a:r>
            <a:r>
              <a:rPr spc="-149" dirty="0"/>
              <a:t>cows </a:t>
            </a:r>
            <a:r>
              <a:rPr spc="-143" dirty="0"/>
              <a:t>have </a:t>
            </a:r>
            <a:r>
              <a:rPr spc="-94" dirty="0"/>
              <a:t>extra </a:t>
            </a:r>
            <a:r>
              <a:rPr spc="-83" dirty="0"/>
              <a:t>teats-  supernumerary</a:t>
            </a:r>
            <a:r>
              <a:rPr spc="-99" dirty="0"/>
              <a:t> </a:t>
            </a:r>
            <a:r>
              <a:rPr spc="-55" dirty="0"/>
              <a:t>teats.</a:t>
            </a:r>
          </a:p>
          <a:p>
            <a:pPr marL="422776" marR="5600">
              <a:lnSpc>
                <a:spcPct val="100000"/>
              </a:lnSpc>
              <a:spcBef>
                <a:spcPts val="816"/>
              </a:spcBef>
            </a:pPr>
            <a:r>
              <a:rPr spc="-165" dirty="0"/>
              <a:t>Some </a:t>
            </a:r>
            <a:r>
              <a:rPr spc="-33" dirty="0"/>
              <a:t>of </a:t>
            </a:r>
            <a:r>
              <a:rPr spc="-66" dirty="0"/>
              <a:t>these </a:t>
            </a:r>
            <a:r>
              <a:rPr spc="-88" dirty="0"/>
              <a:t>extra </a:t>
            </a:r>
            <a:r>
              <a:rPr spc="-44" dirty="0"/>
              <a:t>teats </a:t>
            </a:r>
            <a:r>
              <a:rPr spc="-94" dirty="0"/>
              <a:t>open </a:t>
            </a:r>
            <a:r>
              <a:rPr spc="-33" dirty="0"/>
              <a:t>into </a:t>
            </a:r>
            <a:r>
              <a:rPr spc="-94" dirty="0"/>
              <a:t>a</a:t>
            </a:r>
            <a:r>
              <a:rPr spc="-243" dirty="0"/>
              <a:t> </a:t>
            </a:r>
            <a:r>
              <a:rPr spc="-77" dirty="0"/>
              <a:t>"normal"  </a:t>
            </a:r>
            <a:r>
              <a:rPr spc="-83" dirty="0"/>
              <a:t>gland, </a:t>
            </a:r>
            <a:r>
              <a:rPr spc="-11" dirty="0"/>
              <a:t>but </a:t>
            </a:r>
            <a:r>
              <a:rPr spc="-143" dirty="0"/>
              <a:t>many </a:t>
            </a:r>
            <a:r>
              <a:rPr spc="-94" dirty="0"/>
              <a:t>do</a:t>
            </a:r>
            <a:r>
              <a:rPr spc="-143" dirty="0"/>
              <a:t> </a:t>
            </a:r>
            <a:r>
              <a:rPr spc="-50" dirty="0"/>
              <a:t>not.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15977" y="3059757"/>
            <a:ext cx="7488832" cy="31921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6136" y="323453"/>
            <a:ext cx="5517742" cy="1368353"/>
          </a:xfrm>
          <a:prstGeom prst="rect">
            <a:avLst/>
          </a:prstGeom>
        </p:spPr>
        <p:txBody>
          <a:bodyPr vert="horz" wrap="square" lIns="0" tIns="13999" rIns="0" bIns="0" rtlCol="0">
            <a:spAutoFit/>
          </a:bodyPr>
          <a:lstStyle/>
          <a:p>
            <a:pPr marL="13999">
              <a:lnSpc>
                <a:spcPct val="100000"/>
              </a:lnSpc>
              <a:spcBef>
                <a:spcPts val="110"/>
              </a:spcBef>
            </a:pPr>
            <a:r>
              <a:rPr spc="-83" dirty="0"/>
              <a:t>Streak </a:t>
            </a:r>
            <a:r>
              <a:rPr spc="-66" dirty="0"/>
              <a:t>canal (ductus</a:t>
            </a:r>
            <a:r>
              <a:rPr spc="-182" dirty="0"/>
              <a:t> </a:t>
            </a:r>
            <a:r>
              <a:rPr spc="-50" dirty="0"/>
              <a:t>papillaris)</a:t>
            </a:r>
          </a:p>
        </p:txBody>
      </p:sp>
      <p:sp>
        <p:nvSpPr>
          <p:cNvPr id="3" name="object 3"/>
          <p:cNvSpPr txBox="1"/>
          <p:nvPr/>
        </p:nvSpPr>
        <p:spPr>
          <a:xfrm>
            <a:off x="338822" y="1572131"/>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4" name="object 4"/>
          <p:cNvSpPr txBox="1"/>
          <p:nvPr/>
        </p:nvSpPr>
        <p:spPr>
          <a:xfrm>
            <a:off x="338822" y="3103666"/>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5" name="object 5"/>
          <p:cNvSpPr txBox="1"/>
          <p:nvPr/>
        </p:nvSpPr>
        <p:spPr>
          <a:xfrm>
            <a:off x="338822" y="4159222"/>
            <a:ext cx="135807" cy="95285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a:p>
            <a:pPr marL="13999">
              <a:spcBef>
                <a:spcPts val="1786"/>
              </a:spcBef>
            </a:pPr>
            <a:r>
              <a:rPr sz="2300" spc="-1472" dirty="0">
                <a:solidFill>
                  <a:srgbClr val="EFA12D"/>
                </a:solidFill>
                <a:latin typeface="UnDotum"/>
                <a:cs typeface="UnDotum"/>
              </a:rPr>
              <a:t></a:t>
            </a:r>
            <a:endParaRPr sz="2300" dirty="0">
              <a:latin typeface="UnDotum"/>
              <a:cs typeface="UnDotum"/>
            </a:endParaRPr>
          </a:p>
        </p:txBody>
      </p:sp>
      <p:sp>
        <p:nvSpPr>
          <p:cNvPr id="6" name="object 6"/>
          <p:cNvSpPr txBox="1"/>
          <p:nvPr/>
        </p:nvSpPr>
        <p:spPr>
          <a:xfrm>
            <a:off x="338822" y="5794350"/>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7" name="object 7"/>
          <p:cNvSpPr txBox="1">
            <a:spLocks noGrp="1"/>
          </p:cNvSpPr>
          <p:nvPr>
            <p:ph type="body" idx="1"/>
          </p:nvPr>
        </p:nvSpPr>
        <p:spPr>
          <a:xfrm>
            <a:off x="2232000" y="1768475"/>
            <a:ext cx="7337450" cy="5168685"/>
          </a:xfrm>
          <a:prstGeom prst="rect">
            <a:avLst/>
          </a:prstGeom>
        </p:spPr>
        <p:txBody>
          <a:bodyPr vert="horz" wrap="square" lIns="0" tIns="42698" rIns="0" bIns="0" rtlCol="0">
            <a:spAutoFit/>
          </a:bodyPr>
          <a:lstStyle/>
          <a:p>
            <a:pPr marL="338781" marR="5600">
              <a:lnSpc>
                <a:spcPct val="94300"/>
              </a:lnSpc>
              <a:spcBef>
                <a:spcPts val="336"/>
              </a:spcBef>
            </a:pPr>
            <a:r>
              <a:rPr spc="-99" dirty="0"/>
              <a:t>Functions </a:t>
            </a:r>
            <a:r>
              <a:rPr spc="-116" dirty="0"/>
              <a:t>as </a:t>
            </a:r>
            <a:r>
              <a:rPr spc="-33" dirty="0"/>
              <a:t>the </a:t>
            </a:r>
            <a:r>
              <a:rPr spc="-110" dirty="0"/>
              <a:t>only </a:t>
            </a:r>
            <a:r>
              <a:rPr spc="-39" dirty="0"/>
              <a:t>orifice </a:t>
            </a:r>
            <a:r>
              <a:rPr spc="-28" dirty="0"/>
              <a:t>of </a:t>
            </a:r>
            <a:r>
              <a:rPr spc="-33" dirty="0"/>
              <a:t>the </a:t>
            </a:r>
            <a:r>
              <a:rPr spc="-77" dirty="0"/>
              <a:t>gland </a:t>
            </a:r>
            <a:r>
              <a:rPr spc="-94" dirty="0"/>
              <a:t>between  </a:t>
            </a:r>
            <a:r>
              <a:rPr spc="-33" dirty="0"/>
              <a:t>the internal </a:t>
            </a:r>
            <a:r>
              <a:rPr spc="-6" dirty="0"/>
              <a:t>milk </a:t>
            </a:r>
            <a:r>
              <a:rPr spc="-94" dirty="0"/>
              <a:t>secretory </a:t>
            </a:r>
            <a:r>
              <a:rPr spc="-116" dirty="0"/>
              <a:t>system </a:t>
            </a:r>
            <a:r>
              <a:rPr spc="-72" dirty="0"/>
              <a:t>and </a:t>
            </a:r>
            <a:r>
              <a:rPr spc="-28" dirty="0"/>
              <a:t>the</a:t>
            </a:r>
            <a:r>
              <a:rPr spc="-280" dirty="0"/>
              <a:t> </a:t>
            </a:r>
            <a:r>
              <a:rPr spc="-83" dirty="0"/>
              <a:t>external  </a:t>
            </a:r>
            <a:r>
              <a:rPr spc="-77" dirty="0"/>
              <a:t>environment.</a:t>
            </a:r>
          </a:p>
          <a:p>
            <a:pPr marL="338781" marR="1264829">
              <a:lnSpc>
                <a:spcPts val="3737"/>
              </a:lnSpc>
              <a:spcBef>
                <a:spcPts val="920"/>
              </a:spcBef>
            </a:pPr>
            <a:r>
              <a:rPr spc="-204" dirty="0"/>
              <a:t>The </a:t>
            </a:r>
            <a:r>
              <a:rPr spc="-50" dirty="0"/>
              <a:t>streak </a:t>
            </a:r>
            <a:r>
              <a:rPr spc="-72" dirty="0"/>
              <a:t>canal </a:t>
            </a:r>
            <a:r>
              <a:rPr spc="-55" dirty="0"/>
              <a:t>is </a:t>
            </a:r>
            <a:r>
              <a:rPr spc="-28" dirty="0"/>
              <a:t>the </a:t>
            </a:r>
            <a:r>
              <a:rPr spc="-50" dirty="0"/>
              <a:t>main barrier</a:t>
            </a:r>
            <a:r>
              <a:rPr spc="-193" dirty="0"/>
              <a:t> </a:t>
            </a:r>
            <a:r>
              <a:rPr spc="-72" dirty="0"/>
              <a:t>against  </a:t>
            </a:r>
            <a:r>
              <a:rPr spc="-44" dirty="0"/>
              <a:t>infection.</a:t>
            </a:r>
          </a:p>
          <a:p>
            <a:pPr marL="338781">
              <a:lnSpc>
                <a:spcPct val="100000"/>
              </a:lnSpc>
              <a:spcBef>
                <a:spcPts val="524"/>
              </a:spcBef>
            </a:pPr>
            <a:r>
              <a:rPr spc="-88" dirty="0"/>
              <a:t>Lined </a:t>
            </a:r>
            <a:r>
              <a:rPr spc="-39" dirty="0"/>
              <a:t>with </a:t>
            </a:r>
            <a:r>
              <a:rPr spc="-94" dirty="0"/>
              <a:t>a </a:t>
            </a:r>
            <a:r>
              <a:rPr spc="-66" dirty="0"/>
              <a:t>skin-like</a:t>
            </a:r>
            <a:r>
              <a:rPr spc="-160" dirty="0"/>
              <a:t> </a:t>
            </a:r>
            <a:r>
              <a:rPr spc="-72" dirty="0"/>
              <a:t>epidermis.</a:t>
            </a:r>
          </a:p>
          <a:p>
            <a:pPr marL="338781" marR="571167" indent="106394">
              <a:lnSpc>
                <a:spcPts val="3748"/>
              </a:lnSpc>
              <a:spcBef>
                <a:spcPts val="903"/>
              </a:spcBef>
            </a:pPr>
            <a:r>
              <a:rPr spc="-149" dirty="0"/>
              <a:t>Closed </a:t>
            </a:r>
            <a:r>
              <a:rPr spc="-204" dirty="0"/>
              <a:t>by </a:t>
            </a:r>
            <a:r>
              <a:rPr spc="-55" dirty="0"/>
              <a:t>sphincter </a:t>
            </a:r>
            <a:r>
              <a:rPr spc="-88" dirty="0"/>
              <a:t>muscles </a:t>
            </a:r>
            <a:r>
              <a:rPr spc="-83" dirty="0"/>
              <a:t>around </a:t>
            </a:r>
            <a:r>
              <a:rPr spc="-33" dirty="0"/>
              <a:t>the </a:t>
            </a:r>
            <a:r>
              <a:rPr spc="-50" dirty="0"/>
              <a:t>streak  </a:t>
            </a:r>
            <a:r>
              <a:rPr spc="-72" dirty="0"/>
              <a:t>canal.</a:t>
            </a:r>
          </a:p>
          <a:p>
            <a:pPr marL="338781" marR="985544">
              <a:lnSpc>
                <a:spcPts val="3748"/>
              </a:lnSpc>
              <a:spcBef>
                <a:spcPts val="816"/>
              </a:spcBef>
            </a:pPr>
            <a:r>
              <a:rPr spc="-50" dirty="0"/>
              <a:t>streak </a:t>
            </a:r>
            <a:r>
              <a:rPr spc="-72" dirty="0"/>
              <a:t>canal </a:t>
            </a:r>
            <a:r>
              <a:rPr spc="-55" dirty="0"/>
              <a:t>length </a:t>
            </a:r>
            <a:r>
              <a:rPr spc="-88" dirty="0"/>
              <a:t>increases </a:t>
            </a:r>
            <a:r>
              <a:rPr spc="-39" dirty="0"/>
              <a:t>with</a:t>
            </a:r>
            <a:r>
              <a:rPr spc="-165" dirty="0"/>
              <a:t> </a:t>
            </a:r>
            <a:r>
              <a:rPr spc="-77" dirty="0"/>
              <a:t>increasing  </a:t>
            </a:r>
            <a:r>
              <a:rPr spc="-33" dirty="0"/>
              <a:t>lactation</a:t>
            </a:r>
            <a:r>
              <a:rPr spc="-99" dirty="0"/>
              <a:t> </a:t>
            </a:r>
            <a:r>
              <a:rPr spc="-94" dirty="0"/>
              <a:t>number.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152" y="503979"/>
            <a:ext cx="6312463" cy="61156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87984" y="899517"/>
            <a:ext cx="6868826" cy="1368353"/>
          </a:xfrm>
          <a:prstGeom prst="rect">
            <a:avLst/>
          </a:prstGeom>
        </p:spPr>
        <p:txBody>
          <a:bodyPr vert="horz" wrap="square" lIns="0" tIns="13999" rIns="0" bIns="0" rtlCol="0">
            <a:spAutoFit/>
          </a:bodyPr>
          <a:lstStyle/>
          <a:p>
            <a:pPr marL="13999">
              <a:lnSpc>
                <a:spcPct val="100000"/>
              </a:lnSpc>
              <a:spcBef>
                <a:spcPts val="110"/>
              </a:spcBef>
            </a:pPr>
            <a:r>
              <a:rPr spc="-204" dirty="0"/>
              <a:t>The </a:t>
            </a:r>
            <a:r>
              <a:rPr spc="-33" dirty="0"/>
              <a:t>interior </a:t>
            </a:r>
            <a:r>
              <a:rPr spc="-28" dirty="0"/>
              <a:t>of the </a:t>
            </a:r>
            <a:r>
              <a:rPr spc="-83" dirty="0"/>
              <a:t>gland </a:t>
            </a:r>
            <a:r>
              <a:rPr spc="-55" dirty="0"/>
              <a:t>is </a:t>
            </a:r>
            <a:r>
              <a:rPr spc="-88" dirty="0"/>
              <a:t>made </a:t>
            </a:r>
            <a:r>
              <a:rPr spc="-66" dirty="0"/>
              <a:t>up</a:t>
            </a:r>
            <a:r>
              <a:rPr spc="-259" dirty="0"/>
              <a:t> </a:t>
            </a:r>
            <a:r>
              <a:rPr spc="-55" dirty="0"/>
              <a:t>of:</a:t>
            </a:r>
          </a:p>
        </p:txBody>
      </p:sp>
      <p:sp>
        <p:nvSpPr>
          <p:cNvPr id="4" name="object 4"/>
          <p:cNvSpPr txBox="1"/>
          <p:nvPr/>
        </p:nvSpPr>
        <p:spPr>
          <a:xfrm>
            <a:off x="338822" y="1992113"/>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5" name="object 5"/>
          <p:cNvSpPr txBox="1"/>
          <p:nvPr/>
        </p:nvSpPr>
        <p:spPr>
          <a:xfrm>
            <a:off x="338822" y="3047669"/>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6" name="object 6"/>
          <p:cNvSpPr txBox="1">
            <a:spLocks noGrp="1"/>
          </p:cNvSpPr>
          <p:nvPr>
            <p:ph type="body" idx="1"/>
          </p:nvPr>
        </p:nvSpPr>
        <p:spPr>
          <a:xfrm>
            <a:off x="2159992" y="1768475"/>
            <a:ext cx="7409458" cy="2952829"/>
          </a:xfrm>
          <a:prstGeom prst="rect">
            <a:avLst/>
          </a:prstGeom>
        </p:spPr>
        <p:txBody>
          <a:bodyPr vert="horz" wrap="square" lIns="0" tIns="473172" rIns="0" bIns="0" rtlCol="0">
            <a:spAutoFit/>
          </a:bodyPr>
          <a:lstStyle/>
          <a:p>
            <a:pPr marL="338781" marR="531970">
              <a:lnSpc>
                <a:spcPts val="3748"/>
              </a:lnSpc>
              <a:spcBef>
                <a:spcPts val="419"/>
              </a:spcBef>
            </a:pPr>
            <a:r>
              <a:rPr spc="-121" dirty="0"/>
              <a:t>Connective </a:t>
            </a:r>
            <a:r>
              <a:rPr spc="-55" dirty="0"/>
              <a:t>tissue </a:t>
            </a:r>
            <a:r>
              <a:rPr spc="-276" dirty="0"/>
              <a:t>- </a:t>
            </a:r>
            <a:r>
              <a:rPr spc="-55" dirty="0"/>
              <a:t>fibrous tissue </a:t>
            </a:r>
            <a:r>
              <a:rPr spc="-99" dirty="0"/>
              <a:t>(collagen) </a:t>
            </a:r>
            <a:r>
              <a:rPr spc="-72" dirty="0"/>
              <a:t>and  </a:t>
            </a:r>
            <a:r>
              <a:rPr spc="-33" dirty="0"/>
              <a:t>fatty </a:t>
            </a:r>
            <a:r>
              <a:rPr spc="-55" dirty="0"/>
              <a:t>tissue </a:t>
            </a:r>
            <a:r>
              <a:rPr spc="-94" dirty="0"/>
              <a:t>(adipose</a:t>
            </a:r>
            <a:r>
              <a:rPr spc="-198" dirty="0"/>
              <a:t> </a:t>
            </a:r>
            <a:r>
              <a:rPr spc="-83" dirty="0"/>
              <a:t>cells).</a:t>
            </a:r>
          </a:p>
          <a:p>
            <a:pPr marL="338781" marR="5600">
              <a:lnSpc>
                <a:spcPts val="3748"/>
              </a:lnSpc>
              <a:spcBef>
                <a:spcPts val="816"/>
              </a:spcBef>
            </a:pPr>
            <a:r>
              <a:rPr spc="-116" dirty="0"/>
              <a:t>Secretory </a:t>
            </a:r>
            <a:r>
              <a:rPr spc="-55" dirty="0"/>
              <a:t>tissue </a:t>
            </a:r>
            <a:r>
              <a:rPr spc="-276" dirty="0"/>
              <a:t>- </a:t>
            </a:r>
            <a:r>
              <a:rPr spc="-94" dirty="0"/>
              <a:t>secretory </a:t>
            </a:r>
            <a:r>
              <a:rPr spc="-33" dirty="0"/>
              <a:t>epithelial </a:t>
            </a:r>
            <a:r>
              <a:rPr spc="-94" dirty="0"/>
              <a:t>cells-produce  </a:t>
            </a:r>
            <a:r>
              <a:rPr spc="-33" dirty="0"/>
              <a:t>the</a:t>
            </a:r>
            <a:r>
              <a:rPr spc="-99" dirty="0"/>
              <a:t> </a:t>
            </a:r>
            <a:r>
              <a:rPr spc="-22" dirty="0"/>
              <a:t>milk.</a:t>
            </a:r>
          </a:p>
        </p:txBody>
      </p:sp>
      <p:sp>
        <p:nvSpPr>
          <p:cNvPr id="7" name="object 7"/>
          <p:cNvSpPr txBox="1"/>
          <p:nvPr/>
        </p:nvSpPr>
        <p:spPr>
          <a:xfrm>
            <a:off x="2159992" y="5003973"/>
            <a:ext cx="6629439" cy="1952612"/>
          </a:xfrm>
          <a:prstGeom prst="rect">
            <a:avLst/>
          </a:prstGeom>
        </p:spPr>
        <p:txBody>
          <a:bodyPr vert="horz" wrap="square" lIns="0" tIns="42698" rIns="0" bIns="0" rtlCol="0">
            <a:spAutoFit/>
          </a:bodyPr>
          <a:lstStyle/>
          <a:p>
            <a:pPr marL="391978" marR="5600" indent="-377979">
              <a:lnSpc>
                <a:spcPct val="94300"/>
              </a:lnSpc>
              <a:spcBef>
                <a:spcPts val="336"/>
              </a:spcBef>
            </a:pPr>
            <a:r>
              <a:rPr sz="3300" spc="-204" dirty="0">
                <a:solidFill>
                  <a:srgbClr val="4D3A2F"/>
                </a:solidFill>
                <a:latin typeface="Arial"/>
                <a:cs typeface="Arial"/>
              </a:rPr>
              <a:t>The </a:t>
            </a:r>
            <a:r>
              <a:rPr sz="3300" spc="-55" dirty="0">
                <a:solidFill>
                  <a:srgbClr val="4D3A2F"/>
                </a:solidFill>
                <a:latin typeface="Arial"/>
                <a:cs typeface="Arial"/>
              </a:rPr>
              <a:t>relative </a:t>
            </a:r>
            <a:r>
              <a:rPr sz="3300" spc="-50" dirty="0">
                <a:solidFill>
                  <a:srgbClr val="4D3A2F"/>
                </a:solidFill>
                <a:latin typeface="Arial"/>
                <a:cs typeface="Arial"/>
              </a:rPr>
              <a:t>amount </a:t>
            </a:r>
            <a:r>
              <a:rPr sz="3300" spc="-28" dirty="0">
                <a:solidFill>
                  <a:srgbClr val="4D3A2F"/>
                </a:solidFill>
                <a:latin typeface="Arial"/>
                <a:cs typeface="Arial"/>
              </a:rPr>
              <a:t>of </a:t>
            </a:r>
            <a:r>
              <a:rPr sz="3300" spc="-83" dirty="0">
                <a:solidFill>
                  <a:srgbClr val="4D3A2F"/>
                </a:solidFill>
                <a:latin typeface="Arial"/>
                <a:cs typeface="Arial"/>
              </a:rPr>
              <a:t>connective </a:t>
            </a:r>
            <a:r>
              <a:rPr sz="3300" spc="-132" dirty="0">
                <a:solidFill>
                  <a:srgbClr val="4D3A2F"/>
                </a:solidFill>
                <a:latin typeface="Arial"/>
                <a:cs typeface="Arial"/>
              </a:rPr>
              <a:t>vs. </a:t>
            </a:r>
            <a:r>
              <a:rPr sz="3300" spc="-94" dirty="0">
                <a:solidFill>
                  <a:srgbClr val="4D3A2F"/>
                </a:solidFill>
                <a:latin typeface="Arial"/>
                <a:cs typeface="Arial"/>
              </a:rPr>
              <a:t>secretory  </a:t>
            </a:r>
            <a:r>
              <a:rPr sz="3300" spc="-55" dirty="0">
                <a:solidFill>
                  <a:srgbClr val="4D3A2F"/>
                </a:solidFill>
                <a:latin typeface="Arial"/>
                <a:cs typeface="Arial"/>
              </a:rPr>
              <a:t>tissue </a:t>
            </a:r>
            <a:r>
              <a:rPr sz="3300" spc="-94" dirty="0">
                <a:solidFill>
                  <a:srgbClr val="4D3A2F"/>
                </a:solidFill>
                <a:latin typeface="Arial"/>
                <a:cs typeface="Arial"/>
              </a:rPr>
              <a:t>varies </a:t>
            </a:r>
            <a:r>
              <a:rPr sz="3300" spc="-55" dirty="0">
                <a:solidFill>
                  <a:srgbClr val="4D3A2F"/>
                </a:solidFill>
                <a:latin typeface="Arial"/>
                <a:cs typeface="Arial"/>
              </a:rPr>
              <a:t>from </a:t>
            </a:r>
            <a:r>
              <a:rPr sz="3300" spc="-50" dirty="0">
                <a:solidFill>
                  <a:srgbClr val="4D3A2F"/>
                </a:solidFill>
                <a:latin typeface="Arial"/>
                <a:cs typeface="Arial"/>
              </a:rPr>
              <a:t>animal </a:t>
            </a:r>
            <a:r>
              <a:rPr sz="3300" spc="-44" dirty="0">
                <a:solidFill>
                  <a:srgbClr val="4D3A2F"/>
                </a:solidFill>
                <a:latin typeface="Arial"/>
                <a:cs typeface="Arial"/>
              </a:rPr>
              <a:t>to </a:t>
            </a:r>
            <a:r>
              <a:rPr sz="3300" spc="-55" dirty="0">
                <a:solidFill>
                  <a:srgbClr val="4D3A2F"/>
                </a:solidFill>
                <a:latin typeface="Arial"/>
                <a:cs typeface="Arial"/>
              </a:rPr>
              <a:t>animal, </a:t>
            </a:r>
            <a:r>
              <a:rPr sz="3300" spc="-204" dirty="0">
                <a:solidFill>
                  <a:srgbClr val="4D3A2F"/>
                </a:solidFill>
                <a:latin typeface="Arial"/>
                <a:cs typeface="Arial"/>
              </a:rPr>
              <a:t>by </a:t>
            </a:r>
            <a:r>
              <a:rPr sz="3300" spc="-94" dirty="0">
                <a:solidFill>
                  <a:srgbClr val="4D3A2F"/>
                </a:solidFill>
                <a:latin typeface="Arial"/>
                <a:cs typeface="Arial"/>
              </a:rPr>
              <a:t>stage </a:t>
            </a:r>
            <a:r>
              <a:rPr sz="3300" spc="-33" dirty="0">
                <a:solidFill>
                  <a:srgbClr val="4D3A2F"/>
                </a:solidFill>
                <a:latin typeface="Arial"/>
                <a:cs typeface="Arial"/>
              </a:rPr>
              <a:t>of  </a:t>
            </a:r>
            <a:r>
              <a:rPr sz="3300" spc="-94" dirty="0">
                <a:solidFill>
                  <a:srgbClr val="4D3A2F"/>
                </a:solidFill>
                <a:latin typeface="Arial"/>
                <a:cs typeface="Arial"/>
              </a:rPr>
              <a:t>mammary</a:t>
            </a:r>
            <a:r>
              <a:rPr sz="3300" spc="-88" dirty="0">
                <a:solidFill>
                  <a:srgbClr val="4D3A2F"/>
                </a:solidFill>
                <a:latin typeface="Arial"/>
                <a:cs typeface="Arial"/>
              </a:rPr>
              <a:t> </a:t>
            </a:r>
            <a:r>
              <a:rPr sz="3300" spc="-83" dirty="0">
                <a:solidFill>
                  <a:srgbClr val="4D3A2F"/>
                </a:solidFill>
                <a:latin typeface="Arial"/>
                <a:cs typeface="Arial"/>
              </a:rPr>
              <a:t>development</a:t>
            </a:r>
            <a:endParaRPr sz="33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2000" y="755501"/>
            <a:ext cx="5660551" cy="1368353"/>
          </a:xfrm>
          <a:prstGeom prst="rect">
            <a:avLst/>
          </a:prstGeom>
        </p:spPr>
        <p:txBody>
          <a:bodyPr vert="horz" wrap="square" lIns="0" tIns="13999" rIns="0" bIns="0" rtlCol="0">
            <a:spAutoFit/>
          </a:bodyPr>
          <a:lstStyle/>
          <a:p>
            <a:pPr marL="13999">
              <a:lnSpc>
                <a:spcPct val="100000"/>
              </a:lnSpc>
              <a:spcBef>
                <a:spcPts val="110"/>
              </a:spcBef>
            </a:pPr>
            <a:r>
              <a:rPr spc="-121" dirty="0"/>
              <a:t>Gland </a:t>
            </a:r>
            <a:r>
              <a:rPr spc="-110" dirty="0"/>
              <a:t>Cistern </a:t>
            </a:r>
            <a:r>
              <a:rPr spc="-276" dirty="0"/>
              <a:t>- </a:t>
            </a:r>
            <a:r>
              <a:rPr spc="-83" dirty="0"/>
              <a:t>(sinus</a:t>
            </a:r>
            <a:r>
              <a:rPr spc="116" dirty="0"/>
              <a:t> </a:t>
            </a:r>
            <a:r>
              <a:rPr spc="-50" dirty="0"/>
              <a:t>lactiferus)</a:t>
            </a:r>
          </a:p>
        </p:txBody>
      </p:sp>
      <p:sp>
        <p:nvSpPr>
          <p:cNvPr id="3" name="object 3"/>
          <p:cNvSpPr txBox="1"/>
          <p:nvPr/>
        </p:nvSpPr>
        <p:spPr>
          <a:xfrm>
            <a:off x="422827" y="2361698"/>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4" name="object 4"/>
          <p:cNvSpPr txBox="1"/>
          <p:nvPr/>
        </p:nvSpPr>
        <p:spPr>
          <a:xfrm>
            <a:off x="422827" y="3417253"/>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5" name="object 5"/>
          <p:cNvSpPr txBox="1"/>
          <p:nvPr/>
        </p:nvSpPr>
        <p:spPr>
          <a:xfrm>
            <a:off x="422827" y="4947386"/>
            <a:ext cx="135807" cy="380784"/>
          </a:xfrm>
          <a:prstGeom prst="rect">
            <a:avLst/>
          </a:prstGeom>
        </p:spPr>
        <p:txBody>
          <a:bodyPr vert="horz" wrap="square" lIns="0" tIns="13999" rIns="0" bIns="0" rtlCol="0">
            <a:spAutoFit/>
          </a:bodyPr>
          <a:lstStyle/>
          <a:p>
            <a:pPr marL="13999">
              <a:spcBef>
                <a:spcPts val="110"/>
              </a:spcBef>
            </a:pPr>
            <a:r>
              <a:rPr sz="2300" spc="-1472" dirty="0">
                <a:solidFill>
                  <a:srgbClr val="EFA12D"/>
                </a:solidFill>
                <a:latin typeface="UnDotum"/>
                <a:cs typeface="UnDotum"/>
              </a:rPr>
              <a:t></a:t>
            </a:r>
            <a:endParaRPr sz="2300" dirty="0">
              <a:latin typeface="UnDotum"/>
              <a:cs typeface="UnDotum"/>
            </a:endParaRPr>
          </a:p>
        </p:txBody>
      </p:sp>
      <p:sp>
        <p:nvSpPr>
          <p:cNvPr id="6" name="object 6"/>
          <p:cNvSpPr txBox="1"/>
          <p:nvPr/>
        </p:nvSpPr>
        <p:spPr>
          <a:xfrm>
            <a:off x="2159992" y="2294500"/>
            <a:ext cx="7586713" cy="5027580"/>
          </a:xfrm>
          <a:prstGeom prst="rect">
            <a:avLst/>
          </a:prstGeom>
        </p:spPr>
        <p:txBody>
          <a:bodyPr vert="horz" wrap="square" lIns="0" tIns="53897" rIns="0" bIns="0" rtlCol="0">
            <a:spAutoFit/>
          </a:bodyPr>
          <a:lstStyle/>
          <a:p>
            <a:pPr marL="13999" marR="111994">
              <a:lnSpc>
                <a:spcPts val="3737"/>
              </a:lnSpc>
              <a:spcBef>
                <a:spcPts val="424"/>
              </a:spcBef>
            </a:pPr>
            <a:r>
              <a:rPr sz="3300" spc="-165" dirty="0">
                <a:solidFill>
                  <a:srgbClr val="4D3A2F"/>
                </a:solidFill>
                <a:latin typeface="Arial"/>
                <a:cs typeface="Arial"/>
              </a:rPr>
              <a:t>Also </a:t>
            </a:r>
            <a:r>
              <a:rPr sz="3300" spc="-61" dirty="0">
                <a:solidFill>
                  <a:srgbClr val="4D3A2F"/>
                </a:solidFill>
                <a:latin typeface="Arial"/>
                <a:cs typeface="Arial"/>
              </a:rPr>
              <a:t>called </a:t>
            </a:r>
            <a:r>
              <a:rPr sz="3300" spc="-28" dirty="0">
                <a:solidFill>
                  <a:srgbClr val="4D3A2F"/>
                </a:solidFill>
                <a:latin typeface="Arial"/>
                <a:cs typeface="Arial"/>
              </a:rPr>
              <a:t>the </a:t>
            </a:r>
            <a:r>
              <a:rPr sz="3300" spc="-66" dirty="0">
                <a:solidFill>
                  <a:srgbClr val="4D3A2F"/>
                </a:solidFill>
                <a:latin typeface="Arial"/>
                <a:cs typeface="Arial"/>
              </a:rPr>
              <a:t>udder </a:t>
            </a:r>
            <a:r>
              <a:rPr sz="3300" spc="-55" dirty="0">
                <a:solidFill>
                  <a:srgbClr val="4D3A2F"/>
                </a:solidFill>
                <a:latin typeface="Arial"/>
                <a:cs typeface="Arial"/>
              </a:rPr>
              <a:t>cistern </a:t>
            </a:r>
            <a:r>
              <a:rPr sz="3300" spc="-72" dirty="0">
                <a:solidFill>
                  <a:srgbClr val="4D3A2F"/>
                </a:solidFill>
                <a:latin typeface="Arial"/>
                <a:cs typeface="Arial"/>
              </a:rPr>
              <a:t>or </a:t>
            </a:r>
            <a:r>
              <a:rPr sz="3300" spc="-6" dirty="0">
                <a:solidFill>
                  <a:srgbClr val="4D3A2F"/>
                </a:solidFill>
                <a:latin typeface="Arial"/>
                <a:cs typeface="Arial"/>
              </a:rPr>
              <a:t>milk </a:t>
            </a:r>
            <a:r>
              <a:rPr sz="3300" spc="-55" dirty="0">
                <a:solidFill>
                  <a:srgbClr val="4D3A2F"/>
                </a:solidFill>
                <a:latin typeface="Arial"/>
                <a:cs typeface="Arial"/>
              </a:rPr>
              <a:t>cistern</a:t>
            </a:r>
            <a:r>
              <a:rPr sz="3300" spc="-320" dirty="0">
                <a:solidFill>
                  <a:srgbClr val="4D3A2F"/>
                </a:solidFill>
                <a:latin typeface="Arial"/>
                <a:cs typeface="Arial"/>
              </a:rPr>
              <a:t> </a:t>
            </a:r>
            <a:r>
              <a:rPr sz="3300" spc="-99" dirty="0">
                <a:solidFill>
                  <a:srgbClr val="4D3A2F"/>
                </a:solidFill>
                <a:latin typeface="Arial"/>
                <a:cs typeface="Arial"/>
              </a:rPr>
              <a:t>opens  </a:t>
            </a:r>
            <a:r>
              <a:rPr sz="3300" spc="-61" dirty="0">
                <a:solidFill>
                  <a:srgbClr val="4D3A2F"/>
                </a:solidFill>
                <a:latin typeface="Arial"/>
                <a:cs typeface="Arial"/>
              </a:rPr>
              <a:t>directly </a:t>
            </a:r>
            <a:r>
              <a:rPr sz="3300" spc="-28" dirty="0">
                <a:solidFill>
                  <a:srgbClr val="4D3A2F"/>
                </a:solidFill>
                <a:latin typeface="Arial"/>
                <a:cs typeface="Arial"/>
              </a:rPr>
              <a:t>into </a:t>
            </a:r>
            <a:r>
              <a:rPr sz="3300" spc="-33" dirty="0">
                <a:solidFill>
                  <a:srgbClr val="4D3A2F"/>
                </a:solidFill>
                <a:latin typeface="Arial"/>
                <a:cs typeface="Arial"/>
              </a:rPr>
              <a:t>the </a:t>
            </a:r>
            <a:r>
              <a:rPr sz="3300" spc="-22" dirty="0">
                <a:solidFill>
                  <a:srgbClr val="4D3A2F"/>
                </a:solidFill>
                <a:latin typeface="Arial"/>
                <a:cs typeface="Arial"/>
              </a:rPr>
              <a:t>teat</a:t>
            </a:r>
            <a:r>
              <a:rPr sz="3300" spc="-252" dirty="0">
                <a:solidFill>
                  <a:srgbClr val="4D3A2F"/>
                </a:solidFill>
                <a:latin typeface="Arial"/>
                <a:cs typeface="Arial"/>
              </a:rPr>
              <a:t> </a:t>
            </a:r>
            <a:r>
              <a:rPr sz="3300" spc="-61" dirty="0">
                <a:solidFill>
                  <a:srgbClr val="4D3A2F"/>
                </a:solidFill>
                <a:latin typeface="Arial"/>
                <a:cs typeface="Arial"/>
              </a:rPr>
              <a:t>cistern.</a:t>
            </a:r>
            <a:endParaRPr sz="3300" dirty="0">
              <a:latin typeface="Arial"/>
              <a:cs typeface="Arial"/>
            </a:endParaRPr>
          </a:p>
          <a:p>
            <a:pPr marL="13999" marR="5600">
              <a:lnSpc>
                <a:spcPct val="94300"/>
              </a:lnSpc>
              <a:spcBef>
                <a:spcPts val="750"/>
              </a:spcBef>
            </a:pPr>
            <a:r>
              <a:rPr sz="3300" spc="-204" dirty="0">
                <a:solidFill>
                  <a:srgbClr val="513126"/>
                </a:solidFill>
                <a:latin typeface="Arial"/>
                <a:cs typeface="Arial"/>
              </a:rPr>
              <a:t>The </a:t>
            </a:r>
            <a:r>
              <a:rPr sz="3300" spc="-66" dirty="0">
                <a:solidFill>
                  <a:srgbClr val="513126"/>
                </a:solidFill>
                <a:latin typeface="Arial"/>
                <a:cs typeface="Arial"/>
              </a:rPr>
              <a:t>cisterns </a:t>
            </a:r>
            <a:r>
              <a:rPr sz="3300" spc="-28" dirty="0">
                <a:solidFill>
                  <a:srgbClr val="513126"/>
                </a:solidFill>
                <a:latin typeface="Arial"/>
                <a:cs typeface="Arial"/>
              </a:rPr>
              <a:t>function </a:t>
            </a:r>
            <a:r>
              <a:rPr sz="3300" spc="-55" dirty="0">
                <a:solidFill>
                  <a:srgbClr val="513126"/>
                </a:solidFill>
                <a:latin typeface="Arial"/>
                <a:cs typeface="Arial"/>
              </a:rPr>
              <a:t>for </a:t>
            </a:r>
            <a:r>
              <a:rPr sz="3300" spc="-6" dirty="0">
                <a:solidFill>
                  <a:srgbClr val="513126"/>
                </a:solidFill>
                <a:latin typeface="Arial"/>
                <a:cs typeface="Arial"/>
              </a:rPr>
              <a:t>milk </a:t>
            </a:r>
            <a:r>
              <a:rPr sz="3300" spc="-94" dirty="0">
                <a:solidFill>
                  <a:srgbClr val="513126"/>
                </a:solidFill>
                <a:latin typeface="Arial"/>
                <a:cs typeface="Arial"/>
              </a:rPr>
              <a:t>storage </a:t>
            </a:r>
            <a:r>
              <a:rPr sz="3300" spc="-83" dirty="0">
                <a:solidFill>
                  <a:srgbClr val="513126"/>
                </a:solidFill>
                <a:latin typeface="Arial"/>
                <a:cs typeface="Arial"/>
              </a:rPr>
              <a:t>(holds</a:t>
            </a:r>
            <a:r>
              <a:rPr sz="3300" spc="-220" dirty="0">
                <a:solidFill>
                  <a:srgbClr val="513126"/>
                </a:solidFill>
                <a:latin typeface="Arial"/>
                <a:cs typeface="Arial"/>
              </a:rPr>
              <a:t> </a:t>
            </a:r>
            <a:r>
              <a:rPr sz="3300" spc="-17" dirty="0">
                <a:solidFill>
                  <a:srgbClr val="513126"/>
                </a:solidFill>
                <a:latin typeface="Arial"/>
                <a:cs typeface="Arial"/>
              </a:rPr>
              <a:t>~100-  </a:t>
            </a:r>
            <a:r>
              <a:rPr sz="3300" spc="99" dirty="0">
                <a:solidFill>
                  <a:srgbClr val="513126"/>
                </a:solidFill>
                <a:latin typeface="Arial"/>
                <a:cs typeface="Arial"/>
              </a:rPr>
              <a:t>400 </a:t>
            </a:r>
            <a:r>
              <a:rPr sz="3300" spc="-72" dirty="0">
                <a:solidFill>
                  <a:srgbClr val="513126"/>
                </a:solidFill>
                <a:latin typeface="Arial"/>
                <a:cs typeface="Arial"/>
              </a:rPr>
              <a:t>ml). </a:t>
            </a:r>
            <a:r>
              <a:rPr sz="3300" spc="-204" dirty="0">
                <a:solidFill>
                  <a:srgbClr val="513126"/>
                </a:solidFill>
                <a:latin typeface="Arial"/>
                <a:cs typeface="Arial"/>
              </a:rPr>
              <a:t>The </a:t>
            </a:r>
            <a:r>
              <a:rPr sz="3300" spc="-83" dirty="0">
                <a:solidFill>
                  <a:srgbClr val="513126"/>
                </a:solidFill>
                <a:latin typeface="Arial"/>
                <a:cs typeface="Arial"/>
              </a:rPr>
              <a:t>gland </a:t>
            </a:r>
            <a:r>
              <a:rPr sz="3300" spc="-55" dirty="0">
                <a:solidFill>
                  <a:srgbClr val="513126"/>
                </a:solidFill>
                <a:latin typeface="Arial"/>
                <a:cs typeface="Arial"/>
              </a:rPr>
              <a:t>cistern </a:t>
            </a:r>
            <a:r>
              <a:rPr sz="3300" spc="-94" dirty="0">
                <a:solidFill>
                  <a:srgbClr val="513126"/>
                </a:solidFill>
                <a:latin typeface="Arial"/>
                <a:cs typeface="Arial"/>
              </a:rPr>
              <a:t>varies </a:t>
            </a:r>
            <a:r>
              <a:rPr sz="3300" spc="-88" dirty="0">
                <a:solidFill>
                  <a:srgbClr val="513126"/>
                </a:solidFill>
                <a:latin typeface="Arial"/>
                <a:cs typeface="Arial"/>
              </a:rPr>
              <a:t>greatly </a:t>
            </a:r>
            <a:r>
              <a:rPr sz="3300" spc="-22" dirty="0">
                <a:solidFill>
                  <a:srgbClr val="513126"/>
                </a:solidFill>
                <a:latin typeface="Arial"/>
                <a:cs typeface="Arial"/>
              </a:rPr>
              <a:t>in </a:t>
            </a:r>
            <a:r>
              <a:rPr sz="3300" spc="-121" dirty="0">
                <a:solidFill>
                  <a:srgbClr val="513126"/>
                </a:solidFill>
                <a:latin typeface="Arial"/>
                <a:cs typeface="Arial"/>
              </a:rPr>
              <a:t>size  </a:t>
            </a:r>
            <a:r>
              <a:rPr sz="3300" spc="-66" dirty="0">
                <a:solidFill>
                  <a:srgbClr val="513126"/>
                </a:solidFill>
                <a:latin typeface="Arial"/>
                <a:cs typeface="Arial"/>
              </a:rPr>
              <a:t>and</a:t>
            </a:r>
            <a:r>
              <a:rPr sz="3300" spc="-99" dirty="0">
                <a:solidFill>
                  <a:srgbClr val="513126"/>
                </a:solidFill>
                <a:latin typeface="Arial"/>
                <a:cs typeface="Arial"/>
              </a:rPr>
              <a:t> </a:t>
            </a:r>
            <a:r>
              <a:rPr sz="3300" spc="-94" dirty="0">
                <a:solidFill>
                  <a:srgbClr val="513126"/>
                </a:solidFill>
                <a:latin typeface="Arial"/>
                <a:cs typeface="Arial"/>
              </a:rPr>
              <a:t>shape.</a:t>
            </a:r>
            <a:endParaRPr sz="3300" dirty="0">
              <a:latin typeface="Arial"/>
              <a:cs typeface="Arial"/>
            </a:endParaRPr>
          </a:p>
          <a:p>
            <a:pPr marL="13999" marR="55997" indent="106394">
              <a:lnSpc>
                <a:spcPct val="94400"/>
              </a:lnSpc>
              <a:spcBef>
                <a:spcPts val="816"/>
              </a:spcBef>
            </a:pPr>
            <a:r>
              <a:rPr sz="3300" spc="-154" dirty="0">
                <a:solidFill>
                  <a:srgbClr val="4D3A2F"/>
                </a:solidFill>
                <a:latin typeface="Arial"/>
                <a:cs typeface="Arial"/>
              </a:rPr>
              <a:t>There </a:t>
            </a:r>
            <a:r>
              <a:rPr sz="3300" spc="-83" dirty="0">
                <a:solidFill>
                  <a:srgbClr val="4D3A2F"/>
                </a:solidFill>
                <a:latin typeface="Arial"/>
                <a:cs typeface="Arial"/>
              </a:rPr>
              <a:t>are </a:t>
            </a:r>
            <a:r>
              <a:rPr sz="3300" spc="-22" dirty="0">
                <a:solidFill>
                  <a:srgbClr val="4D3A2F"/>
                </a:solidFill>
                <a:latin typeface="Arial"/>
                <a:cs typeface="Arial"/>
              </a:rPr>
              <a:t>often </a:t>
            </a:r>
            <a:r>
              <a:rPr sz="3300" spc="-83" dirty="0">
                <a:solidFill>
                  <a:srgbClr val="4D3A2F"/>
                </a:solidFill>
                <a:latin typeface="Arial"/>
                <a:cs typeface="Arial"/>
              </a:rPr>
              <a:t>pockets </a:t>
            </a:r>
            <a:r>
              <a:rPr sz="3300" spc="-72" dirty="0">
                <a:solidFill>
                  <a:srgbClr val="4D3A2F"/>
                </a:solidFill>
                <a:latin typeface="Arial"/>
                <a:cs typeface="Arial"/>
              </a:rPr>
              <a:t>formed </a:t>
            </a:r>
            <a:r>
              <a:rPr sz="3300" spc="-17" dirty="0">
                <a:solidFill>
                  <a:srgbClr val="4D3A2F"/>
                </a:solidFill>
                <a:latin typeface="Arial"/>
                <a:cs typeface="Arial"/>
              </a:rPr>
              <a:t>in </a:t>
            </a:r>
            <a:r>
              <a:rPr sz="3300" spc="-33" dirty="0">
                <a:solidFill>
                  <a:srgbClr val="4D3A2F"/>
                </a:solidFill>
                <a:latin typeface="Arial"/>
                <a:cs typeface="Arial"/>
              </a:rPr>
              <a:t>the </a:t>
            </a:r>
            <a:r>
              <a:rPr sz="3300" spc="-55" dirty="0">
                <a:solidFill>
                  <a:srgbClr val="4D3A2F"/>
                </a:solidFill>
                <a:latin typeface="Arial"/>
                <a:cs typeface="Arial"/>
              </a:rPr>
              <a:t>cistern </a:t>
            </a:r>
            <a:r>
              <a:rPr sz="3300" dirty="0">
                <a:solidFill>
                  <a:srgbClr val="4D3A2F"/>
                </a:solidFill>
                <a:latin typeface="Arial"/>
                <a:cs typeface="Arial"/>
              </a:rPr>
              <a:t>at  </a:t>
            </a:r>
            <a:r>
              <a:rPr sz="3300" spc="-33" dirty="0">
                <a:solidFill>
                  <a:srgbClr val="4D3A2F"/>
                </a:solidFill>
                <a:latin typeface="Arial"/>
                <a:cs typeface="Arial"/>
              </a:rPr>
              <a:t>the </a:t>
            </a:r>
            <a:r>
              <a:rPr sz="3300" spc="-77" dirty="0">
                <a:solidFill>
                  <a:srgbClr val="4D3A2F"/>
                </a:solidFill>
                <a:latin typeface="Arial"/>
                <a:cs typeface="Arial"/>
              </a:rPr>
              <a:t>end </a:t>
            </a:r>
            <a:r>
              <a:rPr sz="3300" spc="-28" dirty="0">
                <a:solidFill>
                  <a:srgbClr val="4D3A2F"/>
                </a:solidFill>
                <a:latin typeface="Arial"/>
                <a:cs typeface="Arial"/>
              </a:rPr>
              <a:t>of the </a:t>
            </a:r>
            <a:r>
              <a:rPr sz="3300" spc="-77" dirty="0">
                <a:solidFill>
                  <a:srgbClr val="4D3A2F"/>
                </a:solidFill>
                <a:latin typeface="Arial"/>
                <a:cs typeface="Arial"/>
              </a:rPr>
              <a:t>larger </a:t>
            </a:r>
            <a:r>
              <a:rPr sz="3300" spc="-61" dirty="0">
                <a:solidFill>
                  <a:srgbClr val="4D3A2F"/>
                </a:solidFill>
                <a:latin typeface="Arial"/>
                <a:cs typeface="Arial"/>
              </a:rPr>
              <a:t>ducts. </a:t>
            </a:r>
            <a:r>
              <a:rPr sz="3300" spc="-204" dirty="0">
                <a:solidFill>
                  <a:srgbClr val="4D3A2F"/>
                </a:solidFill>
                <a:latin typeface="Arial"/>
                <a:cs typeface="Arial"/>
              </a:rPr>
              <a:t>The </a:t>
            </a:r>
            <a:r>
              <a:rPr sz="3300" spc="-61" dirty="0">
                <a:solidFill>
                  <a:srgbClr val="4D3A2F"/>
                </a:solidFill>
                <a:latin typeface="Arial"/>
                <a:cs typeface="Arial"/>
              </a:rPr>
              <a:t>major </a:t>
            </a:r>
            <a:r>
              <a:rPr sz="3300" spc="-55" dirty="0">
                <a:solidFill>
                  <a:srgbClr val="4D3A2F"/>
                </a:solidFill>
                <a:latin typeface="Arial"/>
                <a:cs typeface="Arial"/>
              </a:rPr>
              <a:t>ducts</a:t>
            </a:r>
            <a:r>
              <a:rPr sz="3300" spc="-292" dirty="0">
                <a:solidFill>
                  <a:srgbClr val="4D3A2F"/>
                </a:solidFill>
                <a:latin typeface="Arial"/>
                <a:cs typeface="Arial"/>
              </a:rPr>
              <a:t> </a:t>
            </a:r>
            <a:r>
              <a:rPr sz="3300" spc="-83" dirty="0">
                <a:solidFill>
                  <a:srgbClr val="4D3A2F"/>
                </a:solidFill>
                <a:latin typeface="Arial"/>
                <a:cs typeface="Arial"/>
              </a:rPr>
              <a:t>which  </a:t>
            </a:r>
            <a:r>
              <a:rPr sz="3300" spc="-99" dirty="0">
                <a:solidFill>
                  <a:srgbClr val="4D3A2F"/>
                </a:solidFill>
                <a:latin typeface="Arial"/>
                <a:cs typeface="Arial"/>
              </a:rPr>
              <a:t>empty </a:t>
            </a:r>
            <a:r>
              <a:rPr sz="3300" spc="-28" dirty="0">
                <a:solidFill>
                  <a:srgbClr val="4D3A2F"/>
                </a:solidFill>
                <a:latin typeface="Arial"/>
                <a:cs typeface="Arial"/>
              </a:rPr>
              <a:t>into </a:t>
            </a:r>
            <a:r>
              <a:rPr sz="3300" spc="-33" dirty="0">
                <a:solidFill>
                  <a:srgbClr val="4D3A2F"/>
                </a:solidFill>
                <a:latin typeface="Arial"/>
                <a:cs typeface="Arial"/>
              </a:rPr>
              <a:t>the </a:t>
            </a:r>
            <a:r>
              <a:rPr sz="3300" spc="-83" dirty="0">
                <a:solidFill>
                  <a:srgbClr val="4D3A2F"/>
                </a:solidFill>
                <a:latin typeface="Arial"/>
                <a:cs typeface="Arial"/>
              </a:rPr>
              <a:t>gland </a:t>
            </a:r>
            <a:r>
              <a:rPr sz="3300" spc="-55" dirty="0">
                <a:solidFill>
                  <a:srgbClr val="4D3A2F"/>
                </a:solidFill>
                <a:latin typeface="Arial"/>
                <a:cs typeface="Arial"/>
              </a:rPr>
              <a:t>cistern </a:t>
            </a:r>
            <a:r>
              <a:rPr sz="3300" spc="-77" dirty="0">
                <a:solidFill>
                  <a:srgbClr val="4D3A2F"/>
                </a:solidFill>
                <a:latin typeface="Arial"/>
                <a:cs typeface="Arial"/>
              </a:rPr>
              <a:t>sometimes are </a:t>
            </a:r>
            <a:r>
              <a:rPr sz="3300" spc="-61" dirty="0">
                <a:solidFill>
                  <a:srgbClr val="4D3A2F"/>
                </a:solidFill>
                <a:latin typeface="Arial"/>
                <a:cs typeface="Arial"/>
              </a:rPr>
              <a:t>called  </a:t>
            </a:r>
            <a:r>
              <a:rPr sz="3300" spc="-55" dirty="0">
                <a:solidFill>
                  <a:srgbClr val="4D3A2F"/>
                </a:solidFill>
                <a:latin typeface="Arial"/>
                <a:cs typeface="Arial"/>
              </a:rPr>
              <a:t>cisternal</a:t>
            </a:r>
            <a:r>
              <a:rPr sz="3300" spc="-88" dirty="0">
                <a:solidFill>
                  <a:srgbClr val="4D3A2F"/>
                </a:solidFill>
                <a:latin typeface="Arial"/>
                <a:cs typeface="Arial"/>
              </a:rPr>
              <a:t> </a:t>
            </a:r>
            <a:r>
              <a:rPr sz="3300" spc="-66" dirty="0">
                <a:solidFill>
                  <a:srgbClr val="4D3A2F"/>
                </a:solidFill>
                <a:latin typeface="Arial"/>
                <a:cs typeface="Arial"/>
              </a:rPr>
              <a:t>ducts.</a:t>
            </a:r>
            <a:endParaRPr sz="33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1358</Words>
  <Application>Microsoft Office PowerPoint</Application>
  <PresentationFormat>Custom</PresentationFormat>
  <Paragraphs>175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DAIRY FARMING</vt:lpstr>
      <vt:lpstr>External Anatomy</vt:lpstr>
      <vt:lpstr>Slide 3</vt:lpstr>
      <vt:lpstr>The Teats - (papilla mammae)</vt:lpstr>
      <vt:lpstr>Supernumerary Teats</vt:lpstr>
      <vt:lpstr>Slide 6</vt:lpstr>
      <vt:lpstr>Streak canal (ductus papillaris)</vt:lpstr>
      <vt:lpstr>The interior of the gland is made up of:</vt:lpstr>
      <vt:lpstr>Gland Cistern - (sinus lactiferus)</vt:lpstr>
      <vt:lpstr>Secretory tissue in the udder is organized into lobes-  many lobules-lobule contains 150-220  microscopic alveoli.</vt:lpstr>
      <vt:lpstr>Slide 11</vt:lpstr>
      <vt:lpstr>Slide 12</vt:lpstr>
      <vt:lpstr>Slide 13</vt:lpstr>
      <vt:lpstr>Slide 14</vt:lpstr>
      <vt:lpstr>Slide 15</vt:lpstr>
      <vt:lpstr>Ducts -tubules by which milk drains from the  alveoli down to the gland cistern. Interlobar or primary ducts drain multiple lobes.</vt:lpstr>
      <vt:lpstr>Slide 17</vt:lpstr>
      <vt:lpstr>A strong suspensory system required-high  producers.</vt:lpstr>
      <vt:lpstr>The tissues, which provide some degree of support  for the udder:</vt:lpstr>
      <vt:lpstr>Slide 20</vt:lpstr>
      <vt:lpstr>Blood supply to the mammary gland - extremely  important for mammary function. All of the milk precursors come from blood.</vt:lpstr>
      <vt:lpstr>Arterial System</vt:lpstr>
      <vt:lpstr>Slide 23</vt:lpstr>
      <vt:lpstr>The inguinal canal -orifice in the body cavity in the  inguinal region where blood vessels, lymph vessels  and nerves enter and leave the body wall to supply  the skin in the posterior part of the animal.</vt:lpstr>
      <vt:lpstr>A small amount of blood also reaches the  mammary gland by the perineal artery (from the  internal iliac artery), but this only supplies the  upper rear portion of gland.</vt:lpstr>
      <vt:lpstr>Slide 26</vt:lpstr>
      <vt:lpstr>Slide 27</vt:lpstr>
      <vt:lpstr>Slide 28</vt:lpstr>
      <vt:lpstr>Nervous System</vt:lpstr>
      <vt:lpstr>Slide 30</vt:lpstr>
      <vt:lpstr>The lymphatic network There is extensive lymph drainage from the teats.</vt:lpstr>
      <vt:lpstr>Valves in the lymphatic vessels prevent retrograde  flow.</vt:lpstr>
      <vt:lpstr>Mastitis</vt:lpstr>
      <vt:lpstr>Mammary gland abalation: Surgical removal of  mammary glands as a remedy to disease process.  Carried out only in pets for saving their life.</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years Perspective Plan  (2018-23)</dc:title>
  <dc:creator>Gouri Sahu</dc:creator>
  <cp:lastModifiedBy>user</cp:lastModifiedBy>
  <cp:revision>22</cp:revision>
  <cp:lastPrinted>1601-01-01T00:00:00Z</cp:lastPrinted>
  <dcterms:created xsi:type="dcterms:W3CDTF">2018-01-17T07:28:50Z</dcterms:created>
  <dcterms:modified xsi:type="dcterms:W3CDTF">2021-03-08T16:59:49Z</dcterms:modified>
</cp:coreProperties>
</file>