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71"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286" r:id="rId1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Noto Sans CJK SC Regular" charset="0"/>
        <a:cs typeface="Noto Sans CJK SC Regular" charset="0"/>
      </a:defRPr>
    </a:lvl5pPr>
    <a:lvl6pPr marL="2286000" algn="l" defTabSz="914400" rtl="0" eaLnBrk="1" latinLnBrk="0" hangingPunct="1">
      <a:defRPr kern="1200">
        <a:solidFill>
          <a:schemeClr val="bg1"/>
        </a:solidFill>
        <a:latin typeface="Arial" charset="0"/>
        <a:ea typeface="Noto Sans CJK SC Regular" charset="0"/>
        <a:cs typeface="Noto Sans CJK SC Regular" charset="0"/>
      </a:defRPr>
    </a:lvl6pPr>
    <a:lvl7pPr marL="2743200" algn="l" defTabSz="914400" rtl="0" eaLnBrk="1" latinLnBrk="0" hangingPunct="1">
      <a:defRPr kern="1200">
        <a:solidFill>
          <a:schemeClr val="bg1"/>
        </a:solidFill>
        <a:latin typeface="Arial" charset="0"/>
        <a:ea typeface="Noto Sans CJK SC Regular" charset="0"/>
        <a:cs typeface="Noto Sans CJK SC Regular" charset="0"/>
      </a:defRPr>
    </a:lvl7pPr>
    <a:lvl8pPr marL="3200400" algn="l" defTabSz="914400" rtl="0" eaLnBrk="1" latinLnBrk="0" hangingPunct="1">
      <a:defRPr kern="1200">
        <a:solidFill>
          <a:schemeClr val="bg1"/>
        </a:solidFill>
        <a:latin typeface="Arial" charset="0"/>
        <a:ea typeface="Noto Sans CJK SC Regular" charset="0"/>
        <a:cs typeface="Noto Sans CJK SC Regular" charset="0"/>
      </a:defRPr>
    </a:lvl8pPr>
    <a:lvl9pPr marL="3657600" algn="l" defTabSz="914400" rtl="0" eaLnBrk="1" latinLnBrk="0" hangingPunct="1">
      <a:defRPr kern="1200">
        <a:solidFill>
          <a:schemeClr val="bg1"/>
        </a:solidFill>
        <a:latin typeface="Arial" charset="0"/>
        <a:ea typeface="Noto Sans CJK SC Regular" charset="0"/>
        <a:cs typeface="Noto Sans CJK SC Regula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86" y="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lstStyle/>
          <a:p>
            <a:pPr eaLnBrk="1">
              <a:lnSpc>
                <a:spcPct val="93000"/>
              </a:lnSpc>
              <a:buClr>
                <a:srgbClr val="000000"/>
              </a:buClr>
              <a:buSzPct val="100000"/>
              <a:buFont typeface="Times New Roman" pitchFamily="16" charset="0"/>
              <a:buNone/>
              <a:defRPr/>
            </a:pPr>
            <a:endParaRPr lang="en-IN" altLang="en-US"/>
          </a:p>
        </p:txBody>
      </p:sp>
      <p:sp>
        <p:nvSpPr>
          <p:cNvPr id="3076" name="Rectangle 3"/>
          <p:cNvSpPr>
            <a:spLocks noGrp="1" noRot="1" noChangeAspect="1" noChangeArrowheads="1"/>
          </p:cNvSpPr>
          <p:nvPr>
            <p:ph type="sldImg"/>
          </p:nvPr>
        </p:nvSpPr>
        <p:spPr bwMode="auto">
          <a:xfrm>
            <a:off x="1106488" y="812800"/>
            <a:ext cx="5340350" cy="4003675"/>
          </a:xfrm>
          <a:prstGeom prst="rect">
            <a:avLst/>
          </a:prstGeom>
          <a:noFill/>
          <a:ln w="9525">
            <a:noFill/>
            <a:round/>
            <a:headEnd/>
            <a:tailEnd/>
          </a:ln>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endParaRPr lang="en-US" noProof="0" smtClean="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57DF3B81-22CA-4630-AB0E-2C38C89C7A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418428B-3776-4498-A0F1-BC1090AA3E7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D3FAB085-2456-46BF-8979-5B8E409931B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5362" cy="58467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3238" y="301625"/>
            <a:ext cx="6648450" cy="5846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C826748F-523B-4A57-8F23-B4365435C65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9391C2D6-778D-4363-A6BA-E2C4047D527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0D1E476-6FAD-4CD0-A8F2-0A3B332C7FF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3238" y="1768475"/>
            <a:ext cx="4456112"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11750" y="1768475"/>
            <a:ext cx="44577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203EE4E5-F1DC-4C2E-9373-0CFB27F16E4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89A721E7-1E65-4050-AECF-414A02153A7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F0C90608-E5BA-4FE2-B6E4-C8A6830D406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9F25D63C-3CDD-42C1-9CA9-D1A0D6442DB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AB9340F4-6727-4BB7-B695-8894DB49B0A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4F2B1BE-61FB-47FD-B8BC-C755D99A29A2}"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cstate="print"/>
          <a:srcRect/>
          <a:stretch>
            <a:fillRect/>
          </a:stretch>
        </p:blipFill>
        <p:spPr bwMode="auto">
          <a:xfrm>
            <a:off x="195263" y="30163"/>
            <a:ext cx="9805987"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66212" cy="12573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503238" y="1768475"/>
            <a:ext cx="9066212" cy="4379913"/>
          </a:xfrm>
          <a:prstGeom prst="rect">
            <a:avLst/>
          </a:prstGeom>
          <a:noFill/>
          <a:ln w="9525">
            <a:noFill/>
            <a:round/>
            <a:headEnd/>
            <a:tailEnd/>
          </a:ln>
        </p:spPr>
        <p:txBody>
          <a:bodyPr vert="horz" wrap="square" lIns="0" tIns="284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448050"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7227888" y="6886575"/>
            <a:ext cx="3190875"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503238" y="6886575"/>
            <a:ext cx="2343150" cy="5159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pPr>
              <a:defRPr/>
            </a:pPr>
            <a:fld id="{273D98BA-678A-43DF-B833-8FF5B02CB7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727200" y="3203575"/>
            <a:ext cx="7777163" cy="3313113"/>
          </a:xfrm>
        </p:spPr>
        <p:txBody>
          <a:bodyPr/>
          <a:lstStyle/>
          <a:p>
            <a:pPr eaLnBrk="1"/>
            <a:r>
              <a:rPr lang="en-IN" altLang="en-US" smtClean="0"/>
              <a:t>     </a:t>
            </a:r>
          </a:p>
        </p:txBody>
      </p:sp>
      <p:sp>
        <p:nvSpPr>
          <p:cNvPr id="6" name="Title 1"/>
          <p:cNvSpPr>
            <a:spLocks noGrp="1"/>
          </p:cNvSpPr>
          <p:nvPr>
            <p:ph type="ctrTitle"/>
          </p:nvPr>
        </p:nvSpPr>
        <p:spPr>
          <a:xfrm>
            <a:off x="2159296" y="395462"/>
            <a:ext cx="7489528" cy="576063"/>
          </a:xfrm>
        </p:spPr>
        <p:txBody>
          <a:bodyPr/>
          <a:lstStyle/>
          <a:p>
            <a:pPr eaLnBrk="1"/>
            <a:r>
              <a:rPr lang="en-IN" sz="3200" b="1" dirty="0" smtClean="0">
                <a:solidFill>
                  <a:schemeClr val="accent6">
                    <a:lumMod val="50000"/>
                  </a:schemeClr>
                </a:solidFill>
                <a:latin typeface="Times New Roman" pitchFamily="18" charset="0"/>
                <a:cs typeface="Times New Roman" pitchFamily="18" charset="0"/>
              </a:rPr>
              <a:t>DAIRY FARMING</a:t>
            </a:r>
            <a:endParaRPr lang="en-IN" altLang="en-US" sz="3200" dirty="0" smtClean="0">
              <a:solidFill>
                <a:schemeClr val="accent6">
                  <a:lumMod val="50000"/>
                </a:schemeClr>
              </a:solidFill>
              <a:latin typeface="Times New Roman" pitchFamily="18" charset="0"/>
              <a:cs typeface="Times New Roman" pitchFamily="18" charset="0"/>
            </a:endParaRPr>
          </a:p>
        </p:txBody>
      </p:sp>
      <p:sp>
        <p:nvSpPr>
          <p:cNvPr id="7" name="TextBox 6"/>
          <p:cNvSpPr txBox="1">
            <a:spLocks noChangeArrowheads="1"/>
          </p:cNvSpPr>
          <p:nvPr/>
        </p:nvSpPr>
        <p:spPr bwMode="auto">
          <a:xfrm>
            <a:off x="1151880" y="2771775"/>
            <a:ext cx="8154045" cy="3970318"/>
          </a:xfrm>
          <a:prstGeom prst="rect">
            <a:avLst/>
          </a:prstGeom>
          <a:noFill/>
          <a:ln w="9525">
            <a:noFill/>
            <a:miter lim="800000"/>
            <a:headEnd/>
            <a:tailEnd/>
          </a:ln>
        </p:spPr>
        <p:txBody>
          <a:bodyPr wrap="square">
            <a:spAutoFit/>
          </a:bodyPr>
          <a:lstStyle/>
          <a:p>
            <a:pPr algn="ctr"/>
            <a:r>
              <a:rPr lang="en-IN" altLang="en-US" sz="2800" b="1" dirty="0" smtClean="0">
                <a:solidFill>
                  <a:schemeClr val="tx1"/>
                </a:solidFill>
                <a:latin typeface="Times New Roman" pitchFamily="18" charset="0"/>
                <a:cs typeface="Times New Roman" pitchFamily="18" charset="0"/>
              </a:rPr>
              <a:t>ABC01(0-4-0)</a:t>
            </a:r>
            <a:r>
              <a:rPr lang="en-IN" altLang="en-US" sz="2800" dirty="0" smtClean="0">
                <a:solidFill>
                  <a:schemeClr val="tx1"/>
                </a:solidFill>
              </a:rPr>
              <a:t>    </a:t>
            </a:r>
            <a:endParaRPr lang="en-IN" altLang="en-US" sz="2800" dirty="0">
              <a:solidFill>
                <a:schemeClr val="tx1"/>
              </a:solidFill>
            </a:endParaRPr>
          </a:p>
          <a:p>
            <a:pPr algn="ctr"/>
            <a:endParaRPr lang="en-IN" sz="2800" b="1" dirty="0">
              <a:solidFill>
                <a:schemeClr val="tx1"/>
              </a:solidFill>
              <a:latin typeface="Times New Roman" pitchFamily="18" charset="0"/>
              <a:cs typeface="Times New Roman" pitchFamily="18" charset="0"/>
            </a:endParaRPr>
          </a:p>
          <a:p>
            <a:pPr algn="ctr"/>
            <a:r>
              <a:rPr lang="en-IN" sz="2800" b="1" dirty="0">
                <a:solidFill>
                  <a:schemeClr val="tx1"/>
                </a:solidFill>
                <a:latin typeface="Times New Roman" pitchFamily="18" charset="0"/>
                <a:cs typeface="Times New Roman" pitchFamily="18" charset="0"/>
              </a:rPr>
              <a:t>Session: </a:t>
            </a:r>
            <a:r>
              <a:rPr lang="en-IN" sz="2800" b="1" dirty="0" smtClean="0">
                <a:solidFill>
                  <a:schemeClr val="tx1"/>
                </a:solidFill>
                <a:latin typeface="Times New Roman" pitchFamily="18" charset="0"/>
                <a:cs typeface="Times New Roman" pitchFamily="18" charset="0"/>
              </a:rPr>
              <a:t>10</a:t>
            </a:r>
            <a:endParaRPr lang="en-IN" sz="2800" b="1" dirty="0">
              <a:solidFill>
                <a:schemeClr val="tx1"/>
              </a:solidFill>
              <a:latin typeface="Times New Roman" pitchFamily="18" charset="0"/>
              <a:cs typeface="Times New Roman" pitchFamily="18" charset="0"/>
            </a:endParaRPr>
          </a:p>
          <a:p>
            <a:pPr algn="ctr"/>
            <a:endParaRPr lang="en-IN" sz="2800" b="1" dirty="0">
              <a:solidFill>
                <a:srgbClr val="FF0000"/>
              </a:solidFill>
              <a:latin typeface="Times New Roman" pitchFamily="18" charset="0"/>
              <a:cs typeface="Times New Roman" pitchFamily="18" charset="0"/>
            </a:endParaRPr>
          </a:p>
          <a:p>
            <a:pPr algn="ctr"/>
            <a:r>
              <a:rPr lang="en-IN" sz="2800" b="1" dirty="0" smtClean="0">
                <a:solidFill>
                  <a:srgbClr val="FF0000"/>
                </a:solidFill>
                <a:latin typeface="Times New Roman" pitchFamily="18" charset="0"/>
                <a:cs typeface="Times New Roman" pitchFamily="18" charset="0"/>
              </a:rPr>
              <a:t>Skills of knowing symptoms of some common diseases- Normal physiological parameters such as temperature, pulses, </a:t>
            </a:r>
            <a:r>
              <a:rPr lang="en-IN" sz="2800" b="1" dirty="0" err="1" smtClean="0">
                <a:solidFill>
                  <a:srgbClr val="FF0000"/>
                </a:solidFill>
                <a:latin typeface="Times New Roman" pitchFamily="18" charset="0"/>
                <a:cs typeface="Times New Roman" pitchFamily="18" charset="0"/>
              </a:rPr>
              <a:t>offed</a:t>
            </a:r>
            <a:r>
              <a:rPr lang="en-IN" sz="2800" b="1" dirty="0" smtClean="0">
                <a:solidFill>
                  <a:srgbClr val="FF0000"/>
                </a:solidFill>
                <a:latin typeface="Times New Roman" pitchFamily="18" charset="0"/>
                <a:cs typeface="Times New Roman" pitchFamily="18" charset="0"/>
              </a:rPr>
              <a:t> condition, restlessness, position &amp; movement of the stomach, defecation &amp;urination etc.</a:t>
            </a:r>
            <a:endParaRPr lang="en-IN"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167993"/>
            <a:ext cx="9660599" cy="7055697"/>
          </a:xfrm>
        </p:spPr>
        <p:style>
          <a:lnRef idx="2">
            <a:schemeClr val="accent5"/>
          </a:lnRef>
          <a:fillRef idx="1">
            <a:schemeClr val="lt1"/>
          </a:fillRef>
          <a:effectRef idx="0">
            <a:schemeClr val="accent5"/>
          </a:effectRef>
          <a:fontRef idx="minor">
            <a:schemeClr val="dk1"/>
          </a:fontRef>
        </p:style>
        <p:txBody>
          <a:bodyPr>
            <a:noAutofit/>
          </a:bodyPr>
          <a:lstStyle/>
          <a:p>
            <a:pPr marL="0" indent="0"/>
            <a:r>
              <a:rPr lang="en-IN" sz="2000" i="1" dirty="0" smtClean="0">
                <a:latin typeface="Cambria" pitchFamily="18" charset="0"/>
              </a:rPr>
              <a:t>Symptoms</a:t>
            </a:r>
          </a:p>
          <a:p>
            <a:pPr marL="0" indent="0" algn="just"/>
            <a:r>
              <a:rPr lang="en-IN" sz="2000" dirty="0" smtClean="0">
                <a:latin typeface="Cambria" pitchFamily="18" charset="0"/>
              </a:rPr>
              <a:t>	Acute form of </a:t>
            </a:r>
            <a:r>
              <a:rPr lang="en-IN" sz="2000" dirty="0" err="1" smtClean="0">
                <a:latin typeface="Cambria" pitchFamily="18" charset="0"/>
              </a:rPr>
              <a:t>tympany</a:t>
            </a:r>
            <a:r>
              <a:rPr lang="en-IN" sz="2000" dirty="0" smtClean="0">
                <a:latin typeface="Cambria" pitchFamily="18" charset="0"/>
              </a:rPr>
              <a:t> results in sudden death before rendering any aid to the affected animal. In acute cases, the distension of the rumen occurs quickly, the flank and the whole abdomen is enlarged.  On percussion the left flank produces a drum like sound, Initially the animal frequently gets up and lies down, kicks at belly and even rolls.  Breath becomes difficult and is evidenced by oral breathing, protrusion of tongue and salivation.</a:t>
            </a:r>
          </a:p>
          <a:p>
            <a:pPr marL="0" indent="0" algn="just"/>
            <a:r>
              <a:rPr lang="en-IN" sz="2000" dirty="0" smtClean="0">
                <a:latin typeface="Cambria" pitchFamily="18" charset="0"/>
              </a:rPr>
              <a:t>	When the distension of abdomen becomes extreme, the animal exhibits uncoordinated movement, inability to stand, falls all of a sudden.  Collapse and death occur quickly. In chronic </a:t>
            </a:r>
            <a:r>
              <a:rPr lang="en-IN" sz="2000" dirty="0" err="1" smtClean="0">
                <a:latin typeface="Cambria" pitchFamily="18" charset="0"/>
              </a:rPr>
              <a:t>tympany</a:t>
            </a:r>
            <a:r>
              <a:rPr lang="en-IN" sz="2000" dirty="0" smtClean="0">
                <a:latin typeface="Cambria" pitchFamily="18" charset="0"/>
              </a:rPr>
              <a:t>, the distension of abdomen and intra-abdominal pressure are not serious.  The gas is ‘free’ but retained because of obstruction of the </a:t>
            </a:r>
            <a:r>
              <a:rPr lang="en-IN" sz="2000" dirty="0" err="1" smtClean="0">
                <a:latin typeface="Cambria" pitchFamily="18" charset="0"/>
              </a:rPr>
              <a:t>pasage</a:t>
            </a:r>
            <a:r>
              <a:rPr lang="en-IN" sz="2000" dirty="0" smtClean="0">
                <a:latin typeface="Cambria" pitchFamily="18" charset="0"/>
              </a:rPr>
              <a:t> thereby preventing normal eructation of gases.</a:t>
            </a:r>
          </a:p>
          <a:p>
            <a:pPr marL="0" indent="0"/>
            <a:r>
              <a:rPr lang="en-IN" sz="2000" i="1" dirty="0" smtClean="0">
                <a:latin typeface="Cambria" pitchFamily="18" charset="0"/>
              </a:rPr>
              <a:t>Diagnosis</a:t>
            </a:r>
          </a:p>
          <a:p>
            <a:pPr marL="0" indent="0"/>
            <a:r>
              <a:rPr lang="en-IN" sz="2000" dirty="0" smtClean="0">
                <a:latin typeface="Cambria" pitchFamily="18" charset="0"/>
              </a:rPr>
              <a:t>	Based on characteristic symptoms of distension of abdomen and distress by the affected animal.</a:t>
            </a:r>
          </a:p>
          <a:p>
            <a:pPr marL="0" indent="0"/>
            <a:r>
              <a:rPr lang="en-IN" sz="2000" i="1" dirty="0" smtClean="0">
                <a:latin typeface="Cambria" pitchFamily="18" charset="0"/>
              </a:rPr>
              <a:t>Control and Treatment</a:t>
            </a:r>
          </a:p>
          <a:p>
            <a:pPr marL="0" indent="0" algn="just"/>
            <a:r>
              <a:rPr lang="en-IN" sz="2000" dirty="0" smtClean="0">
                <a:latin typeface="Cambria" pitchFamily="18" charset="0"/>
              </a:rPr>
              <a:t>	In per acute cases puncture the rumen with a sharp knife or with a </a:t>
            </a:r>
            <a:r>
              <a:rPr lang="en-IN" sz="2000" dirty="0" err="1" smtClean="0">
                <a:latin typeface="Cambria" pitchFamily="18" charset="0"/>
              </a:rPr>
              <a:t>trocar</a:t>
            </a:r>
            <a:r>
              <a:rPr lang="en-IN" sz="2000" dirty="0" smtClean="0">
                <a:latin typeface="Cambria" pitchFamily="18" charset="0"/>
              </a:rPr>
              <a:t> and </a:t>
            </a:r>
            <a:r>
              <a:rPr lang="en-IN" sz="2000" dirty="0" err="1" smtClean="0">
                <a:latin typeface="Cambria" pitchFamily="18" charset="0"/>
              </a:rPr>
              <a:t>canula</a:t>
            </a:r>
            <a:r>
              <a:rPr lang="en-IN" sz="2000" dirty="0" smtClean="0">
                <a:latin typeface="Cambria" pitchFamily="18" charset="0"/>
              </a:rPr>
              <a:t> to expel the gases.  Administer orally oil of turpentine 60 ml well mixed with one litre of groundnut oil or </a:t>
            </a:r>
            <a:r>
              <a:rPr lang="en-IN" sz="2000" dirty="0" err="1" smtClean="0">
                <a:latin typeface="Cambria" pitchFamily="18" charset="0"/>
              </a:rPr>
              <a:t>gingelly</a:t>
            </a:r>
            <a:r>
              <a:rPr lang="en-IN" sz="2000" dirty="0" smtClean="0">
                <a:latin typeface="Cambria" pitchFamily="18" charset="0"/>
              </a:rPr>
              <a:t> oil or </a:t>
            </a:r>
            <a:r>
              <a:rPr lang="en-IN" sz="2000" dirty="0" err="1" smtClean="0">
                <a:latin typeface="Cambria" pitchFamily="18" charset="0"/>
              </a:rPr>
              <a:t>cocounut</a:t>
            </a:r>
            <a:r>
              <a:rPr lang="en-IN" sz="2000" dirty="0" smtClean="0">
                <a:latin typeface="Cambria" pitchFamily="18" charset="0"/>
              </a:rPr>
              <a:t> oil. After six to eight hours administer powdered ginger 30 grams, Asafoetida 30 gram, well mixed to </a:t>
            </a:r>
            <a:r>
              <a:rPr lang="en-IN" sz="2000" dirty="0" err="1" smtClean="0">
                <a:latin typeface="Cambria" pitchFamily="18" charset="0"/>
              </a:rPr>
              <a:t>jaggery</a:t>
            </a:r>
            <a:r>
              <a:rPr lang="en-IN" sz="2000" dirty="0" smtClean="0">
                <a:latin typeface="Cambria" pitchFamily="18" charset="0"/>
              </a:rPr>
              <a:t>. Fresh legumes should be wilted and then fed to </a:t>
            </a:r>
            <a:r>
              <a:rPr lang="en-IN" sz="2000" dirty="0" err="1" smtClean="0">
                <a:latin typeface="Cambria" pitchFamily="18" charset="0"/>
              </a:rPr>
              <a:t>stallfed</a:t>
            </a:r>
            <a:r>
              <a:rPr lang="en-IN" sz="2000" dirty="0" smtClean="0">
                <a:latin typeface="Cambria" pitchFamily="18" charset="0"/>
              </a:rPr>
              <a:t> animals.  Feed dry roughages before turning the cattle to luxuriant pasture to avoid bloating.</a:t>
            </a:r>
            <a:endParaRPr lang="en-IN" sz="2000" dirty="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05" y="83996"/>
            <a:ext cx="9828609" cy="7475679"/>
          </a:xfrm>
        </p:spPr>
        <p:style>
          <a:lnRef idx="2">
            <a:schemeClr val="accent5"/>
          </a:lnRef>
          <a:fillRef idx="1">
            <a:schemeClr val="lt1"/>
          </a:fillRef>
          <a:effectRef idx="0">
            <a:schemeClr val="accent5"/>
          </a:effectRef>
          <a:fontRef idx="minor">
            <a:schemeClr val="dk1"/>
          </a:fontRef>
        </p:style>
        <p:txBody>
          <a:bodyPr>
            <a:noAutofit/>
          </a:bodyPr>
          <a:lstStyle/>
          <a:p>
            <a:pPr marL="0" indent="0"/>
            <a:r>
              <a:rPr lang="en-IN" sz="2200" b="1" dirty="0" smtClean="0">
                <a:latin typeface="Cambria" pitchFamily="18" charset="0"/>
              </a:rPr>
              <a:t>MASTITIS</a:t>
            </a:r>
          </a:p>
          <a:p>
            <a:pPr marL="0" indent="0" algn="just"/>
            <a:r>
              <a:rPr lang="en-IN" sz="2200" dirty="0" smtClean="0">
                <a:latin typeface="Cambria" pitchFamily="18" charset="0"/>
              </a:rPr>
              <a:t>	Mastitis is an inflammation of the mammary gland. In which the milk undergo physical, chemical and microbiological changes where as mammary glandular tissue under go physical and pathological changes. In which infected milk colour, consistency change and contains more amount of leucocytes.</a:t>
            </a:r>
          </a:p>
          <a:p>
            <a:pPr marL="0" indent="0"/>
            <a:r>
              <a:rPr lang="en-IN" sz="2200" i="1" dirty="0" err="1" smtClean="0">
                <a:latin typeface="Cambria" pitchFamily="18" charset="0"/>
              </a:rPr>
              <a:t>Etiology</a:t>
            </a:r>
            <a:endParaRPr lang="en-IN" sz="2200" i="1" dirty="0" smtClean="0">
              <a:latin typeface="Cambria" pitchFamily="18" charset="0"/>
            </a:endParaRPr>
          </a:p>
          <a:p>
            <a:pPr marL="0" indent="0"/>
            <a:r>
              <a:rPr lang="en-IN" sz="2200" dirty="0" smtClean="0">
                <a:latin typeface="Cambria" pitchFamily="18" charset="0"/>
              </a:rPr>
              <a:t>	Mastitis is caused majorly by Staphylococcus, Streptococcus and </a:t>
            </a:r>
            <a:r>
              <a:rPr lang="en-IN" sz="2200" dirty="0" err="1" smtClean="0">
                <a:latin typeface="Cambria" pitchFamily="18" charset="0"/>
              </a:rPr>
              <a:t>coliform</a:t>
            </a:r>
            <a:r>
              <a:rPr lang="en-IN" sz="2200" dirty="0" smtClean="0">
                <a:latin typeface="Cambria" pitchFamily="18" charset="0"/>
              </a:rPr>
              <a:t> bacteria and less importantly by other organism such as other bacteria, viruses, and fungus.</a:t>
            </a:r>
          </a:p>
          <a:p>
            <a:pPr marL="0" indent="0"/>
            <a:r>
              <a:rPr lang="en-IN" sz="2200" i="1" dirty="0" smtClean="0">
                <a:latin typeface="Cambria" pitchFamily="18" charset="0"/>
              </a:rPr>
              <a:t>Clinical signs</a:t>
            </a:r>
          </a:p>
          <a:p>
            <a:pPr marL="0" indent="0"/>
            <a:r>
              <a:rPr lang="en-IN" sz="2200" dirty="0" smtClean="0">
                <a:latin typeface="Cambria" pitchFamily="18" charset="0"/>
              </a:rPr>
              <a:t>	Per acute form: Pyrexia, anorexia, respiratory distress, swollen, hot and painful udder. Cessation of milk production. </a:t>
            </a:r>
            <a:r>
              <a:rPr lang="en-IN" sz="2200" dirty="0" err="1" smtClean="0">
                <a:latin typeface="Cambria" pitchFamily="18" charset="0"/>
              </a:rPr>
              <a:t>Exudate</a:t>
            </a:r>
            <a:r>
              <a:rPr lang="en-IN" sz="2200" dirty="0" smtClean="0">
                <a:latin typeface="Cambria" pitchFamily="18" charset="0"/>
              </a:rPr>
              <a:t> are often blood stained.</a:t>
            </a:r>
          </a:p>
          <a:p>
            <a:pPr marL="0" indent="0"/>
            <a:r>
              <a:rPr lang="en-IN" sz="2200" dirty="0" smtClean="0">
                <a:latin typeface="Cambria" pitchFamily="18" charset="0"/>
              </a:rPr>
              <a:t>	Acute form: Swollen udder, changes in quality of milk. Milk become curd like, yellow, brown fluid with flakes and clots.</a:t>
            </a:r>
          </a:p>
          <a:p>
            <a:pPr marL="0" indent="0"/>
            <a:r>
              <a:rPr lang="en-IN" sz="2200" dirty="0" smtClean="0">
                <a:latin typeface="Cambria" pitchFamily="18" charset="0"/>
              </a:rPr>
              <a:t>	</a:t>
            </a:r>
            <a:r>
              <a:rPr lang="en-IN" sz="2200" dirty="0" err="1" smtClean="0">
                <a:latin typeface="Cambria" pitchFamily="18" charset="0"/>
              </a:rPr>
              <a:t>Subacute</a:t>
            </a:r>
            <a:r>
              <a:rPr lang="en-IN" sz="2200" dirty="0" smtClean="0">
                <a:latin typeface="Cambria" pitchFamily="18" charset="0"/>
              </a:rPr>
              <a:t> form: No changes in the udder tissue.</a:t>
            </a:r>
          </a:p>
          <a:p>
            <a:pPr marL="0" indent="0"/>
            <a:r>
              <a:rPr lang="en-IN" sz="2200" dirty="0" smtClean="0">
                <a:latin typeface="Cambria" pitchFamily="18" charset="0"/>
              </a:rPr>
              <a:t>	Chronic form: Udder is haemorrhagic, and fibrotic. Swollen and palpable supra mammary </a:t>
            </a:r>
            <a:r>
              <a:rPr lang="en-IN" sz="2200" dirty="0" err="1" smtClean="0">
                <a:latin typeface="Cambria" pitchFamily="18" charset="0"/>
              </a:rPr>
              <a:t>lymphnode</a:t>
            </a:r>
            <a:r>
              <a:rPr lang="en-IN" sz="2200" dirty="0" smtClean="0">
                <a:latin typeface="Cambria" pitchFamily="18" charset="0"/>
              </a:rPr>
              <a:t>,. Udder is thick, firm, nodular and atrophic, yellowish or white fluid with clots and flakes.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31" y="251989"/>
            <a:ext cx="9072563" cy="6887704"/>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r>
              <a:rPr lang="en-IN" sz="2600" i="1" dirty="0" smtClean="0">
                <a:latin typeface="Cambria" pitchFamily="18" charset="0"/>
              </a:rPr>
              <a:t>Treatment</a:t>
            </a:r>
          </a:p>
          <a:p>
            <a:pPr marL="0" indent="0" algn="just"/>
            <a:r>
              <a:rPr lang="en-IN" sz="2600" dirty="0" smtClean="0">
                <a:latin typeface="Cambria" pitchFamily="18" charset="0"/>
              </a:rPr>
              <a:t>	Stripping out the milk from the infected quarters. Cleaning of infected quarters with normal saline and distilled water. Infusion of antibiotic therapies immediately after the infection. Continuous use antibiotics as per the </a:t>
            </a:r>
            <a:r>
              <a:rPr lang="en-IN" sz="2600" dirty="0" err="1" smtClean="0">
                <a:latin typeface="Cambria" pitchFamily="18" charset="0"/>
              </a:rPr>
              <a:t>antibiogram</a:t>
            </a:r>
            <a:r>
              <a:rPr lang="en-IN" sz="2600" dirty="0" smtClean="0">
                <a:latin typeface="Cambria" pitchFamily="18" charset="0"/>
              </a:rPr>
              <a:t>.</a:t>
            </a:r>
          </a:p>
          <a:p>
            <a:pPr marL="0" indent="0" algn="just"/>
            <a:r>
              <a:rPr lang="en-IN" sz="2600" i="1" dirty="0" smtClean="0">
                <a:latin typeface="Cambria" pitchFamily="18" charset="0"/>
              </a:rPr>
              <a:t>Control: </a:t>
            </a:r>
          </a:p>
          <a:p>
            <a:pPr marL="0" indent="0" algn="just"/>
            <a:r>
              <a:rPr lang="en-IN" sz="2600" dirty="0" smtClean="0">
                <a:latin typeface="Cambria" pitchFamily="18" charset="0"/>
              </a:rPr>
              <a:t>-Hygienic measures are important.</a:t>
            </a:r>
          </a:p>
          <a:p>
            <a:pPr marL="0" indent="0" algn="just"/>
            <a:r>
              <a:rPr lang="en-IN" sz="2600" dirty="0" smtClean="0">
                <a:latin typeface="Cambria" pitchFamily="18" charset="0"/>
              </a:rPr>
              <a:t>-Animals diagnosed positive should be milked at last. </a:t>
            </a:r>
          </a:p>
          <a:p>
            <a:pPr marL="0" indent="0" algn="just"/>
            <a:r>
              <a:rPr lang="en-IN" sz="2600" dirty="0" smtClean="0">
                <a:latin typeface="Cambria" pitchFamily="18" charset="0"/>
              </a:rPr>
              <a:t>-</a:t>
            </a:r>
            <a:r>
              <a:rPr lang="en-IN" sz="2600" dirty="0" err="1" smtClean="0">
                <a:latin typeface="Cambria" pitchFamily="18" charset="0"/>
              </a:rPr>
              <a:t>Milkers</a:t>
            </a:r>
            <a:r>
              <a:rPr lang="en-IN" sz="2600" dirty="0" smtClean="0">
                <a:latin typeface="Cambria" pitchFamily="18" charset="0"/>
              </a:rPr>
              <a:t> should wash their hands before milking and should use well washed white overalls.</a:t>
            </a:r>
          </a:p>
          <a:p>
            <a:pPr marL="0" indent="0" algn="just"/>
            <a:r>
              <a:rPr lang="en-IN" sz="2600" dirty="0" smtClean="0">
                <a:latin typeface="Cambria" pitchFamily="18" charset="0"/>
              </a:rPr>
              <a:t>-A separate clean cloth for each cow is used for washing the udder with a disinfectant.</a:t>
            </a:r>
          </a:p>
          <a:p>
            <a:pPr marL="0" indent="0" algn="just"/>
            <a:r>
              <a:rPr lang="en-IN" sz="2600" dirty="0" smtClean="0">
                <a:latin typeface="Cambria" pitchFamily="18" charset="0"/>
              </a:rPr>
              <a:t>-The first stream of milk from each quarter should not be allowed to drop on floor but collected in a separate container.  </a:t>
            </a:r>
            <a:r>
              <a:rPr lang="en-IN" sz="2600" dirty="0" err="1" smtClean="0">
                <a:latin typeface="Cambria" pitchFamily="18" charset="0"/>
              </a:rPr>
              <a:t>Milkers</a:t>
            </a:r>
            <a:r>
              <a:rPr lang="en-IN" sz="2600" dirty="0" smtClean="0">
                <a:latin typeface="Cambria" pitchFamily="18" charset="0"/>
              </a:rPr>
              <a:t> should not wet their hands with first stream of milk.</a:t>
            </a:r>
          </a:p>
          <a:p>
            <a:pPr algn="just"/>
            <a:endParaRPr lang="en-IN"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339" y="167993"/>
            <a:ext cx="4452276" cy="45323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IN" sz="4000" dirty="0" smtClean="0">
                <a:latin typeface="Cambria" pitchFamily="18" charset="0"/>
              </a:rPr>
              <a:t>Parasitic infestation</a:t>
            </a:r>
            <a:endParaRPr lang="en-IN" dirty="0">
              <a:latin typeface="Cambria" pitchFamily="18" charset="0"/>
            </a:endParaRPr>
          </a:p>
        </p:txBody>
      </p:sp>
      <p:sp>
        <p:nvSpPr>
          <p:cNvPr id="3" name="Content Placeholder 2"/>
          <p:cNvSpPr>
            <a:spLocks noGrp="1"/>
          </p:cNvSpPr>
          <p:nvPr>
            <p:ph idx="1"/>
          </p:nvPr>
        </p:nvSpPr>
        <p:spPr>
          <a:xfrm>
            <a:off x="588037" y="671972"/>
            <a:ext cx="9324578" cy="2015912"/>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IN" sz="2600" dirty="0" err="1" smtClean="0">
                <a:latin typeface="Cambria" pitchFamily="18" charset="0"/>
              </a:rPr>
              <a:t>Ecto</a:t>
            </a:r>
            <a:r>
              <a:rPr lang="en-IN" sz="2600" dirty="0" smtClean="0">
                <a:latin typeface="Cambria" pitchFamily="18" charset="0"/>
              </a:rPr>
              <a:t>-parasite: Ticks, mite</a:t>
            </a:r>
          </a:p>
          <a:p>
            <a:pPr>
              <a:buNone/>
            </a:pPr>
            <a:r>
              <a:rPr lang="en-IN" sz="2600" dirty="0" smtClean="0">
                <a:latin typeface="Cambria" pitchFamily="18" charset="0"/>
              </a:rPr>
              <a:t>	Control: Tropical </a:t>
            </a:r>
            <a:r>
              <a:rPr lang="en-IN" sz="2600" dirty="0" err="1" smtClean="0">
                <a:latin typeface="Cambria" pitchFamily="18" charset="0"/>
              </a:rPr>
              <a:t>cypermethrin</a:t>
            </a:r>
            <a:r>
              <a:rPr lang="en-IN" sz="2600" dirty="0" smtClean="0">
                <a:latin typeface="Cambria" pitchFamily="18" charset="0"/>
              </a:rPr>
              <a:t> solution, </a:t>
            </a:r>
            <a:r>
              <a:rPr lang="en-IN" sz="2600" dirty="0" err="1" smtClean="0">
                <a:latin typeface="Cambria" pitchFamily="18" charset="0"/>
              </a:rPr>
              <a:t>Ivermectin</a:t>
            </a:r>
            <a:r>
              <a:rPr lang="en-IN" sz="2600" dirty="0" smtClean="0">
                <a:latin typeface="Cambria" pitchFamily="18" charset="0"/>
              </a:rPr>
              <a:t> etc</a:t>
            </a:r>
          </a:p>
          <a:p>
            <a:r>
              <a:rPr lang="en-IN" sz="2600" dirty="0" smtClean="0">
                <a:latin typeface="Cambria" pitchFamily="18" charset="0"/>
              </a:rPr>
              <a:t>Endo-parasites: Nematodes, </a:t>
            </a:r>
            <a:r>
              <a:rPr lang="en-IN" sz="2600" dirty="0" err="1" smtClean="0">
                <a:latin typeface="Cambria" pitchFamily="18" charset="0"/>
              </a:rPr>
              <a:t>Trematodes</a:t>
            </a:r>
            <a:r>
              <a:rPr lang="en-IN" sz="2600" dirty="0" smtClean="0">
                <a:latin typeface="Cambria" pitchFamily="18" charset="0"/>
              </a:rPr>
              <a:t>, </a:t>
            </a:r>
            <a:r>
              <a:rPr lang="en-IN" sz="2600" dirty="0" err="1" smtClean="0">
                <a:latin typeface="Cambria" pitchFamily="18" charset="0"/>
              </a:rPr>
              <a:t>Cestodes</a:t>
            </a:r>
            <a:r>
              <a:rPr lang="en-IN" sz="2600" dirty="0" smtClean="0">
                <a:latin typeface="Cambria" pitchFamily="18" charset="0"/>
              </a:rPr>
              <a:t>. Blood protozoan.</a:t>
            </a:r>
          </a:p>
          <a:p>
            <a:pPr>
              <a:buNone/>
            </a:pPr>
            <a:r>
              <a:rPr lang="en-IN" sz="2600" dirty="0" smtClean="0">
                <a:latin typeface="Cambria" pitchFamily="18" charset="0"/>
              </a:rPr>
              <a:t>	Control: </a:t>
            </a:r>
            <a:r>
              <a:rPr lang="en-IN" sz="2600" dirty="0" err="1" smtClean="0">
                <a:latin typeface="Cambria" pitchFamily="18" charset="0"/>
              </a:rPr>
              <a:t>Deworming</a:t>
            </a:r>
            <a:r>
              <a:rPr lang="en-IN" sz="2600" dirty="0" smtClean="0">
                <a:latin typeface="Cambria" pitchFamily="18" charset="0"/>
              </a:rPr>
              <a:t> (</a:t>
            </a:r>
            <a:r>
              <a:rPr lang="en-IN" sz="2600" dirty="0" err="1" smtClean="0">
                <a:latin typeface="Cambria" pitchFamily="18" charset="0"/>
              </a:rPr>
              <a:t>Albendazole</a:t>
            </a:r>
            <a:r>
              <a:rPr lang="en-IN" sz="2600" dirty="0" smtClean="0">
                <a:latin typeface="Cambria" pitchFamily="18" charset="0"/>
              </a:rPr>
              <a:t>, </a:t>
            </a:r>
            <a:r>
              <a:rPr lang="en-IN" sz="2600" dirty="0" err="1" smtClean="0">
                <a:latin typeface="Cambria" pitchFamily="18" charset="0"/>
              </a:rPr>
              <a:t>Fenbendazole</a:t>
            </a:r>
            <a:r>
              <a:rPr lang="en-IN" sz="2600" dirty="0" smtClean="0">
                <a:latin typeface="Cambria" pitchFamily="18" charset="0"/>
              </a:rPr>
              <a:t> etc)</a:t>
            </a:r>
            <a:endParaRPr lang="en-IN" sz="2600" dirty="0">
              <a:latin typeface="Cambria" pitchFamily="18" charset="0"/>
            </a:endParaRPr>
          </a:p>
        </p:txBody>
      </p:sp>
      <p:pic>
        <p:nvPicPr>
          <p:cNvPr id="15362" name="Picture 2"/>
          <p:cNvPicPr>
            <a:picLocks noChangeAspect="1" noChangeArrowheads="1"/>
          </p:cNvPicPr>
          <p:nvPr/>
        </p:nvPicPr>
        <p:blipFill>
          <a:blip r:embed="rId2" cstate="print"/>
          <a:srcRect l="5673" t="8621" r="6728" b="23668"/>
          <a:stretch>
            <a:fillRect/>
          </a:stretch>
        </p:blipFill>
        <p:spPr bwMode="auto">
          <a:xfrm>
            <a:off x="756047" y="2869034"/>
            <a:ext cx="6048375" cy="3934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376016" y="347946"/>
            <a:ext cx="7213403" cy="1954811"/>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336021" y="3023870"/>
            <a:ext cx="4127251" cy="3842835"/>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4704292" y="3168543"/>
            <a:ext cx="5124318" cy="384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172" y="83996"/>
            <a:ext cx="7140443" cy="621223"/>
          </a:xfrm>
        </p:spPr>
        <p:txBody>
          <a:bodyPr>
            <a:normAutofit/>
          </a:bodyPr>
          <a:lstStyle/>
          <a:p>
            <a:r>
              <a:rPr lang="en-IN" sz="4000" dirty="0" smtClean="0">
                <a:latin typeface="Cambria" pitchFamily="18" charset="0"/>
              </a:rPr>
              <a:t>PARASITIC DISEASES</a:t>
            </a:r>
            <a:endParaRPr lang="en-IN" dirty="0">
              <a:latin typeface="Cambria" pitchFamily="18" charset="0"/>
            </a:endParaRPr>
          </a:p>
        </p:txBody>
      </p:sp>
      <p:sp>
        <p:nvSpPr>
          <p:cNvPr id="3" name="Content Placeholder 2"/>
          <p:cNvSpPr>
            <a:spLocks noGrp="1"/>
          </p:cNvSpPr>
          <p:nvPr>
            <p:ph idx="1"/>
          </p:nvPr>
        </p:nvSpPr>
        <p:spPr>
          <a:xfrm>
            <a:off x="252016" y="671971"/>
            <a:ext cx="9576594" cy="6887704"/>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r>
              <a:rPr lang="en-IN" sz="2200" b="1" dirty="0" err="1" smtClean="0">
                <a:latin typeface="Cambria" pitchFamily="18" charset="0"/>
              </a:rPr>
              <a:t>Anaplasmosis</a:t>
            </a:r>
            <a:endParaRPr lang="en-IN" sz="2200" b="1" dirty="0" smtClean="0">
              <a:latin typeface="Cambria" pitchFamily="18" charset="0"/>
            </a:endParaRPr>
          </a:p>
          <a:p>
            <a:pPr marL="0" indent="0" algn="just"/>
            <a:r>
              <a:rPr lang="en-IN" sz="2200" dirty="0" smtClean="0">
                <a:latin typeface="Cambria" pitchFamily="18" charset="0"/>
              </a:rPr>
              <a:t>-</a:t>
            </a:r>
            <a:r>
              <a:rPr lang="en-IN" sz="2200" dirty="0" err="1" smtClean="0">
                <a:latin typeface="Cambria" pitchFamily="18" charset="0"/>
              </a:rPr>
              <a:t>Anaplasmosis</a:t>
            </a:r>
            <a:r>
              <a:rPr lang="en-IN" sz="2200" dirty="0" smtClean="0">
                <a:latin typeface="Cambria" pitchFamily="18" charset="0"/>
              </a:rPr>
              <a:t> is a vector-borne, infectious blood disease in cattle caused by the </a:t>
            </a:r>
            <a:r>
              <a:rPr lang="en-IN" sz="2200" dirty="0" err="1" smtClean="0">
                <a:latin typeface="Cambria" pitchFamily="18" charset="0"/>
              </a:rPr>
              <a:t>rickesttsial</a:t>
            </a:r>
            <a:r>
              <a:rPr lang="en-IN" sz="2200" dirty="0" smtClean="0">
                <a:latin typeface="Cambria" pitchFamily="18" charset="0"/>
              </a:rPr>
              <a:t> parasites </a:t>
            </a:r>
            <a:r>
              <a:rPr lang="en-IN" sz="2200" dirty="0" err="1" smtClean="0">
                <a:latin typeface="Cambria" pitchFamily="18" charset="0"/>
              </a:rPr>
              <a:t>Anaplasma</a:t>
            </a:r>
            <a:r>
              <a:rPr lang="en-IN" sz="2200" dirty="0" smtClean="0">
                <a:latin typeface="Cambria" pitchFamily="18" charset="0"/>
              </a:rPr>
              <a:t> </a:t>
            </a:r>
            <a:r>
              <a:rPr lang="en-IN" sz="2200" dirty="0" err="1" smtClean="0">
                <a:latin typeface="Cambria" pitchFamily="18" charset="0"/>
              </a:rPr>
              <a:t>marginale</a:t>
            </a:r>
            <a:r>
              <a:rPr lang="en-IN" sz="2200" dirty="0" smtClean="0">
                <a:latin typeface="Cambria" pitchFamily="18" charset="0"/>
              </a:rPr>
              <a:t> and </a:t>
            </a:r>
            <a:r>
              <a:rPr lang="en-IN" sz="2200" dirty="0" err="1" smtClean="0">
                <a:latin typeface="Cambria" pitchFamily="18" charset="0"/>
              </a:rPr>
              <a:t>Anaplasma</a:t>
            </a:r>
            <a:r>
              <a:rPr lang="en-IN" sz="2200" dirty="0" smtClean="0">
                <a:latin typeface="Cambria" pitchFamily="18" charset="0"/>
              </a:rPr>
              <a:t> </a:t>
            </a:r>
            <a:r>
              <a:rPr lang="en-IN" sz="2200" dirty="0" err="1" smtClean="0">
                <a:latin typeface="Cambria" pitchFamily="18" charset="0"/>
              </a:rPr>
              <a:t>centrale</a:t>
            </a:r>
            <a:r>
              <a:rPr lang="en-IN" sz="2200" dirty="0" smtClean="0">
                <a:latin typeface="Cambria" pitchFamily="18" charset="0"/>
              </a:rPr>
              <a:t>.</a:t>
            </a:r>
          </a:p>
          <a:p>
            <a:pPr marL="0" indent="0" algn="just"/>
            <a:r>
              <a:rPr lang="en-IN" sz="2200" dirty="0" smtClean="0">
                <a:latin typeface="Cambria" pitchFamily="18" charset="0"/>
              </a:rPr>
              <a:t>-It can also be transmitted via contaminated needles, dehorning equipment, castrating knives, tattoo instruments, biting flies and mosquitoes. </a:t>
            </a:r>
          </a:p>
          <a:p>
            <a:pPr marL="0" indent="0" algn="just"/>
            <a:r>
              <a:rPr lang="en-IN" sz="2200" dirty="0" smtClean="0">
                <a:latin typeface="Cambria" pitchFamily="18" charset="0"/>
              </a:rPr>
              <a:t>-The intracellular parasite destroys red blood cells.  It causes </a:t>
            </a:r>
            <a:r>
              <a:rPr lang="en-IN" sz="2200" dirty="0" err="1" smtClean="0">
                <a:latin typeface="Cambria" pitchFamily="18" charset="0"/>
              </a:rPr>
              <a:t>anemia</a:t>
            </a:r>
            <a:r>
              <a:rPr lang="en-IN" sz="2200" dirty="0" smtClean="0">
                <a:latin typeface="Cambria" pitchFamily="18" charset="0"/>
              </a:rPr>
              <a:t>, fever, weight loss, breathlessness, uncoordinated movements, abortion and death. </a:t>
            </a:r>
          </a:p>
          <a:p>
            <a:pPr marL="0" indent="0" algn="just"/>
            <a:r>
              <a:rPr lang="en-IN" sz="2200" b="1" dirty="0" smtClean="0">
                <a:latin typeface="Cambria" pitchFamily="18" charset="0"/>
              </a:rPr>
              <a:t>BOVINE BABESIOSIS (Red water disease, Tick fever)</a:t>
            </a:r>
          </a:p>
          <a:p>
            <a:pPr marL="0" indent="0" algn="just"/>
            <a:r>
              <a:rPr lang="en-IN" sz="2200" dirty="0" smtClean="0">
                <a:latin typeface="Cambria" pitchFamily="18" charset="0"/>
              </a:rPr>
              <a:t>-Bovine </a:t>
            </a:r>
            <a:r>
              <a:rPr lang="en-IN" sz="2200" dirty="0" err="1" smtClean="0">
                <a:latin typeface="Cambria" pitchFamily="18" charset="0"/>
              </a:rPr>
              <a:t>babesiosis</a:t>
            </a:r>
            <a:r>
              <a:rPr lang="en-IN" sz="2200" dirty="0" smtClean="0">
                <a:latin typeface="Cambria" pitchFamily="18" charset="0"/>
              </a:rPr>
              <a:t> is a febrile, tick-borne disease of cattle and buffalo, caused by one or more protozoan parasites of the genus </a:t>
            </a:r>
            <a:r>
              <a:rPr lang="en-IN" sz="2200" dirty="0" err="1" smtClean="0">
                <a:latin typeface="Cambria" pitchFamily="18" charset="0"/>
              </a:rPr>
              <a:t>Babesia</a:t>
            </a:r>
            <a:r>
              <a:rPr lang="en-IN" sz="2200" dirty="0" smtClean="0">
                <a:latin typeface="Cambria" pitchFamily="18" charset="0"/>
              </a:rPr>
              <a:t>.</a:t>
            </a:r>
          </a:p>
          <a:p>
            <a:pPr marL="0" indent="0" algn="just"/>
            <a:r>
              <a:rPr lang="en-IN" sz="2200" dirty="0" smtClean="0">
                <a:latin typeface="Cambria" pitchFamily="18" charset="0"/>
              </a:rPr>
              <a:t>-The acute form is generally characterized by rapid growth and multiplication of the parasite in blood with extensive </a:t>
            </a:r>
            <a:r>
              <a:rPr lang="en-IN" sz="2200" dirty="0" err="1" smtClean="0">
                <a:latin typeface="Cambria" pitchFamily="18" charset="0"/>
              </a:rPr>
              <a:t>erythrocytic</a:t>
            </a:r>
            <a:r>
              <a:rPr lang="en-IN" sz="2200" dirty="0" smtClean="0">
                <a:latin typeface="Cambria" pitchFamily="18" charset="0"/>
              </a:rPr>
              <a:t> </a:t>
            </a:r>
            <a:r>
              <a:rPr lang="en-IN" sz="2200" dirty="0" err="1" smtClean="0">
                <a:latin typeface="Cambria" pitchFamily="18" charset="0"/>
              </a:rPr>
              <a:t>lysis</a:t>
            </a:r>
            <a:r>
              <a:rPr lang="en-IN" sz="2200" dirty="0" smtClean="0">
                <a:latin typeface="Cambria" pitchFamily="18" charset="0"/>
              </a:rPr>
              <a:t> leading to </a:t>
            </a:r>
            <a:r>
              <a:rPr lang="en-IN" sz="2200" dirty="0" err="1" smtClean="0">
                <a:latin typeface="Cambria" pitchFamily="18" charset="0"/>
              </a:rPr>
              <a:t>anemia</a:t>
            </a:r>
            <a:r>
              <a:rPr lang="en-IN" sz="2200" dirty="0" smtClean="0">
                <a:latin typeface="Cambria" pitchFamily="18" charset="0"/>
              </a:rPr>
              <a:t>, </a:t>
            </a:r>
            <a:r>
              <a:rPr lang="en-IN" sz="2200" dirty="0" err="1" smtClean="0">
                <a:latin typeface="Cambria" pitchFamily="18" charset="0"/>
              </a:rPr>
              <a:t>icterus</a:t>
            </a:r>
            <a:r>
              <a:rPr lang="en-IN" sz="2200" dirty="0" smtClean="0">
                <a:latin typeface="Cambria" pitchFamily="18" charset="0"/>
              </a:rPr>
              <a:t>, </a:t>
            </a:r>
            <a:r>
              <a:rPr lang="en-IN" sz="2200" dirty="0" err="1" smtClean="0">
                <a:latin typeface="Cambria" pitchFamily="18" charset="0"/>
              </a:rPr>
              <a:t>hemoglobinuria</a:t>
            </a:r>
            <a:r>
              <a:rPr lang="en-IN" sz="2200" dirty="0" smtClean="0">
                <a:latin typeface="Cambria" pitchFamily="18" charset="0"/>
              </a:rPr>
              <a:t>, enlargement of the spleen, and frequently, death.</a:t>
            </a:r>
          </a:p>
          <a:p>
            <a:pPr marL="0" indent="0" algn="just"/>
            <a:r>
              <a:rPr lang="en-IN" sz="2200" dirty="0" smtClean="0">
                <a:latin typeface="Cambria" pitchFamily="18" charset="0"/>
              </a:rPr>
              <a:t>-The term "</a:t>
            </a:r>
            <a:r>
              <a:rPr lang="en-IN" sz="2200" dirty="0" err="1" smtClean="0">
                <a:latin typeface="Cambria" pitchFamily="18" charset="0"/>
              </a:rPr>
              <a:t>Babesiasis</a:t>
            </a:r>
            <a:r>
              <a:rPr lang="en-IN" sz="2200" dirty="0" smtClean="0">
                <a:latin typeface="Cambria" pitchFamily="18" charset="0"/>
              </a:rPr>
              <a:t>" refers to the subclinical and chronic infections that usually persist following recovery from initial attack by the parasite.</a:t>
            </a:r>
          </a:p>
          <a:p>
            <a:pPr marL="0" indent="0" algn="just"/>
            <a:r>
              <a:rPr lang="en-IN" sz="2200" dirty="0" smtClean="0">
                <a:latin typeface="Cambria" pitchFamily="18" charset="0"/>
              </a:rPr>
              <a:t>-The chronic form is poorly defined clinically and is associated with </a:t>
            </a:r>
            <a:r>
              <a:rPr lang="en-IN" sz="2200" dirty="0" err="1" smtClean="0">
                <a:latin typeface="Cambria" pitchFamily="18" charset="0"/>
              </a:rPr>
              <a:t>anemia</a:t>
            </a:r>
            <a:r>
              <a:rPr lang="en-IN" sz="2200" dirty="0" smtClean="0">
                <a:latin typeface="Cambria" pitchFamily="18" charset="0"/>
              </a:rPr>
              <a:t> and variable weight loss.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83998"/>
            <a:ext cx="9828609" cy="4367812"/>
          </a:xfrm>
        </p:spPr>
        <p:style>
          <a:lnRef idx="2">
            <a:schemeClr val="accent3"/>
          </a:lnRef>
          <a:fillRef idx="1">
            <a:schemeClr val="lt1"/>
          </a:fillRef>
          <a:effectRef idx="0">
            <a:schemeClr val="accent3"/>
          </a:effectRef>
          <a:fontRef idx="minor">
            <a:schemeClr val="dk1"/>
          </a:fontRef>
        </p:style>
        <p:txBody>
          <a:bodyPr>
            <a:noAutofit/>
          </a:bodyPr>
          <a:lstStyle/>
          <a:p>
            <a:pPr>
              <a:buNone/>
            </a:pPr>
            <a:r>
              <a:rPr lang="en-IN" sz="2200" b="1" dirty="0" err="1" smtClean="0">
                <a:latin typeface="Cambria" pitchFamily="18" charset="0"/>
              </a:rPr>
              <a:t>Theileriosis</a:t>
            </a:r>
            <a:endParaRPr lang="en-IN" sz="2200" b="1" dirty="0" smtClean="0">
              <a:latin typeface="Cambria" pitchFamily="18" charset="0"/>
            </a:endParaRPr>
          </a:p>
          <a:p>
            <a:r>
              <a:rPr lang="en-IN" sz="2200" dirty="0" err="1" smtClean="0">
                <a:latin typeface="Cambria" pitchFamily="18" charset="0"/>
              </a:rPr>
              <a:t>Theileriosis</a:t>
            </a:r>
            <a:r>
              <a:rPr lang="en-IN" sz="2200" dirty="0" smtClean="0">
                <a:latin typeface="Cambria" pitchFamily="18" charset="0"/>
              </a:rPr>
              <a:t> is a disease of mammals- </a:t>
            </a:r>
          </a:p>
          <a:p>
            <a:r>
              <a:rPr lang="en-IN" sz="2200" i="1" dirty="0" smtClean="0">
                <a:latin typeface="Cambria" pitchFamily="18" charset="0"/>
              </a:rPr>
              <a:t>T. </a:t>
            </a:r>
            <a:r>
              <a:rPr lang="en-IN" sz="2200" i="1" dirty="0" err="1" smtClean="0">
                <a:latin typeface="Cambria" pitchFamily="18" charset="0"/>
              </a:rPr>
              <a:t>parva</a:t>
            </a:r>
            <a:r>
              <a:rPr lang="en-IN" sz="2200" dirty="0" smtClean="0">
                <a:latin typeface="Cambria" pitchFamily="18" charset="0"/>
              </a:rPr>
              <a:t> and </a:t>
            </a:r>
            <a:r>
              <a:rPr lang="en-IN" sz="2200" i="1" dirty="0" smtClean="0">
                <a:latin typeface="Cambria" pitchFamily="18" charset="0"/>
              </a:rPr>
              <a:t>T. </a:t>
            </a:r>
            <a:r>
              <a:rPr lang="en-IN" sz="2200" i="1" dirty="0" err="1" smtClean="0">
                <a:latin typeface="Cambria" pitchFamily="18" charset="0"/>
              </a:rPr>
              <a:t>annulata</a:t>
            </a:r>
            <a:r>
              <a:rPr lang="en-IN" sz="2200" dirty="0" smtClean="0">
                <a:latin typeface="Cambria" pitchFamily="18" charset="0"/>
              </a:rPr>
              <a:t> in cattle</a:t>
            </a:r>
          </a:p>
          <a:p>
            <a:r>
              <a:rPr lang="en-IN" sz="2200" dirty="0" smtClean="0">
                <a:latin typeface="Cambria" pitchFamily="18" charset="0"/>
              </a:rPr>
              <a:t>Marked pyrexia, lymph node enlargement, dyspnoea, </a:t>
            </a:r>
            <a:r>
              <a:rPr lang="en-IN" sz="2200" dirty="0" err="1" smtClean="0">
                <a:latin typeface="Cambria" pitchFamily="18" charset="0"/>
              </a:rPr>
              <a:t>epistaxis</a:t>
            </a:r>
            <a:r>
              <a:rPr lang="en-IN" sz="2200" dirty="0" smtClean="0">
                <a:latin typeface="Cambria" pitchFamily="18" charset="0"/>
              </a:rPr>
              <a:t>, emaciation, diarrhoea and other GI signs.</a:t>
            </a:r>
          </a:p>
          <a:p>
            <a:r>
              <a:rPr lang="en-IN" sz="2200" dirty="0" smtClean="0">
                <a:latin typeface="Cambria" pitchFamily="18" charset="0"/>
              </a:rPr>
              <a:t>Ocular signs and masses may develop.</a:t>
            </a:r>
          </a:p>
          <a:p>
            <a:r>
              <a:rPr lang="en-IN" sz="2200" dirty="0" err="1" smtClean="0">
                <a:latin typeface="Cambria" pitchFamily="18" charset="0"/>
              </a:rPr>
              <a:t>Pruritus</a:t>
            </a:r>
            <a:r>
              <a:rPr lang="en-IN" sz="2200" dirty="0" smtClean="0">
                <a:latin typeface="Cambria" pitchFamily="18" charset="0"/>
              </a:rPr>
              <a:t> and skin lesions/plaques are also seen.</a:t>
            </a:r>
          </a:p>
          <a:p>
            <a:r>
              <a:rPr lang="en-IN" sz="2200" dirty="0" smtClean="0">
                <a:latin typeface="Cambria" pitchFamily="18" charset="0"/>
              </a:rPr>
              <a:t>Neurological and reproductive signs may develop in chronic or endemic disease.</a:t>
            </a:r>
          </a:p>
          <a:p>
            <a:r>
              <a:rPr lang="en-IN" sz="2200" dirty="0" smtClean="0">
                <a:latin typeface="Cambria" pitchFamily="18" charset="0"/>
              </a:rPr>
              <a:t>The degree of pyrexia, pathogen load and host susceptibility will determine the severity of clinical signs at presentation</a:t>
            </a:r>
          </a:p>
          <a:p>
            <a:endParaRPr lang="en-IN" sz="2600" dirty="0"/>
          </a:p>
        </p:txBody>
      </p:sp>
      <p:pic>
        <p:nvPicPr>
          <p:cNvPr id="14338" name="Picture 2"/>
          <p:cNvPicPr>
            <a:picLocks noChangeAspect="1" noChangeArrowheads="1"/>
          </p:cNvPicPr>
          <p:nvPr/>
        </p:nvPicPr>
        <p:blipFill>
          <a:blip r:embed="rId2" cstate="print"/>
          <a:srcRect/>
          <a:stretch>
            <a:fillRect/>
          </a:stretch>
        </p:blipFill>
        <p:spPr bwMode="auto">
          <a:xfrm>
            <a:off x="924057" y="4338370"/>
            <a:ext cx="8316516" cy="3075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4208" y="3419797"/>
            <a:ext cx="2645276" cy="769441"/>
          </a:xfrm>
          <a:prstGeom prst="rect">
            <a:avLst/>
          </a:prstGeom>
          <a:noFill/>
        </p:spPr>
        <p:txBody>
          <a:bodyPr wrap="none" rtlCol="0">
            <a:spAutoFit/>
          </a:bodyPr>
          <a:lstStyle/>
          <a:p>
            <a:r>
              <a:rPr lang="en-IN" sz="4400" dirty="0" smtClean="0">
                <a:solidFill>
                  <a:schemeClr val="accent6">
                    <a:lumMod val="50000"/>
                  </a:schemeClr>
                </a:solidFill>
                <a:latin typeface="AR BERKLEY" pitchFamily="2" charset="0"/>
              </a:rPr>
              <a:t>Thank you</a:t>
            </a:r>
            <a:endParaRPr lang="en-IN" dirty="0">
              <a:solidFill>
                <a:schemeClr val="accent6">
                  <a:lumMod val="50000"/>
                </a:schemeClr>
              </a:solidFill>
              <a:latin typeface="AR BERKLEY"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024" y="923961"/>
            <a:ext cx="7128570" cy="4989036"/>
          </a:xfrm>
        </p:spPr>
        <p:style>
          <a:lnRef idx="2">
            <a:schemeClr val="accent2">
              <a:shade val="50000"/>
            </a:schemeClr>
          </a:lnRef>
          <a:fillRef idx="1">
            <a:schemeClr val="accent2"/>
          </a:fillRef>
          <a:effectRef idx="0">
            <a:schemeClr val="accent2"/>
          </a:effectRef>
          <a:fontRef idx="minor">
            <a:schemeClr val="lt1"/>
          </a:fontRef>
        </p:style>
        <p:txBody>
          <a:bodyPr/>
          <a:lstStyle/>
          <a:p>
            <a:pPr algn="ctr">
              <a:buNone/>
            </a:pPr>
            <a:endParaRPr lang="en-IN" dirty="0" smtClean="0"/>
          </a:p>
          <a:p>
            <a:pPr algn="ctr">
              <a:buNone/>
            </a:pPr>
            <a:endParaRPr lang="en-IN" dirty="0" smtClean="0"/>
          </a:p>
          <a:p>
            <a:pPr algn="ctr">
              <a:buNone/>
            </a:pPr>
            <a:endParaRPr lang="en-IN" dirty="0" smtClean="0"/>
          </a:p>
          <a:p>
            <a:pPr algn="ctr">
              <a:buNone/>
            </a:pPr>
            <a:r>
              <a:rPr lang="en-IN" dirty="0" smtClean="0"/>
              <a:t>Common Diseases</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144" y="527566"/>
            <a:ext cx="6300391" cy="587975"/>
          </a:xfrm>
        </p:spPr>
        <p:txBody>
          <a:bodyPr>
            <a:normAutofit fontScale="90000"/>
          </a:bodyPr>
          <a:lstStyle/>
          <a:p>
            <a:r>
              <a:rPr lang="en-IN" dirty="0" smtClean="0">
                <a:latin typeface="Cambria" pitchFamily="18" charset="0"/>
              </a:rPr>
              <a:t>Bacterial disease</a:t>
            </a:r>
            <a:endParaRPr lang="en-IN" dirty="0">
              <a:latin typeface="Cambria" pitchFamily="18" charset="0"/>
            </a:endParaRPr>
          </a:p>
        </p:txBody>
      </p:sp>
      <p:sp>
        <p:nvSpPr>
          <p:cNvPr id="3" name="Content Placeholder 2"/>
          <p:cNvSpPr>
            <a:spLocks noGrp="1"/>
          </p:cNvSpPr>
          <p:nvPr>
            <p:ph idx="1"/>
          </p:nvPr>
        </p:nvSpPr>
        <p:spPr>
          <a:xfrm>
            <a:off x="359792" y="1403573"/>
            <a:ext cx="9468818" cy="6035674"/>
          </a:xfrm>
        </p:spPr>
        <p:style>
          <a:lnRef idx="2">
            <a:schemeClr val="accent4"/>
          </a:lnRef>
          <a:fillRef idx="1">
            <a:schemeClr val="lt1"/>
          </a:fillRef>
          <a:effectRef idx="0">
            <a:schemeClr val="accent4"/>
          </a:effectRef>
          <a:fontRef idx="minor">
            <a:schemeClr val="dk1"/>
          </a:fontRef>
        </p:style>
        <p:txBody>
          <a:bodyPr>
            <a:noAutofit/>
          </a:bodyPr>
          <a:lstStyle/>
          <a:p>
            <a:pPr marL="0" indent="0"/>
            <a:r>
              <a:rPr lang="en-IN" sz="2200" b="1" dirty="0" smtClean="0">
                <a:latin typeface="Cambria" pitchFamily="18" charset="0"/>
              </a:rPr>
              <a:t>ANTHRAX</a:t>
            </a:r>
          </a:p>
          <a:p>
            <a:pPr marL="0" indent="0" algn="just"/>
            <a:r>
              <a:rPr lang="en-IN" sz="2200" i="1" dirty="0" smtClean="0">
                <a:latin typeface="Cambria" pitchFamily="18" charset="0"/>
              </a:rPr>
              <a:t>	</a:t>
            </a:r>
            <a:r>
              <a:rPr lang="en-IN" sz="2200" i="1" dirty="0" err="1" smtClean="0">
                <a:latin typeface="Cambria" pitchFamily="18" charset="0"/>
              </a:rPr>
              <a:t>B.anthracis</a:t>
            </a:r>
            <a:r>
              <a:rPr lang="en-IN" sz="2200" dirty="0" smtClean="0">
                <a:latin typeface="Cambria" pitchFamily="18" charset="0"/>
              </a:rPr>
              <a:t> causes Anthrax in animals. Bacillus </a:t>
            </a:r>
            <a:r>
              <a:rPr lang="en-IN" sz="2200" dirty="0" err="1" smtClean="0">
                <a:latin typeface="Cambria" pitchFamily="18" charset="0"/>
              </a:rPr>
              <a:t>anthracis</a:t>
            </a:r>
            <a:r>
              <a:rPr lang="en-IN" sz="2200" dirty="0" smtClean="0">
                <a:latin typeface="Cambria" pitchFamily="18" charset="0"/>
              </a:rPr>
              <a:t> spores remain viable for many years in soil, water and animal hides and products. The main routes of entry of </a:t>
            </a:r>
            <a:r>
              <a:rPr lang="en-IN" sz="2200" dirty="0" err="1" smtClean="0">
                <a:latin typeface="Cambria" pitchFamily="18" charset="0"/>
              </a:rPr>
              <a:t>endospores</a:t>
            </a:r>
            <a:r>
              <a:rPr lang="en-IN" sz="2200" dirty="0" smtClean="0">
                <a:latin typeface="Cambria" pitchFamily="18" charset="0"/>
              </a:rPr>
              <a:t> are by ingestion, from soil when grazing or in contaminated food and by infection of wounds. Cattle, sheep and goats are most susceptible to infection.</a:t>
            </a:r>
          </a:p>
          <a:p>
            <a:pPr marL="0" indent="0"/>
            <a:r>
              <a:rPr lang="en-IN" sz="2200" i="1" dirty="0" smtClean="0">
                <a:latin typeface="Cambria" pitchFamily="18" charset="0"/>
              </a:rPr>
              <a:t>Symptoms</a:t>
            </a:r>
          </a:p>
          <a:p>
            <a:pPr marL="0" indent="0" algn="just"/>
            <a:r>
              <a:rPr lang="en-IN" sz="2200" dirty="0" smtClean="0">
                <a:latin typeface="Cambria" pitchFamily="18" charset="0"/>
              </a:rPr>
              <a:t>	In </a:t>
            </a:r>
            <a:r>
              <a:rPr lang="en-IN" sz="2200" dirty="0" err="1" smtClean="0">
                <a:latin typeface="Cambria" pitchFamily="18" charset="0"/>
              </a:rPr>
              <a:t>peracute</a:t>
            </a:r>
            <a:r>
              <a:rPr lang="en-IN" sz="2200" dirty="0" smtClean="0">
                <a:latin typeface="Cambria" pitchFamily="18" charset="0"/>
              </a:rPr>
              <a:t> </a:t>
            </a:r>
            <a:r>
              <a:rPr lang="en-IN" sz="2200" dirty="0" err="1" smtClean="0">
                <a:latin typeface="Cambria" pitchFamily="18" charset="0"/>
              </a:rPr>
              <a:t>sepeticemia</a:t>
            </a:r>
            <a:r>
              <a:rPr lang="en-IN" sz="2200" dirty="0" smtClean="0">
                <a:latin typeface="Cambria" pitchFamily="18" charset="0"/>
              </a:rPr>
              <a:t> death occurs within 2 hours after animal collapsing with convulsions, sudden death in animals that appeared normal is common. In acute </a:t>
            </a:r>
            <a:r>
              <a:rPr lang="en-IN" sz="2200" dirty="0" err="1" smtClean="0">
                <a:latin typeface="Cambria" pitchFamily="18" charset="0"/>
              </a:rPr>
              <a:t>septicemia</a:t>
            </a:r>
            <a:r>
              <a:rPr lang="en-IN" sz="2200" dirty="0" smtClean="0">
                <a:latin typeface="Cambria" pitchFamily="18" charset="0"/>
              </a:rPr>
              <a:t> death occurs within 48 to 96 hours clinical signs include fever, anorexia, </a:t>
            </a:r>
            <a:r>
              <a:rPr lang="en-IN" sz="2200" dirty="0" err="1" smtClean="0">
                <a:latin typeface="Cambria" pitchFamily="18" charset="0"/>
              </a:rPr>
              <a:t>ruminal</a:t>
            </a:r>
            <a:r>
              <a:rPr lang="en-IN" sz="2200" dirty="0" smtClean="0">
                <a:latin typeface="Cambria" pitchFamily="18" charset="0"/>
              </a:rPr>
              <a:t> stasis, </a:t>
            </a:r>
            <a:r>
              <a:rPr lang="en-IN" sz="2200" dirty="0" err="1" smtClean="0">
                <a:latin typeface="Cambria" pitchFamily="18" charset="0"/>
              </a:rPr>
              <a:t>hematuria</a:t>
            </a:r>
            <a:r>
              <a:rPr lang="en-IN" sz="2200" dirty="0" smtClean="0">
                <a:latin typeface="Cambria" pitchFamily="18" charset="0"/>
              </a:rPr>
              <a:t> and blood tinged </a:t>
            </a:r>
            <a:r>
              <a:rPr lang="en-IN" sz="2200" dirty="0" err="1" smtClean="0">
                <a:latin typeface="Cambria" pitchFamily="18" charset="0"/>
              </a:rPr>
              <a:t>diarrhea</a:t>
            </a:r>
            <a:r>
              <a:rPr lang="en-IN" sz="2200" dirty="0" smtClean="0">
                <a:latin typeface="Cambria" pitchFamily="18" charset="0"/>
              </a:rPr>
              <a:t>. Pregnant animals may abort and milk production often abruptly decreases. Terminal signs include severe depression, respiratory distress and convulsions.</a:t>
            </a:r>
          </a:p>
          <a:p>
            <a:pPr marL="0" indent="0"/>
            <a:r>
              <a:rPr lang="en-IN" sz="2200" i="1" dirty="0" smtClean="0">
                <a:latin typeface="Cambria" pitchFamily="18" charset="0"/>
              </a:rPr>
              <a:t>Prevention and Control</a:t>
            </a:r>
          </a:p>
          <a:p>
            <a:pPr marL="0" indent="0"/>
            <a:r>
              <a:rPr lang="en-IN" sz="2200" dirty="0" smtClean="0">
                <a:latin typeface="Cambria" pitchFamily="18" charset="0"/>
              </a:rPr>
              <a:t>Prevention of anthrax in animals is aided by active immunization. The organism is susceptible to penicillin-G, </a:t>
            </a:r>
            <a:r>
              <a:rPr lang="en-IN" sz="2200" dirty="0" err="1" smtClean="0">
                <a:latin typeface="Cambria" pitchFamily="18" charset="0"/>
              </a:rPr>
              <a:t>tetracyclines</a:t>
            </a:r>
            <a:r>
              <a:rPr lang="en-IN" sz="2200" dirty="0" smtClean="0">
                <a:latin typeface="Cambria" pitchFamily="18" charset="0"/>
              </a:rPr>
              <a:t>, erythromycin and </a:t>
            </a:r>
            <a:r>
              <a:rPr lang="en-IN" sz="2200" dirty="0" err="1" smtClean="0">
                <a:latin typeface="Cambria" pitchFamily="18" charset="0"/>
              </a:rPr>
              <a:t>chloramphenicol</a:t>
            </a:r>
            <a:r>
              <a:rPr lang="en-IN" sz="2200" dirty="0" smtClean="0">
                <a:latin typeface="Cambria" pitchFamily="18" charset="0"/>
              </a:rPr>
              <a:t>.</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1716436"/>
            <a:ext cx="9576594" cy="5375769"/>
          </a:xfrm>
        </p:spPr>
        <p:style>
          <a:lnRef idx="2">
            <a:schemeClr val="accent3"/>
          </a:lnRef>
          <a:fillRef idx="1">
            <a:schemeClr val="lt1"/>
          </a:fillRef>
          <a:effectRef idx="0">
            <a:schemeClr val="accent3"/>
          </a:effectRef>
          <a:fontRef idx="minor">
            <a:schemeClr val="dk1"/>
          </a:fontRef>
        </p:style>
        <p:txBody>
          <a:bodyPr>
            <a:noAutofit/>
          </a:bodyPr>
          <a:lstStyle/>
          <a:p>
            <a:pPr marL="0" indent="0" algn="just"/>
            <a:r>
              <a:rPr lang="en-IN" sz="2200" b="1" dirty="0" smtClean="0">
                <a:latin typeface="Cambria" pitchFamily="18" charset="0"/>
              </a:rPr>
              <a:t>HAEMORRHAGIC SEPTECEMIA</a:t>
            </a:r>
          </a:p>
          <a:p>
            <a:pPr marL="0" indent="0" algn="just"/>
            <a:r>
              <a:rPr lang="en-IN" sz="2200" i="1" dirty="0" smtClean="0">
                <a:latin typeface="Cambria" pitchFamily="18" charset="0"/>
              </a:rPr>
              <a:t>	</a:t>
            </a:r>
            <a:r>
              <a:rPr lang="en-IN" sz="2200" i="1" dirty="0" err="1" smtClean="0">
                <a:latin typeface="Cambria" pitchFamily="18" charset="0"/>
              </a:rPr>
              <a:t>Pasteurella</a:t>
            </a:r>
            <a:r>
              <a:rPr lang="en-IN" sz="2200" i="1" dirty="0" smtClean="0">
                <a:latin typeface="Cambria" pitchFamily="18" charset="0"/>
              </a:rPr>
              <a:t> </a:t>
            </a:r>
            <a:r>
              <a:rPr lang="en-IN" sz="2200" i="1" dirty="0" err="1" smtClean="0">
                <a:latin typeface="Cambria" pitchFamily="18" charset="0"/>
              </a:rPr>
              <a:t>multocda</a:t>
            </a:r>
            <a:r>
              <a:rPr lang="en-IN" sz="2200" dirty="0" smtClean="0">
                <a:latin typeface="Cambria" pitchFamily="18" charset="0"/>
              </a:rPr>
              <a:t> is small Gram –</a:t>
            </a:r>
            <a:r>
              <a:rPr lang="en-IN" sz="2200" dirty="0" err="1" smtClean="0">
                <a:latin typeface="Cambria" pitchFamily="18" charset="0"/>
              </a:rPr>
              <a:t>ve</a:t>
            </a:r>
            <a:r>
              <a:rPr lang="en-IN" sz="2200" dirty="0" smtClean="0">
                <a:latin typeface="Cambria" pitchFamily="18" charset="0"/>
              </a:rPr>
              <a:t> rods or </a:t>
            </a:r>
            <a:r>
              <a:rPr lang="en-IN" sz="2200" dirty="0" err="1" smtClean="0">
                <a:latin typeface="Cambria" pitchFamily="18" charset="0"/>
              </a:rPr>
              <a:t>coccobacilli</a:t>
            </a:r>
            <a:r>
              <a:rPr lang="en-IN" sz="2200" dirty="0" smtClean="0">
                <a:latin typeface="Cambria" pitchFamily="18" charset="0"/>
              </a:rPr>
              <a:t> that show bipolar staining</a:t>
            </a:r>
          </a:p>
          <a:p>
            <a:pPr marL="0" indent="0" algn="just"/>
            <a:r>
              <a:rPr lang="en-IN" sz="2200" i="1" dirty="0" smtClean="0">
                <a:latin typeface="Cambria" pitchFamily="18" charset="0"/>
              </a:rPr>
              <a:t>Symptoms</a:t>
            </a:r>
          </a:p>
          <a:p>
            <a:pPr marL="0" indent="0" algn="just"/>
            <a:r>
              <a:rPr lang="en-IN" sz="2200" dirty="0" smtClean="0">
                <a:latin typeface="Cambria" pitchFamily="18" charset="0"/>
              </a:rPr>
              <a:t>	Fever, a sudden drop in milk yield, signs of abdominal pain, severe diarrhoea and dysentery, respiration becomes rapid and shortly before death the mucous membranes appear cyanotic. In less acute cases there will be </a:t>
            </a:r>
            <a:r>
              <a:rPr lang="en-IN" sz="2200" dirty="0" err="1" smtClean="0">
                <a:latin typeface="Cambria" pitchFamily="18" charset="0"/>
              </a:rPr>
              <a:t>odema</a:t>
            </a:r>
            <a:r>
              <a:rPr lang="en-IN" sz="2200" dirty="0" smtClean="0">
                <a:latin typeface="Cambria" pitchFamily="18" charset="0"/>
              </a:rPr>
              <a:t> development in the region of the head, neck and brisket. The nasal discharge may be blood stained or purulent. Death occurs within 2-4 days.</a:t>
            </a:r>
          </a:p>
          <a:p>
            <a:pPr marL="0" indent="0" algn="just"/>
            <a:r>
              <a:rPr lang="en-IN" sz="2200" i="1" dirty="0" smtClean="0">
                <a:latin typeface="Cambria" pitchFamily="18" charset="0"/>
              </a:rPr>
              <a:t>Control and prevention</a:t>
            </a:r>
          </a:p>
          <a:p>
            <a:pPr marL="0" indent="0" algn="just"/>
            <a:r>
              <a:rPr lang="en-IN" sz="2200" dirty="0" smtClean="0">
                <a:latin typeface="Cambria" pitchFamily="18" charset="0"/>
              </a:rPr>
              <a:t>	</a:t>
            </a:r>
            <a:r>
              <a:rPr lang="en-IN" sz="2200" dirty="0" err="1" smtClean="0">
                <a:latin typeface="Cambria" pitchFamily="18" charset="0"/>
              </a:rPr>
              <a:t>Pasteurella</a:t>
            </a:r>
            <a:r>
              <a:rPr lang="en-IN" sz="2200" dirty="0" smtClean="0">
                <a:latin typeface="Cambria" pitchFamily="18" charset="0"/>
              </a:rPr>
              <a:t> is amenable to Penicillin-G, streptomycin, </a:t>
            </a:r>
            <a:r>
              <a:rPr lang="en-IN" sz="2200" dirty="0" err="1" smtClean="0">
                <a:latin typeface="Cambria" pitchFamily="18" charset="0"/>
              </a:rPr>
              <a:t>chloramphenicol</a:t>
            </a:r>
            <a:r>
              <a:rPr lang="en-IN" sz="2200" dirty="0" smtClean="0">
                <a:latin typeface="Cambria" pitchFamily="18" charset="0"/>
              </a:rPr>
              <a:t>, chlortetracycline, sulpha and </a:t>
            </a:r>
            <a:r>
              <a:rPr lang="en-IN" sz="2200" dirty="0" err="1" smtClean="0">
                <a:latin typeface="Cambria" pitchFamily="18" charset="0"/>
              </a:rPr>
              <a:t>tripmethoprim</a:t>
            </a:r>
            <a:r>
              <a:rPr lang="en-IN" sz="2200" dirty="0" smtClean="0">
                <a:latin typeface="Cambria" pitchFamily="18" charset="0"/>
              </a:rPr>
              <a:t>, </a:t>
            </a:r>
            <a:r>
              <a:rPr lang="en-IN" sz="2200" dirty="0" err="1" smtClean="0">
                <a:latin typeface="Cambria" pitchFamily="18" charset="0"/>
              </a:rPr>
              <a:t>enrofloxacin</a:t>
            </a:r>
            <a:r>
              <a:rPr lang="en-IN" sz="2200" dirty="0" smtClean="0">
                <a:latin typeface="Cambria" pitchFamily="18" charset="0"/>
              </a:rPr>
              <a:t> and </a:t>
            </a:r>
            <a:r>
              <a:rPr lang="en-IN" sz="2200" dirty="0" err="1" smtClean="0">
                <a:latin typeface="Cambria" pitchFamily="18" charset="0"/>
              </a:rPr>
              <a:t>oxytetracycline</a:t>
            </a:r>
            <a:r>
              <a:rPr lang="en-IN" sz="2200" dirty="0" smtClean="0">
                <a:latin typeface="Cambria" pitchFamily="18" charset="0"/>
              </a:rPr>
              <a:t>.</a:t>
            </a:r>
          </a:p>
          <a:p>
            <a:pPr marL="0" indent="0" algn="just"/>
            <a:r>
              <a:rPr lang="en-IN" sz="2200" dirty="0" smtClean="0">
                <a:latin typeface="Cambria" pitchFamily="18" charset="0"/>
              </a:rPr>
              <a:t>Vaccination</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011" y="1815137"/>
            <a:ext cx="9744604" cy="4989036"/>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r>
              <a:rPr lang="en-IN" sz="2200" b="1" dirty="0" smtClean="0">
                <a:latin typeface="Cambria" pitchFamily="18" charset="0"/>
              </a:rPr>
              <a:t>BLACK QUARTER</a:t>
            </a:r>
          </a:p>
          <a:p>
            <a:pPr marL="0" indent="0" algn="just"/>
            <a:r>
              <a:rPr lang="en-IN" sz="2200" dirty="0" smtClean="0">
                <a:latin typeface="Cambria" pitchFamily="18" charset="0"/>
              </a:rPr>
              <a:t> 	</a:t>
            </a:r>
            <a:r>
              <a:rPr lang="en-IN" sz="2200" i="1" dirty="0" smtClean="0">
                <a:latin typeface="Cambria" pitchFamily="18" charset="0"/>
              </a:rPr>
              <a:t>C. </a:t>
            </a:r>
            <a:r>
              <a:rPr lang="en-IN" sz="2200" i="1" dirty="0" err="1" smtClean="0">
                <a:latin typeface="Cambria" pitchFamily="18" charset="0"/>
              </a:rPr>
              <a:t>chauvoei</a:t>
            </a:r>
            <a:r>
              <a:rPr lang="en-IN" sz="2200" dirty="0" smtClean="0">
                <a:latin typeface="Cambria" pitchFamily="18" charset="0"/>
              </a:rPr>
              <a:t> causes black quarter or black leg in Cattle. Gram positive, rod shaped with rounded ends. Worldwide distribution in soil and pastures.</a:t>
            </a:r>
          </a:p>
          <a:p>
            <a:pPr marL="0" indent="0" algn="just"/>
            <a:r>
              <a:rPr lang="en-IN" sz="2200" i="1" dirty="0" smtClean="0">
                <a:latin typeface="Cambria" pitchFamily="18" charset="0"/>
              </a:rPr>
              <a:t>Symptoms</a:t>
            </a:r>
          </a:p>
          <a:p>
            <a:pPr marL="0" indent="0" algn="just"/>
            <a:r>
              <a:rPr lang="en-IN" sz="2200" dirty="0" smtClean="0">
                <a:latin typeface="Cambria" pitchFamily="18" charset="0"/>
              </a:rPr>
              <a:t>The disease usually occurs in young cattle of 6 months to about 2-3 years of age. Crepitating swelling in the hind or fore quarter, lameness, muscles shows trembling with violent twitching. Death usually occurs within 24 hours.</a:t>
            </a:r>
          </a:p>
          <a:p>
            <a:pPr marL="0" indent="0" algn="just"/>
            <a:r>
              <a:rPr lang="en-IN" sz="2200" i="1" dirty="0" smtClean="0">
                <a:latin typeface="Cambria" pitchFamily="18" charset="0"/>
              </a:rPr>
              <a:t>Control and prevention</a:t>
            </a:r>
          </a:p>
          <a:p>
            <a:pPr marL="0" indent="0" algn="just"/>
            <a:r>
              <a:rPr lang="en-IN" sz="2200" dirty="0" smtClean="0">
                <a:latin typeface="Cambria" pitchFamily="18" charset="0"/>
              </a:rPr>
              <a:t>	Hyper immune serum (HIS) is used to control explosive outbreaks. Penicillin along with HIS is used to treat the disease.</a:t>
            </a:r>
          </a:p>
          <a:p>
            <a:pPr marL="0" indent="0" algn="just"/>
            <a:r>
              <a:rPr lang="en-IN" sz="2200" dirty="0" smtClean="0">
                <a:latin typeface="Cambria" pitchFamily="18" charset="0"/>
              </a:rPr>
              <a:t>	</a:t>
            </a:r>
            <a:r>
              <a:rPr lang="en-IN" sz="2200" dirty="0" err="1" smtClean="0">
                <a:latin typeface="Cambria" pitchFamily="18" charset="0"/>
              </a:rPr>
              <a:t>Oxytetracycline</a:t>
            </a:r>
            <a:r>
              <a:rPr lang="en-IN" sz="2200" dirty="0" smtClean="0">
                <a:latin typeface="Cambria" pitchFamily="18" charset="0"/>
              </a:rPr>
              <a:t> &amp; Chlortetracycline can also be employed effectively in early stages.</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05" y="1187549"/>
            <a:ext cx="9744604" cy="6500971"/>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lgn="just"/>
            <a:r>
              <a:rPr lang="en-IN" b="1" dirty="0" smtClean="0">
                <a:latin typeface="Cambria" pitchFamily="18" charset="0"/>
              </a:rPr>
              <a:t>BOVINE TUBERCULOSIS</a:t>
            </a:r>
          </a:p>
          <a:p>
            <a:pPr marL="0" indent="0" algn="just"/>
            <a:r>
              <a:rPr lang="en-IN" dirty="0" smtClean="0">
                <a:latin typeface="Cambria" pitchFamily="18" charset="0"/>
              </a:rPr>
              <a:t>	</a:t>
            </a:r>
            <a:r>
              <a:rPr lang="en-IN" i="1" dirty="0" smtClean="0">
                <a:latin typeface="Cambria" pitchFamily="18" charset="0"/>
              </a:rPr>
              <a:t>Mycobacterium </a:t>
            </a:r>
            <a:r>
              <a:rPr lang="en-IN" i="1" dirty="0" err="1" smtClean="0">
                <a:latin typeface="Cambria" pitchFamily="18" charset="0"/>
              </a:rPr>
              <a:t>bovis</a:t>
            </a:r>
            <a:r>
              <a:rPr lang="en-IN" dirty="0" smtClean="0">
                <a:latin typeface="Cambria" pitchFamily="18" charset="0"/>
              </a:rPr>
              <a:t> causes bovine tuberculosis in many animal species and also cause tuberculosis in human</a:t>
            </a:r>
          </a:p>
          <a:p>
            <a:pPr marL="0" indent="0" algn="just"/>
            <a:r>
              <a:rPr lang="en-IN" i="1" dirty="0" smtClean="0">
                <a:latin typeface="Cambria" pitchFamily="18" charset="0"/>
              </a:rPr>
              <a:t>Clinical signs</a:t>
            </a:r>
          </a:p>
          <a:p>
            <a:pPr marL="0" indent="0" algn="just"/>
            <a:r>
              <a:rPr lang="en-IN" u="sng" dirty="0" smtClean="0">
                <a:latin typeface="Cambria" pitchFamily="18" charset="0"/>
              </a:rPr>
              <a:t>General form</a:t>
            </a:r>
          </a:p>
          <a:p>
            <a:pPr marL="0" indent="0" algn="just"/>
            <a:r>
              <a:rPr lang="en-IN" dirty="0" smtClean="0">
                <a:latin typeface="Cambria" pitchFamily="18" charset="0"/>
              </a:rPr>
              <a:t>	Affected animals become docile, Progressive emaciation, Capricious appetite, fluctuating body temperature and rough / sleek hair coat, animal does not put up weight. All these general signs are pronounced following calving.</a:t>
            </a:r>
          </a:p>
          <a:p>
            <a:pPr marL="0" indent="0" algn="just"/>
            <a:r>
              <a:rPr lang="en-IN" u="sng" dirty="0" smtClean="0">
                <a:latin typeface="Cambria" pitchFamily="18" charset="0"/>
              </a:rPr>
              <a:t>Respiratory form</a:t>
            </a:r>
          </a:p>
          <a:p>
            <a:pPr marL="0" indent="0" algn="just"/>
            <a:r>
              <a:rPr lang="en-IN" dirty="0" smtClean="0">
                <a:latin typeface="Cambria" pitchFamily="18" charset="0"/>
              </a:rPr>
              <a:t>	Silent or paroxysmal cough especially during early morning and chilled weather. Chronic cough with dyspnoea, squeaking crackles , enlargement of retropharyngeal </a:t>
            </a:r>
            <a:r>
              <a:rPr lang="en-IN" dirty="0" err="1" smtClean="0">
                <a:latin typeface="Cambria" pitchFamily="18" charset="0"/>
              </a:rPr>
              <a:t>lymphnode</a:t>
            </a:r>
            <a:r>
              <a:rPr lang="en-IN" dirty="0" smtClean="0">
                <a:latin typeface="Cambria" pitchFamily="18" charset="0"/>
              </a:rPr>
              <a:t> causes </a:t>
            </a:r>
            <a:r>
              <a:rPr lang="en-IN" dirty="0" err="1" smtClean="0">
                <a:latin typeface="Cambria" pitchFamily="18" charset="0"/>
              </a:rPr>
              <a:t>dysphagia</a:t>
            </a:r>
            <a:r>
              <a:rPr lang="en-IN" dirty="0" smtClean="0">
                <a:latin typeface="Cambria" pitchFamily="18" charset="0"/>
              </a:rPr>
              <a:t> and noisy breathing due to pharyngeal obstruction.</a:t>
            </a:r>
          </a:p>
          <a:p>
            <a:pPr marL="0" indent="0" algn="just"/>
            <a:r>
              <a:rPr lang="en-IN" u="sng" dirty="0" smtClean="0">
                <a:latin typeface="Cambria" pitchFamily="18" charset="0"/>
              </a:rPr>
              <a:t>Reproductive form</a:t>
            </a:r>
          </a:p>
          <a:p>
            <a:pPr marL="0" indent="0" algn="just"/>
            <a:r>
              <a:rPr lang="en-IN" dirty="0" smtClean="0">
                <a:latin typeface="Cambria" pitchFamily="18" charset="0"/>
              </a:rPr>
              <a:t>	</a:t>
            </a:r>
            <a:r>
              <a:rPr lang="en-IN" dirty="0" err="1" smtClean="0">
                <a:latin typeface="Cambria" pitchFamily="18" charset="0"/>
              </a:rPr>
              <a:t>Metritis</a:t>
            </a:r>
            <a:r>
              <a:rPr lang="en-IN" dirty="0" smtClean="0">
                <a:latin typeface="Cambria" pitchFamily="18" charset="0"/>
              </a:rPr>
              <a:t> and inflammation of placenta leads to infertility, abortion and failure in conception.</a:t>
            </a:r>
          </a:p>
          <a:p>
            <a:pPr marL="0" indent="0" algn="just"/>
            <a:r>
              <a:rPr lang="en-IN" i="1" dirty="0" smtClean="0">
                <a:latin typeface="Cambria" pitchFamily="18" charset="0"/>
              </a:rPr>
              <a:t>Control and prevention</a:t>
            </a:r>
          </a:p>
          <a:p>
            <a:pPr marL="0" indent="0" algn="just"/>
            <a:r>
              <a:rPr lang="en-IN" dirty="0" smtClean="0">
                <a:latin typeface="Cambria" pitchFamily="18" charset="0"/>
              </a:rPr>
              <a:t>	Treatment and vaccination are inappropriate in control programmes for cattle. In many countries, tuberculin testing followed by isolation and slaughter of reactors has been implemented as the basis of national eradication schemes.</a:t>
            </a:r>
            <a:endParaRPr lang="en-IN"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16" y="1452148"/>
            <a:ext cx="9576594" cy="6072105"/>
          </a:xfrm>
        </p:spPr>
        <p:style>
          <a:lnRef idx="2">
            <a:schemeClr val="dk1"/>
          </a:lnRef>
          <a:fillRef idx="1">
            <a:schemeClr val="lt1"/>
          </a:fillRef>
          <a:effectRef idx="0">
            <a:schemeClr val="dk1"/>
          </a:effectRef>
          <a:fontRef idx="minor">
            <a:schemeClr val="dk1"/>
          </a:fontRef>
        </p:style>
        <p:txBody>
          <a:bodyPr>
            <a:noAutofit/>
          </a:bodyPr>
          <a:lstStyle/>
          <a:p>
            <a:pPr algn="just">
              <a:buNone/>
            </a:pPr>
            <a:r>
              <a:rPr lang="en-IN" sz="2200" b="1" dirty="0" smtClean="0">
                <a:latin typeface="Cambria" pitchFamily="18" charset="0"/>
              </a:rPr>
              <a:t>BRUCELLOSIS</a:t>
            </a:r>
          </a:p>
          <a:p>
            <a:pPr marL="0" indent="0" algn="just"/>
            <a:r>
              <a:rPr lang="en-IN" sz="2200" dirty="0" smtClean="0">
                <a:latin typeface="Cambria" pitchFamily="18" charset="0"/>
              </a:rPr>
              <a:t>	</a:t>
            </a:r>
            <a:r>
              <a:rPr lang="en-IN" sz="2200" i="1" dirty="0" err="1" smtClean="0">
                <a:latin typeface="Cambria" pitchFamily="18" charset="0"/>
              </a:rPr>
              <a:t>Brucella</a:t>
            </a:r>
            <a:r>
              <a:rPr lang="en-IN" sz="2200" i="1" dirty="0" smtClean="0">
                <a:latin typeface="Cambria" pitchFamily="18" charset="0"/>
              </a:rPr>
              <a:t> </a:t>
            </a:r>
            <a:r>
              <a:rPr lang="en-IN" sz="2200" i="1" dirty="0" err="1" smtClean="0">
                <a:latin typeface="Cambria" pitchFamily="18" charset="0"/>
              </a:rPr>
              <a:t>abortus</a:t>
            </a:r>
            <a:r>
              <a:rPr lang="en-IN" sz="2200" dirty="0" smtClean="0">
                <a:latin typeface="Cambria" pitchFamily="18" charset="0"/>
              </a:rPr>
              <a:t> species are obligate intra cellular parasites and  cause abortion in last trimester of </a:t>
            </a:r>
            <a:r>
              <a:rPr lang="en-IN" sz="2200" dirty="0" err="1" smtClean="0">
                <a:latin typeface="Cambria" pitchFamily="18" charset="0"/>
              </a:rPr>
              <a:t>pegnancy</a:t>
            </a:r>
            <a:endParaRPr lang="en-IN" sz="2200" dirty="0" smtClean="0">
              <a:latin typeface="Cambria" pitchFamily="18" charset="0"/>
            </a:endParaRPr>
          </a:p>
          <a:p>
            <a:pPr algn="just">
              <a:buNone/>
            </a:pPr>
            <a:r>
              <a:rPr lang="en-IN" sz="2200" i="1" dirty="0" smtClean="0">
                <a:latin typeface="Cambria" pitchFamily="18" charset="0"/>
              </a:rPr>
              <a:t>Symptoms</a:t>
            </a:r>
          </a:p>
          <a:p>
            <a:pPr algn="just"/>
            <a:r>
              <a:rPr lang="en-IN" sz="2200" dirty="0" smtClean="0">
                <a:latin typeface="Cambria" pitchFamily="18" charset="0"/>
              </a:rPr>
              <a:t>The disease in cattle is almost always caused by </a:t>
            </a:r>
            <a:r>
              <a:rPr lang="en-IN" sz="2200" dirty="0" err="1" smtClean="0">
                <a:latin typeface="Cambria" pitchFamily="18" charset="0"/>
              </a:rPr>
              <a:t>B.abortus</a:t>
            </a:r>
            <a:r>
              <a:rPr lang="en-IN" sz="2200" dirty="0" smtClean="0">
                <a:latin typeface="Cambria" pitchFamily="18" charset="0"/>
              </a:rPr>
              <a:t>.</a:t>
            </a:r>
          </a:p>
          <a:p>
            <a:pPr algn="just"/>
            <a:r>
              <a:rPr lang="en-IN" sz="2200" dirty="0" smtClean="0">
                <a:latin typeface="Cambria" pitchFamily="18" charset="0"/>
              </a:rPr>
              <a:t>The incubation period is usually from 30 to 60 days.</a:t>
            </a:r>
          </a:p>
          <a:p>
            <a:pPr algn="just"/>
            <a:r>
              <a:rPr lang="en-IN" sz="2200" dirty="0" smtClean="0">
                <a:latin typeface="Cambria" pitchFamily="18" charset="0"/>
              </a:rPr>
              <a:t>After bacteraemia the infection localizes in the </a:t>
            </a:r>
            <a:r>
              <a:rPr lang="en-IN" sz="2200" dirty="0" err="1" smtClean="0">
                <a:latin typeface="Cambria" pitchFamily="18" charset="0"/>
              </a:rPr>
              <a:t>placentae</a:t>
            </a:r>
            <a:r>
              <a:rPr lang="en-IN" sz="2200" dirty="0" smtClean="0">
                <a:latin typeface="Cambria" pitchFamily="18" charset="0"/>
              </a:rPr>
              <a:t>, if the animal is not pregnant, the infection localizes in udder (interstitial mastitis).</a:t>
            </a:r>
          </a:p>
          <a:p>
            <a:pPr algn="just"/>
            <a:r>
              <a:rPr lang="en-IN" sz="2200" dirty="0" smtClean="0">
                <a:latin typeface="Cambria" pitchFamily="18" charset="0"/>
              </a:rPr>
              <a:t>In the bull, </a:t>
            </a:r>
            <a:r>
              <a:rPr lang="en-IN" sz="2200" dirty="0" err="1" smtClean="0">
                <a:latin typeface="Cambria" pitchFamily="18" charset="0"/>
              </a:rPr>
              <a:t>orchitis</a:t>
            </a:r>
            <a:r>
              <a:rPr lang="en-IN" sz="2200" dirty="0" smtClean="0">
                <a:latin typeface="Cambria" pitchFamily="18" charset="0"/>
              </a:rPr>
              <a:t> and </a:t>
            </a:r>
            <a:r>
              <a:rPr lang="en-IN" sz="2200" dirty="0" err="1" smtClean="0">
                <a:latin typeface="Cambria" pitchFamily="18" charset="0"/>
              </a:rPr>
              <a:t>epididymitis</a:t>
            </a:r>
            <a:r>
              <a:rPr lang="en-IN" sz="2200" dirty="0" smtClean="0">
                <a:latin typeface="Cambria" pitchFamily="18" charset="0"/>
              </a:rPr>
              <a:t>.</a:t>
            </a:r>
          </a:p>
          <a:p>
            <a:pPr algn="just"/>
            <a:r>
              <a:rPr lang="en-IN" sz="2200" dirty="0" smtClean="0">
                <a:latin typeface="Cambria" pitchFamily="18" charset="0"/>
              </a:rPr>
              <a:t>Abortion at 6 months and retained </a:t>
            </a:r>
            <a:r>
              <a:rPr lang="en-IN" sz="2200" dirty="0" err="1" smtClean="0">
                <a:latin typeface="Cambria" pitchFamily="18" charset="0"/>
              </a:rPr>
              <a:t>placentae</a:t>
            </a:r>
            <a:r>
              <a:rPr lang="en-IN" sz="2200" dirty="0" smtClean="0">
                <a:latin typeface="Cambria" pitchFamily="18" charset="0"/>
              </a:rPr>
              <a:t> are the cardinal signs.</a:t>
            </a:r>
          </a:p>
          <a:p>
            <a:pPr algn="just">
              <a:buNone/>
            </a:pPr>
            <a:r>
              <a:rPr lang="en-IN" sz="2200" i="1" dirty="0" smtClean="0">
                <a:latin typeface="Cambria" pitchFamily="18" charset="0"/>
              </a:rPr>
              <a:t>Prevention and control</a:t>
            </a:r>
          </a:p>
          <a:p>
            <a:pPr algn="just"/>
            <a:r>
              <a:rPr lang="en-IN" sz="2200" dirty="0" smtClean="0">
                <a:latin typeface="Cambria" pitchFamily="18" charset="0"/>
              </a:rPr>
              <a:t>The attenuated live vaccine is used in female calves 4 to 12 months of age.</a:t>
            </a:r>
          </a:p>
          <a:p>
            <a:pPr algn="just"/>
            <a:r>
              <a:rPr lang="en-IN" sz="2200" dirty="0" smtClean="0">
                <a:latin typeface="Cambria" pitchFamily="18" charset="0"/>
              </a:rPr>
              <a:t>The adjuvant </a:t>
            </a:r>
            <a:r>
              <a:rPr lang="en-IN" sz="2200" dirty="0" err="1" smtClean="0">
                <a:latin typeface="Cambria" pitchFamily="18" charset="0"/>
              </a:rPr>
              <a:t>bacterins</a:t>
            </a:r>
            <a:r>
              <a:rPr lang="en-IN" sz="2200" dirty="0" smtClean="0">
                <a:latin typeface="Cambria" pitchFamily="18" charset="0"/>
              </a:rPr>
              <a:t> is used as booster vaccine.</a:t>
            </a:r>
            <a:endParaRPr lang="en-IN" sz="2200" dirty="0">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0365" y="0"/>
            <a:ext cx="3780234" cy="453230"/>
          </a:xfrm>
        </p:spPr>
        <p:txBody>
          <a:bodyPr>
            <a:normAutofit fontScale="90000"/>
          </a:bodyPr>
          <a:lstStyle/>
          <a:p>
            <a:r>
              <a:rPr lang="en-IN" sz="3500" dirty="0" smtClean="0">
                <a:latin typeface="Cambria" pitchFamily="18" charset="0"/>
              </a:rPr>
              <a:t>VIRAL DISEASES</a:t>
            </a:r>
            <a:endParaRPr lang="en-IN" dirty="0">
              <a:latin typeface="Cambria" pitchFamily="18" charset="0"/>
            </a:endParaRPr>
          </a:p>
        </p:txBody>
      </p:sp>
      <p:sp>
        <p:nvSpPr>
          <p:cNvPr id="3" name="Content Placeholder 2"/>
          <p:cNvSpPr>
            <a:spLocks noGrp="1"/>
          </p:cNvSpPr>
          <p:nvPr>
            <p:ph idx="1"/>
          </p:nvPr>
        </p:nvSpPr>
        <p:spPr>
          <a:xfrm>
            <a:off x="336021" y="1164582"/>
            <a:ext cx="9492589" cy="6395093"/>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endParaRPr lang="en-IN" dirty="0" smtClean="0"/>
          </a:p>
          <a:p>
            <a:pPr marL="0" indent="0"/>
            <a:r>
              <a:rPr lang="en-IN" sz="4600" b="1" dirty="0" smtClean="0">
                <a:latin typeface="Cambria" pitchFamily="18" charset="0"/>
              </a:rPr>
              <a:t>FOOT AND MOUTH DISEASE</a:t>
            </a:r>
          </a:p>
          <a:p>
            <a:pPr marL="0" indent="0" algn="just"/>
            <a:r>
              <a:rPr lang="en-IN" sz="4600" dirty="0" smtClean="0">
                <a:latin typeface="Cambria" pitchFamily="18" charset="0"/>
              </a:rPr>
              <a:t>	Foot and mouth disease (FMD) is the most contagious disease of mammals and cause severe economic loss in susceptible cloven-hoofed animals (cattle, pigs, sheep, goats, and water buffalo).</a:t>
            </a:r>
          </a:p>
          <a:p>
            <a:pPr marL="0" indent="0"/>
            <a:r>
              <a:rPr lang="en-IN" sz="4600" dirty="0" smtClean="0">
                <a:latin typeface="Cambria" pitchFamily="18" charset="0"/>
              </a:rPr>
              <a:t>Transmission : Direct contact : Through water : manure : Pasture and cattle attendant</a:t>
            </a:r>
          </a:p>
          <a:p>
            <a:pPr marL="0" indent="0"/>
            <a:r>
              <a:rPr lang="en-IN" sz="4600" i="1" dirty="0" smtClean="0">
                <a:latin typeface="Cambria" pitchFamily="18" charset="0"/>
              </a:rPr>
              <a:t>Symptoms</a:t>
            </a:r>
          </a:p>
          <a:p>
            <a:pPr marL="0" indent="0" algn="just"/>
            <a:r>
              <a:rPr lang="en-IN" sz="4600" dirty="0" smtClean="0">
                <a:latin typeface="Cambria" pitchFamily="18" charset="0"/>
              </a:rPr>
              <a:t>The disease is characterised by the formation of vesicles (fluid-filled blisters) and erosions in the mouth, nose, teats and feet. Initial signs are pyrexia (39.4-40.6ºC), dullness, anorexia, and fall in milk production. These signs are followed by excessive salivation; drooling, serous nasal discharge; shaking, kicking of the feet or lameness; and vesicle (blister) formation in  the tongue, dental pad, gums, soft palate, nostrils, muzzle, </a:t>
            </a:r>
            <a:r>
              <a:rPr lang="en-IN" sz="4600" dirty="0" err="1" smtClean="0">
                <a:latin typeface="Cambria" pitchFamily="18" charset="0"/>
              </a:rPr>
              <a:t>interdigital</a:t>
            </a:r>
            <a:r>
              <a:rPr lang="en-IN" sz="4600" dirty="0" smtClean="0">
                <a:latin typeface="Cambria" pitchFamily="18" charset="0"/>
              </a:rPr>
              <a:t> space, coronary band, and teats. Pregnant cows may abort, and young calves may die without developing any vesicle. The course of an FMD infection is 2 to 3 weeks. Secondary infection may delay recovery.</a:t>
            </a:r>
          </a:p>
          <a:p>
            <a:pPr marL="0" indent="0"/>
            <a:r>
              <a:rPr lang="en-IN" sz="4600" i="1" dirty="0" smtClean="0">
                <a:latin typeface="Cambria" pitchFamily="18" charset="0"/>
              </a:rPr>
              <a:t>Prevention &amp; Control :</a:t>
            </a:r>
          </a:p>
          <a:p>
            <a:pPr marL="0" indent="0"/>
            <a:r>
              <a:rPr lang="en-IN" sz="4600" dirty="0" smtClean="0">
                <a:latin typeface="Cambria" pitchFamily="18" charset="0"/>
              </a:rPr>
              <a:t>Thorough disinfection of shed, utensils, clothes of attendants.</a:t>
            </a:r>
          </a:p>
          <a:p>
            <a:pPr marL="0" indent="0"/>
            <a:r>
              <a:rPr lang="en-IN" sz="4600" dirty="0" smtClean="0">
                <a:latin typeface="Cambria" pitchFamily="18" charset="0"/>
              </a:rPr>
              <a:t>Vaccination – polyvalent – once – 4months or varies with type of vaccine</a:t>
            </a:r>
            <a:endParaRPr lang="en-IN" sz="4600" dirty="0">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302" y="83997"/>
            <a:ext cx="5040313" cy="537226"/>
          </a:xfrm>
        </p:spPr>
        <p:txBody>
          <a:bodyPr>
            <a:normAutofit fontScale="90000"/>
          </a:bodyPr>
          <a:lstStyle/>
          <a:p>
            <a:r>
              <a:rPr lang="en-IN" sz="4000" dirty="0" smtClean="0">
                <a:latin typeface="Cambria" pitchFamily="18" charset="0"/>
              </a:rPr>
              <a:t>METBOLIC DISEASES</a:t>
            </a:r>
            <a:endParaRPr lang="en-IN" dirty="0">
              <a:latin typeface="Cambria" pitchFamily="18" charset="0"/>
            </a:endParaRPr>
          </a:p>
        </p:txBody>
      </p:sp>
      <p:sp>
        <p:nvSpPr>
          <p:cNvPr id="3" name="Content Placeholder 2"/>
          <p:cNvSpPr>
            <a:spLocks noGrp="1"/>
          </p:cNvSpPr>
          <p:nvPr>
            <p:ph idx="1"/>
          </p:nvPr>
        </p:nvSpPr>
        <p:spPr>
          <a:xfrm>
            <a:off x="168010" y="587975"/>
            <a:ext cx="9660599" cy="6971700"/>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r>
              <a:rPr lang="en-IN" sz="2000" b="1" dirty="0" smtClean="0">
                <a:latin typeface="Cambria" pitchFamily="18" charset="0"/>
              </a:rPr>
              <a:t>Milk fever</a:t>
            </a:r>
          </a:p>
          <a:p>
            <a:pPr marL="0" indent="0" algn="just"/>
            <a:r>
              <a:rPr lang="en-IN" sz="2000" dirty="0" smtClean="0">
                <a:latin typeface="Cambria" pitchFamily="18" charset="0"/>
              </a:rPr>
              <a:t>	Milk fever is a  metabolic disease in cows soon after calving. Due to fall in serum calcium level in cows after calving as a result of failure to mobilize calcium reserves and of the development of negative calcium balance in late pregnancy.</a:t>
            </a:r>
          </a:p>
          <a:p>
            <a:pPr marL="0" indent="0" algn="just"/>
            <a:r>
              <a:rPr lang="en-IN" sz="2000" i="1" dirty="0" smtClean="0">
                <a:latin typeface="Cambria" pitchFamily="18" charset="0"/>
              </a:rPr>
              <a:t>Symptoms</a:t>
            </a:r>
          </a:p>
          <a:p>
            <a:pPr marL="0" indent="0" algn="just"/>
            <a:r>
              <a:rPr lang="en-IN" sz="2000" dirty="0" smtClean="0">
                <a:latin typeface="Cambria" pitchFamily="18" charset="0"/>
              </a:rPr>
              <a:t>	Disease flares up with in 72 hours of calving initially the cows show excitement, </a:t>
            </a:r>
            <a:r>
              <a:rPr lang="en-IN" sz="2000" dirty="0" err="1" smtClean="0">
                <a:latin typeface="Cambria" pitchFamily="18" charset="0"/>
              </a:rPr>
              <a:t>incoordination</a:t>
            </a:r>
            <a:r>
              <a:rPr lang="en-IN" sz="2000" dirty="0" smtClean="0">
                <a:latin typeface="Cambria" pitchFamily="18" charset="0"/>
              </a:rPr>
              <a:t> of movement muscular tremors in limbs and head, lying in recumbent position with her head directed towards flank.  In final stages subnormal temperature, dilatation of the pupil, impalpable pulse, coma and death.</a:t>
            </a:r>
          </a:p>
          <a:p>
            <a:pPr marL="0" indent="0" algn="just"/>
            <a:r>
              <a:rPr lang="en-IN" sz="2000" i="1" dirty="0" smtClean="0">
                <a:latin typeface="Cambria" pitchFamily="18" charset="0"/>
              </a:rPr>
              <a:t>Treatment &amp; Control</a:t>
            </a:r>
          </a:p>
          <a:p>
            <a:pPr marL="0" indent="0" algn="just"/>
            <a:r>
              <a:rPr lang="en-IN" sz="2000" dirty="0" smtClean="0">
                <a:latin typeface="Cambria" pitchFamily="18" charset="0"/>
              </a:rPr>
              <a:t>	Dramatic recovery by intravenous administration of 300-400 ml calcium </a:t>
            </a:r>
            <a:r>
              <a:rPr lang="en-IN" sz="2000" dirty="0" err="1" smtClean="0">
                <a:latin typeface="Cambria" pitchFamily="18" charset="0"/>
              </a:rPr>
              <a:t>borogluconate</a:t>
            </a:r>
            <a:r>
              <a:rPr lang="en-IN" sz="2000" dirty="0" smtClean="0">
                <a:latin typeface="Cambria" pitchFamily="18" charset="0"/>
              </a:rPr>
              <a:t> with Vitamin D3 injected intramuscularly. Continued mixing of ½ litre of supernatant lime water for cow may reduce the incidence.</a:t>
            </a:r>
          </a:p>
          <a:p>
            <a:pPr marL="0" indent="0"/>
            <a:r>
              <a:rPr lang="en-IN" sz="2000" b="1" dirty="0" smtClean="0">
                <a:latin typeface="Cambria" pitchFamily="18" charset="0"/>
              </a:rPr>
              <a:t>Bloat : (TYMPANY)</a:t>
            </a:r>
          </a:p>
          <a:p>
            <a:pPr marL="0" indent="0"/>
            <a:r>
              <a:rPr lang="en-IN" sz="2000" dirty="0" smtClean="0">
                <a:latin typeface="Cambria" pitchFamily="18" charset="0"/>
              </a:rPr>
              <a:t>	Bloat is a disease of ruminants in which rumen and reticulum is over distended with  the gases of fermentation.</a:t>
            </a:r>
          </a:p>
          <a:p>
            <a:pPr marL="0" indent="0"/>
            <a:r>
              <a:rPr lang="en-IN" sz="2000" i="1" dirty="0" smtClean="0">
                <a:latin typeface="Cambria" pitchFamily="18" charset="0"/>
              </a:rPr>
              <a:t>Cause</a:t>
            </a:r>
            <a:r>
              <a:rPr lang="en-IN" sz="2000" dirty="0" smtClean="0">
                <a:latin typeface="Cambria" pitchFamily="18" charset="0"/>
              </a:rPr>
              <a:t>	Excess intake of fresh legumes and feeding of high grain ration lead to frothy bloat. </a:t>
            </a:r>
            <a:r>
              <a:rPr lang="en-IN" sz="2000" dirty="0" err="1" smtClean="0">
                <a:latin typeface="Cambria" pitchFamily="18" charset="0"/>
              </a:rPr>
              <a:t>Obstuction</a:t>
            </a:r>
            <a:r>
              <a:rPr lang="en-IN" sz="2000" dirty="0" smtClean="0">
                <a:latin typeface="Cambria" pitchFamily="18" charset="0"/>
              </a:rPr>
              <a:t> to normal expulsion of gases from rumen by choking the </a:t>
            </a:r>
            <a:r>
              <a:rPr lang="en-IN" sz="2000" dirty="0" err="1" smtClean="0">
                <a:latin typeface="Cambria" pitchFamily="18" charset="0"/>
              </a:rPr>
              <a:t>oestophageal</a:t>
            </a:r>
            <a:r>
              <a:rPr lang="en-IN" sz="2000" dirty="0" smtClean="0">
                <a:latin typeface="Cambria" pitchFamily="18" charset="0"/>
              </a:rPr>
              <a:t> passage by corncob, turnip and sugar beet cause free gas bloat.</a:t>
            </a:r>
          </a:p>
          <a:p>
            <a:pPr marL="0" indent="0" algn="just"/>
            <a:endParaRPr lang="en-IN" sz="2000" dirty="0">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352</Words>
  <Application>Microsoft Office PowerPoint</Application>
  <PresentationFormat>Custom</PresentationFormat>
  <Paragraphs>122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DAIRY FARMING</vt:lpstr>
      <vt:lpstr>Slide 2</vt:lpstr>
      <vt:lpstr>Bacterial disease</vt:lpstr>
      <vt:lpstr>Slide 4</vt:lpstr>
      <vt:lpstr>Slide 5</vt:lpstr>
      <vt:lpstr>Slide 6</vt:lpstr>
      <vt:lpstr>Slide 7</vt:lpstr>
      <vt:lpstr>VIRAL DISEASES</vt:lpstr>
      <vt:lpstr>METBOLIC DISEASES</vt:lpstr>
      <vt:lpstr>Slide 10</vt:lpstr>
      <vt:lpstr>Slide 11</vt:lpstr>
      <vt:lpstr>Slide 12</vt:lpstr>
      <vt:lpstr>Parasitic infestation</vt:lpstr>
      <vt:lpstr>Slide 14</vt:lpstr>
      <vt:lpstr>PARASITIC DISEASES</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Gouri Sahu</dc:creator>
  <cp:lastModifiedBy>user</cp:lastModifiedBy>
  <cp:revision>18</cp:revision>
  <cp:lastPrinted>1601-01-01T00:00:00Z</cp:lastPrinted>
  <dcterms:created xsi:type="dcterms:W3CDTF">2018-01-17T07:28:50Z</dcterms:created>
  <dcterms:modified xsi:type="dcterms:W3CDTF">2021-03-08T16:57:35Z</dcterms:modified>
</cp:coreProperties>
</file>