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48"/>
  </p:notesMasterIdLst>
  <p:handoutMasterIdLst>
    <p:handoutMasterId r:id="rId49"/>
  </p:handoutMasterIdLst>
  <p:sldIdLst>
    <p:sldId id="257" r:id="rId3"/>
    <p:sldId id="312" r:id="rId4"/>
    <p:sldId id="31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1" r:id="rId21"/>
    <p:sldId id="301" r:id="rId22"/>
    <p:sldId id="274" r:id="rId23"/>
    <p:sldId id="275" r:id="rId24"/>
    <p:sldId id="306" r:id="rId25"/>
    <p:sldId id="276" r:id="rId26"/>
    <p:sldId id="305" r:id="rId27"/>
    <p:sldId id="278" r:id="rId28"/>
    <p:sldId id="279" r:id="rId29"/>
    <p:sldId id="280" r:id="rId30"/>
    <p:sldId id="308" r:id="rId31"/>
    <p:sldId id="282" r:id="rId32"/>
    <p:sldId id="283" r:id="rId33"/>
    <p:sldId id="300" r:id="rId34"/>
    <p:sldId id="289" r:id="rId35"/>
    <p:sldId id="296" r:id="rId36"/>
    <p:sldId id="297" r:id="rId37"/>
    <p:sldId id="299" r:id="rId38"/>
    <p:sldId id="302" r:id="rId39"/>
    <p:sldId id="298" r:id="rId40"/>
    <p:sldId id="303" r:id="rId41"/>
    <p:sldId id="291" r:id="rId42"/>
    <p:sldId id="307" r:id="rId43"/>
    <p:sldId id="288" r:id="rId44"/>
    <p:sldId id="309" r:id="rId45"/>
    <p:sldId id="310" r:id="rId46"/>
    <p:sldId id="29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CC00"/>
    <a:srgbClr val="0033CC"/>
    <a:srgbClr val="3366FF"/>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24" autoAdjust="0"/>
  </p:normalViewPr>
  <p:slideViewPr>
    <p:cSldViewPr>
      <p:cViewPr>
        <p:scale>
          <a:sx n="95" d="100"/>
          <a:sy n="95" d="100"/>
        </p:scale>
        <p:origin x="1128" y="-576"/>
      </p:cViewPr>
      <p:guideLst>
        <p:guide orient="horz" pos="2160"/>
        <p:guide pos="2880"/>
      </p:guideLst>
    </p:cSldViewPr>
  </p:slideViewPr>
  <p:outlineViewPr>
    <p:cViewPr>
      <p:scale>
        <a:sx n="33" d="100"/>
        <a:sy n="33" d="100"/>
      </p:scale>
      <p:origin x="48" y="36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F9914-E9A6-446D-A590-DBAAB2CD5788}" type="doc">
      <dgm:prSet loTypeId="urn:microsoft.com/office/officeart/2005/8/layout/hierarchy4" loCatId="list" qsTypeId="urn:microsoft.com/office/officeart/2005/8/quickstyle/simple4" qsCatId="simple" csTypeId="urn:microsoft.com/office/officeart/2005/8/colors/accent1_2" csCatId="accent1" phldr="1"/>
      <dgm:spPr/>
      <dgm:t>
        <a:bodyPr/>
        <a:lstStyle/>
        <a:p>
          <a:endParaRPr lang="en-US"/>
        </a:p>
      </dgm:t>
    </dgm:pt>
    <dgm:pt modelId="{16B6B406-654D-4289-A8DF-B0E57E4BA7B0}">
      <dgm:prSet>
        <dgm:style>
          <a:lnRef idx="1">
            <a:schemeClr val="dk1"/>
          </a:lnRef>
          <a:fillRef idx="3">
            <a:schemeClr val="dk1"/>
          </a:fillRef>
          <a:effectRef idx="2">
            <a:schemeClr val="dk1"/>
          </a:effectRef>
          <a:fontRef idx="minor">
            <a:schemeClr val="lt1"/>
          </a:fontRef>
        </dgm:style>
      </dgm:prSet>
      <dgm:spPr/>
      <dgm:t>
        <a:bodyPr/>
        <a:lstStyle/>
        <a:p>
          <a:pPr rtl="0"/>
          <a:r>
            <a:rPr lang="en-US" b="0" baseline="0" dirty="0">
              <a:solidFill>
                <a:srgbClr val="FFFF00"/>
              </a:solidFill>
            </a:rPr>
            <a:t>CONTENTS</a:t>
          </a:r>
        </a:p>
      </dgm:t>
    </dgm:pt>
    <dgm:pt modelId="{E42F8090-D41B-49A3-8AAC-F16BCF6D3699}" type="parTrans" cxnId="{691E3783-4C53-48A7-BA40-42174AC97C1E}">
      <dgm:prSet/>
      <dgm:spPr/>
      <dgm:t>
        <a:bodyPr/>
        <a:lstStyle/>
        <a:p>
          <a:endParaRPr lang="en-US"/>
        </a:p>
      </dgm:t>
    </dgm:pt>
    <dgm:pt modelId="{78E93E51-064B-4D92-BFDE-76164AE5BAB4}" type="sibTrans" cxnId="{691E3783-4C53-48A7-BA40-42174AC97C1E}">
      <dgm:prSet/>
      <dgm:spPr/>
      <dgm:t>
        <a:bodyPr/>
        <a:lstStyle/>
        <a:p>
          <a:endParaRPr lang="en-US"/>
        </a:p>
      </dgm:t>
    </dgm:pt>
    <dgm:pt modelId="{AB03F55E-A797-4B2B-B91B-9FF55EA6E7DB}" type="pres">
      <dgm:prSet presAssocID="{EB3F9914-E9A6-446D-A590-DBAAB2CD5788}" presName="Name0" presStyleCnt="0">
        <dgm:presLayoutVars>
          <dgm:chPref val="1"/>
          <dgm:dir/>
          <dgm:animOne val="branch"/>
          <dgm:animLvl val="lvl"/>
          <dgm:resizeHandles/>
        </dgm:presLayoutVars>
      </dgm:prSet>
      <dgm:spPr/>
    </dgm:pt>
    <dgm:pt modelId="{99FC1D9C-2447-452D-9D5F-44A9FA1A4F9C}" type="pres">
      <dgm:prSet presAssocID="{16B6B406-654D-4289-A8DF-B0E57E4BA7B0}" presName="vertOne" presStyleCnt="0"/>
      <dgm:spPr/>
    </dgm:pt>
    <dgm:pt modelId="{F0DC9EED-5ACB-4D55-B3C0-C2957771C5A2}" type="pres">
      <dgm:prSet presAssocID="{16B6B406-654D-4289-A8DF-B0E57E4BA7B0}" presName="txOne" presStyleLbl="node0" presStyleIdx="0" presStyleCnt="1" custLinFactNeighborY="-4028">
        <dgm:presLayoutVars>
          <dgm:chPref val="3"/>
        </dgm:presLayoutVars>
      </dgm:prSet>
      <dgm:spPr/>
    </dgm:pt>
    <dgm:pt modelId="{12AD7038-B118-4BAD-A4AA-9DEDF642771A}" type="pres">
      <dgm:prSet presAssocID="{16B6B406-654D-4289-A8DF-B0E57E4BA7B0}" presName="horzOne" presStyleCnt="0"/>
      <dgm:spPr/>
    </dgm:pt>
  </dgm:ptLst>
  <dgm:cxnLst>
    <dgm:cxn modelId="{5FF93338-81D8-4A17-A2BD-B6B04C6C43ED}" type="presOf" srcId="{16B6B406-654D-4289-A8DF-B0E57E4BA7B0}" destId="{F0DC9EED-5ACB-4D55-B3C0-C2957771C5A2}" srcOrd="0" destOrd="0" presId="urn:microsoft.com/office/officeart/2005/8/layout/hierarchy4"/>
    <dgm:cxn modelId="{691E3783-4C53-48A7-BA40-42174AC97C1E}" srcId="{EB3F9914-E9A6-446D-A590-DBAAB2CD5788}" destId="{16B6B406-654D-4289-A8DF-B0E57E4BA7B0}" srcOrd="0" destOrd="0" parTransId="{E42F8090-D41B-49A3-8AAC-F16BCF6D3699}" sibTransId="{78E93E51-064B-4D92-BFDE-76164AE5BAB4}"/>
    <dgm:cxn modelId="{C28FBFE5-DD87-40C0-A123-558684FB0327}" type="presOf" srcId="{EB3F9914-E9A6-446D-A590-DBAAB2CD5788}" destId="{AB03F55E-A797-4B2B-B91B-9FF55EA6E7DB}" srcOrd="0" destOrd="0" presId="urn:microsoft.com/office/officeart/2005/8/layout/hierarchy4"/>
    <dgm:cxn modelId="{C791269A-2296-42C2-91B2-923827553AD1}" type="presParOf" srcId="{AB03F55E-A797-4B2B-B91B-9FF55EA6E7DB}" destId="{99FC1D9C-2447-452D-9D5F-44A9FA1A4F9C}" srcOrd="0" destOrd="0" presId="urn:microsoft.com/office/officeart/2005/8/layout/hierarchy4"/>
    <dgm:cxn modelId="{2EE5A2EE-E642-43E6-BD6E-735BC3A1E921}" type="presParOf" srcId="{99FC1D9C-2447-452D-9D5F-44A9FA1A4F9C}" destId="{F0DC9EED-5ACB-4D55-B3C0-C2957771C5A2}" srcOrd="0" destOrd="0" presId="urn:microsoft.com/office/officeart/2005/8/layout/hierarchy4"/>
    <dgm:cxn modelId="{5DAD814F-61F2-47F4-B8DB-419218DFCC12}" type="presParOf" srcId="{99FC1D9C-2447-452D-9D5F-44A9FA1A4F9C}" destId="{12AD7038-B118-4BAD-A4AA-9DEDF642771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D1125-5E31-4A16-BBE0-07CDAF88A3D4}" type="doc">
      <dgm:prSet loTypeId="urn:microsoft.com/office/officeart/2005/8/layout/vList5" loCatId="list" qsTypeId="urn:microsoft.com/office/officeart/2005/8/quickstyle/simple1" qsCatId="simple" csTypeId="urn:microsoft.com/office/officeart/2005/8/colors/accent4_1" csCatId="accent4" phldr="1"/>
      <dgm:spPr/>
      <dgm:t>
        <a:bodyPr/>
        <a:lstStyle/>
        <a:p>
          <a:endParaRPr lang="en-US"/>
        </a:p>
      </dgm:t>
    </dgm:pt>
    <dgm:pt modelId="{09F2EBEC-B15A-47F4-98AB-C7B255E7C499}">
      <dgm:prSet custT="1">
        <dgm:style>
          <a:lnRef idx="1">
            <a:schemeClr val="accent3"/>
          </a:lnRef>
          <a:fillRef idx="2">
            <a:schemeClr val="accent3"/>
          </a:fillRef>
          <a:effectRef idx="1">
            <a:schemeClr val="accent3"/>
          </a:effectRef>
          <a:fontRef idx="minor">
            <a:schemeClr val="dk1"/>
          </a:fontRef>
        </dgm:style>
      </dgm:prSet>
      <dgm:spPr>
        <a:solidFill>
          <a:srgbClr val="FF0066"/>
        </a:solidFill>
      </dgm:spPr>
      <dgm:t>
        <a:bodyPr/>
        <a:lstStyle/>
        <a:p>
          <a:pPr algn="just" rtl="0"/>
          <a:r>
            <a:rPr lang="en-US" sz="4000" dirty="0">
              <a:solidFill>
                <a:schemeClr val="bg1"/>
              </a:solidFill>
            </a:rPr>
            <a:t>Principle</a:t>
          </a:r>
        </a:p>
      </dgm:t>
    </dgm:pt>
    <dgm:pt modelId="{036DCFA3-F300-493C-830A-13BA8CB33031}" type="parTrans" cxnId="{5E4893BB-B8AC-48EC-9FC5-91EAD74B75CB}">
      <dgm:prSet/>
      <dgm:spPr/>
      <dgm:t>
        <a:bodyPr/>
        <a:lstStyle/>
        <a:p>
          <a:endParaRPr lang="en-US"/>
        </a:p>
      </dgm:t>
    </dgm:pt>
    <dgm:pt modelId="{F1A98F41-E9CB-4B44-B9EA-6CE173FD8C1A}" type="sibTrans" cxnId="{5E4893BB-B8AC-48EC-9FC5-91EAD74B75CB}">
      <dgm:prSet/>
      <dgm:spPr/>
      <dgm:t>
        <a:bodyPr/>
        <a:lstStyle/>
        <a:p>
          <a:endParaRPr lang="en-US"/>
        </a:p>
      </dgm:t>
    </dgm:pt>
    <dgm:pt modelId="{64E94077-9950-4DF7-AA27-F5AEC53A9D32}">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en-US" dirty="0">
              <a:solidFill>
                <a:srgbClr val="7030A0"/>
              </a:solidFill>
            </a:rPr>
            <a:t>Factors effecting fluorescence intensity</a:t>
          </a:r>
        </a:p>
      </dgm:t>
    </dgm:pt>
    <dgm:pt modelId="{F902700B-9193-4FEA-BC36-462311CEC62F}" type="parTrans" cxnId="{64A54283-C5CA-4F95-8222-30D3D75BD6DA}">
      <dgm:prSet/>
      <dgm:spPr/>
      <dgm:t>
        <a:bodyPr/>
        <a:lstStyle/>
        <a:p>
          <a:endParaRPr lang="en-US"/>
        </a:p>
      </dgm:t>
    </dgm:pt>
    <dgm:pt modelId="{C3F1F634-4B70-478A-9FD2-F7005A5B3083}" type="sibTrans" cxnId="{64A54283-C5CA-4F95-8222-30D3D75BD6DA}">
      <dgm:prSet/>
      <dgm:spPr/>
      <dgm:t>
        <a:bodyPr/>
        <a:lstStyle/>
        <a:p>
          <a:endParaRPr lang="en-US"/>
        </a:p>
      </dgm:t>
    </dgm:pt>
    <dgm:pt modelId="{921C4AC7-5A7E-4B91-BFDB-9FF8CE1C05B1}">
      <dgm:prSet>
        <dgm:style>
          <a:lnRef idx="1">
            <a:schemeClr val="accent1"/>
          </a:lnRef>
          <a:fillRef idx="2">
            <a:schemeClr val="accent1"/>
          </a:fillRef>
          <a:effectRef idx="1">
            <a:schemeClr val="accent1"/>
          </a:effectRef>
          <a:fontRef idx="minor">
            <a:schemeClr val="dk1"/>
          </a:fontRef>
        </dgm:style>
      </dgm:prSet>
      <dgm:spPr/>
      <dgm:t>
        <a:bodyPr/>
        <a:lstStyle/>
        <a:p>
          <a:pPr algn="just" rtl="0"/>
          <a:r>
            <a:rPr lang="en-US" dirty="0"/>
            <a:t>Instrumentation</a:t>
          </a:r>
        </a:p>
      </dgm:t>
    </dgm:pt>
    <dgm:pt modelId="{AF8524DC-FDB5-4523-8FF2-638B5AC2EB6C}" type="parTrans" cxnId="{83D68E94-6358-4BB1-ABB0-59004E00D292}">
      <dgm:prSet/>
      <dgm:spPr/>
      <dgm:t>
        <a:bodyPr/>
        <a:lstStyle/>
        <a:p>
          <a:endParaRPr lang="en-US"/>
        </a:p>
      </dgm:t>
    </dgm:pt>
    <dgm:pt modelId="{19E955B2-3A0F-41D0-BEE1-D1AE20FC2A21}" type="sibTrans" cxnId="{83D68E94-6358-4BB1-ABB0-59004E00D292}">
      <dgm:prSet/>
      <dgm:spPr/>
      <dgm:t>
        <a:bodyPr/>
        <a:lstStyle/>
        <a:p>
          <a:endParaRPr lang="en-US"/>
        </a:p>
      </dgm:t>
    </dgm:pt>
    <dgm:pt modelId="{C917CC9A-3D6A-4777-9570-1E256E50484D}">
      <dgm:prSet>
        <dgm:style>
          <a:lnRef idx="1">
            <a:schemeClr val="dk1"/>
          </a:lnRef>
          <a:fillRef idx="2">
            <a:schemeClr val="dk1"/>
          </a:fillRef>
          <a:effectRef idx="1">
            <a:schemeClr val="dk1"/>
          </a:effectRef>
          <a:fontRef idx="minor">
            <a:schemeClr val="dk1"/>
          </a:fontRef>
        </dgm:style>
      </dgm:prSet>
      <dgm:spPr/>
      <dgm:t>
        <a:bodyPr/>
        <a:lstStyle/>
        <a:p>
          <a:pPr algn="just" rtl="0"/>
          <a:r>
            <a:rPr lang="en-US" dirty="0"/>
            <a:t>Applications</a:t>
          </a:r>
        </a:p>
      </dgm:t>
    </dgm:pt>
    <dgm:pt modelId="{A0FF2C64-282F-49CB-9558-0D44306C4370}" type="parTrans" cxnId="{589869C9-965B-4046-AAA4-F152E8F4FE64}">
      <dgm:prSet/>
      <dgm:spPr/>
      <dgm:t>
        <a:bodyPr/>
        <a:lstStyle/>
        <a:p>
          <a:endParaRPr lang="en-US"/>
        </a:p>
      </dgm:t>
    </dgm:pt>
    <dgm:pt modelId="{357E56F3-CDE1-4D7A-AE92-101AA15C1CEC}" type="sibTrans" cxnId="{589869C9-965B-4046-AAA4-F152E8F4FE64}">
      <dgm:prSet/>
      <dgm:spPr/>
      <dgm:t>
        <a:bodyPr/>
        <a:lstStyle/>
        <a:p>
          <a:endParaRPr lang="en-US"/>
        </a:p>
      </dgm:t>
    </dgm:pt>
    <dgm:pt modelId="{E0C96F39-8D39-4A70-844B-E95772699627}">
      <dgm:prSet>
        <dgm:style>
          <a:lnRef idx="0">
            <a:schemeClr val="accent1"/>
          </a:lnRef>
          <a:fillRef idx="3">
            <a:schemeClr val="accent1"/>
          </a:fillRef>
          <a:effectRef idx="3">
            <a:schemeClr val="accent1"/>
          </a:effectRef>
          <a:fontRef idx="minor">
            <a:schemeClr val="lt1"/>
          </a:fontRef>
        </dgm:style>
      </dgm:prSet>
      <dgm:spPr/>
      <dgm:t>
        <a:bodyPr/>
        <a:lstStyle/>
        <a:p>
          <a:pPr algn="just" rtl="0"/>
          <a:r>
            <a:rPr lang="en-US" dirty="0">
              <a:solidFill>
                <a:srgbClr val="FFFF00"/>
              </a:solidFill>
            </a:rPr>
            <a:t>Conclusion</a:t>
          </a:r>
        </a:p>
      </dgm:t>
    </dgm:pt>
    <dgm:pt modelId="{98CA854C-85EC-4FC4-B366-950B69F39A75}" type="parTrans" cxnId="{6F3D257F-D537-48E5-BA02-0C01A259584C}">
      <dgm:prSet/>
      <dgm:spPr/>
      <dgm:t>
        <a:bodyPr/>
        <a:lstStyle/>
        <a:p>
          <a:endParaRPr lang="en-US"/>
        </a:p>
      </dgm:t>
    </dgm:pt>
    <dgm:pt modelId="{C92F4730-78E4-48A1-8AAA-4CB95B8638D3}" type="sibTrans" cxnId="{6F3D257F-D537-48E5-BA02-0C01A259584C}">
      <dgm:prSet/>
      <dgm:spPr/>
      <dgm:t>
        <a:bodyPr/>
        <a:lstStyle/>
        <a:p>
          <a:endParaRPr lang="en-US"/>
        </a:p>
      </dgm:t>
    </dgm:pt>
    <dgm:pt modelId="{EC8B45CA-A05E-4E27-8282-5FD5A5CDFD4C}">
      <dgm:prSet>
        <dgm:style>
          <a:lnRef idx="0">
            <a:schemeClr val="accent5"/>
          </a:lnRef>
          <a:fillRef idx="3">
            <a:schemeClr val="accent5"/>
          </a:fillRef>
          <a:effectRef idx="3">
            <a:schemeClr val="accent5"/>
          </a:effectRef>
          <a:fontRef idx="minor">
            <a:schemeClr val="lt1"/>
          </a:fontRef>
        </dgm:style>
      </dgm:prSet>
      <dgm:spPr/>
      <dgm:t>
        <a:bodyPr/>
        <a:lstStyle/>
        <a:p>
          <a:pPr algn="just" rtl="0"/>
          <a:r>
            <a:rPr lang="en-US" dirty="0">
              <a:solidFill>
                <a:srgbClr val="FFFF00"/>
              </a:solidFill>
            </a:rPr>
            <a:t>References.</a:t>
          </a:r>
        </a:p>
      </dgm:t>
    </dgm:pt>
    <dgm:pt modelId="{F47F8080-C1AF-4F2A-ADE3-BA94B8505C6B}" type="parTrans" cxnId="{A009B60C-14DD-4044-A148-DD40F132A505}">
      <dgm:prSet/>
      <dgm:spPr/>
      <dgm:t>
        <a:bodyPr/>
        <a:lstStyle/>
        <a:p>
          <a:endParaRPr lang="en-US"/>
        </a:p>
      </dgm:t>
    </dgm:pt>
    <dgm:pt modelId="{13DC2054-4895-481C-A0C2-98EE5299E6D0}" type="sibTrans" cxnId="{A009B60C-14DD-4044-A148-DD40F132A505}">
      <dgm:prSet/>
      <dgm:spPr/>
      <dgm:t>
        <a:bodyPr/>
        <a:lstStyle/>
        <a:p>
          <a:endParaRPr lang="en-US"/>
        </a:p>
      </dgm:t>
    </dgm:pt>
    <dgm:pt modelId="{250B4778-C58A-4053-BCE3-A7014ACAD5E8}" type="pres">
      <dgm:prSet presAssocID="{0BED1125-5E31-4A16-BBE0-07CDAF88A3D4}" presName="Name0" presStyleCnt="0">
        <dgm:presLayoutVars>
          <dgm:dir/>
          <dgm:animLvl val="lvl"/>
          <dgm:resizeHandles val="exact"/>
        </dgm:presLayoutVars>
      </dgm:prSet>
      <dgm:spPr/>
    </dgm:pt>
    <dgm:pt modelId="{46CB3A8D-BDD7-4948-8A85-AABFBA4C17E8}" type="pres">
      <dgm:prSet presAssocID="{09F2EBEC-B15A-47F4-98AB-C7B255E7C499}" presName="linNode" presStyleCnt="0"/>
      <dgm:spPr/>
    </dgm:pt>
    <dgm:pt modelId="{3EDE015B-0EA9-4A33-822E-F98CFCE9A913}" type="pres">
      <dgm:prSet presAssocID="{09F2EBEC-B15A-47F4-98AB-C7B255E7C499}" presName="parentText" presStyleLbl="node1" presStyleIdx="0" presStyleCnt="6" custScaleX="277507" custLinFactNeighborX="-135" custLinFactNeighborY="-172">
        <dgm:presLayoutVars>
          <dgm:chMax val="1"/>
          <dgm:bulletEnabled val="1"/>
        </dgm:presLayoutVars>
      </dgm:prSet>
      <dgm:spPr/>
    </dgm:pt>
    <dgm:pt modelId="{FCE1EC70-C5F2-481B-84BF-54230061E189}" type="pres">
      <dgm:prSet presAssocID="{F1A98F41-E9CB-4B44-B9EA-6CE173FD8C1A}" presName="sp" presStyleCnt="0"/>
      <dgm:spPr/>
    </dgm:pt>
    <dgm:pt modelId="{214EE235-90DD-4B2E-8358-7A1398998046}" type="pres">
      <dgm:prSet presAssocID="{64E94077-9950-4DF7-AA27-F5AEC53A9D32}" presName="linNode" presStyleCnt="0"/>
      <dgm:spPr/>
    </dgm:pt>
    <dgm:pt modelId="{C392CC01-6F3A-4EF5-A8D3-B36D6C1300F9}" type="pres">
      <dgm:prSet presAssocID="{64E94077-9950-4DF7-AA27-F5AEC53A9D32}" presName="parentText" presStyleLbl="node1" presStyleIdx="1" presStyleCnt="6" custScaleX="277778">
        <dgm:presLayoutVars>
          <dgm:chMax val="1"/>
          <dgm:bulletEnabled val="1"/>
        </dgm:presLayoutVars>
      </dgm:prSet>
      <dgm:spPr/>
    </dgm:pt>
    <dgm:pt modelId="{0F112A40-1041-41C5-AC71-261A3F6097DA}" type="pres">
      <dgm:prSet presAssocID="{C3F1F634-4B70-478A-9FD2-F7005A5B3083}" presName="sp" presStyleCnt="0"/>
      <dgm:spPr/>
    </dgm:pt>
    <dgm:pt modelId="{E2F8DDF0-5B13-4360-880E-7524E248AC2D}" type="pres">
      <dgm:prSet presAssocID="{921C4AC7-5A7E-4B91-BFDB-9FF8CE1C05B1}" presName="linNode" presStyleCnt="0"/>
      <dgm:spPr/>
    </dgm:pt>
    <dgm:pt modelId="{B0F11A7D-F370-4DE1-A3F6-9DABAAB3AD64}" type="pres">
      <dgm:prSet presAssocID="{921C4AC7-5A7E-4B91-BFDB-9FF8CE1C05B1}" presName="parentText" presStyleLbl="node1" presStyleIdx="2" presStyleCnt="6" custScaleX="277778">
        <dgm:presLayoutVars>
          <dgm:chMax val="1"/>
          <dgm:bulletEnabled val="1"/>
        </dgm:presLayoutVars>
      </dgm:prSet>
      <dgm:spPr/>
    </dgm:pt>
    <dgm:pt modelId="{E8A508E8-EBAA-4F8F-B277-A5239E3F9B78}" type="pres">
      <dgm:prSet presAssocID="{19E955B2-3A0F-41D0-BEE1-D1AE20FC2A21}" presName="sp" presStyleCnt="0"/>
      <dgm:spPr/>
    </dgm:pt>
    <dgm:pt modelId="{3772BDC0-3E20-4E69-9448-D3FF4C8DA773}" type="pres">
      <dgm:prSet presAssocID="{C917CC9A-3D6A-4777-9570-1E256E50484D}" presName="linNode" presStyleCnt="0"/>
      <dgm:spPr/>
    </dgm:pt>
    <dgm:pt modelId="{7366DFC5-ADBA-4D30-8E7C-750AD8700872}" type="pres">
      <dgm:prSet presAssocID="{C917CC9A-3D6A-4777-9570-1E256E50484D}" presName="parentText" presStyleLbl="node1" presStyleIdx="3" presStyleCnt="6" custScaleX="277778">
        <dgm:presLayoutVars>
          <dgm:chMax val="1"/>
          <dgm:bulletEnabled val="1"/>
        </dgm:presLayoutVars>
      </dgm:prSet>
      <dgm:spPr/>
    </dgm:pt>
    <dgm:pt modelId="{57ED4443-4AEF-4291-907E-BBF17C425CA7}" type="pres">
      <dgm:prSet presAssocID="{357E56F3-CDE1-4D7A-AE92-101AA15C1CEC}" presName="sp" presStyleCnt="0"/>
      <dgm:spPr/>
    </dgm:pt>
    <dgm:pt modelId="{5192F7DA-E2E8-4C33-A861-CC30B0E3D5CE}" type="pres">
      <dgm:prSet presAssocID="{E0C96F39-8D39-4A70-844B-E95772699627}" presName="linNode" presStyleCnt="0"/>
      <dgm:spPr/>
    </dgm:pt>
    <dgm:pt modelId="{5F4DC21A-EBA9-461A-8D37-2F51ED6CB2B0}" type="pres">
      <dgm:prSet presAssocID="{E0C96F39-8D39-4A70-844B-E95772699627}" presName="parentText" presStyleLbl="node1" presStyleIdx="4" presStyleCnt="6" custScaleX="277778">
        <dgm:presLayoutVars>
          <dgm:chMax val="1"/>
          <dgm:bulletEnabled val="1"/>
        </dgm:presLayoutVars>
      </dgm:prSet>
      <dgm:spPr/>
    </dgm:pt>
    <dgm:pt modelId="{D61D6A91-8A3A-465F-9FD0-CAA7A88D9186}" type="pres">
      <dgm:prSet presAssocID="{C92F4730-78E4-48A1-8AAA-4CB95B8638D3}" presName="sp" presStyleCnt="0"/>
      <dgm:spPr/>
    </dgm:pt>
    <dgm:pt modelId="{1C9C2506-5F99-4A07-9E41-D3B81EA7F239}" type="pres">
      <dgm:prSet presAssocID="{EC8B45CA-A05E-4E27-8282-5FD5A5CDFD4C}" presName="linNode" presStyleCnt="0"/>
      <dgm:spPr/>
    </dgm:pt>
    <dgm:pt modelId="{3EDE46D6-4899-4967-AC12-352407F1BF46}" type="pres">
      <dgm:prSet presAssocID="{EC8B45CA-A05E-4E27-8282-5FD5A5CDFD4C}" presName="parentText" presStyleLbl="node1" presStyleIdx="5" presStyleCnt="6" custScaleX="277778">
        <dgm:presLayoutVars>
          <dgm:chMax val="1"/>
          <dgm:bulletEnabled val="1"/>
        </dgm:presLayoutVars>
      </dgm:prSet>
      <dgm:spPr/>
    </dgm:pt>
  </dgm:ptLst>
  <dgm:cxnLst>
    <dgm:cxn modelId="{A009B60C-14DD-4044-A148-DD40F132A505}" srcId="{0BED1125-5E31-4A16-BBE0-07CDAF88A3D4}" destId="{EC8B45CA-A05E-4E27-8282-5FD5A5CDFD4C}" srcOrd="5" destOrd="0" parTransId="{F47F8080-C1AF-4F2A-ADE3-BA94B8505C6B}" sibTransId="{13DC2054-4895-481C-A0C2-98EE5299E6D0}"/>
    <dgm:cxn modelId="{4AF75913-E781-413A-BAEB-AB3AB9FABFAF}" type="presOf" srcId="{64E94077-9950-4DF7-AA27-F5AEC53A9D32}" destId="{C392CC01-6F3A-4EF5-A8D3-B36D6C1300F9}" srcOrd="0" destOrd="0" presId="urn:microsoft.com/office/officeart/2005/8/layout/vList5"/>
    <dgm:cxn modelId="{0F64E174-D310-49E4-B1CA-58400B00BB94}" type="presOf" srcId="{EC8B45CA-A05E-4E27-8282-5FD5A5CDFD4C}" destId="{3EDE46D6-4899-4967-AC12-352407F1BF46}" srcOrd="0" destOrd="0" presId="urn:microsoft.com/office/officeart/2005/8/layout/vList5"/>
    <dgm:cxn modelId="{3442D556-86CF-42F5-AC46-B018D62EC8F1}" type="presOf" srcId="{921C4AC7-5A7E-4B91-BFDB-9FF8CE1C05B1}" destId="{B0F11A7D-F370-4DE1-A3F6-9DABAAB3AD64}" srcOrd="0" destOrd="0" presId="urn:microsoft.com/office/officeart/2005/8/layout/vList5"/>
    <dgm:cxn modelId="{6F3D257F-D537-48E5-BA02-0C01A259584C}" srcId="{0BED1125-5E31-4A16-BBE0-07CDAF88A3D4}" destId="{E0C96F39-8D39-4A70-844B-E95772699627}" srcOrd="4" destOrd="0" parTransId="{98CA854C-85EC-4FC4-B366-950B69F39A75}" sibTransId="{C92F4730-78E4-48A1-8AAA-4CB95B8638D3}"/>
    <dgm:cxn modelId="{64A54283-C5CA-4F95-8222-30D3D75BD6DA}" srcId="{0BED1125-5E31-4A16-BBE0-07CDAF88A3D4}" destId="{64E94077-9950-4DF7-AA27-F5AEC53A9D32}" srcOrd="1" destOrd="0" parTransId="{F902700B-9193-4FEA-BC36-462311CEC62F}" sibTransId="{C3F1F634-4B70-478A-9FD2-F7005A5B3083}"/>
    <dgm:cxn modelId="{F739958F-693E-4672-93EB-9F78B782E58F}" type="presOf" srcId="{E0C96F39-8D39-4A70-844B-E95772699627}" destId="{5F4DC21A-EBA9-461A-8D37-2F51ED6CB2B0}" srcOrd="0" destOrd="0" presId="urn:microsoft.com/office/officeart/2005/8/layout/vList5"/>
    <dgm:cxn modelId="{83D68E94-6358-4BB1-ABB0-59004E00D292}" srcId="{0BED1125-5E31-4A16-BBE0-07CDAF88A3D4}" destId="{921C4AC7-5A7E-4B91-BFDB-9FF8CE1C05B1}" srcOrd="2" destOrd="0" parTransId="{AF8524DC-FDB5-4523-8FF2-638B5AC2EB6C}" sibTransId="{19E955B2-3A0F-41D0-BEE1-D1AE20FC2A21}"/>
    <dgm:cxn modelId="{E614F6A7-B878-4413-B22C-C1AAB860B365}" type="presOf" srcId="{C917CC9A-3D6A-4777-9570-1E256E50484D}" destId="{7366DFC5-ADBA-4D30-8E7C-750AD8700872}" srcOrd="0" destOrd="0" presId="urn:microsoft.com/office/officeart/2005/8/layout/vList5"/>
    <dgm:cxn modelId="{77DFADAE-DF35-4D90-9AD0-9E3F52D8A2B7}" type="presOf" srcId="{0BED1125-5E31-4A16-BBE0-07CDAF88A3D4}" destId="{250B4778-C58A-4053-BCE3-A7014ACAD5E8}" srcOrd="0" destOrd="0" presId="urn:microsoft.com/office/officeart/2005/8/layout/vList5"/>
    <dgm:cxn modelId="{5E4893BB-B8AC-48EC-9FC5-91EAD74B75CB}" srcId="{0BED1125-5E31-4A16-BBE0-07CDAF88A3D4}" destId="{09F2EBEC-B15A-47F4-98AB-C7B255E7C499}" srcOrd="0" destOrd="0" parTransId="{036DCFA3-F300-493C-830A-13BA8CB33031}" sibTransId="{F1A98F41-E9CB-4B44-B9EA-6CE173FD8C1A}"/>
    <dgm:cxn modelId="{589869C9-965B-4046-AAA4-F152E8F4FE64}" srcId="{0BED1125-5E31-4A16-BBE0-07CDAF88A3D4}" destId="{C917CC9A-3D6A-4777-9570-1E256E50484D}" srcOrd="3" destOrd="0" parTransId="{A0FF2C64-282F-49CB-9558-0D44306C4370}" sibTransId="{357E56F3-CDE1-4D7A-AE92-101AA15C1CEC}"/>
    <dgm:cxn modelId="{E3794EE1-C471-40B9-A694-6C9523BDDB7D}" type="presOf" srcId="{09F2EBEC-B15A-47F4-98AB-C7B255E7C499}" destId="{3EDE015B-0EA9-4A33-822E-F98CFCE9A913}" srcOrd="0" destOrd="0" presId="urn:microsoft.com/office/officeart/2005/8/layout/vList5"/>
    <dgm:cxn modelId="{E9451D10-C659-450C-B781-D72730BD92E1}" type="presParOf" srcId="{250B4778-C58A-4053-BCE3-A7014ACAD5E8}" destId="{46CB3A8D-BDD7-4948-8A85-AABFBA4C17E8}" srcOrd="0" destOrd="0" presId="urn:microsoft.com/office/officeart/2005/8/layout/vList5"/>
    <dgm:cxn modelId="{D34B65D0-A2CE-4A14-8268-AB9A7AD383DA}" type="presParOf" srcId="{46CB3A8D-BDD7-4948-8A85-AABFBA4C17E8}" destId="{3EDE015B-0EA9-4A33-822E-F98CFCE9A913}" srcOrd="0" destOrd="0" presId="urn:microsoft.com/office/officeart/2005/8/layout/vList5"/>
    <dgm:cxn modelId="{9DD8DAD9-9988-44D9-8900-C138DAE880BE}" type="presParOf" srcId="{250B4778-C58A-4053-BCE3-A7014ACAD5E8}" destId="{FCE1EC70-C5F2-481B-84BF-54230061E189}" srcOrd="1" destOrd="0" presId="urn:microsoft.com/office/officeart/2005/8/layout/vList5"/>
    <dgm:cxn modelId="{173FC87B-3AEC-4B88-BF62-A944F851EB54}" type="presParOf" srcId="{250B4778-C58A-4053-BCE3-A7014ACAD5E8}" destId="{214EE235-90DD-4B2E-8358-7A1398998046}" srcOrd="2" destOrd="0" presId="urn:microsoft.com/office/officeart/2005/8/layout/vList5"/>
    <dgm:cxn modelId="{6F48884A-E5C1-461E-95FE-CEB5F128F169}" type="presParOf" srcId="{214EE235-90DD-4B2E-8358-7A1398998046}" destId="{C392CC01-6F3A-4EF5-A8D3-B36D6C1300F9}" srcOrd="0" destOrd="0" presId="urn:microsoft.com/office/officeart/2005/8/layout/vList5"/>
    <dgm:cxn modelId="{EAF38525-074F-4E77-B338-CEED86B6BE1C}" type="presParOf" srcId="{250B4778-C58A-4053-BCE3-A7014ACAD5E8}" destId="{0F112A40-1041-41C5-AC71-261A3F6097DA}" srcOrd="3" destOrd="0" presId="urn:microsoft.com/office/officeart/2005/8/layout/vList5"/>
    <dgm:cxn modelId="{D1F4015C-5517-4B5F-9274-05FC7E9E3AA0}" type="presParOf" srcId="{250B4778-C58A-4053-BCE3-A7014ACAD5E8}" destId="{E2F8DDF0-5B13-4360-880E-7524E248AC2D}" srcOrd="4" destOrd="0" presId="urn:microsoft.com/office/officeart/2005/8/layout/vList5"/>
    <dgm:cxn modelId="{3FF51DB5-3DFF-4892-B085-C3C5EBDEECB4}" type="presParOf" srcId="{E2F8DDF0-5B13-4360-880E-7524E248AC2D}" destId="{B0F11A7D-F370-4DE1-A3F6-9DABAAB3AD64}" srcOrd="0" destOrd="0" presId="urn:microsoft.com/office/officeart/2005/8/layout/vList5"/>
    <dgm:cxn modelId="{D9C48067-F307-4B43-945C-53456C944E93}" type="presParOf" srcId="{250B4778-C58A-4053-BCE3-A7014ACAD5E8}" destId="{E8A508E8-EBAA-4F8F-B277-A5239E3F9B78}" srcOrd="5" destOrd="0" presId="urn:microsoft.com/office/officeart/2005/8/layout/vList5"/>
    <dgm:cxn modelId="{228ED7AD-9532-40D2-A6B6-798B17780310}" type="presParOf" srcId="{250B4778-C58A-4053-BCE3-A7014ACAD5E8}" destId="{3772BDC0-3E20-4E69-9448-D3FF4C8DA773}" srcOrd="6" destOrd="0" presId="urn:microsoft.com/office/officeart/2005/8/layout/vList5"/>
    <dgm:cxn modelId="{CA0CD23E-9BB1-4148-9C47-BF5D595B9388}" type="presParOf" srcId="{3772BDC0-3E20-4E69-9448-D3FF4C8DA773}" destId="{7366DFC5-ADBA-4D30-8E7C-750AD8700872}" srcOrd="0" destOrd="0" presId="urn:microsoft.com/office/officeart/2005/8/layout/vList5"/>
    <dgm:cxn modelId="{AE7117B2-65D1-463B-BD4A-738981825A2D}" type="presParOf" srcId="{250B4778-C58A-4053-BCE3-A7014ACAD5E8}" destId="{57ED4443-4AEF-4291-907E-BBF17C425CA7}" srcOrd="7" destOrd="0" presId="urn:microsoft.com/office/officeart/2005/8/layout/vList5"/>
    <dgm:cxn modelId="{5E8D712D-CB64-464B-B307-556880AD6618}" type="presParOf" srcId="{250B4778-C58A-4053-BCE3-A7014ACAD5E8}" destId="{5192F7DA-E2E8-4C33-A861-CC30B0E3D5CE}" srcOrd="8" destOrd="0" presId="urn:microsoft.com/office/officeart/2005/8/layout/vList5"/>
    <dgm:cxn modelId="{8E0FC718-30FB-42E5-B1E4-DC8572F33A7E}" type="presParOf" srcId="{5192F7DA-E2E8-4C33-A861-CC30B0E3D5CE}" destId="{5F4DC21A-EBA9-461A-8D37-2F51ED6CB2B0}" srcOrd="0" destOrd="0" presId="urn:microsoft.com/office/officeart/2005/8/layout/vList5"/>
    <dgm:cxn modelId="{84C6037C-2F26-438C-B50D-A165781E1443}" type="presParOf" srcId="{250B4778-C58A-4053-BCE3-A7014ACAD5E8}" destId="{D61D6A91-8A3A-465F-9FD0-CAA7A88D9186}" srcOrd="9" destOrd="0" presId="urn:microsoft.com/office/officeart/2005/8/layout/vList5"/>
    <dgm:cxn modelId="{099909BD-2DD8-4E5A-8869-0A9E79B5BF9C}" type="presParOf" srcId="{250B4778-C58A-4053-BCE3-A7014ACAD5E8}" destId="{1C9C2506-5F99-4A07-9E41-D3B81EA7F239}" srcOrd="10" destOrd="0" presId="urn:microsoft.com/office/officeart/2005/8/layout/vList5"/>
    <dgm:cxn modelId="{AAF20016-50FF-4AEA-A2EE-57861D4DD6B6}" type="presParOf" srcId="{1C9C2506-5F99-4A07-9E41-D3B81EA7F239}" destId="{3EDE46D6-4899-4967-AC12-352407F1BF46}"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9E2AC-B452-47D8-BCF0-982C32AAD006}"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n-US"/>
        </a:p>
      </dgm:t>
    </dgm:pt>
    <dgm:pt modelId="{7503B099-09E4-4B03-B8F0-CF2162BB904A}">
      <dgm:prSet/>
      <dgm:spPr/>
      <dgm:t>
        <a:bodyPr/>
        <a:lstStyle/>
        <a:p>
          <a:pPr rtl="0"/>
          <a:r>
            <a:rPr lang="en-US" b="1" dirty="0"/>
            <a:t>Concentration:-</a:t>
          </a:r>
        </a:p>
      </dgm:t>
    </dgm:pt>
    <dgm:pt modelId="{733A81AF-0280-42FC-8938-653054530E3D}" type="parTrans" cxnId="{E0517874-E069-413B-92C9-880179A3E110}">
      <dgm:prSet/>
      <dgm:spPr/>
      <dgm:t>
        <a:bodyPr/>
        <a:lstStyle/>
        <a:p>
          <a:endParaRPr lang="en-US"/>
        </a:p>
      </dgm:t>
    </dgm:pt>
    <dgm:pt modelId="{47F44D92-7BF8-49B7-91BF-9343D67814C4}" type="sibTrans" cxnId="{E0517874-E069-413B-92C9-880179A3E110}">
      <dgm:prSet/>
      <dgm:spPr/>
      <dgm:t>
        <a:bodyPr/>
        <a:lstStyle/>
        <a:p>
          <a:endParaRPr lang="en-US"/>
        </a:p>
      </dgm:t>
    </dgm:pt>
    <dgm:pt modelId="{70ED55CF-78DA-46CB-A320-89D2DE8F58E0}" type="pres">
      <dgm:prSet presAssocID="{8BE9E2AC-B452-47D8-BCF0-982C32AAD006}" presName="Name0" presStyleCnt="0">
        <dgm:presLayoutVars>
          <dgm:chMax val="7"/>
          <dgm:dir/>
          <dgm:animLvl val="lvl"/>
          <dgm:resizeHandles val="exact"/>
        </dgm:presLayoutVars>
      </dgm:prSet>
      <dgm:spPr/>
    </dgm:pt>
    <dgm:pt modelId="{BE0E747B-67E0-47EC-9F84-A5C94398EB3F}" type="pres">
      <dgm:prSet presAssocID="{7503B099-09E4-4B03-B8F0-CF2162BB904A}" presName="circle1" presStyleLbl="node1" presStyleIdx="0" presStyleCnt="1"/>
      <dgm:spPr/>
    </dgm:pt>
    <dgm:pt modelId="{EF4A67C4-EE95-4205-BEED-356C14C3B7FF}" type="pres">
      <dgm:prSet presAssocID="{7503B099-09E4-4B03-B8F0-CF2162BB904A}" presName="space" presStyleCnt="0"/>
      <dgm:spPr/>
    </dgm:pt>
    <dgm:pt modelId="{13F92EA6-BC71-42C1-B488-B2EBB4A29073}" type="pres">
      <dgm:prSet presAssocID="{7503B099-09E4-4B03-B8F0-CF2162BB904A}" presName="rect1" presStyleLbl="alignAcc1" presStyleIdx="0" presStyleCnt="1"/>
      <dgm:spPr/>
    </dgm:pt>
    <dgm:pt modelId="{917CE9B6-165A-4B98-A422-09FC944E5275}" type="pres">
      <dgm:prSet presAssocID="{7503B099-09E4-4B03-B8F0-CF2162BB904A}" presName="rect1ParTxNoCh" presStyleLbl="alignAcc1" presStyleIdx="0" presStyleCnt="1">
        <dgm:presLayoutVars>
          <dgm:chMax val="1"/>
          <dgm:bulletEnabled val="1"/>
        </dgm:presLayoutVars>
      </dgm:prSet>
      <dgm:spPr/>
    </dgm:pt>
  </dgm:ptLst>
  <dgm:cxnLst>
    <dgm:cxn modelId="{E0517874-E069-413B-92C9-880179A3E110}" srcId="{8BE9E2AC-B452-47D8-BCF0-982C32AAD006}" destId="{7503B099-09E4-4B03-B8F0-CF2162BB904A}" srcOrd="0" destOrd="0" parTransId="{733A81AF-0280-42FC-8938-653054530E3D}" sibTransId="{47F44D92-7BF8-49B7-91BF-9343D67814C4}"/>
    <dgm:cxn modelId="{153A60BD-F6B6-4ADD-86AA-E6D3F8BDB4D4}" type="presOf" srcId="{7503B099-09E4-4B03-B8F0-CF2162BB904A}" destId="{917CE9B6-165A-4B98-A422-09FC944E5275}" srcOrd="1" destOrd="0" presId="urn:microsoft.com/office/officeart/2005/8/layout/target3"/>
    <dgm:cxn modelId="{1E6213C9-AA26-4CA7-B5D0-3E0A57BF811C}" type="presOf" srcId="{7503B099-09E4-4B03-B8F0-CF2162BB904A}" destId="{13F92EA6-BC71-42C1-B488-B2EBB4A29073}" srcOrd="0" destOrd="0" presId="urn:microsoft.com/office/officeart/2005/8/layout/target3"/>
    <dgm:cxn modelId="{DDF9C4CA-6CC1-41D8-AFD2-5B12CF4A816D}" type="presOf" srcId="{8BE9E2AC-B452-47D8-BCF0-982C32AAD006}" destId="{70ED55CF-78DA-46CB-A320-89D2DE8F58E0}" srcOrd="0" destOrd="0" presId="urn:microsoft.com/office/officeart/2005/8/layout/target3"/>
    <dgm:cxn modelId="{0EA444EE-8D0C-4D96-9FA4-4C7825210428}" type="presParOf" srcId="{70ED55CF-78DA-46CB-A320-89D2DE8F58E0}" destId="{BE0E747B-67E0-47EC-9F84-A5C94398EB3F}" srcOrd="0" destOrd="0" presId="urn:microsoft.com/office/officeart/2005/8/layout/target3"/>
    <dgm:cxn modelId="{809A45CF-0D50-4F3B-9907-0C22B9494613}" type="presParOf" srcId="{70ED55CF-78DA-46CB-A320-89D2DE8F58E0}" destId="{EF4A67C4-EE95-4205-BEED-356C14C3B7FF}" srcOrd="1" destOrd="0" presId="urn:microsoft.com/office/officeart/2005/8/layout/target3"/>
    <dgm:cxn modelId="{5BA46E9D-8E91-485C-A9C1-EBF96FF06BE3}" type="presParOf" srcId="{70ED55CF-78DA-46CB-A320-89D2DE8F58E0}" destId="{13F92EA6-BC71-42C1-B488-B2EBB4A29073}" srcOrd="2" destOrd="0" presId="urn:microsoft.com/office/officeart/2005/8/layout/target3"/>
    <dgm:cxn modelId="{C0012AED-C173-4A08-8F8C-9764DD48CCCE}" type="presParOf" srcId="{70ED55CF-78DA-46CB-A320-89D2DE8F58E0}" destId="{917CE9B6-165A-4B98-A422-09FC944E527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C57AC-6669-4A49-9ADC-9D9106DA497D}" type="doc">
      <dgm:prSet loTypeId="urn:microsoft.com/office/officeart/2005/8/layout/vList2" loCatId="list" qsTypeId="urn:microsoft.com/office/officeart/2005/8/quickstyle/3d3" qsCatId="3D" csTypeId="urn:microsoft.com/office/officeart/2005/8/colors/colorful1#1" csCatId="colorful" phldr="1"/>
      <dgm:spPr/>
      <dgm:t>
        <a:bodyPr/>
        <a:lstStyle/>
        <a:p>
          <a:endParaRPr lang="en-US"/>
        </a:p>
      </dgm:t>
    </dgm:pt>
    <dgm:pt modelId="{B71418BD-40A1-43E7-BC24-C733F3C7855C}">
      <dgm:prSet/>
      <dgm:spPr>
        <a:solidFill>
          <a:srgbClr val="FF0066"/>
        </a:solidFill>
      </dgm:spPr>
      <dgm:t>
        <a:bodyPr/>
        <a:lstStyle/>
        <a:p>
          <a:pPr rtl="0"/>
          <a:r>
            <a:rPr lang="en-US" b="1" i="1" u="sng" dirty="0"/>
            <a:t>INSTRUMENTATION</a:t>
          </a:r>
          <a:endParaRPr lang="en-US" dirty="0"/>
        </a:p>
      </dgm:t>
    </dgm:pt>
    <dgm:pt modelId="{F5AF6347-092E-4197-8B6C-6632C75C843B}" type="parTrans" cxnId="{5B355589-8A61-4BF5-B01B-F1BD375FE119}">
      <dgm:prSet/>
      <dgm:spPr/>
      <dgm:t>
        <a:bodyPr/>
        <a:lstStyle/>
        <a:p>
          <a:endParaRPr lang="en-US"/>
        </a:p>
      </dgm:t>
    </dgm:pt>
    <dgm:pt modelId="{4F0ED617-21E9-4656-82C7-685B1488D6A1}" type="sibTrans" cxnId="{5B355589-8A61-4BF5-B01B-F1BD375FE119}">
      <dgm:prSet/>
      <dgm:spPr/>
      <dgm:t>
        <a:bodyPr/>
        <a:lstStyle/>
        <a:p>
          <a:endParaRPr lang="en-US"/>
        </a:p>
      </dgm:t>
    </dgm:pt>
    <dgm:pt modelId="{890B554B-9922-4622-9E45-CACAE7D993D2}">
      <dgm:prSet/>
      <dgm:spPr>
        <a:solidFill>
          <a:schemeClr val="tx1">
            <a:lumMod val="95000"/>
            <a:lumOff val="5000"/>
          </a:schemeClr>
        </a:solidFill>
      </dgm:spPr>
      <dgm:t>
        <a:bodyPr/>
        <a:lstStyle/>
        <a:p>
          <a:pPr rtl="0"/>
          <a:r>
            <a:rPr lang="en-US" b="1" dirty="0"/>
            <a:t>SOURCE OF LIGHT</a:t>
          </a:r>
          <a:endParaRPr lang="en-US" dirty="0"/>
        </a:p>
      </dgm:t>
    </dgm:pt>
    <dgm:pt modelId="{46E793AA-14C2-41A1-BA77-4F69438C6BE2}" type="parTrans" cxnId="{E62D2FE9-25C2-4F60-AC56-2DB84ED91F95}">
      <dgm:prSet/>
      <dgm:spPr/>
      <dgm:t>
        <a:bodyPr/>
        <a:lstStyle/>
        <a:p>
          <a:endParaRPr lang="en-US"/>
        </a:p>
      </dgm:t>
    </dgm:pt>
    <dgm:pt modelId="{1D79DB4A-6B5D-4ECF-8494-50D145686FCD}" type="sibTrans" cxnId="{E62D2FE9-25C2-4F60-AC56-2DB84ED91F95}">
      <dgm:prSet/>
      <dgm:spPr/>
      <dgm:t>
        <a:bodyPr/>
        <a:lstStyle/>
        <a:p>
          <a:endParaRPr lang="en-US"/>
        </a:p>
      </dgm:t>
    </dgm:pt>
    <dgm:pt modelId="{472C0F0C-CEFB-431C-88E7-1E79C2DF3F0C}">
      <dgm:prSet/>
      <dgm:spPr>
        <a:solidFill>
          <a:srgbClr val="7030A0"/>
        </a:solidFill>
      </dgm:spPr>
      <dgm:t>
        <a:bodyPr/>
        <a:lstStyle/>
        <a:p>
          <a:pPr rtl="0"/>
          <a:r>
            <a:rPr lang="en-US" b="1" dirty="0"/>
            <a:t>FILTERSAND MONOCHROMATORS</a:t>
          </a:r>
          <a:endParaRPr lang="en-US" dirty="0"/>
        </a:p>
      </dgm:t>
    </dgm:pt>
    <dgm:pt modelId="{1AA35333-373B-480E-89BD-75CA1D14EC43}" type="parTrans" cxnId="{1FC7E9E8-447A-4E6D-8626-B7485EED7DCF}">
      <dgm:prSet/>
      <dgm:spPr/>
      <dgm:t>
        <a:bodyPr/>
        <a:lstStyle/>
        <a:p>
          <a:endParaRPr lang="en-US"/>
        </a:p>
      </dgm:t>
    </dgm:pt>
    <dgm:pt modelId="{1C1288E9-DC3B-4DF2-91A4-1E4C595E603F}" type="sibTrans" cxnId="{1FC7E9E8-447A-4E6D-8626-B7485EED7DCF}">
      <dgm:prSet/>
      <dgm:spPr/>
      <dgm:t>
        <a:bodyPr/>
        <a:lstStyle/>
        <a:p>
          <a:endParaRPr lang="en-US"/>
        </a:p>
      </dgm:t>
    </dgm:pt>
    <dgm:pt modelId="{C2D13876-BB88-4B93-9715-76E8500DC7DB}">
      <dgm:prSet/>
      <dgm:spPr>
        <a:solidFill>
          <a:srgbClr val="00CC00"/>
        </a:solidFill>
      </dgm:spPr>
      <dgm:t>
        <a:bodyPr/>
        <a:lstStyle/>
        <a:p>
          <a:pPr rtl="0"/>
          <a:r>
            <a:rPr lang="en-US" b="1" dirty="0"/>
            <a:t>SAMPLE CELLS</a:t>
          </a:r>
          <a:endParaRPr lang="en-US" dirty="0"/>
        </a:p>
      </dgm:t>
    </dgm:pt>
    <dgm:pt modelId="{87B5797A-8D5D-4C4F-BEEA-6CB23FF3571B}" type="parTrans" cxnId="{5BA61DD2-76DE-4AC5-9A23-8D2C7D3094FB}">
      <dgm:prSet/>
      <dgm:spPr/>
      <dgm:t>
        <a:bodyPr/>
        <a:lstStyle/>
        <a:p>
          <a:endParaRPr lang="en-US"/>
        </a:p>
      </dgm:t>
    </dgm:pt>
    <dgm:pt modelId="{98799585-E735-418A-AE3D-510A1A321D43}" type="sibTrans" cxnId="{5BA61DD2-76DE-4AC5-9A23-8D2C7D3094FB}">
      <dgm:prSet/>
      <dgm:spPr/>
      <dgm:t>
        <a:bodyPr/>
        <a:lstStyle/>
        <a:p>
          <a:endParaRPr lang="en-US"/>
        </a:p>
      </dgm:t>
    </dgm:pt>
    <dgm:pt modelId="{F3F160A6-7E67-4807-A8C5-56F27E98A86B}">
      <dgm:prSet/>
      <dgm:spPr>
        <a:solidFill>
          <a:srgbClr val="0070C0"/>
        </a:solidFill>
      </dgm:spPr>
      <dgm:t>
        <a:bodyPr/>
        <a:lstStyle/>
        <a:p>
          <a:pPr rtl="0"/>
          <a:r>
            <a:rPr lang="en-US" b="1" dirty="0"/>
            <a:t>DETECTORS</a:t>
          </a:r>
          <a:endParaRPr lang="en-US" dirty="0"/>
        </a:p>
      </dgm:t>
    </dgm:pt>
    <dgm:pt modelId="{16612EDA-B1C7-486F-BD64-DC74C84C93D9}" type="parTrans" cxnId="{38E3F1FD-D1AD-438C-B5D2-3DB190351FED}">
      <dgm:prSet/>
      <dgm:spPr/>
      <dgm:t>
        <a:bodyPr/>
        <a:lstStyle/>
        <a:p>
          <a:endParaRPr lang="en-US"/>
        </a:p>
      </dgm:t>
    </dgm:pt>
    <dgm:pt modelId="{893D7D98-7DBC-4FB4-8C28-B4D6EA8AADBD}" type="sibTrans" cxnId="{38E3F1FD-D1AD-438C-B5D2-3DB190351FED}">
      <dgm:prSet/>
      <dgm:spPr/>
      <dgm:t>
        <a:bodyPr/>
        <a:lstStyle/>
        <a:p>
          <a:endParaRPr lang="en-US"/>
        </a:p>
      </dgm:t>
    </dgm:pt>
    <dgm:pt modelId="{0B68F250-7EA6-4E0C-86A3-9ADDEDE79322}" type="pres">
      <dgm:prSet presAssocID="{CA2C57AC-6669-4A49-9ADC-9D9106DA497D}" presName="linear" presStyleCnt="0">
        <dgm:presLayoutVars>
          <dgm:animLvl val="lvl"/>
          <dgm:resizeHandles val="exact"/>
        </dgm:presLayoutVars>
      </dgm:prSet>
      <dgm:spPr/>
    </dgm:pt>
    <dgm:pt modelId="{80796E2A-2584-4067-B825-AE4E44888282}" type="pres">
      <dgm:prSet presAssocID="{B71418BD-40A1-43E7-BC24-C733F3C7855C}" presName="parentText" presStyleLbl="node1" presStyleIdx="0" presStyleCnt="5" custLinFactY="-79527" custLinFactNeighborX="-1020" custLinFactNeighborY="-100000">
        <dgm:presLayoutVars>
          <dgm:chMax val="0"/>
          <dgm:bulletEnabled val="1"/>
        </dgm:presLayoutVars>
      </dgm:prSet>
      <dgm:spPr/>
    </dgm:pt>
    <dgm:pt modelId="{862CB6C3-2894-4D18-BE04-ADEE21EE1654}" type="pres">
      <dgm:prSet presAssocID="{4F0ED617-21E9-4656-82C7-685B1488D6A1}" presName="spacer" presStyleCnt="0"/>
      <dgm:spPr/>
    </dgm:pt>
    <dgm:pt modelId="{C9929DB5-C0B4-434E-8360-C30493FCBDFC}" type="pres">
      <dgm:prSet presAssocID="{890B554B-9922-4622-9E45-CACAE7D993D2}" presName="parentText" presStyleLbl="node1" presStyleIdx="1" presStyleCnt="5">
        <dgm:presLayoutVars>
          <dgm:chMax val="0"/>
          <dgm:bulletEnabled val="1"/>
        </dgm:presLayoutVars>
      </dgm:prSet>
      <dgm:spPr/>
    </dgm:pt>
    <dgm:pt modelId="{14BC67A8-E48E-47A0-94B3-D77EB8F459A7}" type="pres">
      <dgm:prSet presAssocID="{1D79DB4A-6B5D-4ECF-8494-50D145686FCD}" presName="spacer" presStyleCnt="0"/>
      <dgm:spPr/>
    </dgm:pt>
    <dgm:pt modelId="{96E62FCF-8600-4F27-B85F-55FD6031DF35}" type="pres">
      <dgm:prSet presAssocID="{472C0F0C-CEFB-431C-88E7-1E79C2DF3F0C}" presName="parentText" presStyleLbl="node1" presStyleIdx="2" presStyleCnt="5">
        <dgm:presLayoutVars>
          <dgm:chMax val="0"/>
          <dgm:bulletEnabled val="1"/>
        </dgm:presLayoutVars>
      </dgm:prSet>
      <dgm:spPr/>
    </dgm:pt>
    <dgm:pt modelId="{0F38D85F-1420-493B-A455-F11CE0FC0503}" type="pres">
      <dgm:prSet presAssocID="{1C1288E9-DC3B-4DF2-91A4-1E4C595E603F}" presName="spacer" presStyleCnt="0"/>
      <dgm:spPr/>
    </dgm:pt>
    <dgm:pt modelId="{D7F4152F-41F6-4349-A41D-7F681428ED4E}" type="pres">
      <dgm:prSet presAssocID="{C2D13876-BB88-4B93-9715-76E8500DC7DB}" presName="parentText" presStyleLbl="node1" presStyleIdx="3" presStyleCnt="5">
        <dgm:presLayoutVars>
          <dgm:chMax val="0"/>
          <dgm:bulletEnabled val="1"/>
        </dgm:presLayoutVars>
      </dgm:prSet>
      <dgm:spPr/>
    </dgm:pt>
    <dgm:pt modelId="{E7802C31-F977-4ADD-9572-7D8F5E89A84F}" type="pres">
      <dgm:prSet presAssocID="{98799585-E735-418A-AE3D-510A1A321D43}" presName="spacer" presStyleCnt="0"/>
      <dgm:spPr/>
    </dgm:pt>
    <dgm:pt modelId="{4F263E46-EC4A-4C75-A05B-6AD3FFC4B56C}" type="pres">
      <dgm:prSet presAssocID="{F3F160A6-7E67-4807-A8C5-56F27E98A86B}" presName="parentText" presStyleLbl="node1" presStyleIdx="4" presStyleCnt="5">
        <dgm:presLayoutVars>
          <dgm:chMax val="0"/>
          <dgm:bulletEnabled val="1"/>
        </dgm:presLayoutVars>
      </dgm:prSet>
      <dgm:spPr/>
    </dgm:pt>
  </dgm:ptLst>
  <dgm:cxnLst>
    <dgm:cxn modelId="{23ACEA65-6BC3-45F0-AE7E-2E11546BB673}" type="presOf" srcId="{B71418BD-40A1-43E7-BC24-C733F3C7855C}" destId="{80796E2A-2584-4067-B825-AE4E44888282}" srcOrd="0" destOrd="0" presId="urn:microsoft.com/office/officeart/2005/8/layout/vList2"/>
    <dgm:cxn modelId="{6B6E1774-E91E-49C8-9274-DEC1212FD062}" type="presOf" srcId="{CA2C57AC-6669-4A49-9ADC-9D9106DA497D}" destId="{0B68F250-7EA6-4E0C-86A3-9ADDEDE79322}" srcOrd="0" destOrd="0" presId="urn:microsoft.com/office/officeart/2005/8/layout/vList2"/>
    <dgm:cxn modelId="{A9F7EE74-51C1-43B7-A3FC-068E51F4848B}" type="presOf" srcId="{472C0F0C-CEFB-431C-88E7-1E79C2DF3F0C}" destId="{96E62FCF-8600-4F27-B85F-55FD6031DF35}" srcOrd="0" destOrd="0" presId="urn:microsoft.com/office/officeart/2005/8/layout/vList2"/>
    <dgm:cxn modelId="{5B355589-8A61-4BF5-B01B-F1BD375FE119}" srcId="{CA2C57AC-6669-4A49-9ADC-9D9106DA497D}" destId="{B71418BD-40A1-43E7-BC24-C733F3C7855C}" srcOrd="0" destOrd="0" parTransId="{F5AF6347-092E-4197-8B6C-6632C75C843B}" sibTransId="{4F0ED617-21E9-4656-82C7-685B1488D6A1}"/>
    <dgm:cxn modelId="{6C49489D-59A3-48F7-92F3-D201FD99AA41}" type="presOf" srcId="{C2D13876-BB88-4B93-9715-76E8500DC7DB}" destId="{D7F4152F-41F6-4349-A41D-7F681428ED4E}" srcOrd="0" destOrd="0" presId="urn:microsoft.com/office/officeart/2005/8/layout/vList2"/>
    <dgm:cxn modelId="{BC72DBA1-4B2B-47B0-8495-1E03F8E76C9F}" type="presOf" srcId="{890B554B-9922-4622-9E45-CACAE7D993D2}" destId="{C9929DB5-C0B4-434E-8360-C30493FCBDFC}" srcOrd="0" destOrd="0" presId="urn:microsoft.com/office/officeart/2005/8/layout/vList2"/>
    <dgm:cxn modelId="{22AA83CA-1213-4962-A211-65C8C3D872EC}" type="presOf" srcId="{F3F160A6-7E67-4807-A8C5-56F27E98A86B}" destId="{4F263E46-EC4A-4C75-A05B-6AD3FFC4B56C}" srcOrd="0" destOrd="0" presId="urn:microsoft.com/office/officeart/2005/8/layout/vList2"/>
    <dgm:cxn modelId="{5BA61DD2-76DE-4AC5-9A23-8D2C7D3094FB}" srcId="{CA2C57AC-6669-4A49-9ADC-9D9106DA497D}" destId="{C2D13876-BB88-4B93-9715-76E8500DC7DB}" srcOrd="3" destOrd="0" parTransId="{87B5797A-8D5D-4C4F-BEEA-6CB23FF3571B}" sibTransId="{98799585-E735-418A-AE3D-510A1A321D43}"/>
    <dgm:cxn modelId="{1FC7E9E8-447A-4E6D-8626-B7485EED7DCF}" srcId="{CA2C57AC-6669-4A49-9ADC-9D9106DA497D}" destId="{472C0F0C-CEFB-431C-88E7-1E79C2DF3F0C}" srcOrd="2" destOrd="0" parTransId="{1AA35333-373B-480E-89BD-75CA1D14EC43}" sibTransId="{1C1288E9-DC3B-4DF2-91A4-1E4C595E603F}"/>
    <dgm:cxn modelId="{E62D2FE9-25C2-4F60-AC56-2DB84ED91F95}" srcId="{CA2C57AC-6669-4A49-9ADC-9D9106DA497D}" destId="{890B554B-9922-4622-9E45-CACAE7D993D2}" srcOrd="1" destOrd="0" parTransId="{46E793AA-14C2-41A1-BA77-4F69438C6BE2}" sibTransId="{1D79DB4A-6B5D-4ECF-8494-50D145686FCD}"/>
    <dgm:cxn modelId="{38E3F1FD-D1AD-438C-B5D2-3DB190351FED}" srcId="{CA2C57AC-6669-4A49-9ADC-9D9106DA497D}" destId="{F3F160A6-7E67-4807-A8C5-56F27E98A86B}" srcOrd="4" destOrd="0" parTransId="{16612EDA-B1C7-486F-BD64-DC74C84C93D9}" sibTransId="{893D7D98-7DBC-4FB4-8C28-B4D6EA8AADBD}"/>
    <dgm:cxn modelId="{04B13E05-EC18-451D-A94F-674BC6D61212}" type="presParOf" srcId="{0B68F250-7EA6-4E0C-86A3-9ADDEDE79322}" destId="{80796E2A-2584-4067-B825-AE4E44888282}" srcOrd="0" destOrd="0" presId="urn:microsoft.com/office/officeart/2005/8/layout/vList2"/>
    <dgm:cxn modelId="{C7D05F79-68CA-4BAF-878A-B3EB42B010FB}" type="presParOf" srcId="{0B68F250-7EA6-4E0C-86A3-9ADDEDE79322}" destId="{862CB6C3-2894-4D18-BE04-ADEE21EE1654}" srcOrd="1" destOrd="0" presId="urn:microsoft.com/office/officeart/2005/8/layout/vList2"/>
    <dgm:cxn modelId="{E6588440-3751-42CF-967D-4BCD009BAB4D}" type="presParOf" srcId="{0B68F250-7EA6-4E0C-86A3-9ADDEDE79322}" destId="{C9929DB5-C0B4-434E-8360-C30493FCBDFC}" srcOrd="2" destOrd="0" presId="urn:microsoft.com/office/officeart/2005/8/layout/vList2"/>
    <dgm:cxn modelId="{95157075-390F-4069-96A6-E199D13942D6}" type="presParOf" srcId="{0B68F250-7EA6-4E0C-86A3-9ADDEDE79322}" destId="{14BC67A8-E48E-47A0-94B3-D77EB8F459A7}" srcOrd="3" destOrd="0" presId="urn:microsoft.com/office/officeart/2005/8/layout/vList2"/>
    <dgm:cxn modelId="{B392A1A4-D560-499B-AAF2-546497C85039}" type="presParOf" srcId="{0B68F250-7EA6-4E0C-86A3-9ADDEDE79322}" destId="{96E62FCF-8600-4F27-B85F-55FD6031DF35}" srcOrd="4" destOrd="0" presId="urn:microsoft.com/office/officeart/2005/8/layout/vList2"/>
    <dgm:cxn modelId="{7E22FA0B-4F41-420D-A085-603B18B05979}" type="presParOf" srcId="{0B68F250-7EA6-4E0C-86A3-9ADDEDE79322}" destId="{0F38D85F-1420-493B-A455-F11CE0FC0503}" srcOrd="5" destOrd="0" presId="urn:microsoft.com/office/officeart/2005/8/layout/vList2"/>
    <dgm:cxn modelId="{B0515F1D-392E-4C11-BFBB-16DE8670BFFF}" type="presParOf" srcId="{0B68F250-7EA6-4E0C-86A3-9ADDEDE79322}" destId="{D7F4152F-41F6-4349-A41D-7F681428ED4E}" srcOrd="6" destOrd="0" presId="urn:microsoft.com/office/officeart/2005/8/layout/vList2"/>
    <dgm:cxn modelId="{05FB8728-0E8C-4654-9900-82BC98FC29C1}" type="presParOf" srcId="{0B68F250-7EA6-4E0C-86A3-9ADDEDE79322}" destId="{E7802C31-F977-4ADD-9572-7D8F5E89A84F}" srcOrd="7" destOrd="0" presId="urn:microsoft.com/office/officeart/2005/8/layout/vList2"/>
    <dgm:cxn modelId="{3E71824D-8DF0-4933-BD77-C8FEA1B1CE80}" type="presParOf" srcId="{0B68F250-7EA6-4E0C-86A3-9ADDEDE79322}" destId="{4F263E46-EC4A-4C75-A05B-6AD3FFC4B56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4D367-D77A-4F7E-86FE-ECFEBAD4C81A}"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5BA0128E-5873-4476-8B1B-922D81AB1033}">
      <dgm:prSet/>
      <dgm:spPr/>
      <dgm:t>
        <a:bodyPr/>
        <a:lstStyle/>
        <a:p>
          <a:pPr rtl="0"/>
          <a:r>
            <a:rPr lang="en-US" b="0" baseline="0" dirty="0"/>
            <a:t>APPLICATIONS</a:t>
          </a:r>
        </a:p>
      </dgm:t>
    </dgm:pt>
    <dgm:pt modelId="{726BF977-D280-4CE7-B3BA-095DE7F6FC47}" type="parTrans" cxnId="{27472CD3-EE37-40E5-B317-EBB12B48EC4D}">
      <dgm:prSet/>
      <dgm:spPr/>
      <dgm:t>
        <a:bodyPr/>
        <a:lstStyle/>
        <a:p>
          <a:endParaRPr lang="en-US"/>
        </a:p>
      </dgm:t>
    </dgm:pt>
    <dgm:pt modelId="{F1415E3E-E03B-49A6-A407-4ECA9E01E084}" type="sibTrans" cxnId="{27472CD3-EE37-40E5-B317-EBB12B48EC4D}">
      <dgm:prSet/>
      <dgm:spPr/>
      <dgm:t>
        <a:bodyPr/>
        <a:lstStyle/>
        <a:p>
          <a:endParaRPr lang="en-US"/>
        </a:p>
      </dgm:t>
    </dgm:pt>
    <dgm:pt modelId="{C1EA4DC0-5E2F-41C8-94FA-0D9D4ACF6DA8}" type="pres">
      <dgm:prSet presAssocID="{4AA4D367-D77A-4F7E-86FE-ECFEBAD4C81A}" presName="linear" presStyleCnt="0">
        <dgm:presLayoutVars>
          <dgm:animLvl val="lvl"/>
          <dgm:resizeHandles val="exact"/>
        </dgm:presLayoutVars>
      </dgm:prSet>
      <dgm:spPr/>
    </dgm:pt>
    <dgm:pt modelId="{B1B07BE4-7D37-46B9-AEE5-DE2BB2577471}" type="pres">
      <dgm:prSet presAssocID="{5BA0128E-5873-4476-8B1B-922D81AB1033}" presName="parentText" presStyleLbl="node1" presStyleIdx="0" presStyleCnt="1">
        <dgm:presLayoutVars>
          <dgm:chMax val="0"/>
          <dgm:bulletEnabled val="1"/>
        </dgm:presLayoutVars>
      </dgm:prSet>
      <dgm:spPr/>
    </dgm:pt>
  </dgm:ptLst>
  <dgm:cxnLst>
    <dgm:cxn modelId="{52BBBAA0-69B2-4546-8756-444D4DFE7E2E}" type="presOf" srcId="{5BA0128E-5873-4476-8B1B-922D81AB1033}" destId="{B1B07BE4-7D37-46B9-AEE5-DE2BB2577471}" srcOrd="0" destOrd="0" presId="urn:microsoft.com/office/officeart/2005/8/layout/vList2"/>
    <dgm:cxn modelId="{27472CD3-EE37-40E5-B317-EBB12B48EC4D}" srcId="{4AA4D367-D77A-4F7E-86FE-ECFEBAD4C81A}" destId="{5BA0128E-5873-4476-8B1B-922D81AB1033}" srcOrd="0" destOrd="0" parTransId="{726BF977-D280-4CE7-B3BA-095DE7F6FC47}" sibTransId="{F1415E3E-E03B-49A6-A407-4ECA9E01E084}"/>
    <dgm:cxn modelId="{E6EB7BDD-6F60-44AB-8526-24E4F0358682}" type="presOf" srcId="{4AA4D367-D77A-4F7E-86FE-ECFEBAD4C81A}" destId="{C1EA4DC0-5E2F-41C8-94FA-0D9D4ACF6DA8}" srcOrd="0" destOrd="0" presId="urn:microsoft.com/office/officeart/2005/8/layout/vList2"/>
    <dgm:cxn modelId="{1A5E5317-976F-444B-87C3-F7947B469F23}" type="presParOf" srcId="{C1EA4DC0-5E2F-41C8-94FA-0D9D4ACF6DA8}" destId="{B1B07BE4-7D37-46B9-AEE5-DE2BB25774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59E1F-4BBC-4CB2-A2DB-278D6CEBF69A}" type="doc">
      <dgm:prSet loTypeId="urn:microsoft.com/office/officeart/2005/8/layout/vList2" loCatId="list" qsTypeId="urn:microsoft.com/office/officeart/2005/8/quickstyle/simple5" qsCatId="simple" csTypeId="urn:microsoft.com/office/officeart/2005/8/colors/colorful4" csCatId="colorful"/>
      <dgm:spPr/>
      <dgm:t>
        <a:bodyPr/>
        <a:lstStyle/>
        <a:p>
          <a:endParaRPr lang="en-US"/>
        </a:p>
      </dgm:t>
    </dgm:pt>
    <dgm:pt modelId="{5EACB137-1402-479F-85F7-36814C9BD17E}">
      <dgm:prSet/>
      <dgm:spPr/>
      <dgm:t>
        <a:bodyPr/>
        <a:lstStyle/>
        <a:p>
          <a:pPr rtl="0"/>
          <a:r>
            <a:rPr lang="en-US" b="1" i="1" baseline="0" dirty="0">
              <a:solidFill>
                <a:srgbClr val="FFFF00"/>
              </a:solidFill>
            </a:rPr>
            <a:t>Conclusion :</a:t>
          </a:r>
          <a:endParaRPr lang="en-US" b="0" baseline="0" dirty="0">
            <a:solidFill>
              <a:srgbClr val="FFFF00"/>
            </a:solidFill>
          </a:endParaRPr>
        </a:p>
      </dgm:t>
    </dgm:pt>
    <dgm:pt modelId="{59FDA117-FC84-437A-941E-22FE317FF18F}" type="parTrans" cxnId="{BBA9388D-C64C-4DC1-8C20-1D766C91973D}">
      <dgm:prSet/>
      <dgm:spPr/>
      <dgm:t>
        <a:bodyPr/>
        <a:lstStyle/>
        <a:p>
          <a:endParaRPr lang="en-US"/>
        </a:p>
      </dgm:t>
    </dgm:pt>
    <dgm:pt modelId="{179F8C98-6B17-4884-9146-CC70F63D37C7}" type="sibTrans" cxnId="{BBA9388D-C64C-4DC1-8C20-1D766C91973D}">
      <dgm:prSet/>
      <dgm:spPr/>
      <dgm:t>
        <a:bodyPr/>
        <a:lstStyle/>
        <a:p>
          <a:endParaRPr lang="en-US"/>
        </a:p>
      </dgm:t>
    </dgm:pt>
    <dgm:pt modelId="{A24813E7-BC3D-4523-BAD1-90516DF1E7A5}" type="pres">
      <dgm:prSet presAssocID="{F8859E1F-4BBC-4CB2-A2DB-278D6CEBF69A}" presName="linear" presStyleCnt="0">
        <dgm:presLayoutVars>
          <dgm:animLvl val="lvl"/>
          <dgm:resizeHandles val="exact"/>
        </dgm:presLayoutVars>
      </dgm:prSet>
      <dgm:spPr/>
    </dgm:pt>
    <dgm:pt modelId="{17C2B791-3770-46A9-AD88-6B52214BD97F}" type="pres">
      <dgm:prSet presAssocID="{5EACB137-1402-479F-85F7-36814C9BD17E}" presName="parentText" presStyleLbl="node1" presStyleIdx="0" presStyleCnt="1" custLinFactNeighborX="-1020" custLinFactNeighborY="8739">
        <dgm:presLayoutVars>
          <dgm:chMax val="0"/>
          <dgm:bulletEnabled val="1"/>
        </dgm:presLayoutVars>
      </dgm:prSet>
      <dgm:spPr/>
    </dgm:pt>
  </dgm:ptLst>
  <dgm:cxnLst>
    <dgm:cxn modelId="{BBA9388D-C64C-4DC1-8C20-1D766C91973D}" srcId="{F8859E1F-4BBC-4CB2-A2DB-278D6CEBF69A}" destId="{5EACB137-1402-479F-85F7-36814C9BD17E}" srcOrd="0" destOrd="0" parTransId="{59FDA117-FC84-437A-941E-22FE317FF18F}" sibTransId="{179F8C98-6B17-4884-9146-CC70F63D37C7}"/>
    <dgm:cxn modelId="{92BA54A1-2D6B-4D4B-82B6-224D9BD7F790}" type="presOf" srcId="{5EACB137-1402-479F-85F7-36814C9BD17E}" destId="{17C2B791-3770-46A9-AD88-6B52214BD97F}" srcOrd="0" destOrd="0" presId="urn:microsoft.com/office/officeart/2005/8/layout/vList2"/>
    <dgm:cxn modelId="{DB8561FE-506B-4DF7-8390-560A01024A6F}" type="presOf" srcId="{F8859E1F-4BBC-4CB2-A2DB-278D6CEBF69A}" destId="{A24813E7-BC3D-4523-BAD1-90516DF1E7A5}" srcOrd="0" destOrd="0" presId="urn:microsoft.com/office/officeart/2005/8/layout/vList2"/>
    <dgm:cxn modelId="{CB95C8E3-4D2E-4467-896A-26D2D000950C}" type="presParOf" srcId="{A24813E7-BC3D-4523-BAD1-90516DF1E7A5}" destId="{17C2B791-3770-46A9-AD88-6B52214BD97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37A885-04A8-4E1B-8403-3B9E1308CFFF}" type="doc">
      <dgm:prSet loTypeId="urn:microsoft.com/office/officeart/2005/8/layout/target3" loCatId="relationship" qsTypeId="urn:microsoft.com/office/officeart/2005/8/quickstyle/3d1" qsCatId="3D" csTypeId="urn:microsoft.com/office/officeart/2005/8/colors/accent4_5" csCatId="accent4"/>
      <dgm:spPr/>
      <dgm:t>
        <a:bodyPr/>
        <a:lstStyle/>
        <a:p>
          <a:endParaRPr lang="en-US"/>
        </a:p>
      </dgm:t>
    </dgm:pt>
    <dgm:pt modelId="{FF717511-7C15-4678-9976-CBE20835E034}">
      <dgm:prSet/>
      <dgm:spPr/>
      <dgm:t>
        <a:bodyPr/>
        <a:lstStyle/>
        <a:p>
          <a:pPr rtl="0"/>
          <a:r>
            <a:rPr lang="en-US" b="1" baseline="0" dirty="0"/>
            <a:t>References :</a:t>
          </a:r>
          <a:endParaRPr lang="en-US" b="0" baseline="0" dirty="0"/>
        </a:p>
      </dgm:t>
    </dgm:pt>
    <dgm:pt modelId="{499963DD-A668-4C20-8691-B9F0E5DCFE27}" type="parTrans" cxnId="{05FFDEFE-6FF6-4906-95DE-4ECEB4FAA9BD}">
      <dgm:prSet/>
      <dgm:spPr/>
      <dgm:t>
        <a:bodyPr/>
        <a:lstStyle/>
        <a:p>
          <a:endParaRPr lang="en-US"/>
        </a:p>
      </dgm:t>
    </dgm:pt>
    <dgm:pt modelId="{B51FFDC5-4D9A-4ACB-971A-A0E918CC94A5}" type="sibTrans" cxnId="{05FFDEFE-6FF6-4906-95DE-4ECEB4FAA9BD}">
      <dgm:prSet/>
      <dgm:spPr/>
      <dgm:t>
        <a:bodyPr/>
        <a:lstStyle/>
        <a:p>
          <a:endParaRPr lang="en-US"/>
        </a:p>
      </dgm:t>
    </dgm:pt>
    <dgm:pt modelId="{8F52BC1A-A872-4654-B878-911296E9EBA2}" type="pres">
      <dgm:prSet presAssocID="{3037A885-04A8-4E1B-8403-3B9E1308CFFF}" presName="Name0" presStyleCnt="0">
        <dgm:presLayoutVars>
          <dgm:chMax val="7"/>
          <dgm:dir/>
          <dgm:animLvl val="lvl"/>
          <dgm:resizeHandles val="exact"/>
        </dgm:presLayoutVars>
      </dgm:prSet>
      <dgm:spPr/>
    </dgm:pt>
    <dgm:pt modelId="{E3088437-1F61-4BCB-972A-5D38231FAF9D}" type="pres">
      <dgm:prSet presAssocID="{FF717511-7C15-4678-9976-CBE20835E034}" presName="circle1" presStyleLbl="node1" presStyleIdx="0" presStyleCnt="1"/>
      <dgm:spPr/>
    </dgm:pt>
    <dgm:pt modelId="{8F27208D-B8E0-4055-8363-20C2C070F492}" type="pres">
      <dgm:prSet presAssocID="{FF717511-7C15-4678-9976-CBE20835E034}" presName="space" presStyleCnt="0"/>
      <dgm:spPr/>
    </dgm:pt>
    <dgm:pt modelId="{6F7C5C85-4AD7-4B63-B055-61D3A36225A8}" type="pres">
      <dgm:prSet presAssocID="{FF717511-7C15-4678-9976-CBE20835E034}" presName="rect1" presStyleLbl="alignAcc1" presStyleIdx="0" presStyleCnt="1"/>
      <dgm:spPr/>
    </dgm:pt>
    <dgm:pt modelId="{BB59F3C5-F82E-414D-8A80-12AF1436DD02}" type="pres">
      <dgm:prSet presAssocID="{FF717511-7C15-4678-9976-CBE20835E034}" presName="rect1ParTxNoCh" presStyleLbl="alignAcc1" presStyleIdx="0" presStyleCnt="1">
        <dgm:presLayoutVars>
          <dgm:chMax val="1"/>
          <dgm:bulletEnabled val="1"/>
        </dgm:presLayoutVars>
      </dgm:prSet>
      <dgm:spPr/>
    </dgm:pt>
  </dgm:ptLst>
  <dgm:cxnLst>
    <dgm:cxn modelId="{0153FC09-9CF8-479B-8660-AB9E5C5170DB}" type="presOf" srcId="{FF717511-7C15-4678-9976-CBE20835E034}" destId="{6F7C5C85-4AD7-4B63-B055-61D3A36225A8}" srcOrd="0" destOrd="0" presId="urn:microsoft.com/office/officeart/2005/8/layout/target3"/>
    <dgm:cxn modelId="{5FF84846-6850-45D7-8320-22B6A401C331}" type="presOf" srcId="{3037A885-04A8-4E1B-8403-3B9E1308CFFF}" destId="{8F52BC1A-A872-4654-B878-911296E9EBA2}" srcOrd="0" destOrd="0" presId="urn:microsoft.com/office/officeart/2005/8/layout/target3"/>
    <dgm:cxn modelId="{194FA2D3-A548-4C13-AC98-3349C98F7911}" type="presOf" srcId="{FF717511-7C15-4678-9976-CBE20835E034}" destId="{BB59F3C5-F82E-414D-8A80-12AF1436DD02}" srcOrd="1" destOrd="0" presId="urn:microsoft.com/office/officeart/2005/8/layout/target3"/>
    <dgm:cxn modelId="{05FFDEFE-6FF6-4906-95DE-4ECEB4FAA9BD}" srcId="{3037A885-04A8-4E1B-8403-3B9E1308CFFF}" destId="{FF717511-7C15-4678-9976-CBE20835E034}" srcOrd="0" destOrd="0" parTransId="{499963DD-A668-4C20-8691-B9F0E5DCFE27}" sibTransId="{B51FFDC5-4D9A-4ACB-971A-A0E918CC94A5}"/>
    <dgm:cxn modelId="{7DA04F79-7678-41B1-AFF5-BD08A16ED77C}" type="presParOf" srcId="{8F52BC1A-A872-4654-B878-911296E9EBA2}" destId="{E3088437-1F61-4BCB-972A-5D38231FAF9D}" srcOrd="0" destOrd="0" presId="urn:microsoft.com/office/officeart/2005/8/layout/target3"/>
    <dgm:cxn modelId="{67BF2044-3A2D-40C5-82F1-3F1B7C97A2AF}" type="presParOf" srcId="{8F52BC1A-A872-4654-B878-911296E9EBA2}" destId="{8F27208D-B8E0-4055-8363-20C2C070F492}" srcOrd="1" destOrd="0" presId="urn:microsoft.com/office/officeart/2005/8/layout/target3"/>
    <dgm:cxn modelId="{D1FABFA1-C96A-4A9F-ABA1-ECD266211D71}" type="presParOf" srcId="{8F52BC1A-A872-4654-B878-911296E9EBA2}" destId="{6F7C5C85-4AD7-4B63-B055-61D3A36225A8}" srcOrd="2" destOrd="0" presId="urn:microsoft.com/office/officeart/2005/8/layout/target3"/>
    <dgm:cxn modelId="{C6F1E94C-CBF1-4569-A48E-7D30B5EB5B3E}" type="presParOf" srcId="{8F52BC1A-A872-4654-B878-911296E9EBA2}" destId="{BB59F3C5-F82E-414D-8A80-12AF1436DD0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C9EED-5ACB-4D55-B3C0-C2957771C5A2}">
      <dsp:nvSpPr>
        <dsp:cNvPr id="0" name=""/>
        <dsp:cNvSpPr/>
      </dsp:nvSpPr>
      <dsp:spPr>
        <a:xfrm>
          <a:off x="0" y="0"/>
          <a:ext cx="7467600" cy="1143000"/>
        </a:xfrm>
        <a:prstGeom prst="roundRect">
          <a:avLst>
            <a:gd name="adj" fmla="val 10000"/>
          </a:avLst>
        </a:prstGeom>
        <a:gradFill rotWithShape="1">
          <a:gsLst>
            <a:gs pos="0">
              <a:schemeClr val="dk1">
                <a:shade val="63000"/>
                <a:satMod val="165000"/>
              </a:schemeClr>
            </a:gs>
            <a:gs pos="30000">
              <a:schemeClr val="dk1">
                <a:shade val="58000"/>
                <a:satMod val="165000"/>
              </a:schemeClr>
            </a:gs>
            <a:gs pos="75000">
              <a:schemeClr val="dk1">
                <a:shade val="30000"/>
                <a:satMod val="175000"/>
              </a:schemeClr>
            </a:gs>
            <a:gs pos="100000">
              <a:schemeClr val="dk1">
                <a:shade val="15000"/>
                <a:satMod val="175000"/>
              </a:schemeClr>
            </a:gs>
          </a:gsLst>
          <a:path path="circle">
            <a:fillToRect l="5000" t="100000" r="120000" b="10000"/>
          </a:path>
        </a:gradFill>
        <a:ln w="12700" cap="flat" cmpd="sng" algn="ctr">
          <a:solidFill>
            <a:schemeClr val="dk1">
              <a:shade val="70000"/>
              <a:satMod val="150000"/>
            </a:schemeClr>
          </a:solidFill>
          <a:prstDash val="solid"/>
        </a:ln>
        <a:effectLst>
          <a:outerShdw blurRad="50800" dist="20000" dir="5400000" rotWithShape="0">
            <a:srgbClr val="000000">
              <a:alpha val="42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rtl="0">
            <a:lnSpc>
              <a:spcPct val="90000"/>
            </a:lnSpc>
            <a:spcBef>
              <a:spcPct val="0"/>
            </a:spcBef>
            <a:spcAft>
              <a:spcPct val="35000"/>
            </a:spcAft>
            <a:buNone/>
          </a:pPr>
          <a:r>
            <a:rPr lang="en-US" sz="5000" b="0" kern="1200" baseline="0" dirty="0">
              <a:solidFill>
                <a:srgbClr val="FFFF00"/>
              </a:solidFill>
            </a:rPr>
            <a:t>CONTENTS</a:t>
          </a:r>
        </a:p>
      </dsp:txBody>
      <dsp:txXfrm>
        <a:off x="33477" y="33477"/>
        <a:ext cx="7400646" cy="1076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E015B-0EA9-4A33-822E-F98CFCE9A913}">
      <dsp:nvSpPr>
        <dsp:cNvPr id="0" name=""/>
        <dsp:cNvSpPr/>
      </dsp:nvSpPr>
      <dsp:spPr>
        <a:xfrm>
          <a:off x="10" y="0"/>
          <a:ext cx="7460320" cy="779371"/>
        </a:xfrm>
        <a:prstGeom prst="roundRect">
          <a:avLst/>
        </a:prstGeom>
        <a:solidFill>
          <a:srgbClr val="FF0066"/>
        </a:soli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76200" rIns="152400" bIns="76200" numCol="1" spcCol="1270" anchor="ctr" anchorCtr="0">
          <a:noAutofit/>
        </a:bodyPr>
        <a:lstStyle/>
        <a:p>
          <a:pPr marL="0" lvl="0" indent="0" algn="just" defTabSz="1778000" rtl="0">
            <a:lnSpc>
              <a:spcPct val="90000"/>
            </a:lnSpc>
            <a:spcBef>
              <a:spcPct val="0"/>
            </a:spcBef>
            <a:spcAft>
              <a:spcPct val="35000"/>
            </a:spcAft>
            <a:buNone/>
          </a:pPr>
          <a:r>
            <a:rPr lang="en-US" sz="4000" kern="1200" dirty="0">
              <a:solidFill>
                <a:schemeClr val="bg1"/>
              </a:solidFill>
            </a:rPr>
            <a:t>Principle</a:t>
          </a:r>
        </a:p>
      </dsp:txBody>
      <dsp:txXfrm>
        <a:off x="38056" y="38046"/>
        <a:ext cx="7384228" cy="703279"/>
      </dsp:txXfrm>
    </dsp:sp>
    <dsp:sp modelId="{C392CC01-6F3A-4EF5-A8D3-B36D6C1300F9}">
      <dsp:nvSpPr>
        <dsp:cNvPr id="0" name=""/>
        <dsp:cNvSpPr/>
      </dsp:nvSpPr>
      <dsp:spPr>
        <a:xfrm>
          <a:off x="3639" y="819679"/>
          <a:ext cx="7460313" cy="779371"/>
        </a:xfrm>
        <a:prstGeom prst="roundRect">
          <a:avLst/>
        </a:prstGeom>
        <a:gradFill rotWithShape="1">
          <a:gsLst>
            <a:gs pos="0">
              <a:schemeClr val="accent6">
                <a:tint val="35000"/>
                <a:satMod val="260000"/>
              </a:schemeClr>
            </a:gs>
            <a:gs pos="30000">
              <a:schemeClr val="accent6">
                <a:tint val="38000"/>
                <a:satMod val="260000"/>
              </a:schemeClr>
            </a:gs>
            <a:gs pos="75000">
              <a:schemeClr val="accent6">
                <a:tint val="55000"/>
                <a:satMod val="255000"/>
              </a:schemeClr>
            </a:gs>
            <a:gs pos="100000">
              <a:schemeClr val="accent6">
                <a:tint val="70000"/>
                <a:satMod val="25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50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rgbClr val="7030A0"/>
              </a:solidFill>
            </a:rPr>
            <a:t>Factors effecting fluorescence intensity</a:t>
          </a:r>
        </a:p>
      </dsp:txBody>
      <dsp:txXfrm>
        <a:off x="41685" y="857725"/>
        <a:ext cx="7384221" cy="703279"/>
      </dsp:txXfrm>
    </dsp:sp>
    <dsp:sp modelId="{B0F11A7D-F370-4DE1-A3F6-9DABAAB3AD64}">
      <dsp:nvSpPr>
        <dsp:cNvPr id="0" name=""/>
        <dsp:cNvSpPr/>
      </dsp:nvSpPr>
      <dsp:spPr>
        <a:xfrm>
          <a:off x="3639" y="1638019"/>
          <a:ext cx="7460313" cy="779371"/>
        </a:xfrm>
        <a:prstGeom prst="roundRect">
          <a:avLst/>
        </a:prstGeom>
        <a:gradFill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path path="circle">
            <a:fillToRect l="5000" t="100000" r="120000" b="10000"/>
          </a:path>
        </a:gradFill>
        <a:ln w="12700" cap="flat" cmpd="sng" algn="ctr">
          <a:solidFill>
            <a:schemeClr val="accent1">
              <a:shade val="70000"/>
              <a:satMod val="150000"/>
            </a:schemeClr>
          </a:solidFill>
          <a:prstDash val="solid"/>
        </a:ln>
        <a:effectLst>
          <a:outerShdw blurRad="50800" dist="250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8110" tIns="59055" rIns="118110" bIns="59055" numCol="1" spcCol="1270" anchor="ctr" anchorCtr="0">
          <a:noAutofit/>
        </a:bodyPr>
        <a:lstStyle/>
        <a:p>
          <a:pPr marL="0" lvl="0" indent="0" algn="just" defTabSz="1377950" rtl="0">
            <a:lnSpc>
              <a:spcPct val="90000"/>
            </a:lnSpc>
            <a:spcBef>
              <a:spcPct val="0"/>
            </a:spcBef>
            <a:spcAft>
              <a:spcPct val="35000"/>
            </a:spcAft>
            <a:buNone/>
          </a:pPr>
          <a:r>
            <a:rPr lang="en-US" sz="3100" kern="1200" dirty="0"/>
            <a:t>Instrumentation</a:t>
          </a:r>
        </a:p>
      </dsp:txBody>
      <dsp:txXfrm>
        <a:off x="41685" y="1676065"/>
        <a:ext cx="7384221" cy="703279"/>
      </dsp:txXfrm>
    </dsp:sp>
    <dsp:sp modelId="{7366DFC5-ADBA-4D30-8E7C-750AD8700872}">
      <dsp:nvSpPr>
        <dsp:cNvPr id="0" name=""/>
        <dsp:cNvSpPr/>
      </dsp:nvSpPr>
      <dsp:spPr>
        <a:xfrm>
          <a:off x="3639" y="2456360"/>
          <a:ext cx="7460313" cy="779371"/>
        </a:xfrm>
        <a:prstGeom prst="roundRect">
          <a:avLst/>
        </a:prstGeom>
        <a:gradFill rotWithShape="1">
          <a:gsLst>
            <a:gs pos="0">
              <a:schemeClr val="dk1">
                <a:tint val="35000"/>
                <a:satMod val="260000"/>
              </a:schemeClr>
            </a:gs>
            <a:gs pos="30000">
              <a:schemeClr val="dk1">
                <a:tint val="38000"/>
                <a:satMod val="260000"/>
              </a:schemeClr>
            </a:gs>
            <a:gs pos="75000">
              <a:schemeClr val="dk1">
                <a:tint val="55000"/>
                <a:satMod val="255000"/>
              </a:schemeClr>
            </a:gs>
            <a:gs pos="100000">
              <a:schemeClr val="dk1">
                <a:tint val="70000"/>
                <a:satMod val="255000"/>
              </a:schemeClr>
            </a:gs>
          </a:gsLst>
          <a:path path="circle">
            <a:fillToRect l="5000" t="100000" r="120000" b="10000"/>
          </a:path>
        </a:gradFill>
        <a:ln w="12700" cap="flat" cmpd="sng" algn="ctr">
          <a:solidFill>
            <a:schemeClr val="dk1">
              <a:shade val="70000"/>
              <a:satMod val="150000"/>
            </a:schemeClr>
          </a:solidFill>
          <a:prstDash val="solid"/>
        </a:ln>
        <a:effectLst>
          <a:outerShdw blurRad="50800" dist="250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59055" rIns="118110" bIns="59055" numCol="1" spcCol="1270" anchor="ctr" anchorCtr="0">
          <a:noAutofit/>
        </a:bodyPr>
        <a:lstStyle/>
        <a:p>
          <a:pPr marL="0" lvl="0" indent="0" algn="just" defTabSz="1377950" rtl="0">
            <a:lnSpc>
              <a:spcPct val="90000"/>
            </a:lnSpc>
            <a:spcBef>
              <a:spcPct val="0"/>
            </a:spcBef>
            <a:spcAft>
              <a:spcPct val="35000"/>
            </a:spcAft>
            <a:buNone/>
          </a:pPr>
          <a:r>
            <a:rPr lang="en-US" sz="3100" kern="1200" dirty="0"/>
            <a:t>Applications</a:t>
          </a:r>
        </a:p>
      </dsp:txBody>
      <dsp:txXfrm>
        <a:off x="41685" y="2494406"/>
        <a:ext cx="7384221" cy="703279"/>
      </dsp:txXfrm>
    </dsp:sp>
    <dsp:sp modelId="{5F4DC21A-EBA9-461A-8D37-2F51ED6CB2B0}">
      <dsp:nvSpPr>
        <dsp:cNvPr id="0" name=""/>
        <dsp:cNvSpPr/>
      </dsp:nvSpPr>
      <dsp:spPr>
        <a:xfrm>
          <a:off x="3639" y="3274700"/>
          <a:ext cx="7460313" cy="779371"/>
        </a:xfrm>
        <a:prstGeom prst="roundRect">
          <a:avLst/>
        </a:prstGeom>
        <a:gradFill rotWithShape="1">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8110" tIns="59055" rIns="118110" bIns="59055" numCol="1" spcCol="1270" anchor="ctr" anchorCtr="0">
          <a:noAutofit/>
        </a:bodyPr>
        <a:lstStyle/>
        <a:p>
          <a:pPr marL="0" lvl="0" indent="0" algn="just" defTabSz="1377950" rtl="0">
            <a:lnSpc>
              <a:spcPct val="90000"/>
            </a:lnSpc>
            <a:spcBef>
              <a:spcPct val="0"/>
            </a:spcBef>
            <a:spcAft>
              <a:spcPct val="35000"/>
            </a:spcAft>
            <a:buNone/>
          </a:pPr>
          <a:r>
            <a:rPr lang="en-US" sz="3100" kern="1200" dirty="0">
              <a:solidFill>
                <a:srgbClr val="FFFF00"/>
              </a:solidFill>
            </a:rPr>
            <a:t>Conclusion</a:t>
          </a:r>
        </a:p>
      </dsp:txBody>
      <dsp:txXfrm>
        <a:off x="41685" y="3312746"/>
        <a:ext cx="7384221" cy="703279"/>
      </dsp:txXfrm>
    </dsp:sp>
    <dsp:sp modelId="{3EDE46D6-4899-4967-AC12-352407F1BF46}">
      <dsp:nvSpPr>
        <dsp:cNvPr id="0" name=""/>
        <dsp:cNvSpPr/>
      </dsp:nvSpPr>
      <dsp:spPr>
        <a:xfrm>
          <a:off x="3639" y="4093041"/>
          <a:ext cx="7460313" cy="779371"/>
        </a:xfrm>
        <a:prstGeom prst="roundRect">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18110" tIns="59055" rIns="118110" bIns="59055" numCol="1" spcCol="1270" anchor="ctr" anchorCtr="0">
          <a:noAutofit/>
        </a:bodyPr>
        <a:lstStyle/>
        <a:p>
          <a:pPr marL="0" lvl="0" indent="0" algn="just" defTabSz="1377950" rtl="0">
            <a:lnSpc>
              <a:spcPct val="90000"/>
            </a:lnSpc>
            <a:spcBef>
              <a:spcPct val="0"/>
            </a:spcBef>
            <a:spcAft>
              <a:spcPct val="35000"/>
            </a:spcAft>
            <a:buNone/>
          </a:pPr>
          <a:r>
            <a:rPr lang="en-US" sz="3100" kern="1200" dirty="0">
              <a:solidFill>
                <a:srgbClr val="FFFF00"/>
              </a:solidFill>
            </a:rPr>
            <a:t>References.</a:t>
          </a:r>
        </a:p>
      </dsp:txBody>
      <dsp:txXfrm>
        <a:off x="41685" y="4131087"/>
        <a:ext cx="7384221" cy="70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E747B-67E0-47EC-9F84-A5C94398EB3F}">
      <dsp:nvSpPr>
        <dsp:cNvPr id="0" name=""/>
        <dsp:cNvSpPr/>
      </dsp:nvSpPr>
      <dsp:spPr>
        <a:xfrm>
          <a:off x="0" y="0"/>
          <a:ext cx="584774" cy="584774"/>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92EA6-BC71-42C1-B488-B2EBB4A29073}">
      <dsp:nvSpPr>
        <dsp:cNvPr id="0" name=""/>
        <dsp:cNvSpPr/>
      </dsp:nvSpPr>
      <dsp:spPr>
        <a:xfrm>
          <a:off x="292387" y="0"/>
          <a:ext cx="4051012" cy="58477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t>Concentration:-</a:t>
          </a:r>
        </a:p>
      </dsp:txBody>
      <dsp:txXfrm>
        <a:off x="292387" y="0"/>
        <a:ext cx="4051012" cy="584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6E2A-2584-4067-B825-AE4E44888282}">
      <dsp:nvSpPr>
        <dsp:cNvPr id="0" name=""/>
        <dsp:cNvSpPr/>
      </dsp:nvSpPr>
      <dsp:spPr>
        <a:xfrm>
          <a:off x="0" y="541941"/>
          <a:ext cx="7467600" cy="695565"/>
        </a:xfrm>
        <a:prstGeom prst="roundRect">
          <a:avLst/>
        </a:prstGeom>
        <a:solidFill>
          <a:srgbClr val="FF0066"/>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i="1" u="sng" kern="1200" dirty="0"/>
            <a:t>INSTRUMENTATION</a:t>
          </a:r>
          <a:endParaRPr lang="en-US" sz="2900" kern="1200" dirty="0"/>
        </a:p>
      </dsp:txBody>
      <dsp:txXfrm>
        <a:off x="33955" y="575896"/>
        <a:ext cx="7399690" cy="627655"/>
      </dsp:txXfrm>
    </dsp:sp>
    <dsp:sp modelId="{C9929DB5-C0B4-434E-8360-C30493FCBDFC}">
      <dsp:nvSpPr>
        <dsp:cNvPr id="0" name=""/>
        <dsp:cNvSpPr/>
      </dsp:nvSpPr>
      <dsp:spPr>
        <a:xfrm>
          <a:off x="0" y="1957708"/>
          <a:ext cx="7467600" cy="695565"/>
        </a:xfrm>
        <a:prstGeom prst="roundRect">
          <a:avLst/>
        </a:prstGeom>
        <a:solidFill>
          <a:schemeClr val="tx1">
            <a:lumMod val="95000"/>
            <a:lumOff val="500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SOURCE OF LIGHT</a:t>
          </a:r>
          <a:endParaRPr lang="en-US" sz="2900" kern="1200" dirty="0"/>
        </a:p>
      </dsp:txBody>
      <dsp:txXfrm>
        <a:off x="33955" y="1991663"/>
        <a:ext cx="7399690" cy="627655"/>
      </dsp:txXfrm>
    </dsp:sp>
    <dsp:sp modelId="{96E62FCF-8600-4F27-B85F-55FD6031DF35}">
      <dsp:nvSpPr>
        <dsp:cNvPr id="0" name=""/>
        <dsp:cNvSpPr/>
      </dsp:nvSpPr>
      <dsp:spPr>
        <a:xfrm>
          <a:off x="0" y="2736793"/>
          <a:ext cx="7467600" cy="695565"/>
        </a:xfrm>
        <a:prstGeom prst="roundRect">
          <a:avLst/>
        </a:prstGeom>
        <a:solidFill>
          <a:srgbClr val="7030A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FILTERSAND MONOCHROMATORS</a:t>
          </a:r>
          <a:endParaRPr lang="en-US" sz="2900" kern="1200" dirty="0"/>
        </a:p>
      </dsp:txBody>
      <dsp:txXfrm>
        <a:off x="33955" y="2770748"/>
        <a:ext cx="7399690" cy="627655"/>
      </dsp:txXfrm>
    </dsp:sp>
    <dsp:sp modelId="{D7F4152F-41F6-4349-A41D-7F681428ED4E}">
      <dsp:nvSpPr>
        <dsp:cNvPr id="0" name=""/>
        <dsp:cNvSpPr/>
      </dsp:nvSpPr>
      <dsp:spPr>
        <a:xfrm>
          <a:off x="0" y="3515878"/>
          <a:ext cx="7467600" cy="695565"/>
        </a:xfrm>
        <a:prstGeom prst="roundRect">
          <a:avLst/>
        </a:prstGeom>
        <a:solidFill>
          <a:srgbClr val="00CC0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SAMPLE CELLS</a:t>
          </a:r>
          <a:endParaRPr lang="en-US" sz="2900" kern="1200" dirty="0"/>
        </a:p>
      </dsp:txBody>
      <dsp:txXfrm>
        <a:off x="33955" y="3549833"/>
        <a:ext cx="7399690" cy="627655"/>
      </dsp:txXfrm>
    </dsp:sp>
    <dsp:sp modelId="{4F263E46-EC4A-4C75-A05B-6AD3FFC4B56C}">
      <dsp:nvSpPr>
        <dsp:cNvPr id="0" name=""/>
        <dsp:cNvSpPr/>
      </dsp:nvSpPr>
      <dsp:spPr>
        <a:xfrm>
          <a:off x="0" y="4294963"/>
          <a:ext cx="7467600" cy="695565"/>
        </a:xfrm>
        <a:prstGeom prst="roundRect">
          <a:avLst/>
        </a:prstGeom>
        <a:solidFill>
          <a:srgbClr val="0070C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t>DETECTORS</a:t>
          </a:r>
          <a:endParaRPr lang="en-US" sz="2900" kern="1200" dirty="0"/>
        </a:p>
      </dsp:txBody>
      <dsp:txXfrm>
        <a:off x="33955" y="4328918"/>
        <a:ext cx="7399690"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07BE4-7D37-46B9-AEE5-DE2BB2577471}">
      <dsp:nvSpPr>
        <dsp:cNvPr id="0" name=""/>
        <dsp:cNvSpPr/>
      </dsp:nvSpPr>
      <dsp:spPr>
        <a:xfrm>
          <a:off x="0" y="8075"/>
          <a:ext cx="7467600" cy="623610"/>
        </a:xfrm>
        <a:prstGeom prst="roundRect">
          <a:avLst/>
        </a:prstGeom>
        <a:gradFill rotWithShape="0">
          <a:gsLst>
            <a:gs pos="0">
              <a:schemeClr val="dk2">
                <a:hueOff val="0"/>
                <a:satOff val="0"/>
                <a:lumOff val="0"/>
                <a:alphaOff val="0"/>
                <a:shade val="63000"/>
                <a:satMod val="165000"/>
              </a:schemeClr>
            </a:gs>
            <a:gs pos="30000">
              <a:schemeClr val="dk2">
                <a:hueOff val="0"/>
                <a:satOff val="0"/>
                <a:lumOff val="0"/>
                <a:alphaOff val="0"/>
                <a:shade val="58000"/>
                <a:satMod val="165000"/>
              </a:schemeClr>
            </a:gs>
            <a:gs pos="75000">
              <a:schemeClr val="dk2">
                <a:hueOff val="0"/>
                <a:satOff val="0"/>
                <a:lumOff val="0"/>
                <a:alphaOff val="0"/>
                <a:shade val="30000"/>
                <a:satMod val="175000"/>
              </a:schemeClr>
            </a:gs>
            <a:gs pos="100000">
              <a:schemeClr val="dk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baseline="0" dirty="0"/>
            <a:t>APPLICATIONS</a:t>
          </a:r>
        </a:p>
      </dsp:txBody>
      <dsp:txXfrm>
        <a:off x="30442" y="38517"/>
        <a:ext cx="7406716" cy="562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2B791-3770-46A9-AD88-6B52214BD97F}">
      <dsp:nvSpPr>
        <dsp:cNvPr id="0" name=""/>
        <dsp:cNvSpPr/>
      </dsp:nvSpPr>
      <dsp:spPr>
        <a:xfrm>
          <a:off x="0" y="15705"/>
          <a:ext cx="7467600" cy="1127295"/>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en-US" sz="4700" b="1" i="1" kern="1200" baseline="0" dirty="0">
              <a:solidFill>
                <a:srgbClr val="FFFF00"/>
              </a:solidFill>
            </a:rPr>
            <a:t>Conclusion :</a:t>
          </a:r>
          <a:endParaRPr lang="en-US" sz="4700" b="0" kern="1200" baseline="0" dirty="0">
            <a:solidFill>
              <a:srgbClr val="FFFF00"/>
            </a:solidFill>
          </a:endParaRPr>
        </a:p>
      </dsp:txBody>
      <dsp:txXfrm>
        <a:off x="55030" y="70735"/>
        <a:ext cx="7357540" cy="1017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8437-1F61-4BCB-972A-5D38231FAF9D}">
      <dsp:nvSpPr>
        <dsp:cNvPr id="0" name=""/>
        <dsp:cNvSpPr/>
      </dsp:nvSpPr>
      <dsp:spPr>
        <a:xfrm>
          <a:off x="0" y="0"/>
          <a:ext cx="1143000" cy="1143000"/>
        </a:xfrm>
        <a:prstGeom prst="pie">
          <a:avLst>
            <a:gd name="adj1" fmla="val 5400000"/>
            <a:gd name="adj2" fmla="val 16200000"/>
          </a:avLst>
        </a:prstGeom>
        <a:gradFill rotWithShape="0">
          <a:gsLst>
            <a:gs pos="0">
              <a:schemeClr val="accent4">
                <a:alpha val="90000"/>
                <a:hueOff val="0"/>
                <a:satOff val="0"/>
                <a:lumOff val="0"/>
                <a:alphaOff val="0"/>
                <a:shade val="63000"/>
                <a:satMod val="165000"/>
              </a:schemeClr>
            </a:gs>
            <a:gs pos="30000">
              <a:schemeClr val="accent4">
                <a:alpha val="90000"/>
                <a:hueOff val="0"/>
                <a:satOff val="0"/>
                <a:lumOff val="0"/>
                <a:alphaOff val="0"/>
                <a:shade val="58000"/>
                <a:satMod val="165000"/>
              </a:schemeClr>
            </a:gs>
            <a:gs pos="75000">
              <a:schemeClr val="accent4">
                <a:alpha val="90000"/>
                <a:hueOff val="0"/>
                <a:satOff val="0"/>
                <a:lumOff val="0"/>
                <a:alphaOff val="0"/>
                <a:shade val="30000"/>
                <a:satMod val="175000"/>
              </a:schemeClr>
            </a:gs>
            <a:gs pos="100000">
              <a:schemeClr val="accent4">
                <a:alpha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7C5C85-4AD7-4B63-B055-61D3A36225A8}">
      <dsp:nvSpPr>
        <dsp:cNvPr id="0" name=""/>
        <dsp:cNvSpPr/>
      </dsp:nvSpPr>
      <dsp:spPr>
        <a:xfrm>
          <a:off x="571500" y="0"/>
          <a:ext cx="6896100" cy="11430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marL="0" lvl="0" indent="0" algn="ctr" defTabSz="2355850" rtl="0">
            <a:lnSpc>
              <a:spcPct val="90000"/>
            </a:lnSpc>
            <a:spcBef>
              <a:spcPct val="0"/>
            </a:spcBef>
            <a:spcAft>
              <a:spcPct val="35000"/>
            </a:spcAft>
            <a:buNone/>
          </a:pPr>
          <a:r>
            <a:rPr lang="en-US" sz="5300" b="1" kern="1200" baseline="0" dirty="0"/>
            <a:t>References :</a:t>
          </a:r>
          <a:endParaRPr lang="en-US" sz="5300" b="0" kern="1200" baseline="0" dirty="0"/>
        </a:p>
      </dsp:txBody>
      <dsp:txXfrm>
        <a:off x="571500" y="0"/>
        <a:ext cx="6896100"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FBBB7A-A985-4EA8-9DD9-D38603CC00A2}" type="datetimeFigureOut">
              <a:rPr lang="en-US" smtClean="0"/>
              <a:pPr/>
              <a:t>1/10/2022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8FA78-C53B-4156-A222-36EC09F7B691}"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2E7F4-EF44-4C27-BEF2-8DDA950D39F3}" type="datetimeFigureOut">
              <a:rPr lang="en-US" smtClean="0"/>
              <a:pPr/>
              <a:t>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464ED-B558-4082-AF7F-29E0F0E294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464ED-B558-4082-AF7F-29E0F0E294F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1/10/2022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pPr/>
              <a:t>1/10/2022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1/10/2022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1/10/2022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1/10/2022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1/10/2022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1/10/2022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1/10/2022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6858000" cy="5897563"/>
          </a:xfrm>
        </p:spPr>
        <p:style>
          <a:lnRef idx="2">
            <a:schemeClr val="accent1"/>
          </a:lnRef>
          <a:fillRef idx="1">
            <a:schemeClr val="lt1"/>
          </a:fillRef>
          <a:effectRef idx="0">
            <a:schemeClr val="accent1"/>
          </a:effectRef>
          <a:fontRef idx="minor">
            <a:schemeClr val="dk1"/>
          </a:fontRef>
        </p:style>
        <p:txBody>
          <a:bodyPr>
            <a:normAutofit/>
          </a:bodyPr>
          <a:lstStyle/>
          <a:p>
            <a:endParaRPr lang="en-US" dirty="0"/>
          </a:p>
          <a:p>
            <a:pPr algn="ctr">
              <a:buNone/>
            </a:pPr>
            <a:endParaRPr lang="en-US" sz="4000" b="1" dirty="0">
              <a:solidFill>
                <a:srgbClr val="002060"/>
              </a:solidFill>
            </a:endParaRPr>
          </a:p>
          <a:p>
            <a:pPr algn="ctr">
              <a:buNone/>
            </a:pPr>
            <a:endParaRPr lang="en-US" sz="4000" b="1" dirty="0">
              <a:solidFill>
                <a:srgbClr val="002060"/>
              </a:solidFill>
            </a:endParaRPr>
          </a:p>
          <a:p>
            <a:pPr algn="ctr">
              <a:buNone/>
            </a:pPr>
            <a:endParaRPr lang="en-US" sz="4000" b="1" dirty="0">
              <a:solidFill>
                <a:srgbClr val="002060"/>
              </a:solidFill>
            </a:endParaRPr>
          </a:p>
          <a:p>
            <a:pPr algn="ctr">
              <a:buNone/>
            </a:pPr>
            <a:r>
              <a:rPr lang="en-US" sz="6000" b="1" dirty="0">
                <a:solidFill>
                  <a:srgbClr val="3366FF"/>
                </a:solidFill>
              </a:rPr>
              <a:t>FLUORIMETRY</a:t>
            </a:r>
          </a:p>
          <a:p>
            <a:pPr algn="ctr">
              <a:buNone/>
            </a:pPr>
            <a:endParaRPr lang="en-US" sz="4000" b="1" dirty="0">
              <a:solidFill>
                <a:srgbClr val="002060"/>
              </a:solidFill>
            </a:endParaRPr>
          </a:p>
          <a:p>
            <a:pPr algn="ctr"/>
            <a:endParaRPr lang="en-US" sz="2800" dirty="0">
              <a:solidFill>
                <a:srgbClr val="C00000"/>
              </a:solidFill>
            </a:endParaRPr>
          </a:p>
          <a:p>
            <a:pPr algn="ctr"/>
            <a:endParaRPr lang="en-US" sz="2800" dirty="0">
              <a:solidFill>
                <a:srgbClr val="C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marL="457200" indent="-457200">
              <a:buClr>
                <a:srgbClr val="7030A0"/>
              </a:buClr>
              <a:buFont typeface="Wingdings" pitchFamily="2" charset="2"/>
              <a:buChar char="Ø"/>
            </a:pPr>
            <a:r>
              <a:rPr lang="en-US" sz="2800" b="1" dirty="0">
                <a:ln w="10541" cmpd="sng">
                  <a:solidFill>
                    <a:schemeClr val="accent1">
                      <a:shade val="88000"/>
                      <a:satMod val="110000"/>
                    </a:schemeClr>
                  </a:solidFill>
                  <a:prstDash val="solid"/>
                </a:ln>
                <a:solidFill>
                  <a:srgbClr val="FF0000"/>
                </a:solidFill>
              </a:rPr>
              <a:t>Factors effecting  fluorescence intensity:-</a:t>
            </a:r>
          </a:p>
          <a:p>
            <a:pPr marL="457200" lvl="0" indent="-457200">
              <a:buFont typeface="+mj-lt"/>
              <a:buAutoNum type="arabicPeriod"/>
            </a:pPr>
            <a:r>
              <a:rPr lang="en-US" sz="2800" dirty="0"/>
              <a:t>Concentration</a:t>
            </a:r>
          </a:p>
          <a:p>
            <a:pPr marL="457200" lvl="0" indent="-457200">
              <a:buFont typeface="+mj-lt"/>
              <a:buAutoNum type="arabicPeriod"/>
            </a:pPr>
            <a:r>
              <a:rPr lang="en-US" sz="2800" dirty="0"/>
              <a:t>Quantum yield of fluorescence</a:t>
            </a:r>
          </a:p>
          <a:p>
            <a:pPr marL="457200" lvl="0" indent="-457200">
              <a:buFont typeface="+mj-lt"/>
              <a:buAutoNum type="arabicPeriod"/>
            </a:pPr>
            <a:r>
              <a:rPr lang="en-US" sz="2800" dirty="0"/>
              <a:t>Intensity of incident light</a:t>
            </a:r>
          </a:p>
          <a:p>
            <a:pPr marL="457200" lvl="0" indent="-457200">
              <a:buFont typeface="+mj-lt"/>
              <a:buAutoNum type="arabicPeriod"/>
            </a:pPr>
            <a:r>
              <a:rPr lang="en-US" sz="2800" dirty="0"/>
              <a:t>Adsorption </a:t>
            </a:r>
          </a:p>
          <a:p>
            <a:pPr marL="457200" lvl="0" indent="-457200">
              <a:buFont typeface="+mj-lt"/>
              <a:buAutoNum type="arabicPeriod"/>
            </a:pPr>
            <a:r>
              <a:rPr lang="en-US" sz="2800" dirty="0"/>
              <a:t>Oxygen</a:t>
            </a:r>
          </a:p>
          <a:p>
            <a:pPr marL="457200" lvl="0" indent="-457200">
              <a:buFont typeface="+mj-lt"/>
              <a:buAutoNum type="arabicPeriod"/>
            </a:pPr>
            <a:r>
              <a:rPr lang="en-US" sz="2800" dirty="0"/>
              <a:t>Ph</a:t>
            </a:r>
          </a:p>
          <a:p>
            <a:pPr marL="457200" lvl="0" indent="-457200">
              <a:buFont typeface="+mj-lt"/>
              <a:buAutoNum type="arabicPeriod"/>
            </a:pPr>
            <a:r>
              <a:rPr lang="en-US" sz="2800" dirty="0"/>
              <a:t>Temperature&amp; viscosity</a:t>
            </a:r>
          </a:p>
          <a:p>
            <a:pPr marL="457200" lvl="0" indent="-457200">
              <a:buFont typeface="+mj-lt"/>
              <a:buAutoNum type="arabicPeriod"/>
            </a:pPr>
            <a:r>
              <a:rPr lang="en-US" sz="2800" dirty="0"/>
              <a:t>Photodecomposition</a:t>
            </a:r>
          </a:p>
          <a:p>
            <a:pPr marL="457200" lvl="0" indent="-457200">
              <a:buFont typeface="+mj-lt"/>
              <a:buAutoNum type="arabicPeriod"/>
            </a:pPr>
            <a:r>
              <a:rPr lang="en-US" sz="2800" dirty="0"/>
              <a:t>Quenchers</a:t>
            </a:r>
          </a:p>
          <a:p>
            <a:pPr marL="457200" lvl="0" indent="-457200">
              <a:buFont typeface="+mj-lt"/>
              <a:buAutoNum type="arabicPeriod"/>
            </a:pPr>
            <a:r>
              <a:rPr lang="en-US" sz="2800" dirty="0"/>
              <a:t>Scatter</a:t>
            </a:r>
          </a:p>
          <a:p>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a:buSzPct val="80000"/>
              <a:buFont typeface="Wingdings" pitchFamily="2" charset="2"/>
              <a:buChar char="Ø"/>
            </a:pPr>
            <a:endParaRPr lang="en-US" dirty="0"/>
          </a:p>
          <a:p>
            <a:pPr>
              <a:buNone/>
            </a:pPr>
            <a:r>
              <a:rPr lang="en-US" dirty="0"/>
              <a:t>			Fluorescence intensity is praportnal to concentration of substance only when the absorbance is less than 0.02</a:t>
            </a:r>
          </a:p>
          <a:p>
            <a:pPr>
              <a:buNone/>
            </a:pPr>
            <a:r>
              <a:rPr lang="en-US" dirty="0"/>
              <a:t>		A=log Io\It or A= </a:t>
            </a:r>
            <a:r>
              <a:rPr lang="en-US" dirty="0" err="1"/>
              <a:t>abc</a:t>
            </a:r>
            <a:endParaRPr lang="en-US" dirty="0"/>
          </a:p>
          <a:p>
            <a:pPr>
              <a:buNone/>
            </a:pPr>
            <a:r>
              <a:rPr lang="en-US" dirty="0"/>
              <a:t>	Io=intensity of incident light</a:t>
            </a:r>
          </a:p>
          <a:p>
            <a:pPr>
              <a:buNone/>
            </a:pPr>
            <a:r>
              <a:rPr lang="en-US" dirty="0"/>
              <a:t>	a= absorptivity of constant</a:t>
            </a:r>
          </a:p>
          <a:p>
            <a:pPr>
              <a:buNone/>
            </a:pPr>
            <a:r>
              <a:rPr lang="en-US" dirty="0"/>
              <a:t>	b= Pathlength</a:t>
            </a:r>
          </a:p>
          <a:p>
            <a:pPr>
              <a:buNone/>
            </a:pPr>
            <a:r>
              <a:rPr lang="en-US" dirty="0"/>
              <a:t>	c= concentration</a:t>
            </a:r>
          </a:p>
          <a:p>
            <a:endParaRPr lang="en-US" dirty="0"/>
          </a:p>
        </p:txBody>
      </p:sp>
      <p:graphicFrame>
        <p:nvGraphicFramePr>
          <p:cNvPr id="6" name="Diagram 5"/>
          <p:cNvGraphicFramePr/>
          <p:nvPr/>
        </p:nvGraphicFramePr>
        <p:xfrm>
          <a:off x="381001" y="152400"/>
          <a:ext cx="43434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5483352"/>
          </a:xfrm>
        </p:spPr>
        <p:txBody>
          <a:bodyPr/>
          <a:lstStyle/>
          <a:p>
            <a:pPr>
              <a:buFont typeface="Wingdings" pitchFamily="2" charset="2"/>
              <a:buChar char="Ø"/>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QUANTUM YIELD OF FLUORESCENCE:-(</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None/>
            </a:pPr>
            <a:r>
              <a:rPr lang="en-US" b="1" dirty="0"/>
              <a:t>		</a:t>
            </a:r>
          </a:p>
          <a:p>
            <a:pPr>
              <a:buNone/>
            </a:pPr>
            <a:r>
              <a:rPr lang="en-US" b="1" dirty="0"/>
              <a:t>		(</a:t>
            </a:r>
            <a:r>
              <a:rPr lang="en-US" sz="2000" b="1" dirty="0">
                <a:sym typeface="Symbol"/>
              </a:rPr>
              <a:t></a:t>
            </a:r>
            <a:r>
              <a:rPr lang="en-US" sz="2000" b="1" dirty="0"/>
              <a:t>)=</a:t>
            </a:r>
            <a:r>
              <a:rPr lang="en-US" sz="2000" dirty="0"/>
              <a:t>NUMBER OF PHOTONS EMITTED </a:t>
            </a:r>
            <a:r>
              <a:rPr lang="en-US" sz="2000" b="1" dirty="0"/>
              <a:t>\ </a:t>
            </a:r>
            <a:r>
              <a:rPr lang="en-US" sz="2000" dirty="0"/>
              <a:t>NUMBER OF PHOTONS ABSORBEDS</a:t>
            </a:r>
            <a:endParaRPr lang="en-US" dirty="0"/>
          </a:p>
          <a:p>
            <a:pPr>
              <a:buNone/>
            </a:pPr>
            <a:r>
              <a:rPr lang="en-US" b="1" dirty="0"/>
              <a:t>		</a:t>
            </a:r>
          </a:p>
          <a:p>
            <a:pPr>
              <a:buNone/>
            </a:pPr>
            <a:r>
              <a:rPr lang="en-US" b="1" dirty="0"/>
              <a:t>		 </a:t>
            </a:r>
            <a:r>
              <a:rPr lang="en-US" dirty="0"/>
              <a:t>It Is Always Less Than 1.0. Since Some Energy Is Lost By </a:t>
            </a:r>
            <a:r>
              <a:rPr lang="en-US" dirty="0">
                <a:solidFill>
                  <a:srgbClr val="FF0000"/>
                </a:solidFill>
              </a:rPr>
              <a:t>Radiation </a:t>
            </a:r>
            <a:r>
              <a:rPr lang="en-US" dirty="0"/>
              <a:t>less Pathways (Collisional, Intersystem Crossing, Vibrational Relaxation)</a:t>
            </a:r>
          </a:p>
          <a:p>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a:ln>
            <a:solidFill>
              <a:schemeClr val="bg1"/>
            </a:solidFill>
          </a:ln>
        </p:spPr>
        <p:txBody>
          <a:bodyPr>
            <a:normAutofit fontScale="92500"/>
          </a:bodyPr>
          <a:lstStyle/>
          <a:p>
            <a:pPr>
              <a:buFont typeface="Wingdings" pitchFamily="2" charset="2"/>
              <a:buChar char="Ø"/>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INTENSITY OF INCIDENT LIGHT:-</a:t>
            </a:r>
          </a:p>
          <a:p>
            <a:pPr>
              <a:buNone/>
            </a:pPr>
            <a:r>
              <a:rPr lang="en-US" dirty="0"/>
              <a:t>		Increase In The Intensity Of Incident Light On The Sample Fluorescence Intensity Also Increases.</a:t>
            </a:r>
          </a:p>
          <a:p>
            <a:pPr>
              <a:buFont typeface="Wingdings" pitchFamily="2" charset="2"/>
              <a:buChar char="Ø"/>
            </a:pPr>
            <a:r>
              <a:rPr lang="en-US" b="1" dirty="0">
                <a:blipFill>
                  <a:blip r:embed="rId2"/>
                  <a:tile tx="0" ty="0" sx="100000" sy="100000" flip="none" algn="tl"/>
                </a:blipFill>
              </a:rPr>
              <a:t>ADSORPTION:-</a:t>
            </a:r>
            <a:endParaRPr lang="en-US" dirty="0">
              <a:blipFill>
                <a:blip r:embed="rId2"/>
                <a:tile tx="0" ty="0" sx="100000" sy="100000" flip="none" algn="tl"/>
              </a:blipFill>
            </a:endParaRPr>
          </a:p>
          <a:p>
            <a:pPr>
              <a:buNone/>
            </a:pPr>
            <a:r>
              <a:rPr lang="en-US" b="1" dirty="0"/>
              <a:t>		</a:t>
            </a:r>
            <a:r>
              <a:rPr lang="en-US" dirty="0"/>
              <a:t>Adsorption Of Sample Solution In The Container May Leads To A Serious Problem.</a:t>
            </a:r>
          </a:p>
          <a:p>
            <a:pPr>
              <a:buFont typeface="Wingdings" pitchFamily="2" charset="2"/>
              <a:buChar char="Ø"/>
            </a:pPr>
            <a:r>
              <a:rPr lang="en-US" b="1" dirty="0">
                <a:solidFill>
                  <a:srgbClr val="FF0066"/>
                </a:solidFill>
              </a:rPr>
              <a:t>OXYGEN:-</a:t>
            </a:r>
            <a:endParaRPr lang="en-US" dirty="0">
              <a:solidFill>
                <a:srgbClr val="FF0066"/>
              </a:solidFill>
            </a:endParaRPr>
          </a:p>
          <a:p>
            <a:pPr>
              <a:buNone/>
            </a:pPr>
            <a:r>
              <a:rPr lang="en-US" dirty="0"/>
              <a:t>		Oxidation of fluorescent species to a non fluorescent species, quenches fluorescent substance.</a:t>
            </a:r>
          </a:p>
          <a:p>
            <a:pPr>
              <a:buNone/>
            </a:pPr>
            <a:r>
              <a:rPr lang="en-US" b="1" dirty="0"/>
              <a:t> </a:t>
            </a:r>
            <a:endParaRPr lang="en-US" dirty="0"/>
          </a:p>
          <a:p>
            <a:pPr>
              <a:buFont typeface="Wingdings" pitchFamily="2" charset="2"/>
              <a:buChar char="Ø"/>
            </a:pPr>
            <a:r>
              <a:rPr lang="en-US" b="1" dirty="0">
                <a:solidFill>
                  <a:srgbClr val="00CC00"/>
                </a:solidFill>
              </a:rPr>
              <a:t>Ph:-</a:t>
            </a:r>
            <a:endParaRPr lang="en-US" dirty="0">
              <a:solidFill>
                <a:srgbClr val="00CC00"/>
              </a:solidFill>
            </a:endParaRPr>
          </a:p>
          <a:p>
            <a:pPr>
              <a:buNone/>
            </a:pPr>
            <a:r>
              <a:rPr lang="en-US" dirty="0"/>
              <a:t>		</a:t>
            </a:r>
            <a:r>
              <a:rPr lang="en-US" dirty="0">
                <a:solidFill>
                  <a:srgbClr val="FF0000"/>
                </a:solidFill>
              </a:rPr>
              <a:t>Alteration of  ph </a:t>
            </a:r>
            <a:r>
              <a:rPr lang="en-US" dirty="0"/>
              <a:t>of a solution will have significant effect on fluorescence</a:t>
            </a:r>
          </a:p>
          <a:p>
            <a:pPr>
              <a:buNone/>
            </a:pPr>
            <a:r>
              <a:rPr lang="en-US" dirty="0"/>
              <a:t>		 For ex Aniline in alkali medium gives </a:t>
            </a:r>
            <a:r>
              <a:rPr lang="en-US" dirty="0">
                <a:solidFill>
                  <a:srgbClr val="FF0000"/>
                </a:solidFill>
              </a:rPr>
              <a:t>visible </a:t>
            </a:r>
            <a:r>
              <a:rPr lang="en-US" dirty="0"/>
              <a:t>fluorescence but in </a:t>
            </a:r>
            <a:r>
              <a:rPr lang="en-US" dirty="0">
                <a:solidFill>
                  <a:srgbClr val="FF0000"/>
                </a:solidFill>
              </a:rPr>
              <a:t>acidic condition gives fluorescence </a:t>
            </a:r>
            <a:r>
              <a:rPr lang="en-US" dirty="0"/>
              <a:t>in visible region.</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924800" cy="6169152"/>
          </a:xfrm>
        </p:spPr>
        <p:txBody>
          <a:bodyPr/>
          <a:lstStyle/>
          <a:p>
            <a:endParaRPr lang="en-US" b="1" dirty="0"/>
          </a:p>
          <a:p>
            <a:pPr>
              <a:buFont typeface="Wingdings" pitchFamily="2" charset="2"/>
              <a:buChar char="Ø"/>
            </a:pPr>
            <a:r>
              <a:rPr lang="en-US" b="1" dirty="0">
                <a:solidFill>
                  <a:srgbClr val="FF0000"/>
                </a:solidFill>
              </a:rPr>
              <a:t>Temperature and viscosity:-</a:t>
            </a:r>
            <a:endParaRPr lang="en-US" dirty="0">
              <a:solidFill>
                <a:srgbClr val="FF0000"/>
              </a:solidFill>
            </a:endParaRPr>
          </a:p>
          <a:p>
            <a:r>
              <a:rPr lang="en-US" dirty="0"/>
              <a:t>Temperature Increases Can Increase the collisional de activation, and reduce fluorescent intensity.</a:t>
            </a:r>
          </a:p>
          <a:p>
            <a:r>
              <a:rPr lang="en-US" dirty="0"/>
              <a:t>If viscosity of solution is </a:t>
            </a:r>
            <a:r>
              <a:rPr lang="en-US" dirty="0">
                <a:solidFill>
                  <a:srgbClr val="FF0000"/>
                </a:solidFill>
              </a:rPr>
              <a:t>more </a:t>
            </a:r>
            <a:r>
              <a:rPr lang="en-US" dirty="0"/>
              <a:t>the frequency of collisions are </a:t>
            </a:r>
            <a:r>
              <a:rPr lang="en-US" dirty="0">
                <a:solidFill>
                  <a:srgbClr val="FF0000"/>
                </a:solidFill>
              </a:rPr>
              <a:t>reduced </a:t>
            </a:r>
            <a:r>
              <a:rPr lang="en-US" dirty="0"/>
              <a:t>and increase in fluorescent intensity.</a:t>
            </a:r>
          </a:p>
          <a:p>
            <a:pPr>
              <a:buFont typeface="Wingdings" pitchFamily="2" charset="2"/>
              <a:buChar char="Ø"/>
            </a:pPr>
            <a:r>
              <a:rPr lang="en-US" b="1" dirty="0">
                <a:solidFill>
                  <a:srgbClr val="00CC00"/>
                </a:solidFill>
              </a:rPr>
              <a:t>Photochemical decomposition :-</a:t>
            </a:r>
            <a:endParaRPr lang="en-US" dirty="0">
              <a:solidFill>
                <a:srgbClr val="00CC00"/>
              </a:solidFill>
            </a:endParaRPr>
          </a:p>
          <a:p>
            <a:r>
              <a:rPr lang="en-US" dirty="0"/>
              <a:t>Absorption of intense radiation leads to </a:t>
            </a:r>
            <a:r>
              <a:rPr lang="en-US" b="1" dirty="0">
                <a:solidFill>
                  <a:srgbClr val="7030A0"/>
                </a:solidFill>
              </a:rPr>
              <a:t>photochemical decomposition </a:t>
            </a:r>
            <a:r>
              <a:rPr lang="en-US" dirty="0"/>
              <a:t>of a fluorescent substance to less fluorescent or non fluorescent substance.</a:t>
            </a:r>
          </a:p>
          <a:p>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772400" cy="6245352"/>
          </a:xfrm>
        </p:spPr>
        <p:txBody>
          <a:bodyPr/>
          <a:lstStyle/>
          <a:p>
            <a:endParaRPr lang="en-US" b="1" dirty="0"/>
          </a:p>
          <a:p>
            <a:pPr>
              <a:buFont typeface="Wingdings" pitchFamily="2" charset="2"/>
              <a:buChar char="Ø"/>
            </a:pPr>
            <a:r>
              <a:rPr lang="en-US" b="1" dirty="0">
                <a:solidFill>
                  <a:srgbClr val="00CC00"/>
                </a:solidFill>
              </a:rPr>
              <a:t>Quenchers:-</a:t>
            </a:r>
            <a:endParaRPr lang="en-US" dirty="0">
              <a:solidFill>
                <a:srgbClr val="00CC00"/>
              </a:solidFill>
            </a:endParaRPr>
          </a:p>
          <a:p>
            <a:r>
              <a:rPr lang="en-US" dirty="0"/>
              <a:t>Quenching is the </a:t>
            </a:r>
            <a:r>
              <a:rPr lang="en-US" dirty="0">
                <a:solidFill>
                  <a:srgbClr val="7030A0"/>
                </a:solidFill>
              </a:rPr>
              <a:t>reduction of fluorescence intensity </a:t>
            </a:r>
            <a:r>
              <a:rPr lang="en-US" dirty="0"/>
              <a:t>by the presence of substance in the sample other than the fluorescent analyte.</a:t>
            </a:r>
          </a:p>
          <a:p>
            <a:pPr>
              <a:buNone/>
            </a:pPr>
            <a:r>
              <a:rPr lang="en-US" dirty="0"/>
              <a:t> </a:t>
            </a:r>
          </a:p>
          <a:p>
            <a:r>
              <a:rPr lang="en-US" dirty="0"/>
              <a:t>Quenching is following  types:-</a:t>
            </a:r>
          </a:p>
          <a:p>
            <a:pPr lvl="0">
              <a:buNone/>
            </a:pPr>
            <a:endParaRPr lang="en-US" sz="2200" dirty="0">
              <a:solidFill>
                <a:srgbClr val="FF0000"/>
              </a:solidFill>
            </a:endParaRPr>
          </a:p>
          <a:p>
            <a:pPr lvl="0">
              <a:buFont typeface="Wingdings" pitchFamily="2" charset="2"/>
              <a:buChar char="v"/>
            </a:pPr>
            <a:r>
              <a:rPr lang="en-US" sz="2200" b="1" dirty="0">
                <a:ln w="10541" cmpd="sng">
                  <a:solidFill>
                    <a:schemeClr val="accent1">
                      <a:shade val="88000"/>
                      <a:satMod val="110000"/>
                    </a:schemeClr>
                  </a:solidFill>
                  <a:prstDash val="solid"/>
                </a:ln>
                <a:blipFill>
                  <a:blip r:embed="rId2"/>
                  <a:tile tx="0" ty="0" sx="100000" sy="100000" flip="none" algn="tl"/>
                </a:blipFill>
              </a:rPr>
              <a:t>INNER FLUORESCENT EFFECT</a:t>
            </a:r>
          </a:p>
          <a:p>
            <a:pPr>
              <a:buFont typeface="Wingdings" pitchFamily="2" charset="2"/>
              <a:buChar char="v"/>
            </a:pPr>
            <a:r>
              <a:rPr lang="en-US" sz="2200" b="1" dirty="0">
                <a:ln w="10541" cmpd="sng">
                  <a:solidFill>
                    <a:schemeClr val="accent1">
                      <a:shade val="88000"/>
                      <a:satMod val="110000"/>
                    </a:schemeClr>
                  </a:solidFill>
                  <a:prstDash val="solid"/>
                </a:ln>
                <a:blipFill>
                  <a:blip r:embed="rId2"/>
                  <a:tile tx="0" ty="0" sx="100000" sy="100000" flip="none" algn="tl"/>
                </a:blipFill>
              </a:rPr>
              <a:t>CONCENTRATION QUENCHING/SELF QUNCHING</a:t>
            </a:r>
          </a:p>
          <a:p>
            <a:pPr lvl="0">
              <a:buFont typeface="Wingdings" pitchFamily="2" charset="2"/>
              <a:buChar char="v"/>
            </a:pPr>
            <a:r>
              <a:rPr lang="en-US" sz="2200" b="1" dirty="0">
                <a:ln w="10541" cmpd="sng">
                  <a:solidFill>
                    <a:schemeClr val="accent1">
                      <a:shade val="88000"/>
                      <a:satMod val="110000"/>
                    </a:schemeClr>
                  </a:solidFill>
                  <a:prstDash val="solid"/>
                </a:ln>
                <a:blipFill>
                  <a:blip r:embed="rId2"/>
                  <a:tile tx="0" ty="0" sx="100000" sy="100000" flip="none" algn="tl"/>
                </a:blipFill>
              </a:rPr>
              <a:t>COLLISIONAL QUENCHING</a:t>
            </a:r>
          </a:p>
          <a:p>
            <a:pPr lvl="0">
              <a:buFont typeface="Wingdings" pitchFamily="2" charset="2"/>
              <a:buChar char="v"/>
            </a:pPr>
            <a:r>
              <a:rPr lang="en-US" sz="2200" b="1" dirty="0">
                <a:ln w="10541" cmpd="sng">
                  <a:solidFill>
                    <a:schemeClr val="accent1">
                      <a:shade val="88000"/>
                      <a:satMod val="110000"/>
                    </a:schemeClr>
                  </a:solidFill>
                  <a:prstDash val="solid"/>
                </a:ln>
                <a:blipFill>
                  <a:blip r:embed="rId2"/>
                  <a:tile tx="0" ty="0" sx="100000" sy="100000" flip="none" algn="tl"/>
                </a:blipFill>
              </a:rPr>
              <a:t>STATIC QUENCHING</a:t>
            </a:r>
          </a:p>
          <a:p>
            <a:pPr>
              <a:buNone/>
            </a:pPr>
            <a:endParaRPr lang="en-US" dirty="0">
              <a:solidFill>
                <a:srgbClr val="FF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lvl="0"/>
            <a:endParaRPr lang="en-US" b="1" dirty="0"/>
          </a:p>
          <a:p>
            <a:pPr lvl="0"/>
            <a:r>
              <a:rPr lang="en-US" b="1" i="1" dirty="0">
                <a:solidFill>
                  <a:srgbClr val="0033CC"/>
                </a:solidFill>
              </a:rPr>
              <a:t>INNER FLUORESCENT EFFECT:- </a:t>
            </a:r>
            <a:r>
              <a:rPr lang="en-US" dirty="0"/>
              <a:t>Absorption Of Incident (</a:t>
            </a:r>
            <a:r>
              <a:rPr lang="en-US" dirty="0" err="1"/>
              <a:t>uv</a:t>
            </a:r>
            <a:r>
              <a:rPr lang="en-US" dirty="0"/>
              <a:t>) Light Or Emitted (fluorescent) Light By </a:t>
            </a:r>
            <a:r>
              <a:rPr lang="en-US" dirty="0">
                <a:solidFill>
                  <a:srgbClr val="FF0000"/>
                </a:solidFill>
              </a:rPr>
              <a:t>Primary And Secondary Filters </a:t>
            </a:r>
            <a:r>
              <a:rPr lang="en-US" dirty="0"/>
              <a:t>Leads To Decrease In Fluorescence intensity.</a:t>
            </a:r>
          </a:p>
          <a:p>
            <a:pPr lvl="0"/>
            <a:endParaRPr lang="en-US" b="1" dirty="0"/>
          </a:p>
          <a:p>
            <a:pPr lvl="0"/>
            <a:r>
              <a:rPr lang="en-US" b="1" i="1" dirty="0">
                <a:solidFill>
                  <a:srgbClr val="0033CC"/>
                </a:solidFill>
              </a:rPr>
              <a:t>SELF QUENCHING</a:t>
            </a:r>
            <a:r>
              <a:rPr lang="en-US" b="1" dirty="0">
                <a:solidFill>
                  <a:srgbClr val="0033CC"/>
                </a:solidFill>
              </a:rPr>
              <a:t>:-</a:t>
            </a:r>
            <a:r>
              <a:rPr lang="en-US" dirty="0"/>
              <a:t>At Low Concentration </a:t>
            </a:r>
            <a:r>
              <a:rPr lang="en-US" dirty="0">
                <a:solidFill>
                  <a:srgbClr val="FF0000"/>
                </a:solidFill>
              </a:rPr>
              <a:t>Linearity Is Observed</a:t>
            </a:r>
            <a:r>
              <a:rPr lang="en-US" dirty="0"/>
              <a:t>, At High Concentration Of The  Same Substance Increase In Fluorescent Intensity Is Observed. This phenomena is called self quenching.</a:t>
            </a:r>
          </a:p>
          <a:p>
            <a:pPr>
              <a:buNone/>
            </a:pPr>
            <a:r>
              <a:rPr lang="en-US" b="1" dirty="0"/>
              <a:t> </a:t>
            </a:r>
            <a:endParaRPr lang="en-US" dirty="0"/>
          </a:p>
          <a:p>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lstStyle/>
          <a:p>
            <a:pPr lvl="0"/>
            <a:endParaRPr lang="en-US" b="1" dirty="0"/>
          </a:p>
          <a:p>
            <a:pPr lvl="0"/>
            <a:endParaRPr lang="en-US" b="1" dirty="0"/>
          </a:p>
          <a:p>
            <a:pPr lvl="0"/>
            <a:r>
              <a:rPr lang="en-US" b="1" i="1" dirty="0">
                <a:solidFill>
                  <a:srgbClr val="0033CC"/>
                </a:solidFill>
              </a:rPr>
              <a:t>COLLISONAL QUENCHING:-</a:t>
            </a:r>
            <a:r>
              <a:rPr lang="en-US" i="1" dirty="0">
                <a:solidFill>
                  <a:srgbClr val="0033CC"/>
                </a:solidFill>
              </a:rPr>
              <a:t> </a:t>
            </a:r>
            <a:r>
              <a:rPr lang="en-US" i="1" dirty="0"/>
              <a:t>C</a:t>
            </a:r>
            <a:r>
              <a:rPr lang="en-US" dirty="0"/>
              <a:t>ollisions between the fluorescent substance and halide ions leads to reduction in fluorescence intensity.</a:t>
            </a:r>
          </a:p>
          <a:p>
            <a:pPr>
              <a:buNone/>
            </a:pPr>
            <a:r>
              <a:rPr lang="en-US" b="1" dirty="0"/>
              <a:t> </a:t>
            </a:r>
            <a:endParaRPr lang="en-US" dirty="0"/>
          </a:p>
          <a:p>
            <a:pPr lvl="0"/>
            <a:r>
              <a:rPr lang="en-US" b="1" i="1" dirty="0">
                <a:solidFill>
                  <a:srgbClr val="0033CC"/>
                </a:solidFill>
              </a:rPr>
              <a:t>STATIC QUENCHING:- </a:t>
            </a:r>
            <a:r>
              <a:rPr lang="en-US" i="1" dirty="0">
                <a:solidFill>
                  <a:srgbClr val="0033CC"/>
                </a:solidFill>
              </a:rPr>
              <a:t> </a:t>
            </a:r>
            <a:r>
              <a:rPr lang="en-US" dirty="0"/>
              <a:t>This occurs because of  complex formation between the fluorescent molecule and other molecules.			</a:t>
            </a:r>
          </a:p>
          <a:p>
            <a:pPr lvl="0"/>
            <a:r>
              <a:rPr lang="en-US" dirty="0"/>
              <a:t>Ex: caffeine reduces fluorescence of riboflavin.</a:t>
            </a:r>
          </a:p>
          <a:p>
            <a:pPr>
              <a:buNone/>
            </a:pP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924800" cy="6092952"/>
          </a:xfrm>
        </p:spPr>
        <p:txBody>
          <a:bodyPr>
            <a:normAutofit/>
          </a:bodyPr>
          <a:lstStyle/>
          <a:p>
            <a:endParaRPr lang="en-US" sz="2800" b="1" dirty="0"/>
          </a:p>
          <a:p>
            <a:pPr>
              <a:buNone/>
            </a:pPr>
            <a:endParaRPr lang="en-US" sz="2800" b="1" dirty="0"/>
          </a:p>
          <a:p>
            <a:endParaRPr lang="en-US" sz="2800" b="1" dirty="0"/>
          </a:p>
          <a:p>
            <a:pPr>
              <a:buNone/>
            </a:pPr>
            <a:endParaRPr lang="en-US" sz="2800" b="1" dirty="0"/>
          </a:p>
          <a:p>
            <a:pPr>
              <a:buFont typeface="Wingdings" pitchFamily="2" charset="2"/>
              <a:buChar char="Ø"/>
            </a:pPr>
            <a:r>
              <a:rPr lang="en-US" sz="2800" b="1" dirty="0">
                <a:ln w="24500" cmpd="dbl">
                  <a:solidFill>
                    <a:schemeClr val="accent2">
                      <a:shade val="85000"/>
                      <a:satMod val="155000"/>
                    </a:schemeClr>
                  </a:solidFill>
                  <a:prstDash val="solid"/>
                  <a:miter lim="800000"/>
                </a:ln>
                <a:blipFill>
                  <a:blip r:embed="rId2"/>
                  <a:tile tx="0" ty="0" sx="100000" sy="100000" flip="none" algn="tl"/>
                </a:blipFill>
                <a:effectLst>
                  <a:outerShdw blurRad="38100" dist="38100" dir="7020000" algn="tl">
                    <a:srgbClr val="000000">
                      <a:alpha val="35000"/>
                    </a:srgbClr>
                  </a:outerShdw>
                </a:effectLst>
              </a:rPr>
              <a:t>SCATTER:- </a:t>
            </a:r>
            <a:r>
              <a:rPr lang="en-US" sz="2800" dirty="0"/>
              <a:t>Scatter is mainly due to colloidal particles in solution.  Scattering of incident light after passing through the sample leads to </a:t>
            </a:r>
            <a:r>
              <a:rPr lang="en-US" sz="2800" dirty="0">
                <a:solidFill>
                  <a:srgbClr val="7030A0"/>
                </a:solidFill>
              </a:rPr>
              <a:t>decrease</a:t>
            </a:r>
            <a:r>
              <a:rPr lang="en-US" sz="2800" dirty="0"/>
              <a:t> in fluorescence intensity.</a:t>
            </a:r>
          </a:p>
          <a:p>
            <a:pPr>
              <a:buNone/>
            </a:pPr>
            <a:endParaRPr lang="en-US" sz="28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467600" cy="2667000"/>
          </a:xfrm>
          <a:blipFill>
            <a:blip r:embed="rId2"/>
            <a:tile tx="0" ty="0" sx="100000" sy="100000" flip="none" algn="tl"/>
          </a:blipFill>
          <a:ln w="76200">
            <a:solidFill>
              <a:srgbClr val="002060"/>
            </a:solidFill>
          </a:ln>
          <a:effectLst>
            <a:glow rad="139700">
              <a:schemeClr val="accent6">
                <a:satMod val="175000"/>
                <a:alpha val="40000"/>
              </a:schemeClr>
            </a:glow>
          </a:effectLst>
        </p:spPr>
        <p:txBody>
          <a:bodyPr anchor="ctr"/>
          <a:lstStyle/>
          <a:p>
            <a:pPr algn="ctr"/>
            <a:r>
              <a:rPr lang="en-US" dirty="0">
                <a:solidFill>
                  <a:srgbClr val="FF0000"/>
                </a:solidFill>
              </a:rPr>
              <a:t>INSTRUMENTATION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rotWithShape="1">
          <a:blip r:embed="rId2"/>
          <a:srcRect t="-4043" b="4043"/>
          <a:stretch/>
        </p:blipFill>
        <p:spPr bwMode="auto">
          <a:xfrm>
            <a:off x="304800" y="228600"/>
            <a:ext cx="8382000" cy="6400800"/>
          </a:xfrm>
          <a:prstGeom prst="rect">
            <a:avLst/>
          </a:prstGeom>
          <a:noFill/>
          <a:ln w="9525">
            <a:noFill/>
            <a:miter lim="800000"/>
            <a:headEnd/>
            <a:tailEnd/>
          </a:ln>
        </p:spPr>
      </p:pic>
      <p:sp>
        <p:nvSpPr>
          <p:cNvPr id="4" name="TextBox 3"/>
          <p:cNvSpPr txBox="1"/>
          <p:nvPr/>
        </p:nvSpPr>
        <p:spPr>
          <a:xfrm>
            <a:off x="2971800" y="6488668"/>
            <a:ext cx="2514600" cy="369332"/>
          </a:xfrm>
          <a:prstGeom prst="rect">
            <a:avLst/>
          </a:prstGeom>
          <a:noFill/>
        </p:spPr>
        <p:txBody>
          <a:bodyPr wrap="square" rtlCol="0">
            <a:spAutoFit/>
          </a:bodyPr>
          <a:lstStyle/>
          <a:p>
            <a:r>
              <a:rPr lang="en-US" dirty="0">
                <a:solidFill>
                  <a:srgbClr val="FF0066"/>
                </a:solidFill>
              </a:rPr>
              <a:t>FIGURE  2</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04800"/>
          <a:ext cx="7467600" cy="616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80796E2A-2584-4067-B825-AE4E44888282}"/>
                                            </p:graphicEl>
                                          </p:spTgt>
                                        </p:tgtEl>
                                        <p:attrNameLst>
                                          <p:attrName>style.visibility</p:attrName>
                                        </p:attrNameLst>
                                      </p:cBhvr>
                                      <p:to>
                                        <p:strVal val="visible"/>
                                      </p:to>
                                    </p:set>
                                    <p:animEffect transition="in" filter="wipe(down)">
                                      <p:cBhvr>
                                        <p:cTn id="7" dur="500"/>
                                        <p:tgtEl>
                                          <p:spTgt spid="4">
                                            <p:graphicEl>
                                              <a:dgm id="{80796E2A-2584-4067-B825-AE4E4488828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C9929DB5-C0B4-434E-8360-C30493FCBDFC}"/>
                                            </p:graphicEl>
                                          </p:spTgt>
                                        </p:tgtEl>
                                        <p:attrNameLst>
                                          <p:attrName>style.visibility</p:attrName>
                                        </p:attrNameLst>
                                      </p:cBhvr>
                                      <p:to>
                                        <p:strVal val="visible"/>
                                      </p:to>
                                    </p:set>
                                    <p:animEffect transition="in" filter="wipe(down)">
                                      <p:cBhvr>
                                        <p:cTn id="12" dur="500"/>
                                        <p:tgtEl>
                                          <p:spTgt spid="4">
                                            <p:graphicEl>
                                              <a:dgm id="{C9929DB5-C0B4-434E-8360-C30493FCBD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96E62FCF-8600-4F27-B85F-55FD6031DF35}"/>
                                            </p:graphicEl>
                                          </p:spTgt>
                                        </p:tgtEl>
                                        <p:attrNameLst>
                                          <p:attrName>style.visibility</p:attrName>
                                        </p:attrNameLst>
                                      </p:cBhvr>
                                      <p:to>
                                        <p:strVal val="visible"/>
                                      </p:to>
                                    </p:set>
                                    <p:animEffect transition="in" filter="wipe(down)">
                                      <p:cBhvr>
                                        <p:cTn id="17" dur="500"/>
                                        <p:tgtEl>
                                          <p:spTgt spid="4">
                                            <p:graphicEl>
                                              <a:dgm id="{96E62FCF-8600-4F27-B85F-55FD6031DF3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D7F4152F-41F6-4349-A41D-7F681428ED4E}"/>
                                            </p:graphicEl>
                                          </p:spTgt>
                                        </p:tgtEl>
                                        <p:attrNameLst>
                                          <p:attrName>style.visibility</p:attrName>
                                        </p:attrNameLst>
                                      </p:cBhvr>
                                      <p:to>
                                        <p:strVal val="visible"/>
                                      </p:to>
                                    </p:set>
                                    <p:animEffect transition="in" filter="wipe(down)">
                                      <p:cBhvr>
                                        <p:cTn id="22" dur="500"/>
                                        <p:tgtEl>
                                          <p:spTgt spid="4">
                                            <p:graphicEl>
                                              <a:dgm id="{D7F4152F-41F6-4349-A41D-7F681428ED4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4F263E46-EC4A-4C75-A05B-6AD3FFC4B56C}"/>
                                            </p:graphicEl>
                                          </p:spTgt>
                                        </p:tgtEl>
                                        <p:attrNameLst>
                                          <p:attrName>style.visibility</p:attrName>
                                        </p:attrNameLst>
                                      </p:cBhvr>
                                      <p:to>
                                        <p:strVal val="visible"/>
                                      </p:to>
                                    </p:set>
                                    <p:animEffect transition="in" filter="wipe(down)">
                                      <p:cBhvr>
                                        <p:cTn id="27" dur="500"/>
                                        <p:tgtEl>
                                          <p:spTgt spid="4">
                                            <p:graphicEl>
                                              <a:dgm id="{4F263E46-EC4A-4C75-A05B-6AD3FFC4B5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169152"/>
          </a:xfrm>
        </p:spPr>
        <p:txBody>
          <a:bodyPr/>
          <a:lstStyle/>
          <a:p>
            <a:pPr>
              <a:buFont typeface="Wingdings" pitchFamily="2" charset="2"/>
              <a:buChar char="v"/>
            </a:pPr>
            <a:r>
              <a:rPr lang="en-US" b="1" dirty="0">
                <a:solidFill>
                  <a:srgbClr val="FF0066"/>
                </a:solidFill>
              </a:rPr>
              <a:t>1)SOURCE OF LIGHT:-</a:t>
            </a:r>
            <a:endParaRPr lang="en-US" dirty="0">
              <a:solidFill>
                <a:srgbClr val="FF0066"/>
              </a:solidFill>
            </a:endParaRPr>
          </a:p>
          <a:p>
            <a:endParaRPr lang="en-US" b="1" i="1" dirty="0"/>
          </a:p>
          <a:p>
            <a:r>
              <a:rPr lang="en-US" b="1" i="1" dirty="0"/>
              <a:t>mercury  vapour lamp:</a:t>
            </a:r>
            <a:r>
              <a:rPr lang="en-US" dirty="0"/>
              <a:t> Mercury vapour at high pressure give intense lines on continuous background above 350nm.low pressure mercury vapour gives an additional line at 254nm.it is used </a:t>
            </a:r>
            <a:r>
              <a:rPr lang="en-US" dirty="0">
                <a:solidFill>
                  <a:srgbClr val="FF0066"/>
                </a:solidFill>
              </a:rPr>
              <a:t>in filter fluorimeter</a:t>
            </a:r>
            <a:r>
              <a:rPr lang="en-US" dirty="0"/>
              <a:t>.</a:t>
            </a:r>
          </a:p>
          <a:p>
            <a:endParaRPr lang="en-US" b="1" i="1" dirty="0"/>
          </a:p>
        </p:txBody>
      </p:sp>
      <p:pic>
        <p:nvPicPr>
          <p:cNvPr id="5" name="irc_mi" descr="http://upload.wikimedia.org/wikipedia/commons/2/2b/Microscope_MercuryArcBulb_Detail.jpg"/>
          <p:cNvPicPr/>
          <p:nvPr/>
        </p:nvPicPr>
        <p:blipFill>
          <a:blip r:embed="rId2" cstate="print"/>
          <a:srcRect/>
          <a:stretch>
            <a:fillRect/>
          </a:stretch>
        </p:blipFill>
        <p:spPr bwMode="auto">
          <a:xfrm>
            <a:off x="457200" y="3352800"/>
            <a:ext cx="4552315" cy="3035300"/>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p:spPr>
      </p:pic>
      <p:sp>
        <p:nvSpPr>
          <p:cNvPr id="6" name="TextBox 5"/>
          <p:cNvSpPr txBox="1"/>
          <p:nvPr/>
        </p:nvSpPr>
        <p:spPr>
          <a:xfrm>
            <a:off x="1905000" y="6488668"/>
            <a:ext cx="1524000" cy="369332"/>
          </a:xfrm>
          <a:prstGeom prst="rect">
            <a:avLst/>
          </a:prstGeom>
          <a:noFill/>
        </p:spPr>
        <p:txBody>
          <a:bodyPr wrap="square" rtlCol="0">
            <a:spAutoFit/>
          </a:bodyPr>
          <a:lstStyle/>
          <a:p>
            <a:r>
              <a:rPr lang="en-US" dirty="0">
                <a:solidFill>
                  <a:srgbClr val="FF0066"/>
                </a:solidFill>
              </a:rPr>
              <a:t>FIGURE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b="1" i="1" dirty="0"/>
              <a:t>xenon arc lamp:</a:t>
            </a:r>
            <a:r>
              <a:rPr lang="en-US" dirty="0"/>
              <a:t> It give more intense radiation  than mercury </a:t>
            </a:r>
            <a:r>
              <a:rPr lang="en-US" dirty="0" err="1"/>
              <a:t>vapour</a:t>
            </a:r>
            <a:r>
              <a:rPr lang="en-US" dirty="0"/>
              <a:t> lamp. it is used in spectrofluorimeter.</a:t>
            </a:r>
          </a:p>
          <a:p>
            <a:endParaRPr lang="en-US" dirty="0"/>
          </a:p>
          <a:p>
            <a:pPr>
              <a:buNone/>
            </a:pPr>
            <a:endParaRPr lang="en-US" b="1" i="1" dirty="0"/>
          </a:p>
          <a:p>
            <a:endParaRPr lang="en-US" b="1" i="1" dirty="0"/>
          </a:p>
          <a:p>
            <a:endParaRPr lang="en-US" b="1" i="1" dirty="0"/>
          </a:p>
          <a:p>
            <a:endParaRPr lang="en-US" b="1" i="1" dirty="0"/>
          </a:p>
          <a:p>
            <a:r>
              <a:rPr lang="en-US" b="1" i="1" dirty="0"/>
              <a:t>tungsten lamp:-</a:t>
            </a:r>
            <a:r>
              <a:rPr lang="en-US" dirty="0"/>
              <a:t> If excitation has to be done in </a:t>
            </a:r>
            <a:r>
              <a:rPr lang="en-US" dirty="0">
                <a:solidFill>
                  <a:srgbClr val="FF0066"/>
                </a:solidFill>
              </a:rPr>
              <a:t>visible region </a:t>
            </a:r>
            <a:r>
              <a:rPr lang="en-US" dirty="0"/>
              <a:t>this can be used. It is used in low cost instruments.</a:t>
            </a:r>
          </a:p>
          <a:p>
            <a:pPr>
              <a:buNone/>
            </a:pPr>
            <a:endParaRPr lang="en-US" dirty="0"/>
          </a:p>
        </p:txBody>
      </p:sp>
      <p:pic>
        <p:nvPicPr>
          <p:cNvPr id="4" name="irc_mi" descr="http://www.policemag.com/_Images/articles/M-Xenon-short-arc-1.jpg"/>
          <p:cNvPicPr/>
          <p:nvPr/>
        </p:nvPicPr>
        <p:blipFill>
          <a:blip r:embed="rId2"/>
          <a:srcRect/>
          <a:stretch>
            <a:fillRect/>
          </a:stretch>
        </p:blipFill>
        <p:spPr bwMode="auto">
          <a:xfrm>
            <a:off x="3810000" y="1066800"/>
            <a:ext cx="3733800" cy="2133600"/>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p:nvPr/>
        </p:nvPicPr>
        <p:blipFill>
          <a:blip r:embed="rId3"/>
          <a:srcRect/>
          <a:stretch>
            <a:fillRect/>
          </a:stretch>
        </p:blipFill>
        <p:spPr bwMode="auto">
          <a:xfrm>
            <a:off x="3581400" y="4343400"/>
            <a:ext cx="2743200" cy="1905000"/>
          </a:xfrm>
          <a:prstGeom prst="rect">
            <a:avLst/>
          </a:prstGeom>
          <a:ln w="127000" cap="rnd">
            <a:solidFill>
              <a:srgbClr val="3366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172200" y="3124200"/>
            <a:ext cx="1828800" cy="381000"/>
          </a:xfrm>
          <a:prstGeom prst="rect">
            <a:avLst/>
          </a:prstGeom>
          <a:noFill/>
        </p:spPr>
        <p:txBody>
          <a:bodyPr wrap="square" rtlCol="0">
            <a:spAutoFit/>
          </a:bodyPr>
          <a:lstStyle/>
          <a:p>
            <a:r>
              <a:rPr lang="en-US" dirty="0">
                <a:solidFill>
                  <a:srgbClr val="FF0066"/>
                </a:solidFill>
              </a:rPr>
              <a:t>FIGURE    4</a:t>
            </a:r>
          </a:p>
        </p:txBody>
      </p:sp>
      <p:sp>
        <p:nvSpPr>
          <p:cNvPr id="6" name="TextBox 5"/>
          <p:cNvSpPr txBox="1"/>
          <p:nvPr/>
        </p:nvSpPr>
        <p:spPr>
          <a:xfrm>
            <a:off x="6324600" y="6324600"/>
            <a:ext cx="1676400" cy="369332"/>
          </a:xfrm>
          <a:prstGeom prst="rect">
            <a:avLst/>
          </a:prstGeom>
          <a:noFill/>
        </p:spPr>
        <p:txBody>
          <a:bodyPr wrap="square" rtlCol="0">
            <a:spAutoFit/>
          </a:bodyPr>
          <a:lstStyle/>
          <a:p>
            <a:r>
              <a:rPr lang="en-US" dirty="0">
                <a:solidFill>
                  <a:srgbClr val="FF0066"/>
                </a:solidFill>
              </a:rPr>
              <a:t>FIGURE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endParaRPr lang="en-US" b="1" dirty="0"/>
          </a:p>
          <a:p>
            <a:pPr>
              <a:buFont typeface="Wingdings" pitchFamily="2" charset="2"/>
              <a:buChar char="v"/>
            </a:pPr>
            <a:r>
              <a:rPr lang="en-US" b="1" dirty="0">
                <a:solidFill>
                  <a:srgbClr val="FF0066"/>
                </a:solidFill>
              </a:rPr>
              <a:t>2) FILTERS AND MONOCHROMATORS:-</a:t>
            </a:r>
            <a:endParaRPr lang="en-US" dirty="0">
              <a:solidFill>
                <a:srgbClr val="FF0066"/>
              </a:solidFill>
            </a:endParaRPr>
          </a:p>
          <a:p>
            <a:endParaRPr lang="en-US" b="1" dirty="0"/>
          </a:p>
          <a:p>
            <a:r>
              <a:rPr lang="en-US" b="1" dirty="0"/>
              <a:t>Filters: </a:t>
            </a:r>
            <a:r>
              <a:rPr lang="en-US" dirty="0"/>
              <a:t>these are nothing but optical filters works on the principle of </a:t>
            </a:r>
            <a:r>
              <a:rPr lang="en-US" dirty="0">
                <a:solidFill>
                  <a:srgbClr val="FF0000"/>
                </a:solidFill>
              </a:rPr>
              <a:t>absorption of unwanted light </a:t>
            </a:r>
            <a:r>
              <a:rPr lang="en-US" dirty="0"/>
              <a:t>and transmitting the required wavelength of light. In inexpensive instruments fluorimeter primary filter and secondary filter are present.</a:t>
            </a:r>
          </a:p>
          <a:p>
            <a:pPr>
              <a:buNone/>
            </a:pPr>
            <a:r>
              <a:rPr lang="en-US" i="1" u="sng" dirty="0"/>
              <a:t>Primary filter:</a:t>
            </a:r>
            <a:r>
              <a:rPr lang="en-US" dirty="0"/>
              <a:t>-absorbs </a:t>
            </a:r>
            <a:r>
              <a:rPr lang="en-US" dirty="0">
                <a:solidFill>
                  <a:srgbClr val="FF0000"/>
                </a:solidFill>
              </a:rPr>
              <a:t>visible</a:t>
            </a:r>
            <a:r>
              <a:rPr lang="en-US" dirty="0"/>
              <a:t> radiation </a:t>
            </a:r>
          </a:p>
          <a:p>
            <a:r>
              <a:rPr lang="en-US" dirty="0"/>
              <a:t>and transmit UV radiation.</a:t>
            </a:r>
          </a:p>
          <a:p>
            <a:pPr>
              <a:buNone/>
            </a:pPr>
            <a:r>
              <a:rPr lang="en-US" i="1" u="sng" dirty="0"/>
              <a:t>Secondary filter</a:t>
            </a:r>
            <a:r>
              <a:rPr lang="en-US" dirty="0"/>
              <a:t>:-absorbs </a:t>
            </a:r>
            <a:r>
              <a:rPr lang="en-US" dirty="0">
                <a:solidFill>
                  <a:srgbClr val="FF0000"/>
                </a:solidFill>
              </a:rPr>
              <a:t>UV </a:t>
            </a:r>
          </a:p>
          <a:p>
            <a:pPr>
              <a:buNone/>
            </a:pPr>
            <a:r>
              <a:rPr lang="en-US" dirty="0">
                <a:solidFill>
                  <a:srgbClr val="FF0000"/>
                </a:solidFill>
              </a:rPr>
              <a:t>radiation </a:t>
            </a:r>
            <a:r>
              <a:rPr lang="en-US" dirty="0"/>
              <a:t>and transmit visible </a:t>
            </a:r>
          </a:p>
          <a:p>
            <a:pPr>
              <a:buNone/>
            </a:pPr>
            <a:r>
              <a:rPr lang="en-US" dirty="0"/>
              <a:t>radiation.</a:t>
            </a:r>
          </a:p>
          <a:p>
            <a:pPr>
              <a:buNone/>
            </a:pPr>
            <a:r>
              <a:rPr lang="en-US" b="1" dirty="0"/>
              <a:t> </a:t>
            </a:r>
            <a:endParaRPr lang="en-US" dirty="0"/>
          </a:p>
        </p:txBody>
      </p:sp>
      <p:pic>
        <p:nvPicPr>
          <p:cNvPr id="5" name="Picture 4"/>
          <p:cNvPicPr/>
          <p:nvPr/>
        </p:nvPicPr>
        <p:blipFill>
          <a:blip r:embed="rId2"/>
          <a:srcRect/>
          <a:stretch>
            <a:fillRect/>
          </a:stretch>
        </p:blipFill>
        <p:spPr bwMode="auto">
          <a:xfrm>
            <a:off x="4876800" y="4114800"/>
            <a:ext cx="3733800" cy="1828800"/>
          </a:xfrm>
          <a:prstGeom prst="round2DiagRect">
            <a:avLst>
              <a:gd name="adj1" fmla="val 16667"/>
              <a:gd name="adj2" fmla="val 0"/>
            </a:avLst>
          </a:prstGeom>
          <a:ln w="88900" cap="sq">
            <a:solidFill>
              <a:srgbClr val="3366FF"/>
            </a:solidFill>
            <a:miter lim="800000"/>
          </a:ln>
          <a:effectLst>
            <a:outerShdw blurRad="254000" algn="tl" rotWithShape="0">
              <a:srgbClr val="000000">
                <a:alpha val="43000"/>
              </a:srgbClr>
            </a:outerShdw>
          </a:effectLst>
        </p:spPr>
      </p:pic>
      <p:sp>
        <p:nvSpPr>
          <p:cNvPr id="4" name="TextBox 3"/>
          <p:cNvSpPr txBox="1"/>
          <p:nvPr/>
        </p:nvSpPr>
        <p:spPr>
          <a:xfrm>
            <a:off x="5486400" y="6248400"/>
            <a:ext cx="2209800" cy="369332"/>
          </a:xfrm>
          <a:prstGeom prst="rect">
            <a:avLst/>
          </a:prstGeom>
          <a:noFill/>
        </p:spPr>
        <p:txBody>
          <a:bodyPr wrap="square" rtlCol="0">
            <a:spAutoFit/>
          </a:bodyPr>
          <a:lstStyle/>
          <a:p>
            <a:r>
              <a:rPr lang="en-US" dirty="0">
                <a:solidFill>
                  <a:srgbClr val="FF0066"/>
                </a:solidFill>
              </a:rPr>
              <a:t>FIGURE   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5"/>
                                        </p:tgtEl>
                                        <p:attrNameLst>
                                          <p:attrName>ppt_y</p:attrName>
                                        </p:attrNameLst>
                                      </p:cBhvr>
                                      <p:tavLst>
                                        <p:tav tm="0">
                                          <p:val>
                                            <p:strVal val="#ppt_y"/>
                                          </p:val>
                                        </p:tav>
                                        <p:tav tm="100000">
                                          <p:val>
                                            <p:strVal val="#ppt_y"/>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3962400" cy="6248400"/>
          </a:xfrm>
        </p:spPr>
        <p:txBody>
          <a:bodyPr>
            <a:normAutofit fontScale="92500" lnSpcReduction="10000"/>
          </a:bodyPr>
          <a:lstStyle/>
          <a:p>
            <a:r>
              <a:rPr lang="en-US" b="1" dirty="0"/>
              <a:t>Monochromators:</a:t>
            </a:r>
            <a:r>
              <a:rPr lang="en-US" dirty="0"/>
              <a:t> they convert </a:t>
            </a:r>
            <a:r>
              <a:rPr lang="en-US" dirty="0">
                <a:solidFill>
                  <a:srgbClr val="FF0000"/>
                </a:solidFill>
              </a:rPr>
              <a:t>polychromatic light into monochromatic light. </a:t>
            </a:r>
            <a:r>
              <a:rPr lang="en-US" dirty="0"/>
              <a:t>They can isolate a specific  range of wavelength or a particular wavelength of radiation from a source.</a:t>
            </a:r>
          </a:p>
          <a:p>
            <a:pPr>
              <a:buNone/>
            </a:pPr>
            <a:r>
              <a:rPr lang="en-US" dirty="0"/>
              <a:t> </a:t>
            </a:r>
          </a:p>
          <a:p>
            <a:r>
              <a:rPr lang="en-US" i="1" u="sng" dirty="0"/>
              <a:t>Excitation monochromators</a:t>
            </a:r>
            <a:r>
              <a:rPr lang="en-US" i="1" dirty="0"/>
              <a:t>:-</a:t>
            </a:r>
            <a:r>
              <a:rPr lang="en-US" dirty="0"/>
              <a:t>provides suitable radiation for excitation of molecule .</a:t>
            </a:r>
          </a:p>
          <a:p>
            <a:r>
              <a:rPr lang="en-US" i="1" u="sng" dirty="0"/>
              <a:t>Emission monochromators</a:t>
            </a:r>
            <a:r>
              <a:rPr lang="en-US" dirty="0"/>
              <a:t>:- isolate only the radiation emitted by the fluorescent molecules.</a:t>
            </a:r>
          </a:p>
          <a:p>
            <a:endParaRPr lang="en-US" dirty="0"/>
          </a:p>
        </p:txBody>
      </p:sp>
      <p:pic>
        <p:nvPicPr>
          <p:cNvPr id="5" name="irc_mi" descr="http://www.photobiology.info/Nonell_Viappiani_files/Fig14.jpg"/>
          <p:cNvPicPr>
            <a:picLocks noGrp="1"/>
          </p:cNvPicPr>
          <p:nvPr>
            <p:ph sz="quarter" idx="2"/>
          </p:nvPr>
        </p:nvPicPr>
        <p:blipFill>
          <a:blip r:embed="rId2"/>
          <a:srcRect/>
          <a:stretch>
            <a:fillRect/>
          </a:stretch>
        </p:blipFill>
        <p:spPr bwMode="auto">
          <a:xfrm>
            <a:off x="4343400" y="152400"/>
            <a:ext cx="4495799" cy="6019800"/>
          </a:xfrm>
          <a:prstGeom prst="rect">
            <a:avLst/>
          </a:prstGeom>
          <a:noFill/>
          <a:ln w="9525">
            <a:noFill/>
            <a:miter lim="800000"/>
            <a:headEnd/>
            <a:tailEnd/>
          </a:ln>
        </p:spPr>
      </p:pic>
      <p:sp>
        <p:nvSpPr>
          <p:cNvPr id="4" name="TextBox 3"/>
          <p:cNvSpPr txBox="1"/>
          <p:nvPr/>
        </p:nvSpPr>
        <p:spPr>
          <a:xfrm>
            <a:off x="5334000" y="6248400"/>
            <a:ext cx="2057400" cy="381000"/>
          </a:xfrm>
          <a:prstGeom prst="rect">
            <a:avLst/>
          </a:prstGeom>
          <a:noFill/>
        </p:spPr>
        <p:txBody>
          <a:bodyPr wrap="square" rtlCol="0">
            <a:spAutoFit/>
          </a:bodyPr>
          <a:lstStyle/>
          <a:p>
            <a:r>
              <a:rPr lang="en-US" dirty="0">
                <a:solidFill>
                  <a:srgbClr val="FF0066"/>
                </a:solidFill>
              </a:rPr>
              <a:t>FIGURE   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a:buFont typeface="Wingdings" pitchFamily="2" charset="2"/>
              <a:buChar char="v"/>
            </a:pPr>
            <a:r>
              <a:rPr lang="en-US" b="1" dirty="0"/>
              <a:t>3) </a:t>
            </a:r>
            <a:r>
              <a:rPr lang="en-US" b="1" dirty="0">
                <a:solidFill>
                  <a:srgbClr val="FF0066"/>
                </a:solidFill>
              </a:rPr>
              <a:t>Sample cells: </a:t>
            </a:r>
            <a:r>
              <a:rPr lang="en-US" dirty="0">
                <a:solidFill>
                  <a:srgbClr val="FF0066"/>
                </a:solidFill>
              </a:rPr>
              <a:t> </a:t>
            </a:r>
            <a:r>
              <a:rPr lang="en-US" dirty="0"/>
              <a:t>These are </a:t>
            </a:r>
            <a:r>
              <a:rPr lang="en-US" dirty="0" err="1"/>
              <a:t>ment</a:t>
            </a:r>
            <a:r>
              <a:rPr lang="en-US" dirty="0"/>
              <a:t> for holding liquid samples. These are made up of quartz and can have various shapes ex: </a:t>
            </a:r>
            <a:r>
              <a:rPr lang="en-US" dirty="0">
                <a:solidFill>
                  <a:srgbClr val="FF0000"/>
                </a:solidFill>
              </a:rPr>
              <a:t>cylindrical </a:t>
            </a:r>
            <a:r>
              <a:rPr lang="en-US" dirty="0"/>
              <a:t>or </a:t>
            </a:r>
            <a:r>
              <a:rPr lang="en-US" dirty="0">
                <a:solidFill>
                  <a:srgbClr val="FF0000"/>
                </a:solidFill>
              </a:rPr>
              <a:t>rectangular</a:t>
            </a:r>
            <a:r>
              <a:rPr lang="en-US" dirty="0"/>
              <a:t> etc.	</a:t>
            </a:r>
          </a:p>
          <a:p>
            <a:pPr>
              <a:buNone/>
            </a:pPr>
            <a:endParaRPr lang="en-US" dirty="0"/>
          </a:p>
          <a:p>
            <a:pPr>
              <a:buNone/>
            </a:pPr>
            <a:endParaRPr lang="en-US" dirty="0"/>
          </a:p>
          <a:p>
            <a:pPr>
              <a:buFont typeface="Wingdings" pitchFamily="2" charset="2"/>
              <a:buChar char="v"/>
            </a:pPr>
            <a:endParaRPr lang="en-US" b="1" dirty="0"/>
          </a:p>
          <a:p>
            <a:pPr>
              <a:buFont typeface="Wingdings" pitchFamily="2" charset="2"/>
              <a:buChar char="v"/>
            </a:pPr>
            <a:endParaRPr lang="en-US" b="1" dirty="0"/>
          </a:p>
          <a:p>
            <a:pPr>
              <a:buFont typeface="Wingdings" pitchFamily="2" charset="2"/>
              <a:buChar char="v"/>
            </a:pPr>
            <a:endParaRPr lang="en-US" b="1" dirty="0"/>
          </a:p>
          <a:p>
            <a:pPr>
              <a:buFont typeface="Wingdings" pitchFamily="2" charset="2"/>
              <a:buChar char="v"/>
            </a:pPr>
            <a:r>
              <a:rPr lang="en-US" b="1" dirty="0"/>
              <a:t>4) </a:t>
            </a:r>
            <a:r>
              <a:rPr lang="en-US" b="1" dirty="0">
                <a:solidFill>
                  <a:srgbClr val="FF0066"/>
                </a:solidFill>
              </a:rPr>
              <a:t>Detectors:</a:t>
            </a:r>
            <a:r>
              <a:rPr lang="en-US" b="1" dirty="0">
                <a:solidFill>
                  <a:srgbClr val="000000"/>
                </a:solidFill>
              </a:rPr>
              <a:t> </a:t>
            </a:r>
            <a:r>
              <a:rPr lang="en-US" dirty="0"/>
              <a:t>Photometric detectors are used</a:t>
            </a:r>
          </a:p>
          <a:p>
            <a:pPr>
              <a:buNone/>
            </a:pPr>
            <a:r>
              <a:rPr lang="en-US" dirty="0"/>
              <a:t> 	they are  </a:t>
            </a:r>
          </a:p>
          <a:p>
            <a:pPr>
              <a:buFont typeface="Wingdings" pitchFamily="2" charset="2"/>
              <a:buChar char="ü"/>
            </a:pPr>
            <a:r>
              <a:rPr lang="en-US" dirty="0"/>
              <a:t>	Barrier layer cell/Photo voltaic cells</a:t>
            </a:r>
          </a:p>
          <a:p>
            <a:pPr>
              <a:buFont typeface="Wingdings" pitchFamily="2" charset="2"/>
              <a:buChar char="ü"/>
            </a:pPr>
            <a:r>
              <a:rPr lang="en-US" dirty="0"/>
              <a:t>	Photomultiplier cells</a:t>
            </a:r>
          </a:p>
        </p:txBody>
      </p:sp>
      <p:pic>
        <p:nvPicPr>
          <p:cNvPr id="6" name="Picture 5"/>
          <p:cNvPicPr/>
          <p:nvPr/>
        </p:nvPicPr>
        <p:blipFill>
          <a:blip r:embed="rId2"/>
          <a:srcRect/>
          <a:stretch>
            <a:fillRect/>
          </a:stretch>
        </p:blipFill>
        <p:spPr bwMode="auto">
          <a:xfrm>
            <a:off x="3429000" y="1447800"/>
            <a:ext cx="3124200" cy="2362200"/>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096000" y="3581400"/>
            <a:ext cx="1752600" cy="380999"/>
          </a:xfrm>
          <a:prstGeom prst="rect">
            <a:avLst/>
          </a:prstGeom>
          <a:noFill/>
        </p:spPr>
        <p:txBody>
          <a:bodyPr wrap="square" rtlCol="0">
            <a:spAutoFit/>
          </a:bodyPr>
          <a:lstStyle/>
          <a:p>
            <a:r>
              <a:rPr lang="en-US" dirty="0">
                <a:solidFill>
                  <a:srgbClr val="FF0066"/>
                </a:solidFill>
              </a:rPr>
              <a:t>FIGURE   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66667E-6 4.44444E-6 L 0.11667 4.44444E-6 " pathEditMode="relative" ptsTypes="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169152"/>
          </a:xfrm>
        </p:spPr>
        <p:txBody>
          <a:bodyPr>
            <a:normAutofit/>
          </a:bodyPr>
          <a:lstStyle/>
          <a:p>
            <a:r>
              <a:rPr lang="en-US" b="1" dirty="0">
                <a:solidFill>
                  <a:srgbClr val="FF0066"/>
                </a:solidFill>
              </a:rPr>
              <a:t>1. Barrier layer /photovoltaic cell: </a:t>
            </a:r>
          </a:p>
          <a:p>
            <a:r>
              <a:rPr lang="en-US" dirty="0"/>
              <a:t>it is employed in inexpensive instruments. 	For ex: Filter Fluorimeter.</a:t>
            </a:r>
          </a:p>
          <a:p>
            <a:r>
              <a:rPr lang="en-US" dirty="0"/>
              <a:t>It consists of a </a:t>
            </a:r>
            <a:r>
              <a:rPr lang="en-US" dirty="0">
                <a:solidFill>
                  <a:srgbClr val="00CC00"/>
                </a:solidFill>
              </a:rPr>
              <a:t>copper plate </a:t>
            </a:r>
            <a:r>
              <a:rPr lang="en-US" dirty="0"/>
              <a:t>coated with a thin layer of </a:t>
            </a:r>
            <a:r>
              <a:rPr lang="en-US" dirty="0">
                <a:solidFill>
                  <a:srgbClr val="00CC00"/>
                </a:solidFill>
              </a:rPr>
              <a:t>cuprous oxide </a:t>
            </a:r>
            <a:r>
              <a:rPr lang="en-US" dirty="0"/>
              <a:t>(Cu</a:t>
            </a:r>
            <a:r>
              <a:rPr lang="en-US" baseline="-25000" dirty="0"/>
              <a:t>2</a:t>
            </a:r>
            <a:r>
              <a:rPr lang="en-US" dirty="0"/>
              <a:t>o). A semi transparent film of silver is laid on this plate to provide good contact. </a:t>
            </a:r>
          </a:p>
          <a:p>
            <a:r>
              <a:rPr lang="en-US" dirty="0"/>
              <a:t>When external light falls on the oxide layer, the </a:t>
            </a:r>
            <a:r>
              <a:rPr lang="en-US" dirty="0">
                <a:solidFill>
                  <a:srgbClr val="FF0000"/>
                </a:solidFill>
              </a:rPr>
              <a:t>electrons emitted from </a:t>
            </a:r>
            <a:r>
              <a:rPr lang="en-US" dirty="0"/>
              <a:t>the </a:t>
            </a:r>
            <a:r>
              <a:rPr lang="en-US" dirty="0">
                <a:solidFill>
                  <a:srgbClr val="00CC00"/>
                </a:solidFill>
              </a:rPr>
              <a:t>oxide layer </a:t>
            </a:r>
            <a:r>
              <a:rPr lang="en-US" dirty="0"/>
              <a:t>move into the </a:t>
            </a:r>
            <a:r>
              <a:rPr lang="en-US" dirty="0">
                <a:solidFill>
                  <a:srgbClr val="00CC00"/>
                </a:solidFill>
              </a:rPr>
              <a:t>copper plate</a:t>
            </a:r>
            <a:r>
              <a:rPr lang="en-US" dirty="0"/>
              <a:t>. </a:t>
            </a:r>
          </a:p>
          <a:p>
            <a:r>
              <a:rPr lang="en-US" dirty="0"/>
              <a:t>Then oxide layer becomes positive (+) and copper plate becomes negative (-)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5407152"/>
          </a:xfrm>
        </p:spPr>
        <p:txBody>
          <a:bodyPr/>
          <a:lstStyle/>
          <a:p>
            <a:endParaRPr lang="en-US" dirty="0"/>
          </a:p>
          <a:p>
            <a:r>
              <a:rPr lang="en-US" dirty="0"/>
              <a:t>Hence an </a:t>
            </a:r>
            <a:r>
              <a:rPr lang="en-US" dirty="0" err="1"/>
              <a:t>Emf</a:t>
            </a:r>
            <a:r>
              <a:rPr lang="en-US" dirty="0"/>
              <a:t> develops between the </a:t>
            </a:r>
            <a:r>
              <a:rPr lang="en-US" dirty="0">
                <a:solidFill>
                  <a:srgbClr val="00CC00"/>
                </a:solidFill>
              </a:rPr>
              <a:t>oxide layer </a:t>
            </a:r>
            <a:r>
              <a:rPr lang="en-US" dirty="0"/>
              <a:t>and </a:t>
            </a:r>
            <a:r>
              <a:rPr lang="en-US" dirty="0">
                <a:solidFill>
                  <a:srgbClr val="00CC00"/>
                </a:solidFill>
              </a:rPr>
              <a:t>copper plate </a:t>
            </a:r>
            <a:r>
              <a:rPr lang="en-US" dirty="0"/>
              <a:t>and behaves like a voltaic cell. So it is called photovoltaic cell..</a:t>
            </a:r>
          </a:p>
          <a:p>
            <a:pPr>
              <a:buNone/>
            </a:pPr>
            <a:endParaRPr lang="en-US" dirty="0"/>
          </a:p>
          <a:p>
            <a:r>
              <a:rPr lang="en-US" dirty="0"/>
              <a:t>A </a:t>
            </a:r>
            <a:r>
              <a:rPr lang="en-US" dirty="0">
                <a:solidFill>
                  <a:srgbClr val="00CC00"/>
                </a:solidFill>
              </a:rPr>
              <a:t>galvanometer</a:t>
            </a:r>
            <a:r>
              <a:rPr lang="en-US" dirty="0"/>
              <a:t> is connected externally between </a:t>
            </a:r>
            <a:r>
              <a:rPr lang="en-US" dirty="0">
                <a:solidFill>
                  <a:srgbClr val="00CC00"/>
                </a:solidFill>
              </a:rPr>
              <a:t>silver film and copper plate </a:t>
            </a:r>
            <a:r>
              <a:rPr lang="en-US" dirty="0"/>
              <a:t>and the deflection in the galvanometer shows the </a:t>
            </a:r>
            <a:r>
              <a:rPr lang="en-US" dirty="0">
                <a:solidFill>
                  <a:srgbClr val="FF0066"/>
                </a:solidFill>
              </a:rPr>
              <a:t>current flow</a:t>
            </a:r>
            <a:r>
              <a:rPr lang="en-US" dirty="0"/>
              <a:t> through it. </a:t>
            </a:r>
          </a:p>
          <a:p>
            <a:r>
              <a:rPr lang="en-US" dirty="0">
                <a:solidFill>
                  <a:srgbClr val="FF0066"/>
                </a:solidFill>
              </a:rPr>
              <a:t>The amount of current is found to be proportional to the intensity of incident light</a:t>
            </a:r>
          </a:p>
          <a:p>
            <a:endParaRPr lang="en-US" dirty="0"/>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BARRIER LAYER CELL</a:t>
            </a:r>
            <a:endParaRPr lang="en-US" dirty="0"/>
          </a:p>
        </p:txBody>
      </p:sp>
      <p:pic>
        <p:nvPicPr>
          <p:cNvPr id="6" name="Content Placeholder 5"/>
          <p:cNvPicPr>
            <a:picLocks noGrp="1"/>
          </p:cNvPicPr>
          <p:nvPr>
            <p:ph sz="quarter" idx="1"/>
          </p:nvPr>
        </p:nvPicPr>
        <p:blipFill>
          <a:blip r:embed="rId2"/>
          <a:srcRect/>
          <a:stretch>
            <a:fillRect/>
          </a:stretch>
        </p:blipFill>
        <p:spPr bwMode="auto">
          <a:xfrm>
            <a:off x="1066800" y="1828800"/>
            <a:ext cx="7010400" cy="4419600"/>
          </a:xfrm>
          <a:prstGeom prst="rect">
            <a:avLst/>
          </a:prstGeom>
          <a:noFill/>
          <a:ln w="9525">
            <a:noFill/>
            <a:miter lim="800000"/>
            <a:headEnd/>
            <a:tailEnd/>
          </a:ln>
        </p:spPr>
      </p:pic>
      <p:sp>
        <p:nvSpPr>
          <p:cNvPr id="4" name="TextBox 3"/>
          <p:cNvSpPr txBox="1"/>
          <p:nvPr/>
        </p:nvSpPr>
        <p:spPr>
          <a:xfrm>
            <a:off x="3657600" y="6477000"/>
            <a:ext cx="2286000" cy="369332"/>
          </a:xfrm>
          <a:prstGeom prst="rect">
            <a:avLst/>
          </a:prstGeom>
          <a:noFill/>
        </p:spPr>
        <p:txBody>
          <a:bodyPr wrap="square" rtlCol="0">
            <a:spAutoFit/>
          </a:bodyPr>
          <a:lstStyle/>
          <a:p>
            <a:r>
              <a:rPr lang="en-US" dirty="0">
                <a:solidFill>
                  <a:srgbClr val="FF0066"/>
                </a:solidFill>
              </a:rPr>
              <a:t>FIGURE  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6781800" cy="1143000"/>
          </a:xfrm>
        </p:spPr>
        <p:style>
          <a:lnRef idx="3">
            <a:schemeClr val="lt1"/>
          </a:lnRef>
          <a:fillRef idx="1">
            <a:schemeClr val="accent2"/>
          </a:fillRef>
          <a:effectRef idx="1">
            <a:schemeClr val="accent2"/>
          </a:effectRef>
          <a:fontRef idx="minor">
            <a:schemeClr val="lt1"/>
          </a:fontRef>
        </p:style>
        <p:txBody>
          <a:bodyPr/>
          <a:lstStyle/>
          <a:p>
            <a:r>
              <a:rPr lang="en-US" dirty="0"/>
              <a:t>Fluorescence</a:t>
            </a:r>
          </a:p>
        </p:txBody>
      </p:sp>
      <p:sp>
        <p:nvSpPr>
          <p:cNvPr id="3" name="Content Placeholder 2"/>
          <p:cNvSpPr>
            <a:spLocks noGrp="1"/>
          </p:cNvSpPr>
          <p:nvPr>
            <p:ph sz="quarter" idx="1"/>
          </p:nvPr>
        </p:nvSpPr>
        <p:spPr>
          <a:xfrm>
            <a:off x="609600" y="2895600"/>
            <a:ext cx="7467600" cy="2362200"/>
          </a:xfrm>
        </p:spPr>
        <p:txBody>
          <a:bodyPr>
            <a:normAutofit/>
          </a:bodyPr>
          <a:lstStyle/>
          <a:p>
            <a:r>
              <a:rPr lang="en-US" sz="3200" dirty="0"/>
              <a:t> It is a phenomenon of emission of radiation when the molecules are exited by radiation at certain wavelength.</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r>
              <a:rPr lang="en-US" b="1" dirty="0">
                <a:solidFill>
                  <a:srgbClr val="3366FF"/>
                </a:solidFill>
              </a:rPr>
              <a:t>2. Photomultiplier tubes:</a:t>
            </a:r>
            <a:r>
              <a:rPr lang="en-US" dirty="0">
                <a:solidFill>
                  <a:srgbClr val="3366FF"/>
                </a:solidFill>
              </a:rPr>
              <a:t> </a:t>
            </a:r>
          </a:p>
          <a:p>
            <a:endParaRPr lang="en-US" dirty="0"/>
          </a:p>
          <a:p>
            <a:r>
              <a:rPr lang="en-US" dirty="0"/>
              <a:t>These are incorporated in expensive instruments like spectrofluorimeter. </a:t>
            </a:r>
            <a:r>
              <a:rPr lang="en-US" dirty="0">
                <a:solidFill>
                  <a:srgbClr val="FF0066"/>
                </a:solidFill>
              </a:rPr>
              <a:t>Its sensitivity is high due to measuring weak intensity of light.</a:t>
            </a:r>
          </a:p>
          <a:p>
            <a:pPr>
              <a:buNone/>
            </a:pPr>
            <a:r>
              <a:rPr lang="en-US" dirty="0"/>
              <a:t>	</a:t>
            </a:r>
          </a:p>
          <a:p>
            <a:r>
              <a:rPr lang="en-US" dirty="0">
                <a:solidFill>
                  <a:srgbClr val="7030A0"/>
                </a:solidFill>
              </a:rPr>
              <a:t>The principle employed in this detector Is that, “</a:t>
            </a:r>
            <a:r>
              <a:rPr lang="en-US" dirty="0">
                <a:solidFill>
                  <a:srgbClr val="00B0F0"/>
                </a:solidFill>
              </a:rPr>
              <a:t>multiplication of photoelectrons by secondary emission of electrons</a:t>
            </a:r>
            <a:r>
              <a:rPr lang="en-US" dirty="0">
                <a:solidFill>
                  <a:srgbClr val="7030A0"/>
                </a:solidFill>
              </a:rPr>
              <a:t>.” </a:t>
            </a:r>
          </a:p>
          <a:p>
            <a:pPr>
              <a:buNone/>
            </a:pPr>
            <a:endParaRPr lang="en-US" dirty="0"/>
          </a:p>
          <a:p>
            <a:r>
              <a:rPr lang="en-US" dirty="0"/>
              <a:t>This is achieved by using a </a:t>
            </a:r>
            <a:r>
              <a:rPr lang="en-US" dirty="0">
                <a:solidFill>
                  <a:srgbClr val="7030A0"/>
                </a:solidFill>
              </a:rPr>
              <a:t>photo cathode and a series of anodes (Dyanodes).</a:t>
            </a:r>
            <a:r>
              <a:rPr lang="en-US" dirty="0"/>
              <a:t> Up to 10 dyanodes are used. Each dyanode is maintained at 75-100V higher than the preceding one. </a:t>
            </a:r>
          </a:p>
          <a:p>
            <a:pPr>
              <a:buNone/>
            </a:pPr>
            <a:r>
              <a:rPr lang="en-US" dirty="0"/>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lstStyle/>
          <a:p>
            <a:r>
              <a:rPr lang="en-US" dirty="0"/>
              <a:t>At each stage, the electron emission is multiplied by a factor of </a:t>
            </a:r>
            <a:r>
              <a:rPr lang="en-US" dirty="0">
                <a:solidFill>
                  <a:srgbClr val="00B0F0"/>
                </a:solidFill>
              </a:rPr>
              <a:t>4 to 5 due </a:t>
            </a:r>
            <a:r>
              <a:rPr lang="en-US" dirty="0"/>
              <a:t>to secondary emission of electrons and hence an overall factor of 10</a:t>
            </a:r>
            <a:r>
              <a:rPr lang="en-US" baseline="30000" dirty="0"/>
              <a:t>6</a:t>
            </a:r>
            <a:r>
              <a:rPr lang="en-US" dirty="0"/>
              <a:t> is achieved.</a:t>
            </a:r>
          </a:p>
          <a:p>
            <a:pPr>
              <a:buNone/>
            </a:pPr>
            <a:endParaRPr lang="en-US" dirty="0"/>
          </a:p>
          <a:p>
            <a:r>
              <a:rPr lang="en-US" dirty="0">
                <a:solidFill>
                  <a:srgbClr val="0033CC"/>
                </a:solidFill>
              </a:rPr>
              <a:t>PMT can detect very weak signals, even 200 times weaker than that could be done using photovoltaic cell. </a:t>
            </a:r>
            <a:r>
              <a:rPr lang="en-US" dirty="0"/>
              <a:t>Hence it is useful in fluorescence measurements. </a:t>
            </a:r>
          </a:p>
          <a:p>
            <a:pPr>
              <a:buNone/>
            </a:pPr>
            <a:endParaRPr lang="en-US" dirty="0"/>
          </a:p>
          <a:p>
            <a:r>
              <a:rPr lang="en-US" dirty="0"/>
              <a:t>PMT should be shielded from stray light in order to have accurate results.</a:t>
            </a:r>
          </a:p>
          <a:p>
            <a:endParaRPr lang="en-US" dirty="0"/>
          </a:p>
        </p:txBody>
      </p:sp>
      <p:sp>
        <p:nvSpPr>
          <p:cNvPr id="4" name="Rectangle 3"/>
          <p:cNvSpPr/>
          <p:nvPr/>
        </p:nvSpPr>
        <p:spPr>
          <a:xfrm>
            <a:off x="2286000" y="2413338"/>
            <a:ext cx="4572000" cy="646331"/>
          </a:xfrm>
          <a:prstGeom prst="rect">
            <a:avLst/>
          </a:prstGeom>
        </p:spPr>
        <p:txBody>
          <a:bodyPr>
            <a:spAutoFit/>
          </a:bodyPr>
          <a:lstStyle/>
          <a:p>
            <a:r>
              <a:rPr lang="en-US" dirty="0"/>
              <a:t>.</a:t>
            </a:r>
          </a:p>
          <a:p>
            <a:r>
              <a:rPr lang="en-US" dirty="0"/>
              <a: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685800" y="0"/>
            <a:ext cx="9829800" cy="7086600"/>
          </a:xfrm>
          <a:prstGeom prst="rect">
            <a:avLst/>
          </a:prstGeom>
          <a:noFill/>
          <a:ln w="9525">
            <a:noFill/>
            <a:miter lim="800000"/>
            <a:headEnd/>
            <a:tailEnd/>
          </a:ln>
        </p:spPr>
      </p:pic>
      <p:sp>
        <p:nvSpPr>
          <p:cNvPr id="5" name="TextBox 4"/>
          <p:cNvSpPr txBox="1"/>
          <p:nvPr/>
        </p:nvSpPr>
        <p:spPr>
          <a:xfrm>
            <a:off x="3124200" y="5715000"/>
            <a:ext cx="2133600" cy="369332"/>
          </a:xfrm>
          <a:prstGeom prst="rect">
            <a:avLst/>
          </a:prstGeom>
          <a:noFill/>
        </p:spPr>
        <p:txBody>
          <a:bodyPr wrap="square" rtlCol="0">
            <a:spAutoFit/>
          </a:bodyPr>
          <a:lstStyle/>
          <a:p>
            <a:r>
              <a:rPr lang="en-US" dirty="0">
                <a:solidFill>
                  <a:srgbClr val="FF0066"/>
                </a:solidFill>
              </a:rPr>
              <a:t>FIGURE    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pPr algn="ctr"/>
            <a:r>
              <a:rPr lang="en-US" dirty="0">
                <a:solidFill>
                  <a:srgbClr val="FFFF00"/>
                </a:solidFill>
              </a:rPr>
              <a:t>INSTRUMENTS</a:t>
            </a:r>
          </a:p>
        </p:txBody>
      </p:sp>
      <p:sp>
        <p:nvSpPr>
          <p:cNvPr id="3" name="Content Placeholder 2"/>
          <p:cNvSpPr>
            <a:spLocks noGrp="1"/>
          </p:cNvSpPr>
          <p:nvPr>
            <p:ph sz="quarter" idx="1"/>
          </p:nvPr>
        </p:nvSpPr>
        <p:spPr/>
        <p:txBody>
          <a:bodyPr anchor="ctr"/>
          <a:lstStyle/>
          <a:p>
            <a:pPr>
              <a:buNone/>
            </a:pPr>
            <a:r>
              <a:rPr lang="en-US" dirty="0"/>
              <a:t>The most common types are:- </a:t>
            </a:r>
          </a:p>
          <a:p>
            <a:pPr algn="ctr">
              <a:buFont typeface="Wingdings" pitchFamily="2" charset="2"/>
              <a:buChar char="q"/>
            </a:pPr>
            <a:r>
              <a:rPr lang="en-US" dirty="0"/>
              <a:t>Single beam (filter) fluorimeter</a:t>
            </a:r>
          </a:p>
          <a:p>
            <a:pPr algn="ctr">
              <a:buFont typeface="Wingdings" pitchFamily="2" charset="2"/>
              <a:buChar char="q"/>
            </a:pPr>
            <a:r>
              <a:rPr lang="en-US" dirty="0"/>
              <a:t>Double beam (filter )fluorimeter</a:t>
            </a:r>
          </a:p>
          <a:p>
            <a:pPr algn="ctr">
              <a:buFont typeface="Wingdings" pitchFamily="2" charset="2"/>
              <a:buChar char="q"/>
            </a:pPr>
            <a:r>
              <a:rPr lang="en-US" dirty="0"/>
              <a:t>Spectrofluorimeter(double beam)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a:bodyPr>
          <a:lstStyle/>
          <a:p>
            <a:r>
              <a:rPr lang="en-US" dirty="0">
                <a:solidFill>
                  <a:srgbClr val="FF0000"/>
                </a:solidFill>
              </a:rPr>
              <a:t>Instruments:-</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Single beam filter fluorimeter</a:t>
            </a:r>
            <a:endParaRPr lang="en-US" dirty="0"/>
          </a:p>
          <a:p>
            <a:pPr>
              <a:buNone/>
            </a:pPr>
            <a:r>
              <a:rPr lang="en-US" dirty="0"/>
              <a:t>		It contains  tungsten lamp as a source of light and has  an optical system consists of primary filter. </a:t>
            </a:r>
          </a:p>
          <a:p>
            <a:pPr>
              <a:buFont typeface="Wingdings" pitchFamily="2" charset="2"/>
              <a:buChar char="ü"/>
            </a:pPr>
            <a:r>
              <a:rPr lang="en-US" dirty="0"/>
              <a:t>	The emitted radiations is  measured at 90</a:t>
            </a:r>
            <a:r>
              <a:rPr lang="en-US" baseline="30000" dirty="0"/>
              <a:t>0</a:t>
            </a:r>
            <a:r>
              <a:rPr lang="en-US" dirty="0"/>
              <a:t> by using a secondary filter and detector. </a:t>
            </a:r>
            <a:r>
              <a:rPr lang="en-US" dirty="0">
                <a:solidFill>
                  <a:srgbClr val="FF0000"/>
                </a:solidFill>
              </a:rPr>
              <a:t>Primary filter absorbs </a:t>
            </a:r>
            <a:r>
              <a:rPr lang="en-US" dirty="0">
                <a:solidFill>
                  <a:srgbClr val="002060"/>
                </a:solidFill>
              </a:rPr>
              <a:t>visible radiation </a:t>
            </a:r>
            <a:r>
              <a:rPr lang="en-US" dirty="0">
                <a:solidFill>
                  <a:srgbClr val="FF0000"/>
                </a:solidFill>
              </a:rPr>
              <a:t>and transmit </a:t>
            </a:r>
            <a:r>
              <a:rPr lang="en-US" dirty="0" err="1">
                <a:solidFill>
                  <a:srgbClr val="002060"/>
                </a:solidFill>
              </a:rPr>
              <a:t>uv</a:t>
            </a:r>
            <a:r>
              <a:rPr lang="en-US" dirty="0">
                <a:solidFill>
                  <a:srgbClr val="002060"/>
                </a:solidFill>
              </a:rPr>
              <a:t> radiation </a:t>
            </a:r>
            <a:r>
              <a:rPr lang="en-US" dirty="0">
                <a:solidFill>
                  <a:srgbClr val="FF0000"/>
                </a:solidFill>
              </a:rPr>
              <a:t>which excites the molecule present in sample cell. </a:t>
            </a:r>
          </a:p>
          <a:p>
            <a:pPr>
              <a:buFont typeface="Wingdings" pitchFamily="2" charset="2"/>
              <a:buChar char="ü"/>
            </a:pPr>
            <a:r>
              <a:rPr lang="en-US" dirty="0"/>
              <a:t>In stead of 90  if we use 180 geometry as in colorimetry secondary filter has to be highly efficient  other wise  both the unabsorbed </a:t>
            </a:r>
            <a:r>
              <a:rPr lang="en-US" dirty="0" err="1"/>
              <a:t>uv</a:t>
            </a:r>
            <a:r>
              <a:rPr lang="en-US" dirty="0"/>
              <a:t> radiation and fluorescent radiation will produce detector response and give false result.</a:t>
            </a:r>
          </a:p>
          <a:p>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endParaRPr lang="en-US" dirty="0"/>
          </a:p>
          <a:p>
            <a:endParaRPr lang="en-US" dirty="0"/>
          </a:p>
          <a:p>
            <a:r>
              <a:rPr lang="en-US" dirty="0"/>
              <a:t>Single beam instruments are simple in construction cheaper and easy to operate.</a:t>
            </a:r>
          </a:p>
          <a:p>
            <a:pPr>
              <a:buNone/>
            </a:pPr>
            <a:endParaRPr lang="en-US" dirty="0"/>
          </a:p>
          <a:p>
            <a:r>
              <a:rPr lang="en-US" b="1" dirty="0"/>
              <a:t> </a:t>
            </a:r>
            <a:endParaRPr lang="en-US" dirty="0"/>
          </a:p>
          <a:p>
            <a:endParaRPr lang="en-US" dirty="0"/>
          </a:p>
        </p:txBody>
      </p:sp>
      <p:pic>
        <p:nvPicPr>
          <p:cNvPr id="6" name="Picture 5" descr="http://chemwiki.ucdavis.edu/@api/deki/files/9091/Simple_Spectrophotometer_2.jpg"/>
          <p:cNvPicPr/>
          <p:nvPr/>
        </p:nvPicPr>
        <p:blipFill>
          <a:blip r:embed="rId2"/>
          <a:srcRect/>
          <a:stretch>
            <a:fillRect/>
          </a:stretch>
        </p:blipFill>
        <p:spPr bwMode="auto">
          <a:xfrm>
            <a:off x="533400" y="2667000"/>
            <a:ext cx="7696200" cy="2699984"/>
          </a:xfrm>
          <a:prstGeom prst="rect">
            <a:avLst/>
          </a:prstGeom>
          <a:ln w="88900" cap="sq" cmpd="thickThin">
            <a:solidFill>
              <a:srgbClr val="FF0066"/>
            </a:solidFill>
            <a:prstDash val="solid"/>
            <a:miter lim="800000"/>
          </a:ln>
          <a:effectLst>
            <a:innerShdw blurRad="76200">
              <a:srgbClr val="000000"/>
            </a:innerShdw>
          </a:effectLst>
        </p:spPr>
      </p:pic>
      <p:sp>
        <p:nvSpPr>
          <p:cNvPr id="4" name="TextBox 3"/>
          <p:cNvSpPr txBox="1"/>
          <p:nvPr/>
        </p:nvSpPr>
        <p:spPr>
          <a:xfrm>
            <a:off x="3048000" y="6019800"/>
            <a:ext cx="1676400" cy="381000"/>
          </a:xfrm>
          <a:prstGeom prst="rect">
            <a:avLst/>
          </a:prstGeom>
          <a:noFill/>
        </p:spPr>
        <p:txBody>
          <a:bodyPr wrap="square" rtlCol="0">
            <a:spAutoFit/>
          </a:bodyPr>
          <a:lstStyle/>
          <a:p>
            <a:r>
              <a:rPr lang="en-US" dirty="0">
                <a:solidFill>
                  <a:srgbClr val="FF0066"/>
                </a:solidFill>
              </a:rPr>
              <a:t>FIGURE  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double beam fluorimeter:-</a:t>
            </a:r>
            <a:r>
              <a:rPr lang="en-US" dirty="0"/>
              <a:t>it is similar to single beam  except that the </a:t>
            </a:r>
            <a:r>
              <a:rPr lang="en-US" dirty="0">
                <a:solidFill>
                  <a:srgbClr val="FF0000"/>
                </a:solidFill>
              </a:rPr>
              <a:t>two incident beams from a single light source pass through primary filters separately and fall on the another reference solution. </a:t>
            </a:r>
            <a:r>
              <a:rPr lang="en-US" dirty="0"/>
              <a:t>Then the emitted radiations from the sample or reference sample pass separately through secondary filter and produce response combinly on a detector.</a:t>
            </a:r>
          </a:p>
          <a:p>
            <a:pPr>
              <a:buNone/>
            </a:pPr>
            <a:endParaRPr lang="en-US" dirty="0"/>
          </a:p>
          <a:p>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http://biomedicaloptics.spiedigitallibrary.org/data/Journals/BIOMEDO/24226/JBO_17_10_105001_f002.png"/>
          <p:cNvPicPr>
            <a:picLocks noGrp="1"/>
          </p:cNvPicPr>
          <p:nvPr>
            <p:ph sz="quarter" idx="1"/>
          </p:nvPr>
        </p:nvPicPr>
        <p:blipFill>
          <a:blip r:embed="rId2"/>
          <a:srcRect b="7500"/>
          <a:stretch>
            <a:fillRect/>
          </a:stretch>
        </p:blipFill>
        <p:spPr bwMode="auto">
          <a:xfrm>
            <a:off x="0" y="457200"/>
            <a:ext cx="8763000" cy="5638800"/>
          </a:xfrm>
          <a:prstGeom prst="rect">
            <a:avLst/>
          </a:prstGeom>
          <a:noFill/>
          <a:ln w="9525">
            <a:noFill/>
            <a:miter lim="800000"/>
            <a:headEnd/>
            <a:tailEnd/>
          </a:ln>
        </p:spPr>
      </p:pic>
      <p:sp>
        <p:nvSpPr>
          <p:cNvPr id="5" name="TextBox 4"/>
          <p:cNvSpPr txBox="1"/>
          <p:nvPr/>
        </p:nvSpPr>
        <p:spPr>
          <a:xfrm>
            <a:off x="609600" y="6172201"/>
            <a:ext cx="1524000" cy="369332"/>
          </a:xfrm>
          <a:prstGeom prst="rect">
            <a:avLst/>
          </a:prstGeom>
          <a:noFill/>
        </p:spPr>
        <p:txBody>
          <a:bodyPr wrap="square" rtlCol="0">
            <a:spAutoFit/>
          </a:bodyPr>
          <a:lstStyle/>
          <a:p>
            <a:r>
              <a:rPr lang="en-US" dirty="0"/>
              <a:t>SPLITTER</a:t>
            </a:r>
          </a:p>
        </p:txBody>
      </p:sp>
      <p:sp>
        <p:nvSpPr>
          <p:cNvPr id="6" name="TextBox 5"/>
          <p:cNvSpPr txBox="1"/>
          <p:nvPr/>
        </p:nvSpPr>
        <p:spPr>
          <a:xfrm>
            <a:off x="3505200" y="6324600"/>
            <a:ext cx="1905000" cy="369332"/>
          </a:xfrm>
          <a:prstGeom prst="rect">
            <a:avLst/>
          </a:prstGeom>
          <a:noFill/>
        </p:spPr>
        <p:txBody>
          <a:bodyPr wrap="square" rtlCol="0">
            <a:spAutoFit/>
          </a:bodyPr>
          <a:lstStyle/>
          <a:p>
            <a:r>
              <a:rPr lang="en-US" dirty="0">
                <a:solidFill>
                  <a:srgbClr val="FF0066"/>
                </a:solidFill>
              </a:rPr>
              <a:t>FIGURE  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a:ln w="1905"/>
                <a:solidFill>
                  <a:srgbClr val="FF0000"/>
                </a:solidFill>
                <a:effectLst>
                  <a:innerShdw blurRad="69850" dist="43180" dir="5400000">
                    <a:srgbClr val="000000">
                      <a:alpha val="65000"/>
                    </a:srgbClr>
                  </a:innerShdw>
                </a:effectLst>
              </a:rPr>
              <a:t>In spectrofluorimeter:-</a:t>
            </a:r>
          </a:p>
          <a:p>
            <a:r>
              <a:rPr lang="en-US" dirty="0"/>
              <a:t>In this primary filter in double beam fluorimeter is replaced by </a:t>
            </a:r>
            <a:r>
              <a:rPr lang="en-US" dirty="0">
                <a:solidFill>
                  <a:srgbClr val="FF0066"/>
                </a:solidFill>
              </a:rPr>
              <a:t>excitation monochromator </a:t>
            </a:r>
            <a:r>
              <a:rPr lang="en-US" dirty="0"/>
              <a:t>and the secondary filter is replaced by </a:t>
            </a:r>
            <a:r>
              <a:rPr lang="en-US" dirty="0">
                <a:solidFill>
                  <a:srgbClr val="FF0066"/>
                </a:solidFill>
              </a:rPr>
              <a:t>emission monochromator.</a:t>
            </a:r>
          </a:p>
          <a:p>
            <a:r>
              <a:rPr lang="en-US" dirty="0"/>
              <a:t>	Incident beam is split into sample and reference beam by using beam splitter.</a:t>
            </a:r>
          </a:p>
          <a:p>
            <a:pPr>
              <a:buNone/>
            </a:pPr>
            <a:r>
              <a:rPr lang="en-US" dirty="0"/>
              <a:t> </a:t>
            </a:r>
          </a:p>
          <a:p>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a:srcRect/>
          <a:stretch>
            <a:fillRect/>
          </a:stretch>
        </p:blipFill>
        <p:spPr bwMode="auto">
          <a:xfrm>
            <a:off x="228600" y="228600"/>
            <a:ext cx="8229600" cy="6324600"/>
          </a:xfrm>
          <a:prstGeom prst="rect">
            <a:avLst/>
          </a:prstGeom>
          <a:noFill/>
          <a:ln w="9525">
            <a:noFill/>
            <a:miter lim="800000"/>
            <a:headEnd/>
            <a:tailEnd/>
          </a:ln>
        </p:spPr>
      </p:pic>
      <p:sp>
        <p:nvSpPr>
          <p:cNvPr id="5" name="TextBox 4"/>
          <p:cNvSpPr txBox="1"/>
          <p:nvPr/>
        </p:nvSpPr>
        <p:spPr>
          <a:xfrm>
            <a:off x="2667000" y="6324600"/>
            <a:ext cx="1828800" cy="369332"/>
          </a:xfrm>
          <a:prstGeom prst="rect">
            <a:avLst/>
          </a:prstGeom>
          <a:noFill/>
        </p:spPr>
        <p:txBody>
          <a:bodyPr wrap="square" rtlCol="0">
            <a:spAutoFit/>
          </a:bodyPr>
          <a:lstStyle/>
          <a:p>
            <a:r>
              <a:rPr lang="en-US" dirty="0">
                <a:solidFill>
                  <a:srgbClr val="FF0066"/>
                </a:solidFill>
              </a:rPr>
              <a:t>FIGURE   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371600"/>
            <a:ext cx="8686800" cy="4708525"/>
          </a:xfrm>
          <a:blipFill dpi="0" rotWithShape="1">
            <a:blip r:embed="rId2"/>
            <a:srcRect/>
            <a:tile tx="0" ty="0" sx="100000" sy="100000" flip="none" algn="tl"/>
          </a:blipFill>
        </p:spPr>
        <p:style>
          <a:lnRef idx="1">
            <a:schemeClr val="accent3"/>
          </a:lnRef>
          <a:fillRef idx="3">
            <a:schemeClr val="accent3"/>
          </a:fillRef>
          <a:effectRef idx="2">
            <a:schemeClr val="accent3"/>
          </a:effectRef>
          <a:fontRef idx="minor">
            <a:schemeClr val="lt1"/>
          </a:fontRef>
        </p:style>
        <p:txBody>
          <a:bodyPr/>
          <a:lstStyle/>
          <a:p>
            <a:pPr>
              <a:buFont typeface="Wingdings" pitchFamily="2" charset="2"/>
              <a:buChar char="v"/>
            </a:pPr>
            <a:r>
              <a:rPr lang="en-US" sz="3600" dirty="0">
                <a:solidFill>
                  <a:srgbClr val="FF0066"/>
                </a:solidFill>
              </a:rPr>
              <a:t>FLUORIMETRY:-</a:t>
            </a:r>
            <a:r>
              <a:rPr lang="en-US" sz="3600" dirty="0">
                <a:solidFill>
                  <a:schemeClr val="tx1"/>
                </a:solidFill>
              </a:rPr>
              <a:t>	It is measurement  of fluorescence intensity at a particular wavelength wit the help of a filter fluorimeter or a spectrofluorimeter.</a:t>
            </a:r>
          </a:p>
          <a:p>
            <a:pPr>
              <a:buNone/>
            </a:pP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467600" cy="63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457200" y="1066800"/>
            <a:ext cx="7467600" cy="5407152"/>
          </a:xfrm>
        </p:spPr>
        <p:txBody>
          <a:bodyPr>
            <a:normAutofit lnSpcReduction="10000"/>
          </a:bodyPr>
          <a:lstStyle/>
          <a:p>
            <a:pPr marL="457200" indent="-457200">
              <a:buNone/>
            </a:pPr>
            <a:r>
              <a:rPr lang="en-US" dirty="0"/>
              <a:t>1)Determination  of inorganic substances.</a:t>
            </a:r>
          </a:p>
          <a:p>
            <a:pPr marL="457200" indent="-457200">
              <a:buNone/>
            </a:pPr>
            <a:r>
              <a:rPr lang="en-US" dirty="0"/>
              <a:t>Al3+,Li+,ZN2+</a:t>
            </a:r>
          </a:p>
          <a:p>
            <a:pPr marL="457200" indent="-457200">
              <a:buNone/>
            </a:pPr>
            <a:r>
              <a:rPr lang="en-US" dirty="0"/>
              <a:t>2)Determination of thiamine Hcl.</a:t>
            </a:r>
          </a:p>
          <a:p>
            <a:pPr marL="457200" indent="-457200">
              <a:buNone/>
            </a:pPr>
            <a:r>
              <a:rPr lang="en-US" dirty="0"/>
              <a:t>3)</a:t>
            </a:r>
            <a:r>
              <a:rPr lang="en-US" dirty="0" err="1"/>
              <a:t>Detemination</a:t>
            </a:r>
            <a:r>
              <a:rPr lang="en-US" dirty="0"/>
              <a:t> of </a:t>
            </a:r>
            <a:r>
              <a:rPr lang="en-US" dirty="0" err="1"/>
              <a:t>phenytoin</a:t>
            </a:r>
            <a:r>
              <a:rPr lang="en-US" dirty="0"/>
              <a:t>.</a:t>
            </a:r>
          </a:p>
          <a:p>
            <a:pPr marL="457200" indent="-457200">
              <a:buNone/>
            </a:pPr>
            <a:r>
              <a:rPr lang="en-US" dirty="0"/>
              <a:t>4)Determination of </a:t>
            </a:r>
            <a:r>
              <a:rPr lang="en-US" dirty="0" err="1"/>
              <a:t>indoles</a:t>
            </a:r>
            <a:r>
              <a:rPr lang="en-US" dirty="0"/>
              <a:t>, phenols, &amp;   </a:t>
            </a:r>
            <a:r>
              <a:rPr lang="en-US" dirty="0" err="1"/>
              <a:t>phenothiazines</a:t>
            </a:r>
            <a:endParaRPr lang="en-US" dirty="0"/>
          </a:p>
          <a:p>
            <a:pPr marL="457200" indent="-457200">
              <a:buNone/>
            </a:pPr>
            <a:r>
              <a:rPr lang="en-US" dirty="0"/>
              <a:t>5) Determination of </a:t>
            </a:r>
            <a:r>
              <a:rPr lang="en-US" dirty="0" err="1"/>
              <a:t>napthols</a:t>
            </a:r>
            <a:r>
              <a:rPr lang="en-US" dirty="0"/>
              <a:t>, proteins, plant pigments and steroids.</a:t>
            </a:r>
          </a:p>
          <a:p>
            <a:pPr>
              <a:buNone/>
            </a:pPr>
            <a:r>
              <a:rPr lang="en-US" dirty="0"/>
              <a:t>6) </a:t>
            </a:r>
            <a:r>
              <a:rPr lang="en-US" dirty="0" err="1"/>
              <a:t>Fluorimetry</a:t>
            </a:r>
            <a:r>
              <a:rPr lang="en-US" dirty="0"/>
              <a:t> ,nowadays can be used in detection of impurities in </a:t>
            </a:r>
            <a:r>
              <a:rPr lang="en-US" dirty="0" err="1"/>
              <a:t>nanogram</a:t>
            </a:r>
            <a:r>
              <a:rPr lang="en-US" dirty="0"/>
              <a:t> level better than absorbance spectrophotometer with special emphasis in determining components of sample at the end of chromatographic or capillary column.</a:t>
            </a:r>
          </a:p>
          <a:p>
            <a:endParaRPr lang="en-US" dirty="0"/>
          </a:p>
          <a:p>
            <a:pPr marL="457200" indent="-457200">
              <a:buNone/>
            </a:pP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7467600" cy="4343400"/>
          </a:xfrm>
        </p:spPr>
        <p:txBody>
          <a:bodyPr>
            <a:normAutofit lnSpcReduction="10000"/>
          </a:bodyPr>
          <a:lstStyle/>
          <a:p>
            <a:pPr algn="just"/>
            <a:r>
              <a:rPr lang="en-US" dirty="0">
                <a:latin typeface="Times New Roman" pitchFamily="18" charset="0"/>
                <a:cs typeface="Times New Roman" pitchFamily="18" charset="0"/>
              </a:rPr>
              <a:t>Determination of ruthenium ions in presence of other platinum metals. </a:t>
            </a:r>
          </a:p>
          <a:p>
            <a:pPr algn="just"/>
            <a:r>
              <a:rPr lang="en-US" dirty="0">
                <a:latin typeface="Times New Roman" pitchFamily="18" charset="0"/>
                <a:cs typeface="Times New Roman" pitchFamily="18" charset="0"/>
              </a:rPr>
              <a:t>Determination of boron in steel, aluminum in alloys, manganese in steel.</a:t>
            </a:r>
          </a:p>
          <a:p>
            <a:pPr algn="just"/>
            <a:r>
              <a:rPr lang="en-US" dirty="0">
                <a:latin typeface="Times New Roman" pitchFamily="18" charset="0"/>
                <a:cs typeface="Times New Roman" pitchFamily="18" charset="0"/>
              </a:rPr>
              <a:t> Determination of boron in steel by complex formed with </a:t>
            </a:r>
            <a:r>
              <a:rPr lang="en-US" dirty="0" err="1">
                <a:latin typeface="Times New Roman" pitchFamily="18" charset="0"/>
                <a:cs typeface="Times New Roman" pitchFamily="18" charset="0"/>
              </a:rPr>
              <a:t>benzoin</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Estimation of cadmium with 2-(2 </a:t>
            </a:r>
            <a:r>
              <a:rPr lang="en-US" dirty="0" err="1">
                <a:latin typeface="Times New Roman" pitchFamily="18" charset="0"/>
                <a:cs typeface="Times New Roman" pitchFamily="18" charset="0"/>
              </a:rPr>
              <a:t>hydroxyphenyl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benzoxazole</a:t>
            </a:r>
            <a:r>
              <a:rPr lang="en-US" dirty="0">
                <a:latin typeface="Times New Roman" pitchFamily="18" charset="0"/>
                <a:cs typeface="Times New Roman" pitchFamily="18" charset="0"/>
              </a:rPr>
              <a:t> in presence of </a:t>
            </a:r>
            <a:r>
              <a:rPr lang="en-US" dirty="0" err="1">
                <a:latin typeface="Times New Roman" pitchFamily="18" charset="0"/>
                <a:cs typeface="Times New Roman" pitchFamily="18" charset="0"/>
              </a:rPr>
              <a:t>tartarate</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Respiratory tract infections.</a:t>
            </a:r>
          </a:p>
          <a:p>
            <a:pPr algn="just"/>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28600" y="457200"/>
          <a:ext cx="8382000" cy="5219751"/>
        </p:xfrm>
        <a:graphic>
          <a:graphicData uri="http://schemas.openxmlformats.org/drawingml/2006/table">
            <a:tbl>
              <a:tblPr firstRow="1" bandRow="1">
                <a:tableStyleId>{EB344D84-9AFB-497E-A393-DC336BA19D2E}</a:tableStyleId>
              </a:tblPr>
              <a:tblGrid>
                <a:gridCol w="2095500">
                  <a:extLst>
                    <a:ext uri="{9D8B030D-6E8A-4147-A177-3AD203B41FA5}">
                      <a16:colId xmlns:a16="http://schemas.microsoft.com/office/drawing/2014/main" val="20000"/>
                    </a:ext>
                  </a:extLst>
                </a:gridCol>
                <a:gridCol w="2266561">
                  <a:extLst>
                    <a:ext uri="{9D8B030D-6E8A-4147-A177-3AD203B41FA5}">
                      <a16:colId xmlns:a16="http://schemas.microsoft.com/office/drawing/2014/main" val="20001"/>
                    </a:ext>
                  </a:extLst>
                </a:gridCol>
                <a:gridCol w="1924439">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143000">
                <a:tc>
                  <a:txBody>
                    <a:bodyPr/>
                    <a:lstStyle/>
                    <a:p>
                      <a:r>
                        <a:rPr lang="en-US" dirty="0" err="1"/>
                        <a:t>S.No</a:t>
                      </a:r>
                      <a:endParaRPr lang="en-US" dirty="0">
                        <a:solidFill>
                          <a:schemeClr val="bg1"/>
                        </a:solidFill>
                      </a:endParaRPr>
                    </a:p>
                  </a:txBody>
                  <a:tcPr/>
                </a:tc>
                <a:tc>
                  <a:txBody>
                    <a:bodyPr/>
                    <a:lstStyle/>
                    <a:p>
                      <a:r>
                        <a:rPr lang="en-US" dirty="0"/>
                        <a:t>Name of the compound</a:t>
                      </a:r>
                      <a:endParaRPr lang="en-US" dirty="0">
                        <a:solidFill>
                          <a:schemeClr val="bg1"/>
                        </a:solidFill>
                      </a:endParaRPr>
                    </a:p>
                  </a:txBody>
                  <a:tcPr/>
                </a:tc>
                <a:tc>
                  <a:txBody>
                    <a:bodyPr/>
                    <a:lstStyle/>
                    <a:p>
                      <a:r>
                        <a:rPr lang="en-US" dirty="0"/>
                        <a:t>Experimental conditions/ PH</a:t>
                      </a:r>
                      <a:endParaRPr lang="en-US" dirty="0">
                        <a:solidFill>
                          <a:schemeClr val="bg1"/>
                        </a:solidFill>
                      </a:endParaRPr>
                    </a:p>
                  </a:txBody>
                  <a:tcPr/>
                </a:tc>
                <a:tc>
                  <a:txBody>
                    <a:bodyPr/>
                    <a:lstStyle/>
                    <a:p>
                      <a:r>
                        <a:rPr lang="en-US" dirty="0"/>
                        <a:t>Emission</a:t>
                      </a:r>
                      <a:r>
                        <a:rPr lang="en-US" baseline="0" dirty="0"/>
                        <a:t> wavelength</a:t>
                      </a:r>
                      <a:endParaRPr lang="en-US" dirty="0">
                        <a:solidFill>
                          <a:schemeClr val="bg1"/>
                        </a:solidFill>
                      </a:endParaRPr>
                    </a:p>
                  </a:txBody>
                  <a:tcPr/>
                </a:tc>
                <a:extLst>
                  <a:ext uri="{0D108BD9-81ED-4DB2-BD59-A6C34878D82A}">
                    <a16:rowId xmlns:a16="http://schemas.microsoft.com/office/drawing/2014/main" val="10000"/>
                  </a:ext>
                </a:extLst>
              </a:tr>
              <a:tr h="582393">
                <a:tc>
                  <a:txBody>
                    <a:bodyPr/>
                    <a:lstStyle/>
                    <a:p>
                      <a:r>
                        <a:rPr lang="en-US" dirty="0"/>
                        <a:t>1</a:t>
                      </a:r>
                      <a:endParaRPr lang="en-US" dirty="0">
                        <a:solidFill>
                          <a:srgbClr val="000000"/>
                        </a:solidFill>
                      </a:endParaRPr>
                    </a:p>
                  </a:txBody>
                  <a:tcPr/>
                </a:tc>
                <a:tc>
                  <a:txBody>
                    <a:bodyPr/>
                    <a:lstStyle/>
                    <a:p>
                      <a:r>
                        <a:rPr lang="en-US" dirty="0"/>
                        <a:t>Adrenaline</a:t>
                      </a:r>
                      <a:endParaRPr lang="en-US" dirty="0">
                        <a:solidFill>
                          <a:srgbClr val="000000"/>
                        </a:solidFill>
                      </a:endParaRPr>
                    </a:p>
                  </a:txBody>
                  <a:tcPr/>
                </a:tc>
                <a:tc>
                  <a:txBody>
                    <a:bodyPr/>
                    <a:lstStyle/>
                    <a:p>
                      <a:r>
                        <a:rPr lang="en-US" dirty="0"/>
                        <a:t>1</a:t>
                      </a:r>
                      <a:endParaRPr lang="en-US" dirty="0">
                        <a:solidFill>
                          <a:srgbClr val="000000"/>
                        </a:solidFill>
                      </a:endParaRPr>
                    </a:p>
                  </a:txBody>
                  <a:tcPr/>
                </a:tc>
                <a:tc>
                  <a:txBody>
                    <a:bodyPr/>
                    <a:lstStyle/>
                    <a:p>
                      <a:r>
                        <a:rPr lang="en-US" dirty="0"/>
                        <a:t>335</a:t>
                      </a:r>
                      <a:endParaRPr lang="en-US" dirty="0">
                        <a:solidFill>
                          <a:srgbClr val="000000"/>
                        </a:solidFill>
                      </a:endParaRPr>
                    </a:p>
                  </a:txBody>
                  <a:tcPr/>
                </a:tc>
                <a:extLst>
                  <a:ext uri="{0D108BD9-81ED-4DB2-BD59-A6C34878D82A}">
                    <a16:rowId xmlns:a16="http://schemas.microsoft.com/office/drawing/2014/main" val="10001"/>
                  </a:ext>
                </a:extLst>
              </a:tr>
              <a:tr h="582393">
                <a:tc>
                  <a:txBody>
                    <a:bodyPr/>
                    <a:lstStyle/>
                    <a:p>
                      <a:r>
                        <a:rPr lang="en-US" dirty="0"/>
                        <a:t>2</a:t>
                      </a:r>
                      <a:endParaRPr lang="en-US" dirty="0">
                        <a:solidFill>
                          <a:srgbClr val="000000"/>
                        </a:solidFill>
                      </a:endParaRPr>
                    </a:p>
                  </a:txBody>
                  <a:tcPr/>
                </a:tc>
                <a:tc>
                  <a:txBody>
                    <a:bodyPr/>
                    <a:lstStyle/>
                    <a:p>
                      <a:r>
                        <a:rPr lang="en-US" dirty="0"/>
                        <a:t>Cynacobalamine</a:t>
                      </a:r>
                      <a:endParaRPr lang="en-US" dirty="0">
                        <a:solidFill>
                          <a:srgbClr val="000000"/>
                        </a:solidFill>
                      </a:endParaRPr>
                    </a:p>
                  </a:txBody>
                  <a:tcPr/>
                </a:tc>
                <a:tc>
                  <a:txBody>
                    <a:bodyPr/>
                    <a:lstStyle/>
                    <a:p>
                      <a:r>
                        <a:rPr lang="en-US" dirty="0"/>
                        <a:t>7</a:t>
                      </a:r>
                      <a:endParaRPr lang="en-US" dirty="0">
                        <a:solidFill>
                          <a:srgbClr val="000000"/>
                        </a:solidFill>
                      </a:endParaRPr>
                    </a:p>
                  </a:txBody>
                  <a:tcPr/>
                </a:tc>
                <a:tc>
                  <a:txBody>
                    <a:bodyPr/>
                    <a:lstStyle/>
                    <a:p>
                      <a:r>
                        <a:rPr lang="en-US" dirty="0"/>
                        <a:t>305</a:t>
                      </a:r>
                      <a:endParaRPr lang="en-US" dirty="0">
                        <a:solidFill>
                          <a:srgbClr val="000000"/>
                        </a:solidFill>
                      </a:endParaRPr>
                    </a:p>
                  </a:txBody>
                  <a:tcPr/>
                </a:tc>
                <a:extLst>
                  <a:ext uri="{0D108BD9-81ED-4DB2-BD59-A6C34878D82A}">
                    <a16:rowId xmlns:a16="http://schemas.microsoft.com/office/drawing/2014/main" val="10002"/>
                  </a:ext>
                </a:extLst>
              </a:tr>
              <a:tr h="582393">
                <a:tc>
                  <a:txBody>
                    <a:bodyPr/>
                    <a:lstStyle/>
                    <a:p>
                      <a:r>
                        <a:rPr lang="en-US" dirty="0"/>
                        <a:t>3</a:t>
                      </a:r>
                      <a:endParaRPr lang="en-US" dirty="0">
                        <a:solidFill>
                          <a:srgbClr val="000000"/>
                        </a:solidFill>
                      </a:endParaRPr>
                    </a:p>
                  </a:txBody>
                  <a:tcPr/>
                </a:tc>
                <a:tc>
                  <a:txBody>
                    <a:bodyPr/>
                    <a:lstStyle/>
                    <a:p>
                      <a:r>
                        <a:rPr lang="en-US" dirty="0"/>
                        <a:t>Riboflavin</a:t>
                      </a:r>
                      <a:endParaRPr lang="en-US" dirty="0">
                        <a:solidFill>
                          <a:srgbClr val="000000"/>
                        </a:solidFill>
                      </a:endParaRPr>
                    </a:p>
                  </a:txBody>
                  <a:tcPr/>
                </a:tc>
                <a:tc>
                  <a:txBody>
                    <a:bodyPr/>
                    <a:lstStyle/>
                    <a:p>
                      <a:r>
                        <a:rPr lang="en-US" dirty="0"/>
                        <a:t>6</a:t>
                      </a:r>
                      <a:endParaRPr lang="en-US" dirty="0">
                        <a:solidFill>
                          <a:srgbClr val="000000"/>
                        </a:solidFill>
                      </a:endParaRPr>
                    </a:p>
                  </a:txBody>
                  <a:tcPr/>
                </a:tc>
                <a:tc>
                  <a:txBody>
                    <a:bodyPr/>
                    <a:lstStyle/>
                    <a:p>
                      <a:r>
                        <a:rPr lang="en-US" dirty="0"/>
                        <a:t>520</a:t>
                      </a:r>
                      <a:endParaRPr lang="en-US" dirty="0">
                        <a:solidFill>
                          <a:srgbClr val="000000"/>
                        </a:solidFill>
                      </a:endParaRPr>
                    </a:p>
                  </a:txBody>
                  <a:tcPr/>
                </a:tc>
                <a:extLst>
                  <a:ext uri="{0D108BD9-81ED-4DB2-BD59-A6C34878D82A}">
                    <a16:rowId xmlns:a16="http://schemas.microsoft.com/office/drawing/2014/main" val="10003"/>
                  </a:ext>
                </a:extLst>
              </a:tr>
              <a:tr h="582393">
                <a:tc>
                  <a:txBody>
                    <a:bodyPr/>
                    <a:lstStyle/>
                    <a:p>
                      <a:r>
                        <a:rPr lang="en-US" dirty="0"/>
                        <a:t>4</a:t>
                      </a:r>
                      <a:endParaRPr lang="en-US" dirty="0">
                        <a:solidFill>
                          <a:srgbClr val="000000"/>
                        </a:solidFill>
                      </a:endParaRPr>
                    </a:p>
                  </a:txBody>
                  <a:tcPr/>
                </a:tc>
                <a:tc>
                  <a:txBody>
                    <a:bodyPr/>
                    <a:lstStyle/>
                    <a:p>
                      <a:r>
                        <a:rPr lang="en-US" dirty="0"/>
                        <a:t>Morphine</a:t>
                      </a:r>
                      <a:endParaRPr lang="en-US" dirty="0">
                        <a:solidFill>
                          <a:srgbClr val="000000"/>
                        </a:solidFill>
                      </a:endParaRPr>
                    </a:p>
                  </a:txBody>
                  <a:tcPr/>
                </a:tc>
                <a:tc>
                  <a:txBody>
                    <a:bodyPr/>
                    <a:lstStyle/>
                    <a:p>
                      <a:r>
                        <a:rPr lang="en-US" dirty="0"/>
                        <a:t>7</a:t>
                      </a:r>
                      <a:endParaRPr lang="en-US" dirty="0">
                        <a:solidFill>
                          <a:srgbClr val="000000"/>
                        </a:solidFill>
                      </a:endParaRPr>
                    </a:p>
                  </a:txBody>
                  <a:tcPr/>
                </a:tc>
                <a:tc>
                  <a:txBody>
                    <a:bodyPr/>
                    <a:lstStyle/>
                    <a:p>
                      <a:r>
                        <a:rPr lang="en-US" dirty="0"/>
                        <a:t>350</a:t>
                      </a:r>
                      <a:endParaRPr lang="en-US" dirty="0">
                        <a:solidFill>
                          <a:srgbClr val="000000"/>
                        </a:solidFill>
                      </a:endParaRPr>
                    </a:p>
                  </a:txBody>
                  <a:tcPr/>
                </a:tc>
                <a:extLst>
                  <a:ext uri="{0D108BD9-81ED-4DB2-BD59-A6C34878D82A}">
                    <a16:rowId xmlns:a16="http://schemas.microsoft.com/office/drawing/2014/main" val="10004"/>
                  </a:ext>
                </a:extLst>
              </a:tr>
              <a:tr h="582393">
                <a:tc>
                  <a:txBody>
                    <a:bodyPr/>
                    <a:lstStyle/>
                    <a:p>
                      <a:r>
                        <a:rPr lang="en-US" dirty="0"/>
                        <a:t>5</a:t>
                      </a:r>
                      <a:endParaRPr lang="en-US" dirty="0">
                        <a:solidFill>
                          <a:srgbClr val="000000"/>
                        </a:solidFill>
                      </a:endParaRPr>
                    </a:p>
                  </a:txBody>
                  <a:tcPr/>
                </a:tc>
                <a:tc>
                  <a:txBody>
                    <a:bodyPr/>
                    <a:lstStyle/>
                    <a:p>
                      <a:r>
                        <a:rPr lang="en-US" dirty="0"/>
                        <a:t>Hydrocortisone</a:t>
                      </a:r>
                      <a:endParaRPr lang="en-US" dirty="0">
                        <a:solidFill>
                          <a:srgbClr val="000000"/>
                        </a:solidFill>
                      </a:endParaRPr>
                    </a:p>
                  </a:txBody>
                  <a:tcPr/>
                </a:tc>
                <a:tc>
                  <a:txBody>
                    <a:bodyPr/>
                    <a:lstStyle/>
                    <a:p>
                      <a:r>
                        <a:rPr lang="en-US" dirty="0"/>
                        <a:t>Acidic</a:t>
                      </a:r>
                      <a:endParaRPr lang="en-US" dirty="0">
                        <a:solidFill>
                          <a:srgbClr val="000000"/>
                        </a:solidFill>
                      </a:endParaRPr>
                    </a:p>
                  </a:txBody>
                  <a:tcPr/>
                </a:tc>
                <a:tc>
                  <a:txBody>
                    <a:bodyPr/>
                    <a:lstStyle/>
                    <a:p>
                      <a:r>
                        <a:rPr lang="en-US" dirty="0"/>
                        <a:t>520</a:t>
                      </a:r>
                      <a:endParaRPr lang="en-US" dirty="0">
                        <a:solidFill>
                          <a:srgbClr val="000000"/>
                        </a:solidFill>
                      </a:endParaRPr>
                    </a:p>
                  </a:txBody>
                  <a:tcPr/>
                </a:tc>
                <a:extLst>
                  <a:ext uri="{0D108BD9-81ED-4DB2-BD59-A6C34878D82A}">
                    <a16:rowId xmlns:a16="http://schemas.microsoft.com/office/drawing/2014/main" val="10005"/>
                  </a:ext>
                </a:extLst>
              </a:tr>
              <a:tr h="582393">
                <a:tc>
                  <a:txBody>
                    <a:bodyPr/>
                    <a:lstStyle/>
                    <a:p>
                      <a:r>
                        <a:rPr lang="en-US" dirty="0"/>
                        <a:t>6</a:t>
                      </a:r>
                      <a:endParaRPr lang="en-US" dirty="0">
                        <a:solidFill>
                          <a:srgbClr val="000000"/>
                        </a:solidFill>
                      </a:endParaRPr>
                    </a:p>
                  </a:txBody>
                  <a:tcPr/>
                </a:tc>
                <a:tc>
                  <a:txBody>
                    <a:bodyPr/>
                    <a:lstStyle/>
                    <a:p>
                      <a:r>
                        <a:rPr lang="en-US" dirty="0" err="1"/>
                        <a:t>Pentobarbitone</a:t>
                      </a:r>
                      <a:endParaRPr lang="en-US" dirty="0">
                        <a:solidFill>
                          <a:srgbClr val="000000"/>
                        </a:solidFill>
                      </a:endParaRPr>
                    </a:p>
                  </a:txBody>
                  <a:tcPr/>
                </a:tc>
                <a:tc>
                  <a:txBody>
                    <a:bodyPr/>
                    <a:lstStyle/>
                    <a:p>
                      <a:r>
                        <a:rPr lang="en-US" dirty="0"/>
                        <a:t>13</a:t>
                      </a:r>
                      <a:endParaRPr lang="en-US" dirty="0">
                        <a:solidFill>
                          <a:srgbClr val="000000"/>
                        </a:solidFill>
                      </a:endParaRPr>
                    </a:p>
                  </a:txBody>
                  <a:tcPr/>
                </a:tc>
                <a:tc>
                  <a:txBody>
                    <a:bodyPr/>
                    <a:lstStyle/>
                    <a:p>
                      <a:r>
                        <a:rPr lang="en-US" dirty="0"/>
                        <a:t>440</a:t>
                      </a:r>
                      <a:endParaRPr lang="en-US" dirty="0">
                        <a:solidFill>
                          <a:srgbClr val="000000"/>
                        </a:solidFill>
                      </a:endParaRPr>
                    </a:p>
                  </a:txBody>
                  <a:tcPr/>
                </a:tc>
                <a:extLst>
                  <a:ext uri="{0D108BD9-81ED-4DB2-BD59-A6C34878D82A}">
                    <a16:rowId xmlns:a16="http://schemas.microsoft.com/office/drawing/2014/main" val="10006"/>
                  </a:ext>
                </a:extLst>
              </a:tr>
              <a:tr h="582393">
                <a:tc>
                  <a:txBody>
                    <a:bodyPr/>
                    <a:lstStyle/>
                    <a:p>
                      <a:r>
                        <a:rPr lang="en-US" dirty="0"/>
                        <a:t>7</a:t>
                      </a:r>
                      <a:endParaRPr lang="en-US" dirty="0">
                        <a:solidFill>
                          <a:srgbClr val="000000"/>
                        </a:solidFill>
                      </a:endParaRPr>
                    </a:p>
                  </a:txBody>
                  <a:tcPr/>
                </a:tc>
                <a:tc>
                  <a:txBody>
                    <a:bodyPr/>
                    <a:lstStyle/>
                    <a:p>
                      <a:r>
                        <a:rPr lang="en-US" dirty="0" err="1"/>
                        <a:t>Amylobarbitone</a:t>
                      </a:r>
                      <a:endParaRPr lang="en-US" dirty="0">
                        <a:solidFill>
                          <a:srgbClr val="000000"/>
                        </a:solidFill>
                      </a:endParaRPr>
                    </a:p>
                  </a:txBody>
                  <a:tcPr/>
                </a:tc>
                <a:tc>
                  <a:txBody>
                    <a:bodyPr/>
                    <a:lstStyle/>
                    <a:p>
                      <a:r>
                        <a:rPr lang="en-US" dirty="0"/>
                        <a:t>14</a:t>
                      </a:r>
                      <a:endParaRPr lang="en-US" dirty="0">
                        <a:solidFill>
                          <a:srgbClr val="000000"/>
                        </a:solidFill>
                      </a:endParaRPr>
                    </a:p>
                  </a:txBody>
                  <a:tcPr/>
                </a:tc>
                <a:tc>
                  <a:txBody>
                    <a:bodyPr/>
                    <a:lstStyle/>
                    <a:p>
                      <a:r>
                        <a:rPr lang="en-US" dirty="0"/>
                        <a:t>410</a:t>
                      </a:r>
                      <a:endParaRPr lang="en-US" dirty="0">
                        <a:solidFill>
                          <a:srgbClr val="000000"/>
                        </a:solidFill>
                      </a:endParaRP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3200400" y="6488668"/>
            <a:ext cx="1676400" cy="369332"/>
          </a:xfrm>
          <a:prstGeom prst="rect">
            <a:avLst/>
          </a:prstGeom>
          <a:noFill/>
        </p:spPr>
        <p:txBody>
          <a:bodyPr wrap="square" rtlCol="0">
            <a:spAutoFit/>
          </a:bodyPr>
          <a:lstStyle/>
          <a:p>
            <a:r>
              <a:rPr lang="en-US" dirty="0">
                <a:solidFill>
                  <a:srgbClr val="FF0066"/>
                </a:solidFill>
              </a:rPr>
              <a:t>Table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ormAutofit/>
          </a:bodyPr>
          <a:lstStyle/>
          <a:p>
            <a:pPr>
              <a:buClr>
                <a:srgbClr val="CC0099"/>
              </a:buClr>
              <a:buNone/>
            </a:pPr>
            <a:r>
              <a:rPr lang="en-US" sz="2800" dirty="0">
                <a:latin typeface="Arial Narrow" pitchFamily="34" charset="0"/>
              </a:rPr>
              <a:t>	</a:t>
            </a:r>
          </a:p>
          <a:p>
            <a:pPr>
              <a:buClr>
                <a:srgbClr val="CC0099"/>
              </a:buClr>
              <a:buFont typeface="Wingdings" pitchFamily="2" charset="2"/>
              <a:buChar char="Ø"/>
            </a:pPr>
            <a:r>
              <a:rPr lang="en-US" sz="2800">
                <a:latin typeface="Arial Narrow" pitchFamily="34" charset="0"/>
              </a:rPr>
              <a:t>Fluorimetric</a:t>
            </a:r>
            <a:r>
              <a:rPr lang="en-US" sz="2800" dirty="0">
                <a:latin typeface="Arial Narrow" pitchFamily="34" charset="0"/>
              </a:rPr>
              <a:t> methods are not useful in qualitative analysis ,and much used in quantitative analysis.</a:t>
            </a:r>
          </a:p>
          <a:p>
            <a:pPr>
              <a:buClr>
                <a:srgbClr val="CC0099"/>
              </a:buClr>
              <a:buFont typeface="Wingdings" pitchFamily="2" charset="2"/>
              <a:buChar char="Ø"/>
            </a:pPr>
            <a:r>
              <a:rPr lang="en-US" sz="2800" dirty="0">
                <a:latin typeface="Arial Narrow" pitchFamily="34" charset="0"/>
              </a:rPr>
              <a:t>Fluorescence is  the most sensitive analytical  techniques.</a:t>
            </a:r>
          </a:p>
          <a:p>
            <a:pPr>
              <a:buClr>
                <a:srgbClr val="CC0099"/>
              </a:buClr>
              <a:buFont typeface="Wingdings" pitchFamily="2" charset="2"/>
              <a:buChar char="Ø"/>
            </a:pPr>
            <a:r>
              <a:rPr lang="en-US" sz="2800" dirty="0">
                <a:latin typeface="Arial Narrow" pitchFamily="34" charset="0"/>
              </a:rPr>
              <a:t>Detection studies will increase the development of fluorescence field.</a:t>
            </a:r>
            <a:endParaRPr lang="en-US" sz="28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lstStyle/>
          <a:p>
            <a:pPr>
              <a:lnSpc>
                <a:spcPct val="110000"/>
              </a:lnSpc>
              <a:buClr>
                <a:srgbClr val="FF0000"/>
              </a:buClr>
              <a:buFont typeface="Wingdings" pitchFamily="2" charset="2"/>
              <a:buChar char="Ø"/>
            </a:pPr>
            <a:r>
              <a:rPr lang="en-US" b="1"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SKOOG ,Principles of Instrumental Analysis.</a:t>
            </a:r>
          </a:p>
          <a:p>
            <a:pPr>
              <a:lnSpc>
                <a:spcPct val="110000"/>
              </a:lnSpc>
              <a:buClr>
                <a:srgbClr val="FF0000"/>
              </a:buClr>
              <a:buFont typeface="Wingdings" pitchFamily="2" charset="2"/>
              <a:buChar char="Ø"/>
            </a:pPr>
            <a:r>
              <a:rPr lang="en-US" sz="2800" b="1" dirty="0">
                <a:solidFill>
                  <a:srgbClr val="002060"/>
                </a:solidFill>
                <a:latin typeface="Times New Roman" pitchFamily="18" charset="0"/>
                <a:cs typeface="Times New Roman" pitchFamily="18" charset="0"/>
              </a:rPr>
              <a:t> Practical pharmaceutical chemistry by A.H. BECKETT&amp; J.B.STENLAKE ,volume 2,    </a:t>
            </a:r>
          </a:p>
          <a:p>
            <a:pPr>
              <a:lnSpc>
                <a:spcPct val="110000"/>
              </a:lnSpc>
              <a:buClr>
                <a:srgbClr val="FF0000"/>
              </a:buClr>
              <a:buFont typeface="Wingdings" pitchFamily="2" charset="2"/>
              <a:buChar char="Ø"/>
            </a:pPr>
            <a:r>
              <a:rPr lang="en-US" sz="2800" b="1" dirty="0" err="1">
                <a:solidFill>
                  <a:srgbClr val="002060"/>
                </a:solidFill>
                <a:latin typeface="Times New Roman" pitchFamily="18" charset="0"/>
                <a:cs typeface="Times New Roman" pitchFamily="18" charset="0"/>
              </a:rPr>
              <a:t>B.K.Sharma</a:t>
            </a:r>
            <a:r>
              <a:rPr lang="en-US" sz="2800" b="1" dirty="0">
                <a:solidFill>
                  <a:srgbClr val="002060"/>
                </a:solidFill>
                <a:latin typeface="Times New Roman" pitchFamily="18" charset="0"/>
                <a:cs typeface="Times New Roman" pitchFamily="18" charset="0"/>
              </a:rPr>
              <a:t> Instrumental methods of chemical analysis.</a:t>
            </a:r>
          </a:p>
          <a:p>
            <a:pPr>
              <a:lnSpc>
                <a:spcPct val="110000"/>
              </a:lnSpc>
              <a:buClr>
                <a:srgbClr val="FF0000"/>
              </a:buClr>
              <a:buFont typeface="Wingdings" pitchFamily="2" charset="2"/>
              <a:buChar char="Ø"/>
            </a:pPr>
            <a:r>
              <a:rPr lang="en-US" sz="2800" b="1" dirty="0">
                <a:solidFill>
                  <a:srgbClr val="002060"/>
                </a:solidFill>
                <a:latin typeface="Times New Roman" pitchFamily="18" charset="0"/>
                <a:cs typeface="Times New Roman" pitchFamily="18" charset="0"/>
              </a:rPr>
              <a:t>A textbook of pharmaceutical analysis by </a:t>
            </a:r>
            <a:r>
              <a:rPr lang="en-US" sz="2800" b="1" dirty="0" err="1">
                <a:solidFill>
                  <a:srgbClr val="002060"/>
                </a:solidFill>
                <a:latin typeface="Times New Roman" pitchFamily="18" charset="0"/>
                <a:cs typeface="Times New Roman" pitchFamily="18" charset="0"/>
              </a:rPr>
              <a:t>Dr.S.RAVISANKAR</a:t>
            </a:r>
            <a:r>
              <a:rPr lang="en-US" sz="2800" b="1" dirty="0">
                <a:solidFill>
                  <a:srgbClr val="002060"/>
                </a:solidFill>
                <a:latin typeface="Times New Roman" pitchFamily="18" charset="0"/>
                <a:cs typeface="Times New Roman" pitchFamily="18" charset="0"/>
              </a:rPr>
              <a:t>.</a:t>
            </a:r>
          </a:p>
          <a:p>
            <a:pPr>
              <a:lnSpc>
                <a:spcPct val="110000"/>
              </a:lnSpc>
              <a:buClr>
                <a:srgbClr val="FF0000"/>
              </a:buClr>
              <a:buFont typeface="Wingdings" pitchFamily="2" charset="2"/>
              <a:buChar char="Ø"/>
            </a:pPr>
            <a:r>
              <a:rPr lang="en-US" sz="2800" b="1" dirty="0">
                <a:solidFill>
                  <a:srgbClr val="002060"/>
                </a:solidFill>
                <a:latin typeface="Times New Roman" pitchFamily="18" charset="0"/>
                <a:cs typeface="Times New Roman" pitchFamily="18" charset="0"/>
              </a:rPr>
              <a:t>                     Images</a:t>
            </a:r>
          </a:p>
          <a:p>
            <a:pPr>
              <a:buNone/>
            </a:pPr>
            <a:endParaRPr lang="en-US" dirty="0"/>
          </a:p>
        </p:txBody>
      </p:sp>
      <p:pic>
        <p:nvPicPr>
          <p:cNvPr id="4" name="Picture 3"/>
          <p:cNvPicPr>
            <a:picLocks noChangeAspect="1" noChangeArrowheads="1"/>
          </p:cNvPicPr>
          <p:nvPr/>
        </p:nvPicPr>
        <p:blipFill>
          <a:blip r:embed="rId7"/>
          <a:srcRect/>
          <a:stretch>
            <a:fillRect/>
          </a:stretch>
        </p:blipFill>
        <p:spPr bwMode="auto">
          <a:xfrm>
            <a:off x="990600" y="5403956"/>
            <a:ext cx="1663397" cy="311044"/>
          </a:xfrm>
          <a:prstGeom prst="rect">
            <a:avLst/>
          </a:prstGeom>
          <a:noFill/>
          <a:ln w="9525">
            <a:noFill/>
            <a:miter lim="800000"/>
            <a:headEnd/>
            <a:tailEnd/>
          </a:ln>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6" descr="http://msp298.photobucket.com/albums/mm276/anh_mai_ko_quen234/Hoa.jpg"/>
          <p:cNvPicPr>
            <a:picLocks noChangeAspect="1" noChangeArrowheads="1"/>
          </p:cNvPicPr>
          <p:nvPr/>
        </p:nvPicPr>
        <p:blipFill>
          <a:blip r:embed="rId2" cstate="print"/>
          <a:srcRect/>
          <a:stretch>
            <a:fillRect/>
          </a:stretch>
        </p:blipFill>
        <p:spPr bwMode="auto">
          <a:xfrm>
            <a:off x="0" y="0"/>
            <a:ext cx="9351818"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nodeType="clickEffect">
                                  <p:stCondLst>
                                    <p:cond delay="0"/>
                                  </p:stCondLst>
                                  <p:childTnLst>
                                    <p:anim calcmode="lin" valueType="num">
                                      <p:cBhvr>
                                        <p:cTn id="6" dur="5000"/>
                                        <p:tgtEl>
                                          <p:spTgt spid="4"/>
                                        </p:tgtEl>
                                        <p:attrNameLst>
                                          <p:attrName>ppt_x</p:attrName>
                                        </p:attrNameLst>
                                      </p:cBhvr>
                                      <p:tavLst>
                                        <p:tav tm="0">
                                          <p:val>
                                            <p:strVal val="ppt_x"/>
                                          </p:val>
                                        </p:tav>
                                        <p:tav tm="100000">
                                          <p:val>
                                            <p:strVal val="ppt_x"/>
                                          </p:val>
                                        </p:tav>
                                      </p:tavLst>
                                    </p:anim>
                                    <p:anim calcmode="lin" valueType="num">
                                      <p:cBhvr>
                                        <p:cTn id="7" dur="5000"/>
                                        <p:tgtEl>
                                          <p:spTgt spid="4"/>
                                        </p:tgtEl>
                                        <p:attrNameLst>
                                          <p:attrName>ppt_y</p:attrName>
                                        </p:attrNameLst>
                                      </p:cBhvr>
                                      <p:tavLst>
                                        <p:tav tm="0">
                                          <p:val>
                                            <p:strVal val="ppt_y-1"/>
                                          </p:val>
                                        </p:tav>
                                        <p:tav tm="100000">
                                          <p:val>
                                            <p:strVal val="ppt_y+1"/>
                                          </p:val>
                                        </p:tav>
                                      </p:tavLst>
                                    </p:anim>
                                    <p:set>
                                      <p:cBhvr>
                                        <p:cTn id="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86800" cy="5699125"/>
          </a:xfrm>
        </p:spPr>
        <p:style>
          <a:lnRef idx="1">
            <a:schemeClr val="accent4"/>
          </a:lnRef>
          <a:fillRef idx="2">
            <a:schemeClr val="accent4"/>
          </a:fillRef>
          <a:effectRef idx="1">
            <a:schemeClr val="accent4"/>
          </a:effectRef>
          <a:fontRef idx="minor">
            <a:schemeClr val="dk1"/>
          </a:fontRef>
        </p:style>
        <p:txBody>
          <a:bodyPr>
            <a:normAutofit/>
          </a:bodyPr>
          <a:lstStyle/>
          <a:p>
            <a:pPr>
              <a:buFont typeface="Wingdings" pitchFamily="2" charset="2"/>
              <a:buChar char="q"/>
            </a:pPr>
            <a:r>
              <a:rPr lang="en-US" sz="2800" b="1" dirty="0">
                <a:solidFill>
                  <a:srgbClr val="FF0000"/>
                </a:solidFill>
              </a:rPr>
              <a:t>PRINCIPLE:-</a:t>
            </a:r>
            <a:r>
              <a:rPr lang="en-US" sz="2800" dirty="0">
                <a:solidFill>
                  <a:srgbClr val="FF0000"/>
                </a:solidFill>
              </a:rPr>
              <a:t> </a:t>
            </a:r>
            <a:r>
              <a:rPr lang="en-US" sz="2800" dirty="0"/>
              <a:t>Molecule contains </a:t>
            </a:r>
            <a:r>
              <a:rPr lang="en-US" sz="2800" dirty="0">
                <a:sym typeface="Symbol"/>
              </a:rPr>
              <a:t></a:t>
            </a:r>
            <a:r>
              <a:rPr lang="en-US" sz="2800" dirty="0"/>
              <a:t>electrons,</a:t>
            </a:r>
            <a:r>
              <a:rPr lang="en-US" sz="2800" dirty="0">
                <a:sym typeface="Symbol"/>
              </a:rPr>
              <a:t></a:t>
            </a:r>
            <a:r>
              <a:rPr lang="en-US" sz="2800" dirty="0"/>
              <a:t> electrons and non bonding (n) electron. </a:t>
            </a:r>
          </a:p>
          <a:p>
            <a:pPr>
              <a:buFont typeface="Wingdings" pitchFamily="2" charset="2"/>
              <a:buChar char="Ø"/>
            </a:pPr>
            <a:r>
              <a:rPr lang="en-US" sz="2800" dirty="0"/>
              <a:t>The electrons may be present in bonding molecular orbital. It is called as highest occupied molecular orbital (HOMO).It has lest energy and more stable.</a:t>
            </a:r>
          </a:p>
          <a:p>
            <a:pPr>
              <a:buFont typeface="Wingdings" pitchFamily="2" charset="2"/>
              <a:buChar char="Ø"/>
            </a:pPr>
            <a:r>
              <a:rPr lang="en-US" sz="2800" dirty="0"/>
              <a:t>	When the molecules absorbs radiant energy from a light source, the bonding electrons may be promoted to anti bonding molecular orbital (LUMO). It has more energy and hence less stable.</a:t>
            </a:r>
          </a:p>
          <a:p>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57200" y="304800"/>
            <a:ext cx="7467600" cy="6169025"/>
          </a:xfrm>
          <a:blipFill dpi="0" rotWithShape="1">
            <a:blip r:embed="rId2"/>
            <a:srcRect/>
            <a:tile tx="0" ty="0" sx="100000" sy="100000" flip="y" algn="ctr"/>
          </a:blipFill>
        </p:spPr>
        <p:txBody>
          <a:bodyPr/>
          <a:lstStyle/>
          <a:p>
            <a:r>
              <a:rPr lang="en-US" sz="2800" dirty="0"/>
              <a:t>The process of promotion of electrons from HOMO to LUMO with absorption of energy is called as excitation.</a:t>
            </a:r>
          </a:p>
          <a:p>
            <a:r>
              <a:rPr lang="en-US" sz="2800" b="1" dirty="0"/>
              <a:t>Singlet state</a:t>
            </a:r>
            <a:r>
              <a:rPr lang="en-US" sz="2800" dirty="0"/>
              <a:t>:-a state in which all the electrons in a molecule are paired </a:t>
            </a:r>
            <a:r>
              <a:rPr lang="en-US" sz="2800" dirty="0">
                <a:sym typeface="Symbol"/>
              </a:rPr>
              <a:t></a:t>
            </a:r>
            <a:endParaRPr lang="en-US" sz="2800" dirty="0"/>
          </a:p>
          <a:p>
            <a:r>
              <a:rPr lang="en-US" sz="2800" b="1" dirty="0"/>
              <a:t>Doublet state</a:t>
            </a:r>
            <a:r>
              <a:rPr lang="en-US" sz="2800" dirty="0"/>
              <a:t>:- a state in which un paired electrons is present </a:t>
            </a:r>
            <a:r>
              <a:rPr lang="en-US" sz="2800" dirty="0">
                <a:sym typeface="Symbol"/>
              </a:rPr>
              <a:t></a:t>
            </a:r>
            <a:r>
              <a:rPr lang="en-US" sz="2800" dirty="0"/>
              <a:t> or </a:t>
            </a:r>
            <a:r>
              <a:rPr lang="en-US" sz="2800" dirty="0">
                <a:sym typeface="Symbol"/>
              </a:rPr>
              <a:t></a:t>
            </a:r>
            <a:endParaRPr lang="en-US" sz="2800" dirty="0"/>
          </a:p>
          <a:p>
            <a:r>
              <a:rPr lang="en-US" sz="2800" b="1" dirty="0"/>
              <a:t>Triplet state</a:t>
            </a:r>
            <a:r>
              <a:rPr lang="en-US" sz="2800" dirty="0"/>
              <a:t>:- a state in which unpaired electrons of same spin present</a:t>
            </a:r>
            <a:r>
              <a:rPr lang="en-US" sz="2800" dirty="0">
                <a:sym typeface="Symbol"/>
              </a:rPr>
              <a:t></a:t>
            </a:r>
            <a:r>
              <a:rPr lang="en-US" sz="2800" dirty="0"/>
              <a:t> </a:t>
            </a:r>
            <a:r>
              <a:rPr lang="en-US" sz="2800" baseline="30000" dirty="0">
                <a:sym typeface="Symbol"/>
              </a:rPr>
              <a:t></a:t>
            </a:r>
            <a:r>
              <a:rPr lang="en-US" sz="2800" dirty="0"/>
              <a:t>  </a:t>
            </a:r>
          </a:p>
          <a:p>
            <a:r>
              <a:rPr lang="en-US" sz="2800" b="1" dirty="0"/>
              <a:t>Singlet excited state</a:t>
            </a:r>
            <a:r>
              <a:rPr lang="en-US" sz="2800" dirty="0"/>
              <a:t>:- a state in which electrons are unpaired but of opposite spin like</a:t>
            </a:r>
            <a:r>
              <a:rPr lang="en-US" sz="2800" dirty="0">
                <a:sym typeface="Symbol"/>
              </a:rPr>
              <a:t></a:t>
            </a:r>
            <a:r>
              <a:rPr lang="en-US" sz="2800" dirty="0"/>
              <a:t> </a:t>
            </a:r>
            <a:r>
              <a:rPr lang="en-US" sz="2800" dirty="0">
                <a:sym typeface="Symbol"/>
              </a:rPr>
              <a:t></a:t>
            </a:r>
            <a:r>
              <a:rPr lang="en-US" sz="2800" dirty="0"/>
              <a:t> (un paired and opposite spin)</a:t>
            </a:r>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endParaRPr lang="en-US" sz="2800" dirty="0"/>
          </a:p>
          <a:p>
            <a:r>
              <a:rPr lang="en-US" sz="2800" dirty="0">
                <a:solidFill>
                  <a:srgbClr val="002060"/>
                </a:solidFill>
              </a:rPr>
              <a:t>When light of appropriate wavelength is absorbed by a molecule the electrons are promoted from singlet ground state to singlet excited state. once the molecule is in this excited state  relaxation  can occur via several process. For ex  by emission of radiation . The process can be the following   </a:t>
            </a:r>
          </a:p>
          <a:p>
            <a:r>
              <a:rPr lang="en-US" sz="2800" dirty="0">
                <a:solidFill>
                  <a:srgbClr val="002060"/>
                </a:solidFill>
              </a:rPr>
              <a:t>1) Collisional deactivation </a:t>
            </a:r>
          </a:p>
          <a:p>
            <a:r>
              <a:rPr lang="en-US" sz="2800" dirty="0">
                <a:solidFill>
                  <a:srgbClr val="002060"/>
                </a:solidFill>
              </a:rPr>
              <a:t>2)Fluorescence</a:t>
            </a:r>
          </a:p>
          <a:p>
            <a:r>
              <a:rPr lang="en-US" sz="2800" dirty="0">
                <a:solidFill>
                  <a:srgbClr val="002060"/>
                </a:solidFill>
              </a:rPr>
              <a:t>3)Phosphorescence.</a:t>
            </a:r>
          </a:p>
          <a:p>
            <a:endParaRPr lang="en-US" sz="2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olympusmicro.com/primer/techniques/confocal/images/fluorescenceintrofigure1.jpg"/>
          <p:cNvPicPr>
            <a:picLocks noGrp="1"/>
          </p:cNvPicPr>
          <p:nvPr>
            <p:ph sz="quarter" idx="1"/>
          </p:nvPr>
        </p:nvPicPr>
        <p:blipFill>
          <a:blip r:embed="rId2"/>
          <a:srcRect/>
          <a:stretch>
            <a:fillRect/>
          </a:stretch>
        </p:blipFill>
        <p:spPr bwMode="auto">
          <a:xfrm>
            <a:off x="914400" y="381000"/>
            <a:ext cx="7239000" cy="5867400"/>
          </a:xfrm>
          <a:prstGeom prst="rect">
            <a:avLst/>
          </a:prstGeom>
          <a:noFill/>
          <a:ln w="9525">
            <a:noFill/>
            <a:miter lim="800000"/>
            <a:headEnd/>
            <a:tailEnd/>
          </a:ln>
        </p:spPr>
      </p:pic>
      <p:sp>
        <p:nvSpPr>
          <p:cNvPr id="3" name="TextBox 2"/>
          <p:cNvSpPr txBox="1"/>
          <p:nvPr/>
        </p:nvSpPr>
        <p:spPr>
          <a:xfrm>
            <a:off x="3276600" y="6477000"/>
            <a:ext cx="1905000" cy="369332"/>
          </a:xfrm>
          <a:prstGeom prst="rect">
            <a:avLst/>
          </a:prstGeom>
          <a:noFill/>
        </p:spPr>
        <p:txBody>
          <a:bodyPr wrap="square" rtlCol="0">
            <a:spAutoFit/>
          </a:bodyPr>
          <a:lstStyle/>
          <a:p>
            <a:r>
              <a:rPr lang="en-US" dirty="0">
                <a:solidFill>
                  <a:srgbClr val="FF0066"/>
                </a:solidFill>
              </a:rPr>
              <a:t>FIGURE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a:gradFill flip="none" rotWithShape="1">
            <a:gsLst>
              <a:gs pos="0">
                <a:schemeClr val="accent2">
                  <a:lumMod val="60000"/>
                  <a:lumOff val="40000"/>
                </a:schemeClr>
              </a:gs>
              <a:gs pos="17999">
                <a:srgbClr val="FEE7F2"/>
              </a:gs>
              <a:gs pos="36000">
                <a:srgbClr val="FAC77D"/>
              </a:gs>
              <a:gs pos="61000">
                <a:srgbClr val="FBA97D"/>
              </a:gs>
              <a:gs pos="82001">
                <a:srgbClr val="FBD49C"/>
              </a:gs>
              <a:gs pos="100000">
                <a:srgbClr val="FEE7F2"/>
              </a:gs>
            </a:gsLst>
            <a:lin ang="0" scaled="1"/>
            <a:tileRect/>
          </a:gradFill>
        </p:spPr>
        <p:txBody>
          <a:bodyPr/>
          <a:lstStyle/>
          <a:p>
            <a:r>
              <a:rPr lang="en-US" b="1" dirty="0"/>
              <a:t>Collisional de activation</a:t>
            </a:r>
            <a:r>
              <a:rPr lang="en-US" dirty="0"/>
              <a:t> :- In which entire energy lost due to  collision de activation and no radiation emitted.</a:t>
            </a:r>
          </a:p>
          <a:p>
            <a:r>
              <a:rPr lang="en-US" b="1" dirty="0"/>
              <a:t>Fluorescence:</a:t>
            </a:r>
            <a:r>
              <a:rPr lang="en-US" dirty="0"/>
              <a:t>-excited singlet state is highly unstable. Relaxation of electrons from excited singlet to singlet ground state with emission of light.</a:t>
            </a:r>
          </a:p>
          <a:p>
            <a:r>
              <a:rPr lang="en-US" b="1" dirty="0"/>
              <a:t>Phosphorescence:</a:t>
            </a:r>
            <a:r>
              <a:rPr lang="en-US" dirty="0"/>
              <a:t>-At favorable condition like low temperature and absence of oxygen there is transition from excited singlet state to triplet state which is called as inner system crossing. The emission of radiation when electrons undergo transition from </a:t>
            </a:r>
            <a:r>
              <a:rPr lang="en-US" dirty="0">
                <a:solidFill>
                  <a:srgbClr val="FF0000"/>
                </a:solidFill>
              </a:rPr>
              <a:t>triplet state to singlet ground state</a:t>
            </a:r>
            <a:r>
              <a:rPr lang="en-US" dirty="0"/>
              <a:t> is called as phosphorescence. </a:t>
            </a:r>
          </a:p>
          <a:p>
            <a:endParaRPr lang="en-US"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1721</TotalTime>
  <Words>1974</Words>
  <Application>Microsoft Office PowerPoint</Application>
  <PresentationFormat>On-screen Show (4:3)</PresentationFormat>
  <Paragraphs>258</Paragraphs>
  <Slides>45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 Narrow</vt:lpstr>
      <vt:lpstr>Calibri</vt:lpstr>
      <vt:lpstr>Century Schoolbook</vt:lpstr>
      <vt:lpstr>Consolas</vt:lpstr>
      <vt:lpstr>Corbel</vt:lpstr>
      <vt:lpstr>Times New Roman</vt:lpstr>
      <vt:lpstr>Wingdings</vt:lpstr>
      <vt:lpstr>Wingdings 2</vt:lpstr>
      <vt:lpstr>Wingdings 3</vt:lpstr>
      <vt:lpstr>Oriel</vt:lpstr>
      <vt:lpstr>Metro</vt:lpstr>
      <vt:lpstr>PowerPoint Presentation</vt:lpstr>
      <vt:lpstr>PowerPoint Presentation</vt:lpstr>
      <vt:lpstr>Fluorescence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BARRIER LAYER CELL</vt:lpstr>
      <vt:lpstr>PowerPoint Presentation</vt:lpstr>
      <vt:lpstr>PowerPoint Presentation</vt:lpstr>
      <vt:lpstr>PowerPoint Presentation</vt:lpstr>
      <vt:lpstr>INSTRUMENTS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CHOWDARIES</dc:creator>
  <cp:lastModifiedBy>bikashsims2020@hotmail.com</cp:lastModifiedBy>
  <cp:revision>162</cp:revision>
  <dcterms:created xsi:type="dcterms:W3CDTF">2006-08-16T00:00:00Z</dcterms:created>
  <dcterms:modified xsi:type="dcterms:W3CDTF">2022-01-10T05:56:23Z</dcterms:modified>
</cp:coreProperties>
</file>