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2" r:id="rId4"/>
    <p:sldId id="259" r:id="rId5"/>
    <p:sldId id="263" r:id="rId6"/>
    <p:sldId id="260" r:id="rId7"/>
    <p:sldId id="261" r:id="rId8"/>
    <p:sldId id="271" r:id="rId9"/>
    <p:sldId id="272" r:id="rId10"/>
    <p:sldId id="26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34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938A-E7B2-4E7A-AC16-E78832C36F4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26EF-62D5-48CE-BDCB-CE1BB99D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2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9ABB-D8DB-4FCD-A42E-B88B4A5093E2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F05-A940-41AC-A33E-36DDFCC630A3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F8A6-7A65-4353-BFAE-7D3885C69463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9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42F-FED1-41E0-9069-5184DE23B49F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1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783A-DBFC-4744-AEE1-A82AFE7F90DD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B7E6-C72B-4CE5-B7C7-377CFA7CEE46}" type="datetime1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02F8-B7DD-4423-BFB9-D6FAC9CEC9DF}" type="datetime1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8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B0AD-743D-4A59-BC44-2BB43808B70B}" type="datetime1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0D52-C537-474C-98D5-AADDFAAF682F}" type="datetime1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10F8-027C-48F9-86BF-64104176A0F2}" type="datetime1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7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0F8-F6BB-4442-9C9A-8957CEFDC075}" type="datetime1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1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AA53-F188-40E1-80A3-6F27C3AEA16B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808B8-C650-4E6C-8796-A0A7D02D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Autofit/>
          </a:bodyPr>
          <a:lstStyle/>
          <a:p>
            <a:r>
              <a:rPr lang="en-US" sz="7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FLAME PHOTOMETRY </a:t>
            </a:r>
            <a:endParaRPr lang="en-US" sz="7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743200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BASIC CONCEPTS, INSTRUMENTATION, AND APPLICATION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4706541"/>
            <a:ext cx="6172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By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 smtClean="0"/>
              <a:t>Dr</a:t>
            </a:r>
            <a:r>
              <a:rPr lang="en-US" sz="2400" b="1" dirty="0"/>
              <a:t>. Basil, B – </a:t>
            </a:r>
            <a:r>
              <a:rPr lang="en-US" b="1" dirty="0"/>
              <a:t>MBBS</a:t>
            </a:r>
            <a:r>
              <a:rPr lang="en-US" sz="2400" b="1" dirty="0"/>
              <a:t> </a:t>
            </a:r>
            <a:r>
              <a:rPr lang="en-US" sz="1600" b="1" dirty="0"/>
              <a:t>(Nigeria)</a:t>
            </a:r>
            <a:r>
              <a:rPr lang="en-US" sz="2400" b="1" dirty="0"/>
              <a:t>,</a:t>
            </a:r>
            <a:endParaRPr lang="en-US" sz="2400" dirty="0"/>
          </a:p>
          <a:p>
            <a:pPr algn="ctr"/>
            <a:r>
              <a:rPr lang="en-US" b="1" dirty="0" smtClean="0"/>
              <a:t>Department </a:t>
            </a:r>
            <a:r>
              <a:rPr lang="en-US" b="1" dirty="0"/>
              <a:t>of Chemical Pathology/Metabolic Medicine,</a:t>
            </a:r>
            <a:endParaRPr lang="en-US" dirty="0"/>
          </a:p>
          <a:p>
            <a:pPr algn="ctr"/>
            <a:r>
              <a:rPr lang="en-US" b="1" dirty="0"/>
              <a:t>Benue State University Teaching Hospital, </a:t>
            </a:r>
            <a:r>
              <a:rPr lang="en-US" b="1" dirty="0" err="1"/>
              <a:t>Makurdi</a:t>
            </a:r>
            <a:r>
              <a:rPr lang="en-US" b="1" dirty="0" smtClean="0"/>
              <a:t>.</a:t>
            </a:r>
            <a:endParaRPr lang="en-US" dirty="0" smtClean="0"/>
          </a:p>
          <a:p>
            <a:pPr algn="ctr"/>
            <a:r>
              <a:rPr lang="en-US" b="1" dirty="0" smtClean="0"/>
              <a:t>September </a:t>
            </a:r>
            <a:r>
              <a:rPr lang="en-US" b="1" dirty="0"/>
              <a:t>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8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INSTRUMENTATION: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01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19400" y="5801380"/>
            <a:ext cx="4056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THE FLAME PHOTOMETER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9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r="12248"/>
          <a:stretch/>
        </p:blipFill>
        <p:spPr bwMode="auto">
          <a:xfrm>
            <a:off x="152400" y="914400"/>
            <a:ext cx="6858000" cy="582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3200400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</a:rPr>
              <a:t>Major Components: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Sample Delivery System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Source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Monochromator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Detector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Read out device</a:t>
            </a: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1808B8-C650-4E6C-8796-A0A7D02D513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52400"/>
            <a:ext cx="7898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</a:rPr>
              <a:t>Schematic Representation of the Flame Photometer</a:t>
            </a:r>
            <a:endParaRPr lang="en-US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6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657"/>
            <a:ext cx="8915400" cy="68253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Sample Delivery System: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There  </a:t>
            </a:r>
            <a:r>
              <a:rPr lang="en-US" dirty="0"/>
              <a:t>are three  components  for introducing  liquid   </a:t>
            </a:r>
            <a:r>
              <a:rPr lang="en-US" dirty="0" smtClean="0"/>
              <a:t>sample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en-US" b="1" dirty="0"/>
              <a:t>Nebulizer</a:t>
            </a:r>
            <a:r>
              <a:rPr lang="en-US" dirty="0"/>
              <a:t> – it breaks up the liquid into small </a:t>
            </a:r>
            <a:r>
              <a:rPr lang="en-US" dirty="0" smtClean="0"/>
              <a:t>droplets.</a:t>
            </a:r>
          </a:p>
          <a:p>
            <a:pPr lvl="1"/>
            <a:r>
              <a:rPr lang="en-US" dirty="0" smtClean="0"/>
              <a:t>Nebulization the is </a:t>
            </a:r>
            <a:r>
              <a:rPr lang="en-US" dirty="0"/>
              <a:t>conversion of a sample to a </a:t>
            </a:r>
            <a:r>
              <a:rPr lang="en-US" dirty="0" smtClean="0"/>
              <a:t>mist </a:t>
            </a:r>
            <a:r>
              <a:rPr lang="en-US" dirty="0"/>
              <a:t>of finely divided droplets using a jet of compressed gas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flow carries the sample into the atomization region</a:t>
            </a:r>
            <a:r>
              <a:rPr lang="en-US" dirty="0" smtClean="0"/>
              <a:t>.</a:t>
            </a:r>
          </a:p>
          <a:p>
            <a:pPr lvl="1"/>
            <a:r>
              <a:rPr lang="en-US" i="1" dirty="0"/>
              <a:t>Pneumatic Nebulizers:</a:t>
            </a:r>
            <a:r>
              <a:rPr lang="en-US" dirty="0"/>
              <a:t> (most common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/>
              <a:t>Aerosol modifier </a:t>
            </a:r>
            <a:r>
              <a:rPr lang="en-US" dirty="0"/>
              <a:t>– it removes large droplets from the stream and allow only smaller droplets than a certain size to pass</a:t>
            </a:r>
          </a:p>
          <a:p>
            <a:r>
              <a:rPr lang="en-US" b="1" dirty="0"/>
              <a:t>Flame or Atomizer </a:t>
            </a:r>
            <a:r>
              <a:rPr lang="en-US" dirty="0"/>
              <a:t>– it converts the </a:t>
            </a:r>
            <a:r>
              <a:rPr lang="en-US" dirty="0" err="1"/>
              <a:t>analyte</a:t>
            </a:r>
            <a:r>
              <a:rPr lang="en-US" dirty="0"/>
              <a:t>  into free atoms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8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705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Source: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3600" dirty="0" smtClean="0"/>
              <a:t>A </a:t>
            </a:r>
            <a:r>
              <a:rPr lang="en-US" sz="3600" i="1" dirty="0" smtClean="0"/>
              <a:t>Burner </a:t>
            </a:r>
            <a:r>
              <a:rPr lang="en-US" dirty="0" smtClean="0"/>
              <a:t>used </a:t>
            </a:r>
            <a:r>
              <a:rPr lang="en-US" dirty="0"/>
              <a:t>to spray the sample </a:t>
            </a:r>
            <a:r>
              <a:rPr lang="en-US" dirty="0" smtClean="0"/>
              <a:t>solution into </a:t>
            </a:r>
            <a:r>
              <a:rPr lang="en-US" dirty="0"/>
              <a:t>fine </a:t>
            </a:r>
            <a:r>
              <a:rPr lang="en-US" dirty="0" smtClean="0"/>
              <a:t>droplets.</a:t>
            </a:r>
          </a:p>
          <a:p>
            <a:r>
              <a:rPr lang="en-US" dirty="0" smtClean="0"/>
              <a:t>Several  </a:t>
            </a:r>
            <a:r>
              <a:rPr lang="en-US" dirty="0"/>
              <a:t>burners and </a:t>
            </a:r>
            <a:r>
              <a:rPr lang="en-US" dirty="0" err="1" smtClean="0"/>
              <a:t>fuel+oxidant</a:t>
            </a:r>
            <a:r>
              <a:rPr lang="en-US" dirty="0" smtClean="0"/>
              <a:t> </a:t>
            </a:r>
            <a:r>
              <a:rPr lang="en-US" dirty="0"/>
              <a:t>combinations have been used to produce analytical </a:t>
            </a:r>
            <a:r>
              <a:rPr lang="en-US" dirty="0" smtClean="0"/>
              <a:t>flame including: Premixed, </a:t>
            </a:r>
            <a:r>
              <a:rPr lang="en-US" dirty="0" err="1" smtClean="0"/>
              <a:t>Mecker</a:t>
            </a:r>
            <a:r>
              <a:rPr lang="en-US" dirty="0" smtClean="0"/>
              <a:t>, Total consumption, </a:t>
            </a:r>
            <a:r>
              <a:rPr lang="en-US" dirty="0" err="1" smtClean="0"/>
              <a:t>Lundergarh</a:t>
            </a:r>
            <a:r>
              <a:rPr lang="en-US" dirty="0" smtClean="0"/>
              <a:t>, Shielded burner, and Nitrous </a:t>
            </a:r>
            <a:r>
              <a:rPr lang="en-US" dirty="0"/>
              <a:t>oxide-acetylene flames</a:t>
            </a:r>
          </a:p>
          <a:p>
            <a:r>
              <a:rPr lang="en-US" i="1" dirty="0" smtClean="0"/>
              <a:t>Pre-mixed Burner: </a:t>
            </a:r>
          </a:p>
          <a:p>
            <a:pPr lvl="1"/>
            <a:r>
              <a:rPr lang="en-US" dirty="0" smtClean="0"/>
              <a:t>widely  </a:t>
            </a:r>
            <a:r>
              <a:rPr lang="en-US" dirty="0"/>
              <a:t>used  because  uniformity in </a:t>
            </a:r>
            <a:r>
              <a:rPr lang="en-US" dirty="0" smtClean="0"/>
              <a:t>flame </a:t>
            </a:r>
            <a:r>
              <a:rPr lang="en-US" dirty="0"/>
              <a:t>intensity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this energy type of burner , aspirated sample , fuel and oxidant are thoroughly mixed before reaching the burner opening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0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2237"/>
            <a:ext cx="8991600" cy="2773363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Total </a:t>
            </a:r>
            <a:r>
              <a:rPr lang="en-US" i="1" dirty="0"/>
              <a:t>C</a:t>
            </a:r>
            <a:r>
              <a:rPr lang="en-US" i="1" dirty="0" smtClean="0"/>
              <a:t>onsumption Burner:</a:t>
            </a:r>
          </a:p>
          <a:p>
            <a:pPr lvl="1"/>
            <a:r>
              <a:rPr lang="en-US" dirty="0"/>
              <a:t>In this fuel and oxidant are hydrogen and oxygen gases</a:t>
            </a:r>
          </a:p>
          <a:p>
            <a:pPr lvl="1"/>
            <a:r>
              <a:rPr lang="en-US" dirty="0"/>
              <a:t>Sample solution is aspirated  through a capillary by high pressure of fuel and  Oxidant and burnt at the tip of </a:t>
            </a:r>
            <a:r>
              <a:rPr lang="en-US" dirty="0" smtClean="0"/>
              <a:t>burner</a:t>
            </a:r>
          </a:p>
          <a:p>
            <a:pPr lvl="1"/>
            <a:r>
              <a:rPr lang="en-US" dirty="0" smtClean="0"/>
              <a:t>Entire </a:t>
            </a:r>
            <a:r>
              <a:rPr lang="en-US" dirty="0"/>
              <a:t>sample is consumed. 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92863"/>
            <a:ext cx="2133600" cy="328612"/>
          </a:xfrm>
        </p:spPr>
        <p:txBody>
          <a:bodyPr/>
          <a:lstStyle/>
          <a:p>
            <a:fld id="{001808B8-C650-4E6C-8796-A0A7D02D5138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124201"/>
            <a:ext cx="41878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5782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172200"/>
            <a:ext cx="182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Pre-mixed burner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6172200"/>
            <a:ext cx="264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Consumption Burner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5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705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err="1" smtClean="0">
                <a:solidFill>
                  <a:schemeClr val="tx2"/>
                </a:solidFill>
              </a:rPr>
              <a:t>Monochromator</a:t>
            </a:r>
            <a:r>
              <a:rPr lang="en-US" i="1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i="1" dirty="0" smtClean="0"/>
              <a:t>Prism</a:t>
            </a:r>
            <a:r>
              <a:rPr lang="en-US" dirty="0" smtClean="0"/>
              <a:t>: </a:t>
            </a:r>
            <a:r>
              <a:rPr lang="en-US" dirty="0"/>
              <a:t>Quartz material is used for making prism, as quartz is transparent over entire </a:t>
            </a:r>
            <a:r>
              <a:rPr lang="en-US" dirty="0" smtClean="0"/>
              <a:t>region</a:t>
            </a:r>
          </a:p>
          <a:p>
            <a:pPr lvl="1"/>
            <a:r>
              <a:rPr lang="en-US" i="1" dirty="0" smtClean="0"/>
              <a:t>Grating</a:t>
            </a:r>
            <a:r>
              <a:rPr lang="en-US" dirty="0" smtClean="0"/>
              <a:t>: </a:t>
            </a:r>
            <a:r>
              <a:rPr lang="en-US" dirty="0"/>
              <a:t>it employs a grating which is essentially a series of parallel straight lines cut into a plane surface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Detectors:</a:t>
            </a:r>
          </a:p>
          <a:p>
            <a:pPr lvl="1"/>
            <a:r>
              <a:rPr lang="en-US" dirty="0"/>
              <a:t>Photomultiplier </a:t>
            </a:r>
            <a:r>
              <a:rPr lang="en-US" dirty="0" smtClean="0"/>
              <a:t>tubes</a:t>
            </a:r>
          </a:p>
          <a:p>
            <a:pPr lvl="1"/>
            <a:r>
              <a:rPr lang="en-US" dirty="0" smtClean="0"/>
              <a:t>Photo </a:t>
            </a:r>
            <a:r>
              <a:rPr lang="en-US" dirty="0"/>
              <a:t>emissive </a:t>
            </a:r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Photo </a:t>
            </a:r>
            <a:r>
              <a:rPr lang="en-US" dirty="0"/>
              <a:t>voltaic  </a:t>
            </a:r>
            <a:r>
              <a:rPr lang="en-US" dirty="0" smtClean="0"/>
              <a:t>cell</a:t>
            </a:r>
          </a:p>
          <a:p>
            <a:pPr>
              <a:buNone/>
            </a:pPr>
            <a:r>
              <a:rPr lang="en-US" i="1" dirty="0"/>
              <a:t>Photovoltaic </a:t>
            </a:r>
            <a:r>
              <a:rPr lang="en-US" i="1" dirty="0" smtClean="0"/>
              <a:t>cell:</a:t>
            </a:r>
            <a:endParaRPr lang="en-US" i="1" dirty="0"/>
          </a:p>
          <a:p>
            <a:r>
              <a:rPr lang="en-US" dirty="0"/>
              <a:t>It has a thin metallic  layer coated  with silver or gold </a:t>
            </a:r>
            <a:r>
              <a:rPr lang="en-US" dirty="0" smtClean="0"/>
              <a:t>which act </a:t>
            </a:r>
            <a:r>
              <a:rPr lang="en-US" dirty="0"/>
              <a:t>as </a:t>
            </a:r>
            <a:r>
              <a:rPr lang="en-US" dirty="0" smtClean="0"/>
              <a:t>electrode, </a:t>
            </a:r>
            <a:r>
              <a:rPr lang="en-US" dirty="0"/>
              <a:t>also has metal base plate which act as another electrode</a:t>
            </a:r>
          </a:p>
          <a:p>
            <a:r>
              <a:rPr lang="en-US" dirty="0"/>
              <a:t>Two layers are separated by semiconductor layer of  selenium, when  light radiation falls on selenium layer.</a:t>
            </a:r>
          </a:p>
          <a:p>
            <a:r>
              <a:rPr lang="en-US" dirty="0"/>
              <a:t> This creates  potential diff. between the two electrode and  cause flow of current.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3124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Read-out Device:</a:t>
            </a:r>
            <a:endParaRPr lang="en-US" i="1" dirty="0" smtClean="0"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It is capable of displaying the absorption spectrum as well absorbance at specific wavelength</a:t>
            </a:r>
          </a:p>
          <a:p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Nowadays the instruments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have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microprocessor controlled electronics that provides outputs compatible with the printers and computers </a:t>
            </a:r>
            <a:endParaRPr lang="en-US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Thereby minimizing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the possibility of operator  error in transferring data.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580371"/>
              </p:ext>
            </p:extLst>
          </p:nvPr>
        </p:nvGraphicFramePr>
        <p:xfrm>
          <a:off x="533400" y="367792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Detection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wavelength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Detection limit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61838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Elements, their characteristic emission wavelengths and </a:t>
            </a:r>
            <a:r>
              <a:rPr lang="en-US" b="1" i="1" dirty="0" smtClean="0"/>
              <a:t>detection limits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38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APPLICATIONS: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219200"/>
            <a:ext cx="88265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To estimate sodium, potassium, calcium, </a:t>
            </a:r>
            <a:r>
              <a:rPr lang="en-US" dirty="0" smtClean="0">
                <a:latin typeface="Calibri" panose="020F0502020204030204" pitchFamily="34" charset="0"/>
              </a:rPr>
              <a:t>lithium etc. </a:t>
            </a:r>
            <a:r>
              <a:rPr lang="en-US" dirty="0">
                <a:latin typeface="Calibri" panose="020F0502020204030204" pitchFamily="34" charset="0"/>
              </a:rPr>
              <a:t>level in sample of serum, urine, CSF and other body fluids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</a:rPr>
              <a:t>Flame photometry is useful for the determination of alkali and alkaline earth metals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</a:rPr>
              <a:t>Used in determination of lead in petrol.</a:t>
            </a:r>
          </a:p>
          <a:p>
            <a:r>
              <a:rPr lang="en-US" dirty="0">
                <a:latin typeface="Calibri" panose="020F0502020204030204" pitchFamily="34" charset="0"/>
              </a:rPr>
              <a:t>Used in the study of equilibrium constants involving in ion exchange resins.</a:t>
            </a:r>
          </a:p>
          <a:p>
            <a:r>
              <a:rPr lang="en-US" dirty="0">
                <a:latin typeface="Calibri" panose="020F0502020204030204" pitchFamily="34" charset="0"/>
              </a:rPr>
              <a:t>Used in determination of calcium and magnesium in cement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REFERENCES: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Tietz</a:t>
            </a:r>
            <a:r>
              <a:rPr lang="en-US" dirty="0" smtClean="0">
                <a:latin typeface="Calibri" panose="020F0502020204030204" pitchFamily="34" charset="0"/>
              </a:rPr>
              <a:t> Textbook of Clinical Chemistry and Molecular Diagnostics.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Basic Clinical Biochemistry Practice, second edition, </a:t>
            </a:r>
            <a:r>
              <a:rPr lang="en-US" dirty="0" err="1" smtClean="0">
                <a:latin typeface="Calibri" panose="020F0502020204030204" pitchFamily="34" charset="0"/>
              </a:rPr>
              <a:t>editied</a:t>
            </a:r>
            <a:r>
              <a:rPr lang="en-US" dirty="0" smtClean="0">
                <a:latin typeface="Calibri" panose="020F0502020204030204" pitchFamily="34" charset="0"/>
              </a:rPr>
              <a:t> by O. A. </a:t>
            </a:r>
            <a:r>
              <a:rPr lang="en-US" dirty="0" err="1" smtClean="0">
                <a:latin typeface="Calibri" panose="020F0502020204030204" pitchFamily="34" charset="0"/>
              </a:rPr>
              <a:t>Afonja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College  </a:t>
            </a:r>
            <a:r>
              <a:rPr lang="en-US" dirty="0">
                <a:latin typeface="Calibri" panose="020F0502020204030204" pitchFamily="34" charset="0"/>
              </a:rPr>
              <a:t>Analytical </a:t>
            </a:r>
            <a:r>
              <a:rPr lang="en-US" dirty="0" smtClean="0">
                <a:latin typeface="Calibri" panose="020F0502020204030204" pitchFamily="34" charset="0"/>
              </a:rPr>
              <a:t>Chemistry, Himalaya </a:t>
            </a:r>
            <a:r>
              <a:rPr lang="en-US" dirty="0">
                <a:latin typeface="Calibri" panose="020F0502020204030204" pitchFamily="34" charset="0"/>
              </a:rPr>
              <a:t>Publishing </a:t>
            </a:r>
            <a:r>
              <a:rPr lang="en-US" dirty="0" smtClean="0">
                <a:latin typeface="Calibri" panose="020F0502020204030204" pitchFamily="34" charset="0"/>
              </a:rPr>
              <a:t>House, 19th Edition (2011</a:t>
            </a:r>
            <a:r>
              <a:rPr lang="en-US" dirty="0">
                <a:latin typeface="Calibri" panose="020F0502020204030204" pitchFamily="34" charset="0"/>
              </a:rPr>
              <a:t>), </a:t>
            </a:r>
            <a:r>
              <a:rPr lang="en-US" dirty="0" smtClean="0">
                <a:latin typeface="Calibri" panose="020F0502020204030204" pitchFamily="34" charset="0"/>
              </a:rPr>
              <a:t>By   </a:t>
            </a:r>
            <a:r>
              <a:rPr lang="en-US" dirty="0" err="1" smtClean="0">
                <a:latin typeface="Calibri" panose="020F0502020204030204" pitchFamily="34" charset="0"/>
              </a:rPr>
              <a:t>K.B.Baliga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et al. Chapter 4 - Optical </a:t>
            </a:r>
            <a:r>
              <a:rPr lang="en-US" dirty="0">
                <a:latin typeface="Calibri" panose="020F0502020204030204" pitchFamily="34" charset="0"/>
              </a:rPr>
              <a:t>Methods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</a:rPr>
              <a:t>Pages : 135-148.</a:t>
            </a:r>
          </a:p>
          <a:p>
            <a:r>
              <a:rPr lang="en-US" dirty="0">
                <a:latin typeface="Calibri" panose="020F0502020204030204" pitchFamily="34" charset="0"/>
              </a:rPr>
              <a:t>http://www.hindawi.com/journals/chem/2013/465825/</a:t>
            </a:r>
          </a:p>
          <a:p>
            <a:r>
              <a:rPr lang="en-US" dirty="0">
                <a:latin typeface="Calibri" panose="020F0502020204030204" pitchFamily="34" charset="0"/>
              </a:rPr>
              <a:t> Practical </a:t>
            </a:r>
            <a:r>
              <a:rPr lang="en-US" dirty="0" smtClean="0">
                <a:latin typeface="Calibri" panose="020F0502020204030204" pitchFamily="34" charset="0"/>
              </a:rPr>
              <a:t>Biochemistry, Principles </a:t>
            </a:r>
            <a:r>
              <a:rPr lang="en-US" dirty="0">
                <a:latin typeface="Calibri" panose="020F0502020204030204" pitchFamily="34" charset="0"/>
              </a:rPr>
              <a:t>&amp; </a:t>
            </a:r>
            <a:r>
              <a:rPr lang="en-US" dirty="0" smtClean="0">
                <a:latin typeface="Calibri" panose="020F0502020204030204" pitchFamily="34" charset="0"/>
              </a:rPr>
              <a:t>Techniques, Cambridge </a:t>
            </a:r>
            <a:r>
              <a:rPr lang="en-US" dirty="0">
                <a:latin typeface="Calibri" panose="020F0502020204030204" pitchFamily="34" charset="0"/>
              </a:rPr>
              <a:t>low-price editions</a:t>
            </a:r>
            <a:r>
              <a:rPr lang="en-US" dirty="0" smtClean="0">
                <a:latin typeface="Calibri" panose="020F0502020204030204" pitchFamily="34" charset="0"/>
              </a:rPr>
              <a:t>, 5th Edition, Edited </a:t>
            </a:r>
            <a:r>
              <a:rPr lang="en-US" dirty="0">
                <a:latin typeface="Calibri" panose="020F0502020204030204" pitchFamily="34" charset="0"/>
              </a:rPr>
              <a:t>By Keith Wilson &amp; John Walker</a:t>
            </a:r>
            <a:r>
              <a:rPr lang="en-US" dirty="0" smtClean="0">
                <a:latin typeface="Calibri" panose="020F0502020204030204" pitchFamily="34" charset="0"/>
              </a:rPr>
              <a:t>, Chapter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Spectroscopic </a:t>
            </a:r>
            <a:r>
              <a:rPr lang="en-US" dirty="0">
                <a:latin typeface="Calibri" panose="020F0502020204030204" pitchFamily="34" charset="0"/>
              </a:rPr>
              <a:t>Techniques</a:t>
            </a:r>
            <a:r>
              <a:rPr lang="en-US" dirty="0" smtClean="0">
                <a:latin typeface="Calibri" panose="020F0502020204030204" pitchFamily="34" charset="0"/>
              </a:rPr>
              <a:t>, Pages </a:t>
            </a:r>
            <a:r>
              <a:rPr lang="en-US" dirty="0">
                <a:latin typeface="Calibri" panose="020F0502020204030204" pitchFamily="34" charset="0"/>
              </a:rPr>
              <a:t>: 486-490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b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INTRODUCTION: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172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Flame photometry (more accurately called </a:t>
            </a:r>
            <a:r>
              <a:rPr lang="en-US" i="1" dirty="0" smtClean="0">
                <a:latin typeface="Calibri" panose="020F0502020204030204" pitchFamily="34" charset="0"/>
                <a:cs typeface="Times New Roman" pitchFamily="18" charset="0"/>
              </a:rPr>
              <a:t>Flame Atomic Emission </a:t>
            </a:r>
            <a:r>
              <a:rPr lang="en-US" i="1" dirty="0">
                <a:latin typeface="Calibri" panose="020F0502020204030204" pitchFamily="34" charset="0"/>
                <a:cs typeface="Times New Roman" pitchFamily="18" charset="0"/>
              </a:rPr>
              <a:t>S</a:t>
            </a:r>
            <a:r>
              <a:rPr lang="en-US" i="1" dirty="0" smtClean="0">
                <a:latin typeface="Calibri" panose="020F0502020204030204" pitchFamily="34" charset="0"/>
                <a:cs typeface="Times New Roman" pitchFamily="18" charset="0"/>
              </a:rPr>
              <a:t>pectrometry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)is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a branch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of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spectroscopy in which the species examined in the spectrometer are in the form of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atoms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 photoelectric flame photometer is an instrument used in inorganic chemical analysis to determine the concentration of certain metal ions among them sodium, potassium, calcium and lithium</a:t>
            </a:r>
            <a:r>
              <a:rPr lang="en-US" dirty="0" smtClean="0"/>
              <a:t>. </a:t>
            </a: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Flame Photometry is based on measurement of intensity  of the light emitted when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a metal is introduced into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flame.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wavelength  of </a:t>
            </a:r>
            <a:r>
              <a:rPr lang="en-US" dirty="0" err="1" smtClean="0">
                <a:latin typeface="Calibri" panose="020F0502020204030204" pitchFamily="34" charset="0"/>
                <a:cs typeface="Times New Roman" pitchFamily="18" charset="0"/>
              </a:rPr>
              <a:t>colour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tells  what the element is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(qualitative)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Calibri" panose="020F0502020204030204" pitchFamily="34" charset="0"/>
                <a:cs typeface="Times New Roman" pitchFamily="18" charset="0"/>
              </a:rPr>
              <a:t>colour's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intensity  tells us how much of  the element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present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(quantitative)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9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7056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 basic principle upon which Atomic Spectroscopy works is based on the fact that </a:t>
            </a:r>
            <a:r>
              <a:rPr lang="en-US" i="1" dirty="0"/>
              <a:t>"Matter absorbs light at the same wavelength at which it emits light". </a:t>
            </a:r>
            <a:endParaRPr lang="en-US" i="1" dirty="0" smtClean="0"/>
          </a:p>
          <a:p>
            <a:r>
              <a:rPr lang="en-US" dirty="0"/>
              <a:t>Atoms of </a:t>
            </a:r>
            <a:r>
              <a:rPr lang="en-US" dirty="0" smtClean="0"/>
              <a:t>elements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subjected </a:t>
            </a:r>
            <a:r>
              <a:rPr lang="en-US" dirty="0"/>
              <a:t>to hot </a:t>
            </a:r>
            <a:r>
              <a:rPr lang="en-US" dirty="0" smtClean="0"/>
              <a:t>flame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specific </a:t>
            </a:r>
            <a:r>
              <a:rPr lang="en-US" dirty="0"/>
              <a:t>quantum of thermal energy absorbed by orbital </a:t>
            </a:r>
            <a:r>
              <a:rPr lang="en-US" dirty="0" smtClean="0"/>
              <a:t>electrons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become </a:t>
            </a:r>
            <a:r>
              <a:rPr lang="en-US" dirty="0"/>
              <a:t>unstable at high energy </a:t>
            </a:r>
            <a:r>
              <a:rPr lang="en-US" dirty="0" smtClean="0"/>
              <a:t>level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release </a:t>
            </a:r>
            <a:r>
              <a:rPr lang="en-US" dirty="0"/>
              <a:t>energy as photons of particular </a:t>
            </a:r>
            <a:r>
              <a:rPr lang="en-US" dirty="0" smtClean="0"/>
              <a:t>wavelength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change </a:t>
            </a:r>
            <a:r>
              <a:rPr lang="en-US" dirty="0"/>
              <a:t>back to ground state</a:t>
            </a:r>
            <a:r>
              <a:rPr lang="en-US" dirty="0" smtClean="0"/>
              <a:t>.</a:t>
            </a:r>
            <a:endParaRPr lang="en-US" i="1" dirty="0" smtClean="0"/>
          </a:p>
          <a:p>
            <a:r>
              <a:rPr lang="en-US" dirty="0"/>
              <a:t>When a metal salt solution is burned, the metal provides a colored flame and each metal ion gives a different colored flame.</a:t>
            </a:r>
          </a:p>
          <a:p>
            <a:r>
              <a:rPr lang="en-US" dirty="0"/>
              <a:t>Flame tests, therefore, can be used to test for the absence or presence of a metal ion</a:t>
            </a:r>
          </a:p>
          <a:p>
            <a:endParaRPr lang="en-US" i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58565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BASIC CONCEPT: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2400" y="533400"/>
            <a:ext cx="5486400" cy="632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Liquid sample contaning metal salt solution is introduced into a flame,</a:t>
            </a:r>
          </a:p>
          <a:p>
            <a:r>
              <a:rPr lang="en-US" dirty="0" smtClean="0"/>
              <a:t>Solvent is first vaporized, leaving particles of solid salt which is then vaporised into gaseous state</a:t>
            </a:r>
          </a:p>
          <a:p>
            <a:r>
              <a:rPr lang="en-US" dirty="0" smtClean="0"/>
              <a:t>Gaseous molecule dissociate to give neutral atoms which can be excited (made unstable) by thermal energy of flame</a:t>
            </a:r>
          </a:p>
          <a:p>
            <a:r>
              <a:rPr lang="en-US" dirty="0"/>
              <a:t>The unstable excited atoms emit photons while returning to lower energy state</a:t>
            </a:r>
          </a:p>
          <a:p>
            <a:r>
              <a:rPr lang="en-US" dirty="0"/>
              <a:t>The measurement of emitted photons forms the basis of flame photometry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/>
          <a:srcRect l="13636" t="-3750" r="-4545" b="3750"/>
          <a:stretch/>
        </p:blipFill>
        <p:spPr bwMode="auto">
          <a:xfrm>
            <a:off x="5715000" y="1143000"/>
            <a:ext cx="342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 constant and controlled </a:t>
            </a:r>
            <a:r>
              <a:rPr lang="en-US" dirty="0" smtClean="0"/>
              <a:t>conditions, </a:t>
            </a:r>
            <a:r>
              <a:rPr lang="en-US" dirty="0"/>
              <a:t>the light intensity of the characteristic wavelength produced by each of the atoms is directly proportional to the number of atoms that are emitting </a:t>
            </a:r>
            <a:r>
              <a:rPr lang="en-US" dirty="0" smtClean="0"/>
              <a:t>energy, </a:t>
            </a:r>
            <a:r>
              <a:rPr lang="en-US" dirty="0"/>
              <a:t>which in turn is directly proportional to the concentration of the substance of interest in the sample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Various metals emit a characteristic </a:t>
            </a:r>
            <a:r>
              <a:rPr lang="en-US" dirty="0" err="1" smtClean="0"/>
              <a:t>colour</a:t>
            </a:r>
            <a:r>
              <a:rPr lang="en-US" dirty="0" smtClean="0"/>
              <a:t> of light when heated.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6600"/>
            <a:ext cx="8193087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2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70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 smtClean="0">
                <a:solidFill>
                  <a:schemeClr val="tx2"/>
                </a:solidFill>
              </a:rPr>
              <a:t>Structure of Flame: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648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seen in the figure, the flame may be divided into the following regions or </a:t>
            </a:r>
            <a:r>
              <a:rPr lang="en-US" dirty="0" smtClean="0"/>
              <a:t>zones.</a:t>
            </a:r>
          </a:p>
          <a:p>
            <a:pPr lvl="1"/>
            <a:r>
              <a:rPr lang="en-US" dirty="0" smtClean="0"/>
              <a:t>Preheating zones</a:t>
            </a:r>
          </a:p>
          <a:p>
            <a:pPr lvl="1"/>
            <a:r>
              <a:rPr lang="en-US" dirty="0" smtClean="0"/>
              <a:t>Primary </a:t>
            </a:r>
            <a:r>
              <a:rPr lang="en-US" dirty="0"/>
              <a:t>reaction zone or inner </a:t>
            </a:r>
            <a:r>
              <a:rPr lang="en-US" dirty="0" smtClean="0"/>
              <a:t>zone</a:t>
            </a:r>
          </a:p>
          <a:p>
            <a:pPr lvl="1"/>
            <a:r>
              <a:rPr lang="en-US" dirty="0" smtClean="0"/>
              <a:t>Internal zone</a:t>
            </a:r>
          </a:p>
          <a:p>
            <a:pPr lvl="1"/>
            <a:r>
              <a:rPr lang="en-US" dirty="0" smtClean="0"/>
              <a:t>Secondary </a:t>
            </a:r>
            <a:r>
              <a:rPr lang="en-US" dirty="0"/>
              <a:t>reaction zone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5147" y="609600"/>
            <a:ext cx="4040253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3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91600" cy="6781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preheating zone- </a:t>
            </a:r>
            <a:r>
              <a:rPr lang="en-US" dirty="0"/>
              <a:t>In </a:t>
            </a:r>
            <a:r>
              <a:rPr lang="en-US" dirty="0" smtClean="0"/>
              <a:t>this, </a:t>
            </a:r>
            <a:r>
              <a:rPr lang="en-US" dirty="0"/>
              <a:t>combustion mixture is heated to the ignition temperature by thermal conduction from the primary reaction zone.</a:t>
            </a:r>
          </a:p>
          <a:p>
            <a:r>
              <a:rPr lang="en-US" b="1" dirty="0"/>
              <a:t>primary reaction zone- </a:t>
            </a:r>
            <a:r>
              <a:rPr lang="en-US" dirty="0"/>
              <a:t>This zone is about 0.1 mm thick at atmospheric </a:t>
            </a:r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thermodynamic equilibrium in this zone and the concentration of ions and free radicals is very high.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region is not used for flame photometry.</a:t>
            </a:r>
          </a:p>
          <a:p>
            <a:r>
              <a:rPr lang="en-US" b="1" dirty="0" err="1"/>
              <a:t>interconal</a:t>
            </a:r>
            <a:r>
              <a:rPr lang="en-US" b="1" dirty="0"/>
              <a:t> zone – </a:t>
            </a:r>
            <a:r>
              <a:rPr lang="en-US" dirty="0"/>
              <a:t>It</a:t>
            </a:r>
            <a:r>
              <a:rPr lang="en-US" b="1" dirty="0"/>
              <a:t> </a:t>
            </a:r>
            <a:r>
              <a:rPr lang="en-US" dirty="0"/>
              <a:t>can extend up to considerable height. The maximum temperature is achieved just above the tip of the inner </a:t>
            </a:r>
            <a:r>
              <a:rPr lang="en-US" dirty="0" smtClean="0"/>
              <a:t>zone.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zone is used for flame photometry. </a:t>
            </a:r>
          </a:p>
          <a:p>
            <a:r>
              <a:rPr lang="en-US" b="1" dirty="0"/>
              <a:t>secondary reaction zone - </a:t>
            </a:r>
            <a:r>
              <a:rPr lang="en-US" dirty="0"/>
              <a:t>In this zone, the products of the combustion processes are burnt to stable molecular species by the surrounding 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9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 smtClean="0">
                <a:solidFill>
                  <a:schemeClr val="tx2"/>
                </a:solidFill>
              </a:rPr>
              <a:t>INTERFERENCES: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</p:spPr>
        <p:txBody>
          <a:bodyPr>
            <a:normAutofit fontScale="92500"/>
          </a:bodyPr>
          <a:lstStyle/>
          <a:p>
            <a:r>
              <a:rPr lang="en-US" dirty="0"/>
              <a:t>In determining  the amount of a particular element present, other elements can also affect the result.</a:t>
            </a:r>
          </a:p>
          <a:p>
            <a:pPr marL="0" indent="0">
              <a:buNone/>
            </a:pPr>
            <a:r>
              <a:rPr lang="en-US" dirty="0"/>
              <a:t>Such interference may be of 3 </a:t>
            </a:r>
            <a:r>
              <a:rPr lang="en-US" dirty="0" smtClean="0"/>
              <a:t>kinds:</a:t>
            </a:r>
            <a:endParaRPr lang="en-US" dirty="0"/>
          </a:p>
          <a:p>
            <a:r>
              <a:rPr lang="en-US" i="1" dirty="0" smtClean="0"/>
              <a:t>Spectral interferences</a:t>
            </a:r>
            <a:r>
              <a:rPr lang="en-US" dirty="0" smtClean="0"/>
              <a:t>: occurs </a:t>
            </a:r>
            <a:r>
              <a:rPr lang="en-US" dirty="0"/>
              <a:t>when the emission lines of two elements cannot be resolved or arises from the background of flame </a:t>
            </a:r>
            <a:r>
              <a:rPr lang="en-US" dirty="0" smtClean="0"/>
              <a:t>itself. </a:t>
            </a:r>
          </a:p>
          <a:p>
            <a:pPr lvl="1"/>
            <a:r>
              <a:rPr lang="en-US" dirty="0" smtClean="0"/>
              <a:t>They are either too close, or overlap, or occur due to high concentration of salts in the sample</a:t>
            </a:r>
            <a:endParaRPr lang="en-US" dirty="0"/>
          </a:p>
          <a:p>
            <a:r>
              <a:rPr lang="en-US" i="1" dirty="0" smtClean="0"/>
              <a:t>Ionic interferences</a:t>
            </a:r>
            <a:r>
              <a:rPr lang="en-US" dirty="0" smtClean="0"/>
              <a:t>: </a:t>
            </a:r>
            <a:r>
              <a:rPr lang="en-US" dirty="0"/>
              <a:t>high temperature flame may cause </a:t>
            </a:r>
            <a:r>
              <a:rPr lang="en-US" dirty="0" err="1"/>
              <a:t>ionisation</a:t>
            </a:r>
            <a:r>
              <a:rPr lang="en-US" dirty="0"/>
              <a:t> of some of the metal atoms, e.g. </a:t>
            </a:r>
            <a:r>
              <a:rPr lang="en-US" dirty="0" smtClean="0"/>
              <a:t>sodium.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ion possesses an emission spectrum of its own with frequencies, which are different from those of atomic spectrum of the Na atom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70560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Chemical interferences: </a:t>
            </a:r>
            <a:r>
              <a:rPr lang="en-US" dirty="0"/>
              <a:t>The chemical interferences arise out of the reaction between different </a:t>
            </a:r>
            <a:r>
              <a:rPr lang="en-US" dirty="0" err="1"/>
              <a:t>interferents</a:t>
            </a:r>
            <a:r>
              <a:rPr lang="en-US" dirty="0"/>
              <a:t>  and the  </a:t>
            </a:r>
            <a:r>
              <a:rPr lang="en-US" dirty="0" err="1"/>
              <a:t>analyte</a:t>
            </a:r>
            <a:r>
              <a:rPr lang="en-US" dirty="0" smtClean="0"/>
              <a:t>. Includes:</a:t>
            </a:r>
            <a:endParaRPr lang="en-IN" dirty="0"/>
          </a:p>
          <a:p>
            <a:r>
              <a:rPr lang="en-US" dirty="0" err="1" smtClean="0"/>
              <a:t>Cation-anaion</a:t>
            </a:r>
            <a:r>
              <a:rPr lang="en-US" dirty="0" smtClean="0"/>
              <a:t> interference: </a:t>
            </a:r>
          </a:p>
          <a:p>
            <a:pPr lvl="1"/>
            <a:r>
              <a:rPr lang="en-US" dirty="0"/>
              <a:t>The presence of certain anions, such as oxalate, phosphate</a:t>
            </a:r>
            <a:r>
              <a:rPr lang="en-US" dirty="0" smtClean="0"/>
              <a:t>, sulfate, </a:t>
            </a:r>
            <a:r>
              <a:rPr lang="en-US" dirty="0"/>
              <a:t>in a solution may affect the intensity of radiation emitted by an </a:t>
            </a:r>
            <a:r>
              <a:rPr lang="en-US" dirty="0" smtClean="0"/>
              <a:t>element. E.g.,</a:t>
            </a:r>
          </a:p>
          <a:p>
            <a:pPr lvl="1"/>
            <a:r>
              <a:rPr lang="en-US" dirty="0" smtClean="0"/>
              <a:t>calcium </a:t>
            </a:r>
            <a:r>
              <a:rPr lang="en-US" dirty="0"/>
              <a:t>+</a:t>
            </a:r>
            <a:r>
              <a:rPr lang="en-US" dirty="0" smtClean="0"/>
              <a:t> </a:t>
            </a:r>
            <a:r>
              <a:rPr lang="en-US" dirty="0"/>
              <a:t>phosphate ion forms a stable substance, as Ca3(PO4)2 which does not decompose easily, resulting in the production of lesser atoms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Cation-cation</a:t>
            </a:r>
            <a:r>
              <a:rPr lang="en-US" dirty="0" smtClean="0"/>
              <a:t> interference: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interferences are neither spectral nor ionic in nature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aluminum interferes with calcium and magnesium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8B8-C650-4E6C-8796-A0A7D02D51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1392</Words>
  <Application>Microsoft Office PowerPoint</Application>
  <PresentationFormat>On-screen Show (4:3)</PresentationFormat>
  <Paragraphs>167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FLAME PHOTOMETRY </vt:lpstr>
      <vt:lpstr>INTRODUCTION:</vt:lpstr>
      <vt:lpstr>PowerPoint Presentation</vt:lpstr>
      <vt:lpstr>BASIC CONCEPT:</vt:lpstr>
      <vt:lpstr>PowerPoint Presentation</vt:lpstr>
      <vt:lpstr>Structure of Flame:</vt:lpstr>
      <vt:lpstr>PowerPoint Presentation</vt:lpstr>
      <vt:lpstr>INTERFERENCES:</vt:lpstr>
      <vt:lpstr>PowerPoint Presentation</vt:lpstr>
      <vt:lpstr>INSTRUMENTATION: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APPLICATIONS:</vt:lpstr>
      <vt:lpstr>REFERENCES: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FLAME PHOTOMETRY  AND  ELECTROLYTE ESTIMATION</dc:title>
  <dc:creator>Lexi</dc:creator>
  <cp:lastModifiedBy>Lexi</cp:lastModifiedBy>
  <cp:revision>41</cp:revision>
  <dcterms:created xsi:type="dcterms:W3CDTF">2014-10-18T17:50:23Z</dcterms:created>
  <dcterms:modified xsi:type="dcterms:W3CDTF">2014-10-22T11:31:34Z</dcterms:modified>
</cp:coreProperties>
</file>