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81" r:id="rId3"/>
    <p:sldId id="257" r:id="rId4"/>
    <p:sldId id="259" r:id="rId5"/>
    <p:sldId id="260" r:id="rId6"/>
    <p:sldId id="261" r:id="rId7"/>
    <p:sldId id="262" r:id="rId8"/>
    <p:sldId id="263" r:id="rId9"/>
    <p:sldId id="264" r:id="rId10"/>
    <p:sldId id="265" r:id="rId11"/>
    <p:sldId id="266" r:id="rId12"/>
    <p:sldId id="282" r:id="rId13"/>
    <p:sldId id="267" r:id="rId14"/>
    <p:sldId id="288" r:id="rId15"/>
    <p:sldId id="289" r:id="rId16"/>
    <p:sldId id="283" r:id="rId17"/>
    <p:sldId id="286" r:id="rId18"/>
    <p:sldId id="268" r:id="rId19"/>
    <p:sldId id="269" r:id="rId20"/>
    <p:sldId id="272" r:id="rId21"/>
    <p:sldId id="273" r:id="rId22"/>
    <p:sldId id="287" r:id="rId23"/>
    <p:sldId id="274" r:id="rId24"/>
    <p:sldId id="275" r:id="rId25"/>
    <p:sldId id="284" r:id="rId26"/>
    <p:sldId id="28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B3EDB6EA-BF7E-40F1-8123-0CE13D2B0266}" type="datetimeFigureOut">
              <a:rPr lang="en-US" smtClean="0"/>
              <a:pPr/>
              <a:t>1/20/2022</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89A3B4E-E8CB-48F5-AD24-32EB4DC44DE5}"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EDB6EA-BF7E-40F1-8123-0CE13D2B0266}" type="datetimeFigureOut">
              <a:rPr lang="en-US" smtClean="0"/>
              <a:pPr/>
              <a:t>1/20/2022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9A3B4E-E8CB-48F5-AD24-32EB4DC44DE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EDB6EA-BF7E-40F1-8123-0CE13D2B0266}" type="datetimeFigureOut">
              <a:rPr lang="en-US" smtClean="0"/>
              <a:pPr/>
              <a:t>1/20/2022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9A3B4E-E8CB-48F5-AD24-32EB4DC44DE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3EDB6EA-BF7E-40F1-8123-0CE13D2B0266}" type="datetimeFigureOut">
              <a:rPr lang="en-US" smtClean="0"/>
              <a:pPr/>
              <a:t>1/20/2022</a:t>
            </a:fld>
            <a:endParaRPr lang="en-IN"/>
          </a:p>
        </p:txBody>
      </p:sp>
      <p:sp>
        <p:nvSpPr>
          <p:cNvPr id="9" name="Slide Number Placeholder 8"/>
          <p:cNvSpPr>
            <a:spLocks noGrp="1"/>
          </p:cNvSpPr>
          <p:nvPr>
            <p:ph type="sldNum" sz="quarter" idx="15"/>
          </p:nvPr>
        </p:nvSpPr>
        <p:spPr/>
        <p:txBody>
          <a:bodyPr rtlCol="0"/>
          <a:lstStyle/>
          <a:p>
            <a:fld id="{089A3B4E-E8CB-48F5-AD24-32EB4DC44DE5}"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B3EDB6EA-BF7E-40F1-8123-0CE13D2B0266}" type="datetimeFigureOut">
              <a:rPr lang="en-US" smtClean="0"/>
              <a:pPr/>
              <a:t>1/20/2022</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89A3B4E-E8CB-48F5-AD24-32EB4DC44DE5}"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3EDB6EA-BF7E-40F1-8123-0CE13D2B0266}" type="datetimeFigureOut">
              <a:rPr lang="en-US" smtClean="0"/>
              <a:pPr/>
              <a:t>1/20/2022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9A3B4E-E8CB-48F5-AD24-32EB4DC44DE5}"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3EDB6EA-BF7E-40F1-8123-0CE13D2B0266}" type="datetimeFigureOut">
              <a:rPr lang="en-US" smtClean="0"/>
              <a:pPr/>
              <a:t>1/20/2022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89A3B4E-E8CB-48F5-AD24-32EB4DC44DE5}"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3EDB6EA-BF7E-40F1-8123-0CE13D2B0266}" type="datetimeFigureOut">
              <a:rPr lang="en-US" smtClean="0"/>
              <a:pPr/>
              <a:t>1/20/2022</a:t>
            </a:fld>
            <a:endParaRPr lang="en-IN"/>
          </a:p>
        </p:txBody>
      </p:sp>
      <p:sp>
        <p:nvSpPr>
          <p:cNvPr id="7" name="Slide Number Placeholder 6"/>
          <p:cNvSpPr>
            <a:spLocks noGrp="1"/>
          </p:cNvSpPr>
          <p:nvPr>
            <p:ph type="sldNum" sz="quarter" idx="11"/>
          </p:nvPr>
        </p:nvSpPr>
        <p:spPr/>
        <p:txBody>
          <a:bodyPr rtlCol="0"/>
          <a:lstStyle/>
          <a:p>
            <a:fld id="{089A3B4E-E8CB-48F5-AD24-32EB4DC44DE5}"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EDB6EA-BF7E-40F1-8123-0CE13D2B0266}" type="datetimeFigureOut">
              <a:rPr lang="en-US" smtClean="0"/>
              <a:pPr/>
              <a:t>1/20/2022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89A3B4E-E8CB-48F5-AD24-32EB4DC44DE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B3EDB6EA-BF7E-40F1-8123-0CE13D2B0266}" type="datetimeFigureOut">
              <a:rPr lang="en-US" smtClean="0"/>
              <a:pPr/>
              <a:t>1/20/2022</a:t>
            </a:fld>
            <a:endParaRPr lang="en-IN"/>
          </a:p>
        </p:txBody>
      </p:sp>
      <p:sp>
        <p:nvSpPr>
          <p:cNvPr id="22" name="Slide Number Placeholder 21"/>
          <p:cNvSpPr>
            <a:spLocks noGrp="1"/>
          </p:cNvSpPr>
          <p:nvPr>
            <p:ph type="sldNum" sz="quarter" idx="15"/>
          </p:nvPr>
        </p:nvSpPr>
        <p:spPr/>
        <p:txBody>
          <a:bodyPr rtlCol="0"/>
          <a:lstStyle/>
          <a:p>
            <a:fld id="{089A3B4E-E8CB-48F5-AD24-32EB4DC44DE5}"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3EDB6EA-BF7E-40F1-8123-0CE13D2B0266}" type="datetimeFigureOut">
              <a:rPr lang="en-US" smtClean="0"/>
              <a:pPr/>
              <a:t>1/20/2022</a:t>
            </a:fld>
            <a:endParaRPr lang="en-IN"/>
          </a:p>
        </p:txBody>
      </p:sp>
      <p:sp>
        <p:nvSpPr>
          <p:cNvPr id="18" name="Slide Number Placeholder 17"/>
          <p:cNvSpPr>
            <a:spLocks noGrp="1"/>
          </p:cNvSpPr>
          <p:nvPr>
            <p:ph type="sldNum" sz="quarter" idx="11"/>
          </p:nvPr>
        </p:nvSpPr>
        <p:spPr/>
        <p:txBody>
          <a:bodyPr rtlCol="0"/>
          <a:lstStyle/>
          <a:p>
            <a:fld id="{089A3B4E-E8CB-48F5-AD24-32EB4DC44DE5}"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3EDB6EA-BF7E-40F1-8123-0CE13D2B0266}" type="datetimeFigureOut">
              <a:rPr lang="en-US" smtClean="0"/>
              <a:pPr/>
              <a:t>1/20/2022</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89A3B4E-E8CB-48F5-AD24-32EB4DC44DE5}"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1000108"/>
            <a:ext cx="9144000" cy="1357321"/>
          </a:xfrm>
        </p:spPr>
        <p:txBody>
          <a:bodyPr>
            <a:noAutofit/>
          </a:bodyPr>
          <a:lstStyle/>
          <a:p>
            <a:r>
              <a:rPr lang="en-IN" sz="5400" dirty="0" smtClean="0">
                <a:solidFill>
                  <a:srgbClr val="FF0000"/>
                </a:solidFill>
                <a:latin typeface="Algerian" pitchFamily="82" charset="0"/>
              </a:rPr>
              <a:t>Criminal justice system</a:t>
            </a:r>
            <a:endParaRPr lang="en-IN" sz="5400" dirty="0">
              <a:solidFill>
                <a:srgbClr val="FF0000"/>
              </a:solidFill>
              <a:latin typeface="Algerian" pitchFamily="82" charset="0"/>
            </a:endParaRPr>
          </a:p>
        </p:txBody>
      </p:sp>
      <p:sp>
        <p:nvSpPr>
          <p:cNvPr id="3" name="Subtitle 2"/>
          <p:cNvSpPr>
            <a:spLocks noGrp="1"/>
          </p:cNvSpPr>
          <p:nvPr>
            <p:ph type="subTitle" idx="1"/>
          </p:nvPr>
        </p:nvSpPr>
        <p:spPr>
          <a:xfrm>
            <a:off x="357158" y="4572008"/>
            <a:ext cx="4500594" cy="914400"/>
          </a:xfrm>
        </p:spPr>
        <p:txBody>
          <a:bodyPr>
            <a:noAutofit/>
          </a:bodyPr>
          <a:lstStyle/>
          <a:p>
            <a:endParaRPr lang="en-IN" sz="2800" b="1" i="1" dirty="0">
              <a:solidFill>
                <a:srgbClr val="00B050"/>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solidFill>
                  <a:srgbClr val="FF0000"/>
                </a:solidFill>
              </a:rPr>
              <a:t>Importance of modus operandi evidences</a:t>
            </a:r>
            <a:endParaRPr lang="en-IN" dirty="0">
              <a:solidFill>
                <a:srgbClr val="FF0000"/>
              </a:solidFill>
            </a:endParaRPr>
          </a:p>
        </p:txBody>
      </p:sp>
      <p:sp>
        <p:nvSpPr>
          <p:cNvPr id="3" name="Content Placeholder 2"/>
          <p:cNvSpPr>
            <a:spLocks noGrp="1"/>
          </p:cNvSpPr>
          <p:nvPr>
            <p:ph sz="quarter" idx="1"/>
          </p:nvPr>
        </p:nvSpPr>
        <p:spPr>
          <a:xfrm>
            <a:off x="71406" y="1554162"/>
            <a:ext cx="8686800" cy="4525963"/>
          </a:xfrm>
        </p:spPr>
        <p:txBody>
          <a:bodyPr/>
          <a:lstStyle/>
          <a:p>
            <a:pPr algn="just"/>
            <a:r>
              <a:rPr lang="en-IN" dirty="0" smtClean="0">
                <a:solidFill>
                  <a:srgbClr val="002060"/>
                </a:solidFill>
              </a:rPr>
              <a:t>Modus operandi evidence is helpful to the prosecution .If the prosecution has evidence of crime committed by the defendant that are similar to the crime charged .The crime need to be identical .But the prosecution must make a strong and persuasive showing of similarity between the crime charged and other crimes.</a:t>
            </a:r>
            <a:endParaRPr lang="en-IN" dirty="0">
              <a:solidFill>
                <a:srgbClr val="00206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solidFill>
                  <a:srgbClr val="FF0000"/>
                </a:solidFill>
              </a:rPr>
              <a:t>Maintainance</a:t>
            </a:r>
            <a:r>
              <a:rPr lang="en-IN" dirty="0" smtClean="0">
                <a:solidFill>
                  <a:srgbClr val="FF0000"/>
                </a:solidFill>
              </a:rPr>
              <a:t> of crime records</a:t>
            </a:r>
            <a:endParaRPr lang="en-IN" dirty="0">
              <a:solidFill>
                <a:srgbClr val="FF0000"/>
              </a:solidFill>
            </a:endParaRPr>
          </a:p>
        </p:txBody>
      </p:sp>
      <p:sp>
        <p:nvSpPr>
          <p:cNvPr id="3" name="Content Placeholder 2"/>
          <p:cNvSpPr>
            <a:spLocks noGrp="1"/>
          </p:cNvSpPr>
          <p:nvPr>
            <p:ph sz="quarter" idx="1"/>
          </p:nvPr>
        </p:nvSpPr>
        <p:spPr>
          <a:xfrm>
            <a:off x="304800" y="1357298"/>
            <a:ext cx="8686800" cy="4525963"/>
          </a:xfrm>
        </p:spPr>
        <p:txBody>
          <a:bodyPr/>
          <a:lstStyle/>
          <a:p>
            <a:r>
              <a:rPr lang="en-IN" dirty="0" smtClean="0"/>
              <a:t>FIR filing</a:t>
            </a:r>
          </a:p>
          <a:p>
            <a:r>
              <a:rPr lang="en-IN" dirty="0" smtClean="0"/>
              <a:t>Case diary maintenance</a:t>
            </a:r>
          </a:p>
          <a:p>
            <a:r>
              <a:rPr lang="en-IN" dirty="0" smtClean="0"/>
              <a:t>Maintenance of chain of custody</a:t>
            </a:r>
          </a:p>
          <a:p>
            <a:r>
              <a:rPr lang="en-IN" dirty="0" smtClean="0"/>
              <a:t>Hearing and legal proceedings</a:t>
            </a:r>
          </a:p>
          <a:p>
            <a:r>
              <a:rPr lang="en-IN" dirty="0" smtClean="0"/>
              <a:t>Charge-sheet</a:t>
            </a:r>
          </a:p>
          <a:p>
            <a:endParaRPr lang="en-IN" dirty="0" smtClean="0"/>
          </a:p>
          <a:p>
            <a:endParaRPr lang="en-IN" dirty="0" smtClean="0"/>
          </a:p>
          <a:p>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7496204" cy="560406"/>
          </a:xfrm>
        </p:spPr>
        <p:txBody>
          <a:bodyPr>
            <a:normAutofit fontScale="90000"/>
          </a:bodyPr>
          <a:lstStyle/>
          <a:p>
            <a:r>
              <a:rPr lang="en-IN" dirty="0" smtClean="0">
                <a:solidFill>
                  <a:srgbClr val="FF0000"/>
                </a:solidFill>
              </a:rPr>
              <a:t>Prosecution and judicial organisation</a:t>
            </a:r>
            <a:endParaRPr lang="en-IN" dirty="0">
              <a:solidFill>
                <a:srgbClr val="FF0000"/>
              </a:solidFill>
            </a:endParaRPr>
          </a:p>
        </p:txBody>
      </p:sp>
      <p:sp>
        <p:nvSpPr>
          <p:cNvPr id="3" name="Content Placeholder 2"/>
          <p:cNvSpPr>
            <a:spLocks noGrp="1"/>
          </p:cNvSpPr>
          <p:nvPr>
            <p:ph sz="quarter" idx="1"/>
          </p:nvPr>
        </p:nvSpPr>
        <p:spPr>
          <a:xfrm>
            <a:off x="304800" y="1196996"/>
            <a:ext cx="8686800" cy="5303838"/>
          </a:xfrm>
        </p:spPr>
        <p:txBody>
          <a:bodyPr>
            <a:normAutofit/>
          </a:bodyPr>
          <a:lstStyle/>
          <a:p>
            <a:r>
              <a:rPr lang="en-IN" sz="2000" dirty="0" smtClean="0">
                <a:solidFill>
                  <a:srgbClr val="002060"/>
                </a:solidFill>
              </a:rPr>
              <a:t>The prosecutor is a lawyer who bring charges against a person ,persons or corporate entity. It is the prosecutor’s duty to explain to the court what crime was committed and to detail what evidence has been found which incriminates the accused.</a:t>
            </a:r>
          </a:p>
          <a:p>
            <a:r>
              <a:rPr lang="en-IN" sz="2000" dirty="0" smtClean="0">
                <a:solidFill>
                  <a:srgbClr val="002060"/>
                </a:solidFill>
              </a:rPr>
              <a:t>The prosecutor should not be confused with a plaintiff or plaintiff’s counsel.</a:t>
            </a:r>
          </a:p>
          <a:p>
            <a:r>
              <a:rPr lang="en-IN" sz="2000" dirty="0" smtClean="0">
                <a:solidFill>
                  <a:srgbClr val="002060"/>
                </a:solidFill>
              </a:rPr>
              <a:t>A defence attorney counsels the accused on the legal process, likely outcomes for the accused and suggests strategies.</a:t>
            </a:r>
          </a:p>
          <a:p>
            <a:r>
              <a:rPr lang="en-IN" sz="2000" dirty="0" smtClean="0">
                <a:solidFill>
                  <a:srgbClr val="002060"/>
                </a:solidFill>
              </a:rPr>
              <a:t>It </a:t>
            </a:r>
            <a:r>
              <a:rPr lang="en-IN" sz="2000" dirty="0" smtClean="0">
                <a:solidFill>
                  <a:srgbClr val="002060"/>
                </a:solidFill>
              </a:rPr>
              <a:t>is the duty of defence attorney to represent the interests of the client, raise procedural and evidentiary issues, and hold the prosecution to its burden of proving guilty beyond a reasonable doubt.</a:t>
            </a:r>
          </a:p>
          <a:p>
            <a:r>
              <a:rPr lang="en-IN" sz="2000" dirty="0" smtClean="0">
                <a:solidFill>
                  <a:srgbClr val="002060"/>
                </a:solidFill>
              </a:rPr>
              <a:t>The final determination of guilt or innocence is typically made by judge or a jury panel composed of unbiased citizens.</a:t>
            </a:r>
          </a:p>
          <a:p>
            <a:endParaRPr lang="en-IN" sz="2000" dirty="0" smtClean="0">
              <a:solidFill>
                <a:srgbClr val="002060"/>
              </a:solidFill>
            </a:endParaRPr>
          </a:p>
          <a:p>
            <a:endParaRPr lang="en-IN" sz="2000" dirty="0">
              <a:solidFill>
                <a:srgbClr val="00206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Courts in </a:t>
            </a:r>
            <a:r>
              <a:rPr lang="en-IN" dirty="0" err="1" smtClean="0">
                <a:solidFill>
                  <a:srgbClr val="FF0000"/>
                </a:solidFill>
              </a:rPr>
              <a:t>india</a:t>
            </a:r>
            <a:endParaRPr lang="en-IN" dirty="0">
              <a:solidFill>
                <a:srgbClr val="FF0000"/>
              </a:solidFill>
            </a:endParaRPr>
          </a:p>
        </p:txBody>
      </p:sp>
      <p:sp>
        <p:nvSpPr>
          <p:cNvPr id="3" name="Content Placeholder 2"/>
          <p:cNvSpPr>
            <a:spLocks noGrp="1"/>
          </p:cNvSpPr>
          <p:nvPr>
            <p:ph sz="quarter" idx="1"/>
          </p:nvPr>
        </p:nvSpPr>
        <p:spPr/>
        <p:txBody>
          <a:bodyPr/>
          <a:lstStyle/>
          <a:p>
            <a:r>
              <a:rPr lang="en-IN" dirty="0" smtClean="0">
                <a:solidFill>
                  <a:srgbClr val="002060"/>
                </a:solidFill>
              </a:rPr>
              <a:t>Place where ‘arguments’ get settled</a:t>
            </a:r>
          </a:p>
          <a:p>
            <a:r>
              <a:rPr lang="en-IN" dirty="0" smtClean="0">
                <a:solidFill>
                  <a:srgbClr val="002060"/>
                </a:solidFill>
              </a:rPr>
              <a:t>Court applies the law to the argument at hand</a:t>
            </a:r>
          </a:p>
          <a:p>
            <a:r>
              <a:rPr lang="en-IN" dirty="0" smtClean="0">
                <a:solidFill>
                  <a:srgbClr val="002060"/>
                </a:solidFill>
              </a:rPr>
              <a:t>Court give the punishment</a:t>
            </a:r>
          </a:p>
          <a:p>
            <a:pPr>
              <a:buNone/>
            </a:pPr>
            <a:r>
              <a:rPr lang="en-IN" dirty="0" smtClean="0">
                <a:solidFill>
                  <a:srgbClr val="002060"/>
                </a:solidFill>
              </a:rPr>
              <a:t>  There are mainly three types of court </a:t>
            </a:r>
          </a:p>
          <a:p>
            <a:pPr>
              <a:buFont typeface="Wingdings" pitchFamily="2" charset="2"/>
              <a:buChar char="v"/>
            </a:pPr>
            <a:r>
              <a:rPr lang="en-IN" dirty="0" smtClean="0">
                <a:solidFill>
                  <a:srgbClr val="002060"/>
                </a:solidFill>
              </a:rPr>
              <a:t>Supreme court</a:t>
            </a:r>
          </a:p>
          <a:p>
            <a:pPr>
              <a:buFont typeface="Wingdings" pitchFamily="2" charset="2"/>
              <a:buChar char="v"/>
            </a:pPr>
            <a:r>
              <a:rPr lang="en-IN" dirty="0" smtClean="0">
                <a:solidFill>
                  <a:srgbClr val="002060"/>
                </a:solidFill>
              </a:rPr>
              <a:t>High court</a:t>
            </a:r>
          </a:p>
          <a:p>
            <a:pPr>
              <a:buFont typeface="Wingdings" pitchFamily="2" charset="2"/>
              <a:buChar char="v"/>
            </a:pPr>
            <a:r>
              <a:rPr lang="en-IN" dirty="0" smtClean="0">
                <a:solidFill>
                  <a:srgbClr val="002060"/>
                </a:solidFill>
              </a:rPr>
              <a:t>District court</a:t>
            </a:r>
            <a:endParaRPr lang="en-IN" dirty="0">
              <a:solidFill>
                <a:srgbClr val="00206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ypes-of-court-1024x576.png"/>
          <p:cNvPicPr>
            <a:picLocks noGrp="1" noChangeAspect="1"/>
          </p:cNvPicPr>
          <p:nvPr>
            <p:ph sz="quarter" idx="1"/>
          </p:nvPr>
        </p:nvPicPr>
        <p:blipFill>
          <a:blip r:embed="rId2"/>
          <a:stretch>
            <a:fillRect/>
          </a:stretch>
        </p:blipFill>
        <p:spPr>
          <a:xfrm>
            <a:off x="457200" y="1214422"/>
            <a:ext cx="7467600" cy="4922853"/>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2(5).jpg"/>
          <p:cNvPicPr>
            <a:picLocks noGrp="1" noChangeAspect="1"/>
          </p:cNvPicPr>
          <p:nvPr>
            <p:ph sz="quarter" idx="1"/>
          </p:nvPr>
        </p:nvPicPr>
        <p:blipFill>
          <a:blip r:embed="rId2"/>
          <a:stretch>
            <a:fillRect/>
          </a:stretch>
        </p:blipFill>
        <p:spPr>
          <a:xfrm>
            <a:off x="928663" y="642918"/>
            <a:ext cx="6858048" cy="5830907"/>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Jurisdiction of courts</a:t>
            </a:r>
            <a:endParaRPr lang="en-IN" dirty="0">
              <a:solidFill>
                <a:srgbClr val="FF0000"/>
              </a:solidFill>
            </a:endParaRPr>
          </a:p>
        </p:txBody>
      </p:sp>
      <p:sp>
        <p:nvSpPr>
          <p:cNvPr id="3" name="Content Placeholder 2"/>
          <p:cNvSpPr>
            <a:spLocks noGrp="1"/>
          </p:cNvSpPr>
          <p:nvPr>
            <p:ph sz="quarter" idx="1"/>
          </p:nvPr>
        </p:nvSpPr>
        <p:spPr>
          <a:xfrm>
            <a:off x="304800" y="1214422"/>
            <a:ext cx="8686800" cy="4525963"/>
          </a:xfrm>
        </p:spPr>
        <p:txBody>
          <a:bodyPr>
            <a:noAutofit/>
          </a:bodyPr>
          <a:lstStyle/>
          <a:p>
            <a:pPr algn="just">
              <a:lnSpc>
                <a:spcPct val="120000"/>
              </a:lnSpc>
              <a:buNone/>
            </a:pPr>
            <a:r>
              <a:rPr lang="en-IN" sz="2000" dirty="0" smtClean="0"/>
              <a:t>In </a:t>
            </a:r>
            <a:r>
              <a:rPr lang="en-IN" sz="2000" dirty="0" err="1" smtClean="0"/>
              <a:t>India,justice</a:t>
            </a:r>
            <a:r>
              <a:rPr lang="en-IN" sz="2000" dirty="0" smtClean="0"/>
              <a:t> is delivered through court of law .The Indian constitution outlines setup of Indian courts to administers the functioning of the laws within the country.</a:t>
            </a:r>
          </a:p>
          <a:p>
            <a:pPr algn="just">
              <a:lnSpc>
                <a:spcPct val="120000"/>
              </a:lnSpc>
              <a:buNone/>
            </a:pPr>
            <a:endParaRPr lang="en-IN" sz="1600" dirty="0" smtClean="0"/>
          </a:p>
          <a:p>
            <a:pPr algn="just">
              <a:lnSpc>
                <a:spcPct val="120000"/>
              </a:lnSpc>
              <a:buNone/>
            </a:pPr>
            <a:endParaRPr lang="en-IN" sz="1600" dirty="0" smtClean="0"/>
          </a:p>
          <a:p>
            <a:pPr algn="just">
              <a:lnSpc>
                <a:spcPct val="120000"/>
              </a:lnSpc>
              <a:buNone/>
            </a:pPr>
            <a:r>
              <a:rPr lang="en-IN" sz="2400" b="1" dirty="0" smtClean="0">
                <a:solidFill>
                  <a:srgbClr val="FF0000"/>
                </a:solidFill>
              </a:rPr>
              <a:t>SUPREME COURT</a:t>
            </a:r>
          </a:p>
          <a:p>
            <a:pPr algn="just">
              <a:lnSpc>
                <a:spcPct val="120000"/>
              </a:lnSpc>
              <a:buNone/>
            </a:pPr>
            <a:r>
              <a:rPr lang="en-IN" sz="2000" dirty="0" smtClean="0"/>
              <a:t>It is the court of appellate jurisdiction (Article 132 to 136).In case  of violation of Fundamental Rights  granted under the </a:t>
            </a:r>
            <a:r>
              <a:rPr lang="en-IN" sz="2000" dirty="0" err="1" smtClean="0"/>
              <a:t>consitutions</a:t>
            </a:r>
            <a:r>
              <a:rPr lang="en-IN" sz="2000" dirty="0" smtClean="0"/>
              <a:t> of </a:t>
            </a:r>
            <a:r>
              <a:rPr lang="en-IN" sz="2000" dirty="0" err="1" smtClean="0"/>
              <a:t>India,a</a:t>
            </a:r>
            <a:r>
              <a:rPr lang="en-IN" sz="2000" dirty="0" smtClean="0"/>
              <a:t> Write petition(Article 32(2))can be filed in the supreme court of </a:t>
            </a:r>
            <a:r>
              <a:rPr lang="en-IN" sz="2000" dirty="0" err="1" smtClean="0"/>
              <a:t>India.In</a:t>
            </a:r>
            <a:r>
              <a:rPr lang="en-IN" sz="2000" dirty="0" smtClean="0"/>
              <a:t> addition, Supreme Court has original jurisdiction and </a:t>
            </a:r>
            <a:r>
              <a:rPr lang="en-IN" sz="2000" dirty="0" err="1" smtClean="0"/>
              <a:t>advisaory</a:t>
            </a:r>
            <a:r>
              <a:rPr lang="en-IN" sz="2000" dirty="0" smtClean="0"/>
              <a:t> jurisdiction of the supreme (Article 143).The supreme court and High courts also enjoy the power of judicial review.</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571480"/>
            <a:ext cx="8686800" cy="5222893"/>
          </a:xfrm>
        </p:spPr>
        <p:txBody>
          <a:bodyPr>
            <a:normAutofit fontScale="77500" lnSpcReduction="20000"/>
          </a:bodyPr>
          <a:lstStyle/>
          <a:p>
            <a:pPr algn="just">
              <a:lnSpc>
                <a:spcPct val="120000"/>
              </a:lnSpc>
              <a:buNone/>
            </a:pPr>
            <a:r>
              <a:rPr lang="en-IN" sz="4500" b="1" dirty="0" smtClean="0">
                <a:solidFill>
                  <a:srgbClr val="FF0000"/>
                </a:solidFill>
              </a:rPr>
              <a:t>HIGH COURT</a:t>
            </a:r>
          </a:p>
          <a:p>
            <a:pPr algn="just">
              <a:lnSpc>
                <a:spcPct val="120000"/>
              </a:lnSpc>
              <a:buNone/>
            </a:pPr>
            <a:r>
              <a:rPr lang="en-IN" dirty="0" smtClean="0"/>
              <a:t>Principally ,the high court also enjoy the appellate jurisdiction(Article 225), correspondingly High Courts at Calcutta, Mumbai, </a:t>
            </a:r>
            <a:r>
              <a:rPr lang="en-IN" dirty="0" err="1" smtClean="0"/>
              <a:t>Delhi,chennai</a:t>
            </a:r>
            <a:r>
              <a:rPr lang="en-IN" dirty="0" smtClean="0"/>
              <a:t> also enjoy original jurisdiction .</a:t>
            </a:r>
          </a:p>
          <a:p>
            <a:pPr algn="just">
              <a:lnSpc>
                <a:spcPct val="120000"/>
              </a:lnSpc>
              <a:buNone/>
            </a:pPr>
            <a:r>
              <a:rPr lang="en-IN" dirty="0" smtClean="0"/>
              <a:t>In case of violation of Fundamental Rights and ‘for any other purpose’ found in article 226 ,an aggrieved party can approach the high court by filing a writ petition.</a:t>
            </a:r>
          </a:p>
          <a:p>
            <a:pPr algn="just">
              <a:lnSpc>
                <a:spcPct val="120000"/>
              </a:lnSpc>
              <a:buNone/>
            </a:pPr>
            <a:r>
              <a:rPr lang="en-IN" sz="4400" b="1" dirty="0" smtClean="0">
                <a:solidFill>
                  <a:srgbClr val="FF0000"/>
                </a:solidFill>
              </a:rPr>
              <a:t>DISTRICT AND SESSION COURTS</a:t>
            </a:r>
          </a:p>
          <a:p>
            <a:pPr algn="just">
              <a:lnSpc>
                <a:spcPct val="120000"/>
              </a:lnSpc>
              <a:buNone/>
            </a:pPr>
            <a:r>
              <a:rPr lang="en-IN" dirty="0" smtClean="0"/>
              <a:t>Generally ,each state is divided into judicial district presided over by a ‘District and sessions </a:t>
            </a:r>
            <a:r>
              <a:rPr lang="en-IN" dirty="0" err="1" smtClean="0"/>
              <a:t>judge’.He</a:t>
            </a:r>
            <a:r>
              <a:rPr lang="en-IN" dirty="0" smtClean="0"/>
              <a:t> is known as a District Judge when he presided over a civil case, and a sessions judge when presides over a criminal case. He is the highest judicial authority at district </a:t>
            </a:r>
            <a:r>
              <a:rPr lang="en-IN" dirty="0" err="1" smtClean="0"/>
              <a:t>level.consitution</a:t>
            </a:r>
            <a:r>
              <a:rPr lang="en-IN" dirty="0" smtClean="0"/>
              <a:t> of courts below this level varies from state to state.</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rgbClr val="FF0000"/>
                </a:solidFill>
              </a:rPr>
              <a:t>Main components of court</a:t>
            </a:r>
            <a:endParaRPr lang="en-IN" b="1" dirty="0">
              <a:solidFill>
                <a:srgbClr val="FF0000"/>
              </a:solidFill>
            </a:endParaRPr>
          </a:p>
        </p:txBody>
      </p:sp>
      <p:sp>
        <p:nvSpPr>
          <p:cNvPr id="3" name="Content Placeholder 2"/>
          <p:cNvSpPr>
            <a:spLocks noGrp="1"/>
          </p:cNvSpPr>
          <p:nvPr>
            <p:ph sz="quarter" idx="1"/>
          </p:nvPr>
        </p:nvSpPr>
        <p:spPr>
          <a:xfrm>
            <a:off x="142844" y="1285860"/>
            <a:ext cx="8686800" cy="4946672"/>
          </a:xfrm>
        </p:spPr>
        <p:txBody>
          <a:bodyPr>
            <a:normAutofit/>
          </a:bodyPr>
          <a:lstStyle/>
          <a:p>
            <a:r>
              <a:rPr lang="en-IN" dirty="0" smtClean="0"/>
              <a:t>Judge </a:t>
            </a:r>
          </a:p>
          <a:p>
            <a:r>
              <a:rPr lang="en-IN" dirty="0" smtClean="0"/>
              <a:t>Public prosecutors</a:t>
            </a:r>
          </a:p>
          <a:p>
            <a:r>
              <a:rPr lang="en-IN" dirty="0" smtClean="0"/>
              <a:t>Defence lawyer</a:t>
            </a:r>
          </a:p>
          <a:p>
            <a:pPr>
              <a:buNone/>
            </a:pPr>
            <a:r>
              <a:rPr lang="en-IN" dirty="0" smtClean="0"/>
              <a:t>   </a:t>
            </a:r>
            <a:r>
              <a:rPr lang="en-IN" b="1" dirty="0" smtClean="0">
                <a:solidFill>
                  <a:srgbClr val="FF0000"/>
                </a:solidFill>
              </a:rPr>
              <a:t>Judge:-</a:t>
            </a:r>
            <a:r>
              <a:rPr lang="en-IN" dirty="0" smtClean="0"/>
              <a:t>The  judge, hears all the witnesses and see the evidence presented by both the parties</a:t>
            </a:r>
          </a:p>
          <a:p>
            <a:pPr>
              <a:buFont typeface="Courier New" pitchFamily="49" charset="0"/>
              <a:buChar char="o"/>
            </a:pPr>
            <a:r>
              <a:rPr lang="en-IN" dirty="0" smtClean="0"/>
              <a:t>The judge decides whether the accused person is guilty or innocent</a:t>
            </a:r>
          </a:p>
          <a:p>
            <a:pPr>
              <a:buFont typeface="Courier New" pitchFamily="49" charset="0"/>
              <a:buChar char="o"/>
            </a:pPr>
            <a:r>
              <a:rPr lang="en-IN" dirty="0" smtClean="0"/>
              <a:t>If the accused is convicted ,then the judge pronounces the sentence</a:t>
            </a:r>
          </a:p>
          <a:p>
            <a:pPr>
              <a:buFont typeface="Courier New" pitchFamily="49" charset="0"/>
              <a:buChar char="o"/>
            </a:pPr>
            <a:r>
              <a:rPr lang="en-IN" dirty="0" smtClean="0"/>
              <a:t>He may send the person to jail or impose a fine or both according to the law prescribes.</a:t>
            </a:r>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117615"/>
            <a:ext cx="8686800" cy="4525963"/>
          </a:xfrm>
        </p:spPr>
        <p:txBody>
          <a:bodyPr>
            <a:normAutofit fontScale="85000" lnSpcReduction="10000"/>
          </a:bodyPr>
          <a:lstStyle/>
          <a:p>
            <a:pPr algn="just">
              <a:buNone/>
            </a:pPr>
            <a:r>
              <a:rPr lang="en-IN" b="1" dirty="0" smtClean="0">
                <a:solidFill>
                  <a:srgbClr val="FF0000"/>
                </a:solidFill>
              </a:rPr>
              <a:t>Defence lawyer </a:t>
            </a:r>
            <a:r>
              <a:rPr lang="en-IN" dirty="0" smtClean="0">
                <a:solidFill>
                  <a:srgbClr val="FF0000"/>
                </a:solidFill>
              </a:rPr>
              <a:t>:-</a:t>
            </a:r>
            <a:r>
              <a:rPr lang="en-IN" sz="2200" dirty="0" smtClean="0"/>
              <a:t>Represent the accused after arrest to give advice </a:t>
            </a:r>
          </a:p>
          <a:p>
            <a:pPr algn="just">
              <a:buFont typeface="Courier New" pitchFamily="49" charset="0"/>
              <a:buChar char="o"/>
            </a:pPr>
            <a:r>
              <a:rPr lang="en-IN" sz="2200" dirty="0" smtClean="0"/>
              <a:t>Investigate details of the offense on behalf of the accused</a:t>
            </a:r>
          </a:p>
          <a:p>
            <a:pPr algn="just">
              <a:buFont typeface="Courier New" pitchFamily="49" charset="0"/>
              <a:buChar char="o"/>
            </a:pPr>
            <a:r>
              <a:rPr lang="en-IN" sz="2200" dirty="0" smtClean="0"/>
              <a:t>Discuss the case with the prosecutor and test the strength of the state’s case</a:t>
            </a:r>
          </a:p>
          <a:p>
            <a:pPr algn="just">
              <a:buFont typeface="Courier New" pitchFamily="49" charset="0"/>
              <a:buChar char="o"/>
            </a:pPr>
            <a:r>
              <a:rPr lang="en-IN" sz="2200" dirty="0" smtClean="0"/>
              <a:t>Represent the accused at bail hearings</a:t>
            </a:r>
          </a:p>
          <a:p>
            <a:pPr algn="just">
              <a:buFont typeface="Courier New" pitchFamily="49" charset="0"/>
              <a:buChar char="o"/>
            </a:pPr>
            <a:r>
              <a:rPr lang="en-IN" sz="2200" dirty="0" smtClean="0"/>
              <a:t>Represent the accused at trail</a:t>
            </a:r>
          </a:p>
          <a:p>
            <a:pPr algn="just">
              <a:buFont typeface="Courier New" pitchFamily="49" charset="0"/>
              <a:buChar char="o"/>
            </a:pPr>
            <a:r>
              <a:rPr lang="en-IN" sz="2200" dirty="0" smtClean="0"/>
              <a:t>Present an appeal</a:t>
            </a:r>
          </a:p>
          <a:p>
            <a:pPr algn="just">
              <a:buNone/>
            </a:pPr>
            <a:r>
              <a:rPr lang="en-IN" sz="2200" dirty="0" smtClean="0"/>
              <a:t>   </a:t>
            </a:r>
            <a:r>
              <a:rPr lang="en-IN" dirty="0" smtClean="0">
                <a:solidFill>
                  <a:srgbClr val="FF0000"/>
                </a:solidFill>
                <a:latin typeface="+mj-lt"/>
              </a:rPr>
              <a:t>Public prosecutor:-</a:t>
            </a:r>
          </a:p>
          <a:p>
            <a:pPr algn="just">
              <a:buFont typeface="Courier New" pitchFamily="49" charset="0"/>
              <a:buChar char="o"/>
            </a:pPr>
            <a:r>
              <a:rPr lang="en-IN" sz="2000" dirty="0" smtClean="0"/>
              <a:t>Lawyer who represent the state and conduct criminal cases against defendants.</a:t>
            </a:r>
          </a:p>
          <a:p>
            <a:pPr algn="just">
              <a:buFont typeface="Courier New" pitchFamily="49" charset="0"/>
              <a:buChar char="o"/>
            </a:pPr>
            <a:r>
              <a:rPr lang="en-IN" sz="2000" dirty="0" smtClean="0"/>
              <a:t>The role of the prosecutor begins once the police filed charge-sheet in the court</a:t>
            </a:r>
          </a:p>
          <a:p>
            <a:pPr algn="just">
              <a:buFont typeface="Courier New" pitchFamily="49" charset="0"/>
              <a:buChar char="o"/>
            </a:pPr>
            <a:r>
              <a:rPr lang="en-IN" sz="2000" dirty="0" smtClean="0"/>
              <a:t>The prosecutor must conduct the prosecution on behalf of the police investigation</a:t>
            </a:r>
          </a:p>
          <a:p>
            <a:pPr algn="just">
              <a:buFont typeface="Courier New" pitchFamily="49" charset="0"/>
              <a:buChar char="o"/>
            </a:pPr>
            <a:r>
              <a:rPr lang="en-IN" sz="2000" dirty="0" smtClean="0"/>
              <a:t>It his/her duty to present all the facts ,witnesses and evidence before the court</a:t>
            </a:r>
          </a:p>
          <a:p>
            <a:pPr algn="just">
              <a:buFont typeface="Courier New" pitchFamily="49" charset="0"/>
              <a:buChar char="o"/>
            </a:pPr>
            <a:r>
              <a:rPr lang="en-IN" sz="2000" dirty="0" smtClean="0"/>
              <a:t>He/she has the right to a speedy trial.</a:t>
            </a:r>
            <a:endParaRPr lang="en-IN"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6000" dirty="0" err="1" smtClean="0">
                <a:solidFill>
                  <a:srgbClr val="FF0000"/>
                </a:solidFill>
                <a:latin typeface="Broadway" pitchFamily="82" charset="0"/>
              </a:rPr>
              <a:t>cONTENTS</a:t>
            </a:r>
            <a:endParaRPr lang="en-IN" sz="6000" dirty="0">
              <a:solidFill>
                <a:srgbClr val="FF0000"/>
              </a:solidFill>
              <a:latin typeface="Broadway" pitchFamily="82" charset="0"/>
            </a:endParaRPr>
          </a:p>
        </p:txBody>
      </p:sp>
      <p:sp>
        <p:nvSpPr>
          <p:cNvPr id="3" name="Content Placeholder 2"/>
          <p:cNvSpPr>
            <a:spLocks noGrp="1"/>
          </p:cNvSpPr>
          <p:nvPr>
            <p:ph sz="quarter" idx="1"/>
          </p:nvPr>
        </p:nvSpPr>
        <p:spPr>
          <a:xfrm>
            <a:off x="285720" y="2143116"/>
            <a:ext cx="8686800" cy="4525963"/>
          </a:xfrm>
        </p:spPr>
        <p:txBody>
          <a:bodyPr>
            <a:normAutofit/>
          </a:bodyPr>
          <a:lstStyle/>
          <a:p>
            <a:r>
              <a:rPr lang="en-IN" dirty="0" smtClean="0">
                <a:solidFill>
                  <a:srgbClr val="002060"/>
                </a:solidFill>
                <a:latin typeface="Aharoni" pitchFamily="2" charset="-79"/>
                <a:cs typeface="Aharoni" pitchFamily="2" charset="-79"/>
              </a:rPr>
              <a:t>Introduction</a:t>
            </a:r>
          </a:p>
          <a:p>
            <a:r>
              <a:rPr lang="en-IN" dirty="0" smtClean="0">
                <a:solidFill>
                  <a:srgbClr val="002060"/>
                </a:solidFill>
                <a:latin typeface="Aharoni" pitchFamily="2" charset="-79"/>
                <a:cs typeface="Aharoni" pitchFamily="2" charset="-79"/>
              </a:rPr>
              <a:t>Structure of police</a:t>
            </a:r>
          </a:p>
          <a:p>
            <a:r>
              <a:rPr lang="en-IN" dirty="0" smtClean="0">
                <a:solidFill>
                  <a:srgbClr val="002060"/>
                </a:solidFill>
                <a:latin typeface="Aharoni" pitchFamily="2" charset="-79"/>
                <a:cs typeface="Aharoni" pitchFamily="2" charset="-79"/>
              </a:rPr>
              <a:t>Police and forensic scientist relationship with reference to crime investigation</a:t>
            </a:r>
          </a:p>
          <a:p>
            <a:r>
              <a:rPr lang="en-IN" dirty="0" smtClean="0">
                <a:solidFill>
                  <a:srgbClr val="002060"/>
                </a:solidFill>
                <a:latin typeface="Aharoni" pitchFamily="2" charset="-79"/>
                <a:cs typeface="Aharoni" pitchFamily="2" charset="-79"/>
              </a:rPr>
              <a:t>Modus operandi and its role in crime record</a:t>
            </a:r>
          </a:p>
          <a:p>
            <a:r>
              <a:rPr lang="en-IN" dirty="0" smtClean="0">
                <a:solidFill>
                  <a:srgbClr val="002060"/>
                </a:solidFill>
                <a:latin typeface="Aharoni" pitchFamily="2" charset="-79"/>
                <a:cs typeface="Aharoni" pitchFamily="2" charset="-79"/>
              </a:rPr>
              <a:t>Maintenance of crime records</a:t>
            </a:r>
          </a:p>
          <a:p>
            <a:r>
              <a:rPr lang="en-IN" dirty="0" smtClean="0">
                <a:solidFill>
                  <a:srgbClr val="002060"/>
                </a:solidFill>
                <a:latin typeface="Aharoni" pitchFamily="2" charset="-79"/>
                <a:cs typeface="Aharoni" pitchFamily="2" charset="-79"/>
              </a:rPr>
              <a:t>Prosecution and judicial organizations </a:t>
            </a:r>
          </a:p>
          <a:p>
            <a:r>
              <a:rPr lang="en-IN" dirty="0" smtClean="0">
                <a:solidFill>
                  <a:srgbClr val="002060"/>
                </a:solidFill>
                <a:latin typeface="Aharoni" pitchFamily="2" charset="-79"/>
                <a:cs typeface="Aharoni" pitchFamily="2" charset="-79"/>
              </a:rPr>
              <a:t>Courts in India </a:t>
            </a:r>
          </a:p>
          <a:p>
            <a:r>
              <a:rPr lang="en-IN" dirty="0" smtClean="0">
                <a:solidFill>
                  <a:srgbClr val="002060"/>
                </a:solidFill>
                <a:latin typeface="Aharoni" pitchFamily="2" charset="-79"/>
                <a:cs typeface="Aharoni" pitchFamily="2" charset="-79"/>
              </a:rPr>
              <a:t>Jurisdiction of courts in criminal cases and FIR </a:t>
            </a:r>
            <a:endParaRPr lang="en-IN" dirty="0">
              <a:solidFill>
                <a:srgbClr val="002060"/>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Fir(first information report)</a:t>
            </a:r>
            <a:endParaRPr lang="en-IN" dirty="0">
              <a:solidFill>
                <a:srgbClr val="FF0000"/>
              </a:solidFill>
            </a:endParaRPr>
          </a:p>
        </p:txBody>
      </p:sp>
      <p:sp>
        <p:nvSpPr>
          <p:cNvPr id="3" name="Content Placeholder 2"/>
          <p:cNvSpPr>
            <a:spLocks noGrp="1"/>
          </p:cNvSpPr>
          <p:nvPr>
            <p:ph sz="quarter" idx="1"/>
          </p:nvPr>
        </p:nvSpPr>
        <p:spPr/>
        <p:txBody>
          <a:bodyPr>
            <a:normAutofit fontScale="92500" lnSpcReduction="10000"/>
          </a:bodyPr>
          <a:lstStyle/>
          <a:p>
            <a:pPr>
              <a:buNone/>
            </a:pPr>
            <a:r>
              <a:rPr lang="en-IN" b="1" dirty="0" smtClean="0">
                <a:solidFill>
                  <a:srgbClr val="00B050"/>
                </a:solidFill>
              </a:rPr>
              <a:t>1.What is an FIR?</a:t>
            </a:r>
          </a:p>
          <a:p>
            <a:pPr>
              <a:buNone/>
            </a:pPr>
            <a:r>
              <a:rPr lang="en-IN" dirty="0" smtClean="0"/>
              <a:t>    </a:t>
            </a:r>
            <a:r>
              <a:rPr lang="en-IN" sz="2000" dirty="0" smtClean="0"/>
              <a:t>FIR is a written document prepared by the police when they receive information about the commission of a cognizable </a:t>
            </a:r>
            <a:r>
              <a:rPr lang="en-IN" sz="2000" dirty="0" err="1" smtClean="0"/>
              <a:t>offence.It</a:t>
            </a:r>
            <a:r>
              <a:rPr lang="en-IN" sz="2000" dirty="0" smtClean="0"/>
              <a:t> is a report of information that reaches the police first in point of time and that is why it is called so.</a:t>
            </a:r>
          </a:p>
          <a:p>
            <a:pPr>
              <a:buNone/>
            </a:pPr>
            <a:r>
              <a:rPr lang="en-IN" sz="2000" dirty="0" smtClean="0"/>
              <a:t> </a:t>
            </a:r>
            <a:r>
              <a:rPr lang="en-IN" dirty="0" smtClean="0">
                <a:solidFill>
                  <a:srgbClr val="00B050"/>
                </a:solidFill>
              </a:rPr>
              <a:t>2.Why is FIR important?</a:t>
            </a:r>
          </a:p>
          <a:p>
            <a:pPr>
              <a:buNone/>
            </a:pPr>
            <a:r>
              <a:rPr lang="en-IN" dirty="0" smtClean="0"/>
              <a:t>     </a:t>
            </a:r>
            <a:r>
              <a:rPr lang="en-IN" sz="2000" dirty="0" smtClean="0"/>
              <a:t>An FIR is a very important document as it sets the process of criminal justice in </a:t>
            </a:r>
            <a:r>
              <a:rPr lang="en-IN" sz="2000" dirty="0" err="1" smtClean="0"/>
              <a:t>motion.It</a:t>
            </a:r>
            <a:r>
              <a:rPr lang="en-IN" sz="2000" dirty="0" smtClean="0"/>
              <a:t> is only after the FIR is registered in the police station that the police takes up investigation of the case.</a:t>
            </a:r>
          </a:p>
          <a:p>
            <a:pPr>
              <a:buNone/>
            </a:pPr>
            <a:r>
              <a:rPr lang="en-IN" dirty="0" smtClean="0">
                <a:solidFill>
                  <a:srgbClr val="00B050"/>
                </a:solidFill>
              </a:rPr>
              <a:t>3.Who can lodge an FIR?</a:t>
            </a:r>
          </a:p>
          <a:p>
            <a:pPr>
              <a:buNone/>
            </a:pPr>
            <a:r>
              <a:rPr lang="en-IN" sz="2000" dirty="0" smtClean="0"/>
              <a:t>       Anyone who knows about the commission of a cognizable offence can file an </a:t>
            </a:r>
            <a:r>
              <a:rPr lang="en-IN" sz="2000" dirty="0" err="1" smtClean="0"/>
              <a:t>FIR.It</a:t>
            </a:r>
            <a:r>
              <a:rPr lang="en-IN" sz="2000" dirty="0" smtClean="0"/>
              <a:t> is not necessary that only the victim of the crime should file an FIR.A police officer who comes to know about a cognizable offence can file an FIR himself/herself.</a:t>
            </a:r>
            <a:endParaRPr lang="en-IN"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42900"/>
            <a:ext cx="8839200" cy="6500858"/>
          </a:xfrm>
        </p:spPr>
        <p:txBody>
          <a:bodyPr>
            <a:normAutofit fontScale="77500" lnSpcReduction="20000"/>
          </a:bodyPr>
          <a:lstStyle/>
          <a:p>
            <a:pPr>
              <a:buNone/>
            </a:pPr>
            <a:r>
              <a:rPr lang="en-IN" dirty="0" smtClean="0"/>
              <a:t>    </a:t>
            </a:r>
          </a:p>
          <a:p>
            <a:pPr>
              <a:buNone/>
            </a:pPr>
            <a:endParaRPr lang="en-IN" dirty="0" smtClean="0"/>
          </a:p>
          <a:p>
            <a:pPr>
              <a:buNone/>
            </a:pPr>
            <a:r>
              <a:rPr lang="en-IN" b="1" dirty="0" smtClean="0">
                <a:solidFill>
                  <a:srgbClr val="00B050"/>
                </a:solidFill>
              </a:rPr>
              <a:t>YOU CAN FILE AN FIR IF:</a:t>
            </a:r>
          </a:p>
          <a:p>
            <a:pPr>
              <a:buNone/>
            </a:pPr>
            <a:endParaRPr lang="en-IN" dirty="0" smtClean="0"/>
          </a:p>
          <a:p>
            <a:pPr algn="just">
              <a:buFont typeface="Wingdings" pitchFamily="2" charset="2"/>
              <a:buChar char="q"/>
            </a:pPr>
            <a:r>
              <a:rPr lang="en-IN" dirty="0" smtClean="0"/>
              <a:t>  </a:t>
            </a:r>
            <a:r>
              <a:rPr lang="en-IN" sz="3400" dirty="0" smtClean="0"/>
              <a:t>You are the person against whom the offence has been committed</a:t>
            </a:r>
          </a:p>
          <a:p>
            <a:pPr algn="just">
              <a:buFont typeface="Wingdings" pitchFamily="2" charset="2"/>
              <a:buChar char="q"/>
            </a:pPr>
            <a:r>
              <a:rPr lang="en-IN" sz="3400" dirty="0" smtClean="0"/>
              <a:t>    You know yourself about an offence which has been committed</a:t>
            </a:r>
          </a:p>
          <a:p>
            <a:pPr algn="just">
              <a:buFont typeface="Wingdings" pitchFamily="2" charset="2"/>
              <a:buChar char="q"/>
            </a:pPr>
            <a:endParaRPr lang="en-IN" sz="2000" dirty="0" smtClean="0"/>
          </a:p>
          <a:p>
            <a:pPr algn="just">
              <a:buNone/>
            </a:pPr>
            <a:r>
              <a:rPr lang="en-IN" sz="2900" b="1" dirty="0" smtClean="0">
                <a:solidFill>
                  <a:srgbClr val="FF0000"/>
                </a:solidFill>
              </a:rPr>
              <a:t> THE POLICE MAY NOT INVESTIGATE A COMPLAINT EVEN IF YOU FILE A FIR</a:t>
            </a:r>
          </a:p>
          <a:p>
            <a:pPr algn="just">
              <a:buNone/>
            </a:pPr>
            <a:r>
              <a:rPr lang="en-IN" sz="2900" b="1" dirty="0" smtClean="0">
                <a:solidFill>
                  <a:srgbClr val="FF0000"/>
                </a:solidFill>
              </a:rPr>
              <a:t>  When:-</a:t>
            </a:r>
          </a:p>
          <a:p>
            <a:pPr algn="just">
              <a:buFont typeface="Wingdings" pitchFamily="2" charset="2"/>
              <a:buChar char="v"/>
            </a:pPr>
            <a:r>
              <a:rPr lang="en-IN" sz="2600" dirty="0" smtClean="0"/>
              <a:t> </a:t>
            </a:r>
            <a:r>
              <a:rPr lang="en-IN" sz="2900" dirty="0" smtClean="0"/>
              <a:t>The case is not serious in nature</a:t>
            </a:r>
          </a:p>
          <a:p>
            <a:pPr algn="just">
              <a:buFont typeface="Wingdings" pitchFamily="2" charset="2"/>
              <a:buChar char="v"/>
            </a:pPr>
            <a:r>
              <a:rPr lang="en-IN" sz="2900" dirty="0" smtClean="0"/>
              <a:t>The police feel that there is not enough ground to investigate.</a:t>
            </a:r>
          </a:p>
          <a:p>
            <a:pPr algn="just">
              <a:buNone/>
            </a:pPr>
            <a:r>
              <a:rPr lang="en-IN" sz="2900" dirty="0" smtClean="0"/>
              <a:t>   however, the police must record the reasons for not conducting an investigation and in the later case must also inform you.-[Section 157, Criminal Procedure Code,1973]</a:t>
            </a:r>
          </a:p>
          <a:p>
            <a:pPr algn="just">
              <a:buNone/>
            </a:pPr>
            <a:endParaRPr lang="en-IN" sz="2000" dirty="0" smtClean="0"/>
          </a:p>
          <a:p>
            <a:pPr algn="just">
              <a:buNone/>
            </a:pPr>
            <a:endParaRPr lang="en-IN" sz="2600" b="1" dirty="0" smtClean="0">
              <a:solidFill>
                <a:srgbClr val="FF0000"/>
              </a:solidFill>
            </a:endParaRPr>
          </a:p>
          <a:p>
            <a:pPr algn="just">
              <a:buNone/>
            </a:pPr>
            <a:endParaRPr lang="en-IN" sz="2600" b="1" dirty="0" smtClean="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785794"/>
            <a:ext cx="8686800" cy="5429288"/>
          </a:xfrm>
        </p:spPr>
        <p:txBody>
          <a:bodyPr>
            <a:normAutofit fontScale="85000" lnSpcReduction="10000"/>
          </a:bodyPr>
          <a:lstStyle/>
          <a:p>
            <a:pPr algn="just">
              <a:buNone/>
            </a:pPr>
            <a:r>
              <a:rPr lang="en-IN" b="1" dirty="0" smtClean="0">
                <a:solidFill>
                  <a:srgbClr val="FF0000"/>
                </a:solidFill>
              </a:rPr>
              <a:t>WHAT IS THE PROCEDURE OF FILING AN FIR?</a:t>
            </a:r>
          </a:p>
          <a:p>
            <a:pPr algn="just">
              <a:buNone/>
            </a:pPr>
            <a:r>
              <a:rPr lang="en-IN" sz="2400" dirty="0" smtClean="0"/>
              <a:t>        </a:t>
            </a:r>
            <a:r>
              <a:rPr lang="en-IN" dirty="0" smtClean="0"/>
              <a:t>The procedure of filing an FIR is prescribed in section 154 of the Criminal Procedure Code ,1973.</a:t>
            </a:r>
          </a:p>
          <a:p>
            <a:pPr algn="just">
              <a:buFont typeface="Wingdings" pitchFamily="2" charset="2"/>
              <a:buChar char="ü"/>
            </a:pPr>
            <a:r>
              <a:rPr lang="en-IN" dirty="0" smtClean="0"/>
              <a:t>When information about the commission of a cognizable offence is given orally , the police must write it down.</a:t>
            </a:r>
          </a:p>
          <a:p>
            <a:pPr algn="just">
              <a:buFont typeface="Wingdings" pitchFamily="2" charset="2"/>
              <a:buChar char="ü"/>
            </a:pPr>
            <a:r>
              <a:rPr lang="en-IN" dirty="0" smtClean="0"/>
              <a:t>It is your right as a person giving information or making a complaint to demand that the information recorded by the police is read over to you.</a:t>
            </a:r>
          </a:p>
          <a:p>
            <a:pPr algn="just">
              <a:buFont typeface="Wingdings" pitchFamily="2" charset="2"/>
              <a:buChar char="ü"/>
            </a:pPr>
            <a:r>
              <a:rPr lang="en-IN" dirty="0" smtClean="0"/>
              <a:t>Once the information has been recorded by the police is as per the details given by you.</a:t>
            </a:r>
          </a:p>
          <a:p>
            <a:pPr algn="just">
              <a:buFont typeface="Wingdings" pitchFamily="2" charset="2"/>
              <a:buChar char="ü"/>
            </a:pPr>
            <a:r>
              <a:rPr lang="en-IN" dirty="0" smtClean="0"/>
              <a:t>You should sign the report only after verifying that the information recorded by the police as per the details given by you.</a:t>
            </a:r>
          </a:p>
          <a:p>
            <a:pPr algn="just">
              <a:buFont typeface="Wingdings" pitchFamily="2" charset="2"/>
              <a:buChar char="ü"/>
            </a:pPr>
            <a:r>
              <a:rPr lang="en-IN" dirty="0" smtClean="0"/>
              <a:t>People who can not read or write must put their left thumb impression on the document after being satisfied that it is a correct record. Always ask for a copy of the FIR ,if the police do not give it to you. It is your right to get it free of cost.</a:t>
            </a:r>
          </a:p>
          <a:p>
            <a:pPr algn="just">
              <a:buNone/>
            </a:pPr>
            <a:r>
              <a:rPr lang="en-IN" sz="2400" dirty="0" smtClean="0"/>
              <a:t> </a:t>
            </a:r>
          </a:p>
          <a:p>
            <a:pPr>
              <a:buNone/>
            </a:pPr>
            <a:endParaRPr lang="en-IN" sz="3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What you should mention in the fir?</a:t>
            </a:r>
            <a:endParaRPr lang="en-IN" dirty="0">
              <a:solidFill>
                <a:srgbClr val="FF0000"/>
              </a:solidFill>
            </a:endParaRPr>
          </a:p>
        </p:txBody>
      </p:sp>
      <p:sp>
        <p:nvSpPr>
          <p:cNvPr id="3" name="Content Placeholder 2"/>
          <p:cNvSpPr>
            <a:spLocks noGrp="1"/>
          </p:cNvSpPr>
          <p:nvPr>
            <p:ph sz="quarter" idx="1"/>
          </p:nvPr>
        </p:nvSpPr>
        <p:spPr/>
        <p:txBody>
          <a:bodyPr>
            <a:normAutofit lnSpcReduction="10000"/>
          </a:bodyPr>
          <a:lstStyle/>
          <a:p>
            <a:r>
              <a:rPr lang="en-IN" sz="2000" dirty="0" smtClean="0">
                <a:solidFill>
                  <a:srgbClr val="002060"/>
                </a:solidFill>
              </a:rPr>
              <a:t>Your name and address</a:t>
            </a:r>
          </a:p>
          <a:p>
            <a:r>
              <a:rPr lang="en-IN" sz="2000" dirty="0" smtClean="0">
                <a:solidFill>
                  <a:srgbClr val="002060"/>
                </a:solidFill>
              </a:rPr>
              <a:t>Date ,time and location of the incident you are reporting</a:t>
            </a:r>
          </a:p>
          <a:p>
            <a:r>
              <a:rPr lang="en-IN" sz="2000" dirty="0" smtClean="0">
                <a:solidFill>
                  <a:srgbClr val="002060"/>
                </a:solidFill>
              </a:rPr>
              <a:t>The true facts of the incident as they occurred</a:t>
            </a:r>
          </a:p>
          <a:p>
            <a:r>
              <a:rPr lang="en-IN" sz="2000" dirty="0" smtClean="0">
                <a:solidFill>
                  <a:srgbClr val="002060"/>
                </a:solidFill>
              </a:rPr>
              <a:t>Names and description of the persons involved in the incident</a:t>
            </a:r>
          </a:p>
          <a:p>
            <a:r>
              <a:rPr lang="en-IN" sz="2000" dirty="0" smtClean="0">
                <a:solidFill>
                  <a:srgbClr val="002060"/>
                </a:solidFill>
              </a:rPr>
              <a:t>Refusal to register an FIR is against the law</a:t>
            </a:r>
          </a:p>
          <a:p>
            <a:r>
              <a:rPr lang="en-IN" sz="2000" dirty="0" smtClean="0">
                <a:solidFill>
                  <a:srgbClr val="002060"/>
                </a:solidFill>
              </a:rPr>
              <a:t>Witnesses , if any</a:t>
            </a:r>
          </a:p>
          <a:p>
            <a:pPr>
              <a:buNone/>
            </a:pPr>
            <a:endParaRPr lang="en-IN" sz="2000" dirty="0" smtClean="0"/>
          </a:p>
          <a:p>
            <a:pPr>
              <a:buNone/>
            </a:pPr>
            <a:r>
              <a:rPr lang="en-IN" sz="2000" b="1" dirty="0" smtClean="0">
                <a:solidFill>
                  <a:srgbClr val="FF0000"/>
                </a:solidFill>
              </a:rPr>
              <a:t>THINGS YOU SHOULD NOT DO-</a:t>
            </a:r>
          </a:p>
          <a:p>
            <a:pPr>
              <a:buFont typeface="Wingdings" pitchFamily="2" charset="2"/>
              <a:buChar char="q"/>
            </a:pPr>
            <a:r>
              <a:rPr lang="en-IN" sz="2000" dirty="0" smtClean="0">
                <a:solidFill>
                  <a:srgbClr val="002060"/>
                </a:solidFill>
              </a:rPr>
              <a:t>Never file a false complaint or give wrong information to the police. You can be prosecuted under law for giving wrong information or for misleading  the police .</a:t>
            </a:r>
          </a:p>
          <a:p>
            <a:pPr>
              <a:buFont typeface="Wingdings" pitchFamily="2" charset="2"/>
              <a:buChar char="q"/>
            </a:pPr>
            <a:r>
              <a:rPr lang="en-IN" sz="2000" dirty="0" smtClean="0">
                <a:solidFill>
                  <a:srgbClr val="002060"/>
                </a:solidFill>
              </a:rPr>
              <a:t>Never exaggerate or distort facts </a:t>
            </a:r>
          </a:p>
          <a:p>
            <a:pPr>
              <a:buFont typeface="Wingdings" pitchFamily="2" charset="2"/>
              <a:buChar char="q"/>
            </a:pPr>
            <a:r>
              <a:rPr lang="en-IN" sz="2000" dirty="0" smtClean="0">
                <a:solidFill>
                  <a:srgbClr val="002060"/>
                </a:solidFill>
              </a:rPr>
              <a:t>Never make vague or unclear statements</a:t>
            </a:r>
            <a:endParaRPr lang="en-IN" sz="2000" dirty="0">
              <a:solidFill>
                <a:srgbClr val="00206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Benefits of early recording of fir</a:t>
            </a:r>
            <a:endParaRPr lang="en-IN" dirty="0">
              <a:solidFill>
                <a:srgbClr val="FF0000"/>
              </a:solidFill>
            </a:endParaRPr>
          </a:p>
        </p:txBody>
      </p:sp>
      <p:sp>
        <p:nvSpPr>
          <p:cNvPr id="3" name="Content Placeholder 2"/>
          <p:cNvSpPr>
            <a:spLocks noGrp="1"/>
          </p:cNvSpPr>
          <p:nvPr>
            <p:ph sz="quarter" idx="1"/>
          </p:nvPr>
        </p:nvSpPr>
        <p:spPr/>
        <p:txBody>
          <a:bodyPr>
            <a:normAutofit/>
          </a:bodyPr>
          <a:lstStyle/>
          <a:p>
            <a:r>
              <a:rPr lang="en-IN" sz="2400" dirty="0" smtClean="0">
                <a:solidFill>
                  <a:srgbClr val="002060"/>
                </a:solidFill>
              </a:rPr>
              <a:t>The early recording of FIR helps in the arrest of the real offenders and also helps in the collection of evidence of the crime.</a:t>
            </a:r>
          </a:p>
          <a:p>
            <a:r>
              <a:rPr lang="en-IN" sz="2400" dirty="0" smtClean="0">
                <a:solidFill>
                  <a:srgbClr val="002060"/>
                </a:solidFill>
              </a:rPr>
              <a:t>The version given in the FIR recorded without undue delay is considered more reliable by the </a:t>
            </a:r>
            <a:r>
              <a:rPr lang="en-IN" sz="2400" dirty="0" err="1" smtClean="0">
                <a:solidFill>
                  <a:srgbClr val="002060"/>
                </a:solidFill>
              </a:rPr>
              <a:t>courts.Delay</a:t>
            </a:r>
            <a:r>
              <a:rPr lang="en-IN" sz="2400" dirty="0" smtClean="0">
                <a:solidFill>
                  <a:srgbClr val="002060"/>
                </a:solidFill>
              </a:rPr>
              <a:t> in reporting the matter to the police can raise suspicion that the version may be </a:t>
            </a:r>
            <a:r>
              <a:rPr lang="en-IN" sz="2400" dirty="0" err="1" smtClean="0">
                <a:solidFill>
                  <a:srgbClr val="002060"/>
                </a:solidFill>
              </a:rPr>
              <a:t>colored</a:t>
            </a:r>
            <a:r>
              <a:rPr lang="en-IN" sz="2400" dirty="0" smtClean="0">
                <a:solidFill>
                  <a:srgbClr val="002060"/>
                </a:solidFill>
              </a:rPr>
              <a:t> or concocted or an exaggerated account of the incident or innocent persons may have been roped in.</a:t>
            </a:r>
          </a:p>
          <a:p>
            <a:r>
              <a:rPr lang="en-IN" sz="2400" dirty="0" smtClean="0">
                <a:solidFill>
                  <a:srgbClr val="002060"/>
                </a:solidFill>
              </a:rPr>
              <a:t>The reason for delay should also be explained in the FIR.</a:t>
            </a:r>
            <a:endParaRPr lang="en-IN" sz="2400" dirty="0">
              <a:solidFill>
                <a:srgbClr val="00206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solidFill>
                  <a:srgbClr val="FF0000"/>
                </a:solidFill>
              </a:rPr>
              <a:t>Improve criminal justice system in </a:t>
            </a:r>
            <a:r>
              <a:rPr lang="en-IN" dirty="0" err="1" smtClean="0">
                <a:solidFill>
                  <a:srgbClr val="FF0000"/>
                </a:solidFill>
              </a:rPr>
              <a:t>india</a:t>
            </a:r>
            <a:endParaRPr lang="en-IN" dirty="0">
              <a:solidFill>
                <a:srgbClr val="FF0000"/>
              </a:solidFill>
            </a:endParaRPr>
          </a:p>
        </p:txBody>
      </p:sp>
      <p:sp>
        <p:nvSpPr>
          <p:cNvPr id="3" name="Content Placeholder 2"/>
          <p:cNvSpPr>
            <a:spLocks noGrp="1"/>
          </p:cNvSpPr>
          <p:nvPr>
            <p:ph sz="quarter" idx="1"/>
          </p:nvPr>
        </p:nvSpPr>
        <p:spPr/>
        <p:txBody>
          <a:bodyPr>
            <a:normAutofit fontScale="77500" lnSpcReduction="20000"/>
          </a:bodyPr>
          <a:lstStyle/>
          <a:p>
            <a:r>
              <a:rPr lang="en-IN" dirty="0" smtClean="0">
                <a:solidFill>
                  <a:srgbClr val="002060"/>
                </a:solidFill>
              </a:rPr>
              <a:t>Simplification of rules and procedures</a:t>
            </a:r>
          </a:p>
          <a:p>
            <a:r>
              <a:rPr lang="en-IN" dirty="0" smtClean="0">
                <a:solidFill>
                  <a:srgbClr val="002060"/>
                </a:solidFill>
              </a:rPr>
              <a:t>Repealing of outdated laws</a:t>
            </a:r>
          </a:p>
          <a:p>
            <a:r>
              <a:rPr lang="en-IN" dirty="0" smtClean="0">
                <a:solidFill>
                  <a:srgbClr val="002060"/>
                </a:solidFill>
              </a:rPr>
              <a:t>Criminal law amendment</a:t>
            </a:r>
          </a:p>
          <a:p>
            <a:r>
              <a:rPr lang="en-IN" dirty="0" smtClean="0">
                <a:solidFill>
                  <a:srgbClr val="002060"/>
                </a:solidFill>
              </a:rPr>
              <a:t>Police as investigative agency</a:t>
            </a:r>
          </a:p>
          <a:p>
            <a:r>
              <a:rPr lang="en-IN" dirty="0" smtClean="0">
                <a:solidFill>
                  <a:srgbClr val="002060"/>
                </a:solidFill>
              </a:rPr>
              <a:t>Judicial accountability</a:t>
            </a:r>
          </a:p>
          <a:p>
            <a:r>
              <a:rPr lang="en-IN" dirty="0" smtClean="0">
                <a:solidFill>
                  <a:srgbClr val="002060"/>
                </a:solidFill>
              </a:rPr>
              <a:t>Appointment, promotion and transfer of judges</a:t>
            </a:r>
          </a:p>
          <a:p>
            <a:r>
              <a:rPr lang="en-IN" dirty="0" smtClean="0">
                <a:solidFill>
                  <a:srgbClr val="002060"/>
                </a:solidFill>
              </a:rPr>
              <a:t>Average judge-population ratio</a:t>
            </a:r>
          </a:p>
          <a:p>
            <a:r>
              <a:rPr lang="en-IN" dirty="0" smtClean="0">
                <a:solidFill>
                  <a:srgbClr val="002060"/>
                </a:solidFill>
              </a:rPr>
              <a:t>Perjury and contempt of court</a:t>
            </a:r>
          </a:p>
          <a:p>
            <a:r>
              <a:rPr lang="en-IN" dirty="0" smtClean="0">
                <a:solidFill>
                  <a:srgbClr val="002060"/>
                </a:solidFill>
              </a:rPr>
              <a:t>Efficient public prosecutor</a:t>
            </a:r>
          </a:p>
          <a:p>
            <a:r>
              <a:rPr lang="en-IN" dirty="0" smtClean="0">
                <a:solidFill>
                  <a:srgbClr val="002060"/>
                </a:solidFill>
              </a:rPr>
              <a:t>Transparency of court proceedings</a:t>
            </a:r>
          </a:p>
          <a:p>
            <a:r>
              <a:rPr lang="en-IN" dirty="0" smtClean="0">
                <a:solidFill>
                  <a:srgbClr val="002060"/>
                </a:solidFill>
              </a:rPr>
              <a:t>Time bound filling of vacant post in the judiciary</a:t>
            </a:r>
          </a:p>
          <a:p>
            <a:endParaRPr lang="en-IN" dirty="0">
              <a:solidFill>
                <a:srgbClr val="00206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85918" y="1643050"/>
            <a:ext cx="5429288" cy="3429024"/>
          </a:xfrm>
          <a:prstGeom prst="rect">
            <a:avLst/>
          </a:prstGeom>
          <a:noFill/>
        </p:spPr>
        <p:txBody>
          <a:bodyPr wrap="square" lIns="91440" tIns="45720" rIns="91440" bIns="45720">
            <a:prstTxWarp prst="textTriangle">
              <a:avLst/>
            </a:prstTxWarp>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dirty="0" smtClean="0">
                <a:ln w="11430"/>
                <a:solidFill>
                  <a:srgbClr val="002060"/>
                </a:solidFill>
                <a:effectLst>
                  <a:outerShdw blurRad="80000" dist="40000" dir="5040000" algn="tl">
                    <a:srgbClr val="000000">
                      <a:alpha val="30000"/>
                    </a:srgbClr>
                  </a:outerShdw>
                </a:effectLst>
              </a:rPr>
              <a:t>THANK YOU</a:t>
            </a:r>
            <a:endParaRPr lang="en-US" sz="5400" b="1" cap="none" spc="0" dirty="0">
              <a:ln w="11430"/>
              <a:solidFill>
                <a:srgbClr val="002060"/>
              </a:solidFill>
              <a:effectLst>
                <a:outerShdw blurRad="80000" dist="40000" dir="5040000" algn="tl">
                  <a:srgbClr val="000000">
                    <a:alpha val="30000"/>
                  </a:srgbClr>
                </a:outerShdw>
              </a:effectLst>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solidFill>
                  <a:srgbClr val="FF0000"/>
                </a:solidFill>
              </a:rPr>
              <a:t>Introduction:-</a:t>
            </a:r>
            <a:endParaRPr lang="en-IN" b="1" u="sng" dirty="0">
              <a:solidFill>
                <a:srgbClr val="FF0000"/>
              </a:solidFill>
            </a:endParaRPr>
          </a:p>
        </p:txBody>
      </p:sp>
      <p:sp>
        <p:nvSpPr>
          <p:cNvPr id="3" name="Content Placeholder 2"/>
          <p:cNvSpPr>
            <a:spLocks noGrp="1"/>
          </p:cNvSpPr>
          <p:nvPr>
            <p:ph sz="quarter" idx="1"/>
          </p:nvPr>
        </p:nvSpPr>
        <p:spPr/>
        <p:txBody>
          <a:bodyPr>
            <a:normAutofit fontScale="92500" lnSpcReduction="10000"/>
          </a:bodyPr>
          <a:lstStyle/>
          <a:p>
            <a:r>
              <a:rPr lang="en-IN" sz="2000" b="1" dirty="0" smtClean="0"/>
              <a:t>Criminal justice system is the delivery of justice to those who have committed crimes .It is a series of govt. agencies and institutions whose goal is to identify and catch the law-breakers and to inflict a form of punishment on them.</a:t>
            </a:r>
          </a:p>
          <a:p>
            <a:r>
              <a:rPr lang="en-IN" sz="2000" b="1" dirty="0" smtClean="0"/>
              <a:t>Other goals include rehabilitations of offender, preventing other crimes and moral support for victims.</a:t>
            </a:r>
          </a:p>
          <a:p>
            <a:r>
              <a:rPr lang="en-IN" sz="2000" b="1" dirty="0" smtClean="0"/>
              <a:t>The primary institutions of the criminal justice system are the police, prosecution and defence lawyers ,the courts and prison.</a:t>
            </a:r>
          </a:p>
          <a:p>
            <a:pPr>
              <a:buFont typeface="Wingdings" pitchFamily="2" charset="2"/>
              <a:buChar char="q"/>
            </a:pPr>
            <a:r>
              <a:rPr lang="en-IN" sz="2000" b="1" dirty="0" smtClean="0"/>
              <a:t>The criminal justice system consists of 3 main parts:</a:t>
            </a:r>
          </a:p>
          <a:p>
            <a:pPr marL="514350" indent="-514350">
              <a:buNone/>
            </a:pPr>
            <a:r>
              <a:rPr lang="en-IN" sz="2000" b="1" dirty="0" smtClean="0"/>
              <a:t>       1.law enforcement agencies , usually the police</a:t>
            </a:r>
          </a:p>
          <a:p>
            <a:pPr marL="514350" indent="-514350">
              <a:buNone/>
            </a:pPr>
            <a:r>
              <a:rPr lang="en-IN" sz="2000" b="1" dirty="0" smtClean="0"/>
              <a:t>       2.Courts and accompanying prosecution and defence lawyer .</a:t>
            </a:r>
          </a:p>
          <a:p>
            <a:pPr marL="514350" indent="-514350">
              <a:buNone/>
            </a:pPr>
            <a:r>
              <a:rPr lang="en-IN" sz="2000" b="1" dirty="0" smtClean="0"/>
              <a:t>       3.Agencies for detaining and supervising offender, such as prison and probation agencies.</a:t>
            </a:r>
          </a:p>
          <a:p>
            <a:endParaRPr lang="en-IN" sz="20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latin typeface="Broadway" pitchFamily="82" charset="0"/>
              </a:rPr>
              <a:t>Structure of police </a:t>
            </a:r>
            <a:endParaRPr lang="en-IN" dirty="0">
              <a:solidFill>
                <a:srgbClr val="FF0000"/>
              </a:solidFill>
              <a:latin typeface="Broadway" pitchFamily="82" charset="0"/>
            </a:endParaRPr>
          </a:p>
        </p:txBody>
      </p:sp>
      <p:sp>
        <p:nvSpPr>
          <p:cNvPr id="3" name="Content Placeholder 2"/>
          <p:cNvSpPr>
            <a:spLocks noGrp="1"/>
          </p:cNvSpPr>
          <p:nvPr>
            <p:ph sz="quarter" idx="1"/>
          </p:nvPr>
        </p:nvSpPr>
        <p:spPr>
          <a:xfrm>
            <a:off x="71406" y="1571613"/>
            <a:ext cx="8686800" cy="5000660"/>
          </a:xfrm>
        </p:spPr>
        <p:txBody>
          <a:bodyPr/>
          <a:lstStyle/>
          <a:p>
            <a:pPr algn="just"/>
            <a:r>
              <a:rPr lang="en-IN" sz="2000" dirty="0" smtClean="0">
                <a:solidFill>
                  <a:srgbClr val="002060"/>
                </a:solidFill>
                <a:latin typeface="Aharoni" pitchFamily="2" charset="-79"/>
                <a:cs typeface="Aharoni" pitchFamily="2" charset="-79"/>
              </a:rPr>
              <a:t>The first contact a defendant has with the criminal justice system is usually with the police ,who investigated the suspected wrongdoing and make an arrest, but if the suspect is dangerous to the whole nation , a national level law enforcement agency is called in.</a:t>
            </a:r>
          </a:p>
          <a:p>
            <a:pPr algn="just"/>
            <a:r>
              <a:rPr lang="en-IN" sz="2000" dirty="0" smtClean="0">
                <a:solidFill>
                  <a:srgbClr val="002060"/>
                </a:solidFill>
                <a:latin typeface="Aharoni" pitchFamily="2" charset="-79"/>
                <a:cs typeface="Aharoni" pitchFamily="2" charset="-79"/>
              </a:rPr>
              <a:t>The word comes from the Latin word ‘</a:t>
            </a:r>
            <a:r>
              <a:rPr lang="en-IN" sz="2000" dirty="0" err="1" smtClean="0">
                <a:solidFill>
                  <a:srgbClr val="002060"/>
                </a:solidFill>
                <a:latin typeface="Aharoni" pitchFamily="2" charset="-79"/>
                <a:cs typeface="Aharoni" pitchFamily="2" charset="-79"/>
              </a:rPr>
              <a:t>politia</a:t>
            </a:r>
            <a:r>
              <a:rPr lang="en-IN" sz="2000" dirty="0" smtClean="0">
                <a:solidFill>
                  <a:srgbClr val="002060"/>
                </a:solidFill>
                <a:latin typeface="Aharoni" pitchFamily="2" charset="-79"/>
                <a:cs typeface="Aharoni" pitchFamily="2" charset="-79"/>
              </a:rPr>
              <a:t>’ [civil administrations] which itself derived from the Ancient Greek word  ‘polis’-city.</a:t>
            </a:r>
          </a:p>
          <a:p>
            <a:pPr algn="just"/>
            <a:r>
              <a:rPr lang="en-IN" sz="2000" dirty="0" smtClean="0">
                <a:solidFill>
                  <a:srgbClr val="002060"/>
                </a:solidFill>
                <a:latin typeface="Aharoni" pitchFamily="2" charset="-79"/>
                <a:cs typeface="Aharoni" pitchFamily="2" charset="-79"/>
              </a:rPr>
              <a:t>Police are primarily concerned with keeping the peace and enforcing criminal law based on their particular mission and jurisdiction.</a:t>
            </a:r>
          </a:p>
          <a:p>
            <a:pPr algn="just"/>
            <a:r>
              <a:rPr lang="en-IN" sz="2000" dirty="0" smtClean="0">
                <a:solidFill>
                  <a:srgbClr val="002060"/>
                </a:solidFill>
                <a:latin typeface="Aharoni" pitchFamily="2" charset="-79"/>
                <a:cs typeface="Aharoni" pitchFamily="2" charset="-79"/>
              </a:rPr>
              <a:t>Formed in 1908 ,the federal bureau of investigation began as an entity which could investigate and enforce specific federal laws  and ‘Law enforcement agency’ in the united states ,this however has constituted  only a small portion of overall policing activity.</a:t>
            </a:r>
          </a:p>
          <a:p>
            <a:endParaRPr lang="en-IN" sz="2000" dirty="0" smtClean="0"/>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s://legalframe.files.wordpress.com/2011/09/mum_police2.jpg"/>
          <p:cNvPicPr>
            <a:picLocks noChangeAspect="1" noChangeArrowheads="1"/>
          </p:cNvPicPr>
          <p:nvPr/>
        </p:nvPicPr>
        <p:blipFill>
          <a:blip r:embed="rId2"/>
          <a:srcRect/>
          <a:stretch>
            <a:fillRect/>
          </a:stretch>
        </p:blipFill>
        <p:spPr bwMode="auto">
          <a:xfrm>
            <a:off x="214282" y="142852"/>
            <a:ext cx="8501122" cy="671514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2852"/>
            <a:ext cx="8686800" cy="1785950"/>
          </a:xfrm>
        </p:spPr>
        <p:txBody>
          <a:bodyPr>
            <a:normAutofit/>
          </a:bodyPr>
          <a:lstStyle/>
          <a:p>
            <a:r>
              <a:rPr lang="en-IN" dirty="0" smtClean="0">
                <a:solidFill>
                  <a:srgbClr val="FF0000"/>
                </a:solidFill>
                <a:latin typeface="Cooper Black" pitchFamily="18" charset="0"/>
              </a:rPr>
              <a:t>Police and forensic scientist relationship  with reference to crime investigation</a:t>
            </a:r>
            <a:endParaRPr lang="en-IN" dirty="0">
              <a:solidFill>
                <a:srgbClr val="FF0000"/>
              </a:solidFill>
              <a:latin typeface="Cooper Black" pitchFamily="18" charset="0"/>
            </a:endParaRPr>
          </a:p>
        </p:txBody>
      </p:sp>
      <p:sp>
        <p:nvSpPr>
          <p:cNvPr id="3" name="Content Placeholder 2"/>
          <p:cNvSpPr>
            <a:spLocks noGrp="1"/>
          </p:cNvSpPr>
          <p:nvPr>
            <p:ph sz="quarter" idx="1"/>
          </p:nvPr>
        </p:nvSpPr>
        <p:spPr>
          <a:xfrm>
            <a:off x="285720" y="2500306"/>
            <a:ext cx="8643998" cy="4357694"/>
          </a:xfrm>
        </p:spPr>
        <p:txBody>
          <a:bodyPr>
            <a:normAutofit/>
          </a:bodyPr>
          <a:lstStyle/>
          <a:p>
            <a:r>
              <a:rPr lang="en-IN" sz="2400" dirty="0" smtClean="0">
                <a:solidFill>
                  <a:srgbClr val="002060"/>
                </a:solidFill>
              </a:rPr>
              <a:t>The relationship can be studied on the basis of the role they play in the same scene investigation.</a:t>
            </a:r>
          </a:p>
          <a:p>
            <a:pPr>
              <a:buFont typeface="Wingdings" pitchFamily="2" charset="2"/>
              <a:buChar char="q"/>
            </a:pPr>
            <a:r>
              <a:rPr lang="en-IN" sz="2400" dirty="0" smtClean="0">
                <a:solidFill>
                  <a:srgbClr val="002060"/>
                </a:solidFill>
              </a:rPr>
              <a:t>A police person identifies an evidence while a  forensic scientist  examines the evidences in lab.</a:t>
            </a:r>
          </a:p>
          <a:p>
            <a:pPr>
              <a:buFont typeface="Wingdings" pitchFamily="2" charset="2"/>
              <a:buChar char="q"/>
            </a:pPr>
            <a:r>
              <a:rPr lang="en-IN" sz="2400" dirty="0" smtClean="0">
                <a:solidFill>
                  <a:srgbClr val="002060"/>
                </a:solidFill>
              </a:rPr>
              <a:t>A police person dispatches the evidences while a scientist experiments ,makes observation collects necessary data and draws conclusion.</a:t>
            </a:r>
          </a:p>
          <a:p>
            <a:pPr>
              <a:buFont typeface="Wingdings" pitchFamily="2" charset="2"/>
              <a:buChar char="q"/>
            </a:pPr>
            <a:r>
              <a:rPr lang="en-IN" sz="2400" dirty="0" smtClean="0">
                <a:solidFill>
                  <a:srgbClr val="002060"/>
                </a:solidFill>
              </a:rPr>
              <a:t>A police person maintains the chain of custody of </a:t>
            </a:r>
            <a:r>
              <a:rPr lang="en-IN" sz="2400" dirty="0" err="1" smtClean="0">
                <a:solidFill>
                  <a:srgbClr val="002060"/>
                </a:solidFill>
              </a:rPr>
              <a:t>evidencs</a:t>
            </a:r>
            <a:r>
              <a:rPr lang="en-IN" sz="2400" dirty="0" smtClean="0">
                <a:solidFill>
                  <a:srgbClr val="002060"/>
                </a:solidFill>
              </a:rPr>
              <a:t> while a forensic scientist prepares a report and </a:t>
            </a:r>
            <a:r>
              <a:rPr lang="en-IN" sz="2400" dirty="0" err="1" smtClean="0">
                <a:solidFill>
                  <a:srgbClr val="002060"/>
                </a:solidFill>
              </a:rPr>
              <a:t>pesent</a:t>
            </a:r>
            <a:r>
              <a:rPr lang="en-IN" sz="2400" dirty="0" smtClean="0">
                <a:solidFill>
                  <a:srgbClr val="002060"/>
                </a:solidFill>
              </a:rPr>
              <a:t> in the court.</a:t>
            </a:r>
          </a:p>
          <a:p>
            <a:endParaRPr lang="en-IN"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rgbClr val="FF0000"/>
                </a:solidFill>
              </a:rPr>
              <a:t>Modus operandi</a:t>
            </a:r>
            <a:endParaRPr lang="en-IN" b="1" dirty="0">
              <a:solidFill>
                <a:srgbClr val="FF0000"/>
              </a:solidFill>
            </a:endParaRPr>
          </a:p>
        </p:txBody>
      </p:sp>
      <p:sp>
        <p:nvSpPr>
          <p:cNvPr id="3" name="Content Placeholder 2"/>
          <p:cNvSpPr>
            <a:spLocks noGrp="1"/>
          </p:cNvSpPr>
          <p:nvPr>
            <p:ph sz="quarter" idx="1"/>
          </p:nvPr>
        </p:nvSpPr>
        <p:spPr>
          <a:xfrm>
            <a:off x="-32" y="1785927"/>
            <a:ext cx="8929750" cy="4857784"/>
          </a:xfrm>
        </p:spPr>
        <p:txBody>
          <a:bodyPr>
            <a:normAutofit fontScale="92500" lnSpcReduction="20000"/>
          </a:bodyPr>
          <a:lstStyle/>
          <a:p>
            <a:pPr algn="just"/>
            <a:r>
              <a:rPr lang="en-IN" sz="2000" b="1" dirty="0" smtClean="0">
                <a:solidFill>
                  <a:srgbClr val="002060"/>
                </a:solidFill>
              </a:rPr>
              <a:t>Modus operandi is a Latin word which means a ‘method of </a:t>
            </a:r>
            <a:r>
              <a:rPr lang="en-IN" sz="2000" b="1" dirty="0" err="1" smtClean="0">
                <a:solidFill>
                  <a:srgbClr val="002060"/>
                </a:solidFill>
              </a:rPr>
              <a:t>operating’.It</a:t>
            </a:r>
            <a:r>
              <a:rPr lang="en-IN" sz="2000" b="1" dirty="0" smtClean="0">
                <a:solidFill>
                  <a:srgbClr val="002060"/>
                </a:solidFill>
              </a:rPr>
              <a:t> is used by law enforcement agencies to refer to a criminal pattern of behaviour on his/her way of committing crime.</a:t>
            </a:r>
          </a:p>
          <a:p>
            <a:pPr algn="just"/>
            <a:r>
              <a:rPr lang="en-IN" sz="2000" b="1" dirty="0" smtClean="0">
                <a:solidFill>
                  <a:srgbClr val="002060"/>
                </a:solidFill>
              </a:rPr>
              <a:t>M.O has been defined as ‘the actions taken by a criminal to perpetrate a crime successfully. A criminal’s M.O is comprised of learned behaviours that can evolve and more confident .</a:t>
            </a:r>
          </a:p>
          <a:p>
            <a:pPr algn="just">
              <a:buNone/>
            </a:pPr>
            <a:r>
              <a:rPr lang="en-IN" sz="2000" dirty="0" smtClean="0"/>
              <a:t>      </a:t>
            </a:r>
            <a:r>
              <a:rPr lang="en-IN" sz="2400" b="1" i="1" dirty="0" smtClean="0">
                <a:solidFill>
                  <a:srgbClr val="C00000"/>
                </a:solidFill>
              </a:rPr>
              <a:t>Purpose for the offender</a:t>
            </a:r>
            <a:endParaRPr lang="en-IN" sz="2000" b="1" i="1" dirty="0" smtClean="0">
              <a:solidFill>
                <a:srgbClr val="C00000"/>
              </a:solidFill>
            </a:endParaRPr>
          </a:p>
          <a:p>
            <a:pPr algn="just">
              <a:buFont typeface="Wingdings" pitchFamily="2" charset="2"/>
              <a:buChar char="Ø"/>
            </a:pPr>
            <a:r>
              <a:rPr lang="en-IN" sz="2000" b="1" dirty="0" smtClean="0">
                <a:solidFill>
                  <a:srgbClr val="002060"/>
                </a:solidFill>
              </a:rPr>
              <a:t>To protect identity </a:t>
            </a:r>
          </a:p>
          <a:p>
            <a:pPr algn="just">
              <a:buFont typeface="Wingdings" pitchFamily="2" charset="2"/>
              <a:buChar char="Ø"/>
            </a:pPr>
            <a:r>
              <a:rPr lang="en-IN" sz="2000" b="1" dirty="0" smtClean="0">
                <a:solidFill>
                  <a:srgbClr val="002060"/>
                </a:solidFill>
              </a:rPr>
              <a:t>To ensure success </a:t>
            </a:r>
          </a:p>
          <a:p>
            <a:pPr algn="just">
              <a:buFont typeface="Wingdings" pitchFamily="2" charset="2"/>
              <a:buChar char="Ø"/>
            </a:pPr>
            <a:r>
              <a:rPr lang="en-IN" sz="2000" b="1" dirty="0" smtClean="0">
                <a:solidFill>
                  <a:srgbClr val="002060"/>
                </a:solidFill>
              </a:rPr>
              <a:t>For proper line of approach</a:t>
            </a:r>
          </a:p>
          <a:p>
            <a:pPr algn="just">
              <a:buFont typeface="Wingdings" pitchFamily="2" charset="2"/>
              <a:buChar char="Ø"/>
            </a:pPr>
            <a:r>
              <a:rPr lang="en-IN" sz="2000" b="1" dirty="0" smtClean="0">
                <a:solidFill>
                  <a:srgbClr val="002060"/>
                </a:solidFill>
              </a:rPr>
              <a:t>To facilitate escape </a:t>
            </a:r>
          </a:p>
          <a:p>
            <a:pPr algn="just">
              <a:buNone/>
            </a:pPr>
            <a:r>
              <a:rPr lang="en-IN" sz="2000" dirty="0" smtClean="0"/>
              <a:t>       </a:t>
            </a:r>
            <a:r>
              <a:rPr lang="en-IN" sz="2800" b="1" i="1" dirty="0" smtClean="0">
                <a:solidFill>
                  <a:srgbClr val="C00000"/>
                </a:solidFill>
              </a:rPr>
              <a:t>Types of modus operandi</a:t>
            </a:r>
          </a:p>
          <a:p>
            <a:pPr algn="just">
              <a:buFont typeface="Wingdings" pitchFamily="2" charset="2"/>
              <a:buChar char="Ø"/>
            </a:pPr>
            <a:r>
              <a:rPr lang="en-IN" sz="2100" b="1" dirty="0" smtClean="0">
                <a:solidFill>
                  <a:srgbClr val="002060"/>
                </a:solidFill>
              </a:rPr>
              <a:t>Offense  location selection</a:t>
            </a:r>
          </a:p>
          <a:p>
            <a:pPr algn="just">
              <a:buFont typeface="Wingdings" pitchFamily="2" charset="2"/>
              <a:buChar char="Ø"/>
            </a:pPr>
            <a:r>
              <a:rPr lang="en-IN" sz="2100" b="1" dirty="0" smtClean="0">
                <a:solidFill>
                  <a:srgbClr val="002060"/>
                </a:solidFill>
              </a:rPr>
              <a:t>Use of a weapon during crime</a:t>
            </a:r>
          </a:p>
          <a:p>
            <a:pPr algn="just">
              <a:buFont typeface="Wingdings" pitchFamily="2" charset="2"/>
              <a:buChar char="Ø"/>
            </a:pPr>
            <a:r>
              <a:rPr lang="en-IN" sz="2100" b="1" dirty="0" smtClean="0">
                <a:solidFill>
                  <a:srgbClr val="002060"/>
                </a:solidFill>
              </a:rPr>
              <a:t>Offender precautionary acts</a:t>
            </a:r>
          </a:p>
          <a:p>
            <a:pPr algn="just">
              <a:buFont typeface="Wingdings" pitchFamily="2" charset="2"/>
              <a:buChar char="Ø"/>
            </a:pPr>
            <a:r>
              <a:rPr lang="en-IN" sz="2100" b="1" dirty="0" smtClean="0">
                <a:solidFill>
                  <a:srgbClr val="002060"/>
                </a:solidFill>
              </a:rPr>
              <a:t>Offender transportation to and from the crime scene</a:t>
            </a:r>
          </a:p>
          <a:p>
            <a:pPr algn="just">
              <a:buFont typeface="Wingdings" pitchFamily="2" charset="2"/>
              <a:buChar char="Ø"/>
            </a:pPr>
            <a:endParaRPr lang="en-IN" sz="2800" i="1" dirty="0" smtClean="0"/>
          </a:p>
          <a:p>
            <a:pPr algn="just">
              <a:buFont typeface="Wingdings" pitchFamily="2" charset="2"/>
              <a:buChar char="Ø"/>
            </a:pPr>
            <a:endParaRPr lang="en-IN" sz="2000" b="1" i="1" dirty="0">
              <a:solidFill>
                <a:srgbClr val="C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solidFill>
                  <a:srgbClr val="FF0000"/>
                </a:solidFill>
              </a:rPr>
              <a:t>Influences on modus operandi</a:t>
            </a:r>
            <a:endParaRPr lang="en-IN" dirty="0">
              <a:solidFill>
                <a:srgbClr val="FF0000"/>
              </a:solidFill>
            </a:endParaRPr>
          </a:p>
        </p:txBody>
      </p:sp>
      <p:sp>
        <p:nvSpPr>
          <p:cNvPr id="3" name="Content Placeholder 2"/>
          <p:cNvSpPr>
            <a:spLocks noGrp="1"/>
          </p:cNvSpPr>
          <p:nvPr>
            <p:ph sz="quarter" idx="1"/>
          </p:nvPr>
        </p:nvSpPr>
        <p:spPr/>
        <p:txBody>
          <a:bodyPr>
            <a:normAutofit/>
          </a:bodyPr>
          <a:lstStyle/>
          <a:p>
            <a:r>
              <a:rPr lang="en-IN" dirty="0" smtClean="0">
                <a:solidFill>
                  <a:srgbClr val="002060"/>
                </a:solidFill>
              </a:rPr>
              <a:t>A criminal’s modus operandi behaviour is learned and therefore dynamic and malleable. This is because modus operandi behaviour is affected by time and can change as the criminal discovers that some of the thing done during a crime are more effective than others.</a:t>
            </a:r>
          </a:p>
          <a:p>
            <a:r>
              <a:rPr lang="en-IN" dirty="0" smtClean="0">
                <a:solidFill>
                  <a:srgbClr val="002060"/>
                </a:solidFill>
              </a:rPr>
              <a:t>Criminals can subsequently recognize these effective actions repeat them in future offenses and become more </a:t>
            </a:r>
            <a:r>
              <a:rPr lang="en-IN" dirty="0" err="1" smtClean="0">
                <a:solidFill>
                  <a:srgbClr val="002060"/>
                </a:solidFill>
              </a:rPr>
              <a:t>skillful</a:t>
            </a:r>
            <a:r>
              <a:rPr lang="en-IN" dirty="0" smtClean="0">
                <a:solidFill>
                  <a:srgbClr val="002060"/>
                </a:solidFill>
              </a:rPr>
              <a:t>, refining their overall modus operandi. However ,behaviour may also change due to the influences of control substances.</a:t>
            </a:r>
            <a:endParaRPr lang="en-IN" dirty="0">
              <a:solidFill>
                <a:srgbClr val="00206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solidFill>
                  <a:srgbClr val="FF0000"/>
                </a:solidFill>
              </a:rPr>
              <a:t>Functions of modus operandi BUREAU</a:t>
            </a:r>
            <a:endParaRPr lang="en-IN" dirty="0">
              <a:solidFill>
                <a:srgbClr val="FF0000"/>
              </a:solidFill>
            </a:endParaRPr>
          </a:p>
        </p:txBody>
      </p:sp>
      <p:sp>
        <p:nvSpPr>
          <p:cNvPr id="3" name="Content Placeholder 2"/>
          <p:cNvSpPr>
            <a:spLocks noGrp="1"/>
          </p:cNvSpPr>
          <p:nvPr>
            <p:ph sz="quarter" idx="1"/>
          </p:nvPr>
        </p:nvSpPr>
        <p:spPr>
          <a:xfrm>
            <a:off x="-32" y="1357298"/>
            <a:ext cx="8686800" cy="1803400"/>
          </a:xfrm>
        </p:spPr>
        <p:txBody>
          <a:bodyPr>
            <a:normAutofit lnSpcReduction="10000"/>
          </a:bodyPr>
          <a:lstStyle/>
          <a:p>
            <a:pPr algn="just">
              <a:buFont typeface="Wingdings" pitchFamily="2" charset="2"/>
              <a:buChar char="v"/>
            </a:pPr>
            <a:r>
              <a:rPr lang="en-IN" sz="2000" b="1" dirty="0" smtClean="0">
                <a:solidFill>
                  <a:srgbClr val="002060"/>
                </a:solidFill>
              </a:rPr>
              <a:t>To maintain records of interstate and </a:t>
            </a:r>
            <a:r>
              <a:rPr lang="en-IN" sz="2000" b="1" dirty="0" err="1" smtClean="0">
                <a:solidFill>
                  <a:srgbClr val="002060"/>
                </a:solidFill>
              </a:rPr>
              <a:t>indistrict</a:t>
            </a:r>
            <a:r>
              <a:rPr lang="en-IN" sz="2000" b="1" dirty="0" smtClean="0">
                <a:solidFill>
                  <a:srgbClr val="002060"/>
                </a:solidFill>
              </a:rPr>
              <a:t> criminals.</a:t>
            </a:r>
          </a:p>
          <a:p>
            <a:pPr algn="just">
              <a:buFont typeface="Wingdings" pitchFamily="2" charset="2"/>
              <a:buChar char="v"/>
            </a:pPr>
            <a:r>
              <a:rPr lang="en-IN" sz="2000" b="1" dirty="0" smtClean="0">
                <a:solidFill>
                  <a:srgbClr val="002060"/>
                </a:solidFill>
              </a:rPr>
              <a:t>To maintain complete history of related criminals </a:t>
            </a:r>
          </a:p>
          <a:p>
            <a:pPr algn="just">
              <a:buFont typeface="Wingdings" pitchFamily="2" charset="2"/>
              <a:buChar char="v"/>
            </a:pPr>
            <a:r>
              <a:rPr lang="en-IN" sz="2000" b="1" dirty="0" smtClean="0">
                <a:solidFill>
                  <a:srgbClr val="002060"/>
                </a:solidFill>
              </a:rPr>
              <a:t>To complete monthly diaries and further submission, to NCRB .New Delhi</a:t>
            </a:r>
          </a:p>
          <a:p>
            <a:pPr algn="just">
              <a:buFont typeface="Wingdings" pitchFamily="2" charset="2"/>
              <a:buChar char="v"/>
            </a:pPr>
            <a:r>
              <a:rPr lang="en-IN" sz="2000" b="1" dirty="0" smtClean="0">
                <a:solidFill>
                  <a:srgbClr val="002060"/>
                </a:solidFill>
              </a:rPr>
              <a:t>To disseminated information regarding crime</a:t>
            </a:r>
            <a:endParaRPr lang="en-IN" sz="2000" b="1" dirty="0">
              <a:solidFill>
                <a:srgbClr val="002060"/>
              </a:solidFill>
            </a:endParaRPr>
          </a:p>
        </p:txBody>
      </p:sp>
      <p:sp>
        <p:nvSpPr>
          <p:cNvPr id="4" name="TextBox 3"/>
          <p:cNvSpPr txBox="1"/>
          <p:nvPr/>
        </p:nvSpPr>
        <p:spPr>
          <a:xfrm>
            <a:off x="357158" y="3143248"/>
            <a:ext cx="6000792" cy="523220"/>
          </a:xfrm>
          <a:prstGeom prst="rect">
            <a:avLst/>
          </a:prstGeom>
          <a:noFill/>
        </p:spPr>
        <p:txBody>
          <a:bodyPr wrap="square" rtlCol="0">
            <a:spAutoFit/>
          </a:bodyPr>
          <a:lstStyle/>
          <a:p>
            <a:r>
              <a:rPr lang="en-IN" sz="2800" b="1" dirty="0" smtClean="0">
                <a:solidFill>
                  <a:srgbClr val="FF0000"/>
                </a:solidFill>
                <a:latin typeface="+mj-lt"/>
              </a:rPr>
              <a:t>TENDENCY FOR LAW ENFORCEMENT</a:t>
            </a:r>
            <a:endParaRPr lang="en-IN" sz="2800" b="1" dirty="0">
              <a:solidFill>
                <a:srgbClr val="FF0000"/>
              </a:solidFill>
              <a:latin typeface="+mj-lt"/>
            </a:endParaRPr>
          </a:p>
        </p:txBody>
      </p:sp>
      <p:sp>
        <p:nvSpPr>
          <p:cNvPr id="5" name="TextBox 4"/>
          <p:cNvSpPr txBox="1"/>
          <p:nvPr/>
        </p:nvSpPr>
        <p:spPr>
          <a:xfrm>
            <a:off x="214282" y="4000504"/>
            <a:ext cx="8429684" cy="1754326"/>
          </a:xfrm>
          <a:prstGeom prst="rect">
            <a:avLst/>
          </a:prstGeom>
          <a:noFill/>
        </p:spPr>
        <p:txBody>
          <a:bodyPr wrap="square" rtlCol="0">
            <a:spAutoFit/>
          </a:bodyPr>
          <a:lstStyle/>
          <a:p>
            <a:pPr algn="just">
              <a:lnSpc>
                <a:spcPct val="150000"/>
              </a:lnSpc>
              <a:buFont typeface="Wingdings" pitchFamily="2" charset="2"/>
              <a:buChar char="ü"/>
            </a:pPr>
            <a:r>
              <a:rPr lang="en-IN" b="1" dirty="0" smtClean="0">
                <a:solidFill>
                  <a:srgbClr val="002060"/>
                </a:solidFill>
              </a:rPr>
              <a:t>The tendency for law enforcement to rely solely on modus operandi behaviour like victim type, weapon selection and location type as a basis for case linkage.</a:t>
            </a:r>
          </a:p>
          <a:p>
            <a:pPr algn="just">
              <a:lnSpc>
                <a:spcPct val="150000"/>
              </a:lnSpc>
              <a:buFont typeface="Wingdings" pitchFamily="2" charset="2"/>
              <a:buChar char="ü"/>
            </a:pPr>
            <a:r>
              <a:rPr lang="en-IN" b="1" dirty="0" smtClean="0">
                <a:solidFill>
                  <a:srgbClr val="002060"/>
                </a:solidFill>
              </a:rPr>
              <a:t>The possibility that one predatory offender operating in or near the same general area as another confusing law enforcement effort.</a:t>
            </a:r>
            <a:endParaRPr lang="en-IN" b="1" dirty="0">
              <a:solidFill>
                <a:srgbClr val="00206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1201</TotalTime>
  <Words>2041</Words>
  <Application>Microsoft Office PowerPoint</Application>
  <PresentationFormat>On-screen Show (4:3)</PresentationFormat>
  <Paragraphs>163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Oriel</vt:lpstr>
      <vt:lpstr>Criminal justice system</vt:lpstr>
      <vt:lpstr>cONTENTS</vt:lpstr>
      <vt:lpstr>Introduction:-</vt:lpstr>
      <vt:lpstr>Structure of police </vt:lpstr>
      <vt:lpstr>Slide 5</vt:lpstr>
      <vt:lpstr>Police and forensic scientist relationship  with reference to crime investigation</vt:lpstr>
      <vt:lpstr>Modus operandi</vt:lpstr>
      <vt:lpstr>Influences on modus operandi</vt:lpstr>
      <vt:lpstr>Functions of modus operandi BUREAU</vt:lpstr>
      <vt:lpstr>Importance of modus operandi evidences</vt:lpstr>
      <vt:lpstr>Maintainance of crime records</vt:lpstr>
      <vt:lpstr>Prosecution and judicial organisation</vt:lpstr>
      <vt:lpstr>Courts in india</vt:lpstr>
      <vt:lpstr>Slide 14</vt:lpstr>
      <vt:lpstr>Slide 15</vt:lpstr>
      <vt:lpstr>Jurisdiction of courts</vt:lpstr>
      <vt:lpstr>Slide 17</vt:lpstr>
      <vt:lpstr>Main components of court</vt:lpstr>
      <vt:lpstr>Slide 19</vt:lpstr>
      <vt:lpstr>Fir(first information report)</vt:lpstr>
      <vt:lpstr>Slide 21</vt:lpstr>
      <vt:lpstr>Slide 22</vt:lpstr>
      <vt:lpstr>What you should mention in the fir?</vt:lpstr>
      <vt:lpstr>Benefits of early recording of fir</vt:lpstr>
      <vt:lpstr>Improve criminal justice system in india</vt:lpstr>
      <vt:lpstr>Slide 26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Criminal justice system</dc:title>
  <dc:creator>DEEPAK</dc:creator>
  <cp:lastModifiedBy>user</cp:lastModifiedBy>
  <cp:revision>104</cp:revision>
  <dcterms:created xsi:type="dcterms:W3CDTF">2018-09-26T18:18:18Z</dcterms:created>
  <dcterms:modified xsi:type="dcterms:W3CDTF">2022-01-20T05:11:35Z</dcterms:modified>
</cp:coreProperties>
</file>