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61" r:id="rId5"/>
    <p:sldId id="259" r:id="rId6"/>
    <p:sldId id="260"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A7FA8BF-E298-46CC-A438-620A41322B4C}" type="datetimeFigureOut">
              <a:rPr lang="en-US" smtClean="0"/>
              <a:pPr/>
              <a:t>10/18/2021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8E8561C-30F0-4A6E-8E7D-18D3FD9D8FE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A7FA8BF-E298-46CC-A438-620A41322B4C}" type="datetimeFigureOut">
              <a:rPr lang="en-US" smtClean="0"/>
              <a:pPr/>
              <a:t>10/18/2021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8E8561C-30F0-4A6E-8E7D-18D3FD9D8F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A7FA8BF-E298-46CC-A438-620A41322B4C}" type="datetimeFigureOut">
              <a:rPr lang="en-US" smtClean="0"/>
              <a:pPr/>
              <a:t>10/18/2021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8E8561C-30F0-4A6E-8E7D-18D3FD9D8FE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A7FA8BF-E298-46CC-A438-620A41322B4C}" type="datetimeFigureOut">
              <a:rPr lang="en-US" smtClean="0"/>
              <a:pPr/>
              <a:t>10/18/2021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8E8561C-30F0-4A6E-8E7D-18D3FD9D8FEC}"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A7FA8BF-E298-46CC-A438-620A41322B4C}" type="datetimeFigureOut">
              <a:rPr lang="en-US" smtClean="0"/>
              <a:pPr/>
              <a:t>10/18/2021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8E8561C-30F0-4A6E-8E7D-18D3FD9D8FEC}"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A7FA8BF-E298-46CC-A438-620A41322B4C}" type="datetimeFigureOut">
              <a:rPr lang="en-US" smtClean="0"/>
              <a:pPr/>
              <a:t>10/18/2021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8E8561C-30F0-4A6E-8E7D-18D3FD9D8FEC}"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A7FA8BF-E298-46CC-A438-620A41322B4C}" type="datetimeFigureOut">
              <a:rPr lang="en-US" smtClean="0"/>
              <a:pPr/>
              <a:t>10/18/2021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8E8561C-30F0-4A6E-8E7D-18D3FD9D8FE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A7FA8BF-E298-46CC-A438-620A41322B4C}" type="datetimeFigureOut">
              <a:rPr lang="en-US" smtClean="0"/>
              <a:pPr/>
              <a:t>10/18/2021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8E8561C-30F0-4A6E-8E7D-18D3FD9D8FEC}"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A7FA8BF-E298-46CC-A438-620A41322B4C}" type="datetimeFigureOut">
              <a:rPr lang="en-US" smtClean="0"/>
              <a:pPr/>
              <a:t>10/18/2021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08E8561C-30F0-4A6E-8E7D-18D3FD9D8F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7A7FA8BF-E298-46CC-A438-620A41322B4C}" type="datetimeFigureOut">
              <a:rPr lang="en-US" smtClean="0"/>
              <a:pPr/>
              <a:t>10/18/2021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8E8561C-30F0-4A6E-8E7D-18D3FD9D8FE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A7FA8BF-E298-46CC-A438-620A41322B4C}" type="datetimeFigureOut">
              <a:rPr lang="en-US" smtClean="0"/>
              <a:pPr/>
              <a:t>10/18/2021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8E8561C-30F0-4A6E-8E7D-18D3FD9D8FEC}"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A7FA8BF-E298-46CC-A438-620A41322B4C}" type="datetimeFigureOut">
              <a:rPr lang="en-US" smtClean="0"/>
              <a:pPr/>
              <a:t>10/18/2021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8E8561C-30F0-4A6E-8E7D-18D3FD9D8FE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Wine Production</a:t>
            </a:r>
            <a:endParaRPr lang="en-US" dirty="0"/>
          </a:p>
        </p:txBody>
      </p:sp>
      <p:sp>
        <p:nvSpPr>
          <p:cNvPr id="5" name="Subtitle 2"/>
          <p:cNvSpPr txBox="1">
            <a:spLocks/>
          </p:cNvSpPr>
          <p:nvPr/>
        </p:nvSpPr>
        <p:spPr>
          <a:xfrm>
            <a:off x="228600" y="5334000"/>
            <a:ext cx="6172200" cy="1371600"/>
          </a:xfrm>
          <a:prstGeom prst="rect">
            <a:avLst/>
          </a:prstGeom>
        </p:spPr>
        <p:txBody>
          <a:bodyPr vert="horz" tIns="0" rIns="45720" bIns="0" anchor="b">
            <a:normAutofit/>
          </a:bodyPr>
          <a:lstStyle/>
          <a:p>
            <a:pPr marL="0" marR="0" lvl="0" indent="0" defTabSz="914400" rtl="0"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en-US" sz="20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xmlns="" val="7984802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7467600" cy="5973763"/>
          </a:xfrm>
        </p:spPr>
        <p:txBody>
          <a:bodyPr>
            <a:normAutofit/>
          </a:bodyPr>
          <a:lstStyle/>
          <a:p>
            <a:r>
              <a:rPr lang="en-US" b="1" u="sng" dirty="0" smtClean="0">
                <a:solidFill>
                  <a:srgbClr val="FFC000"/>
                </a:solidFill>
              </a:rPr>
              <a:t>Racking</a:t>
            </a:r>
          </a:p>
          <a:p>
            <a:r>
              <a:rPr lang="en-US" dirty="0"/>
              <a:t>As the fermentation nears completion, </a:t>
            </a:r>
            <a:r>
              <a:rPr lang="en-US" dirty="0" smtClean="0"/>
              <a:t>the yeast </a:t>
            </a:r>
            <a:r>
              <a:rPr lang="en-US" dirty="0"/>
              <a:t>cells tend to settle, and after fermentation </a:t>
            </a:r>
            <a:r>
              <a:rPr lang="en-US" dirty="0" smtClean="0"/>
              <a:t>has been </a:t>
            </a:r>
            <a:r>
              <a:rPr lang="en-US" dirty="0"/>
              <a:t>completed, the wine can be decanted or </a:t>
            </a:r>
            <a:r>
              <a:rPr lang="en-US" dirty="0" smtClean="0">
                <a:solidFill>
                  <a:srgbClr val="92D050"/>
                </a:solidFill>
              </a:rPr>
              <a:t>siphoned (</a:t>
            </a:r>
            <a:r>
              <a:rPr lang="en-US" dirty="0">
                <a:solidFill>
                  <a:srgbClr val="92D050"/>
                </a:solidFill>
              </a:rPr>
              <a:t>racked)</a:t>
            </a:r>
            <a:r>
              <a:rPr lang="en-US" dirty="0"/>
              <a:t> as the first step in clarification of the wine</a:t>
            </a:r>
            <a:r>
              <a:rPr lang="en-US" dirty="0" smtClean="0"/>
              <a:t>.</a:t>
            </a:r>
          </a:p>
          <a:p>
            <a:r>
              <a:rPr lang="en-US" dirty="0"/>
              <a:t>This may </a:t>
            </a:r>
            <a:r>
              <a:rPr lang="en-US" dirty="0" smtClean="0"/>
              <a:t>be combined </a:t>
            </a:r>
            <a:r>
              <a:rPr lang="en-US" dirty="0"/>
              <a:t>with cold stabilization, which is </a:t>
            </a:r>
            <a:r>
              <a:rPr lang="en-US" dirty="0" smtClean="0"/>
              <a:t>accomplished by </a:t>
            </a:r>
            <a:r>
              <a:rPr lang="en-US" dirty="0"/>
              <a:t>storing the wine at about 2 </a:t>
            </a:r>
            <a:r>
              <a:rPr lang="en-US" dirty="0" smtClean="0"/>
              <a:t>°C</a:t>
            </a:r>
            <a:r>
              <a:rPr lang="en-US" dirty="0"/>
              <a:t>. </a:t>
            </a:r>
            <a:endParaRPr lang="en-US" dirty="0" smtClean="0"/>
          </a:p>
          <a:p>
            <a:r>
              <a:rPr lang="en-US" dirty="0" smtClean="0"/>
              <a:t>Cold stabilization </a:t>
            </a:r>
            <a:r>
              <a:rPr lang="en-US" dirty="0"/>
              <a:t>removes excess tartrates and other </a:t>
            </a:r>
            <a:r>
              <a:rPr lang="en-US" dirty="0" smtClean="0"/>
              <a:t>materials that </a:t>
            </a:r>
            <a:r>
              <a:rPr lang="en-US" dirty="0"/>
              <a:t>might cause cloudiness in the bottle later.</a:t>
            </a:r>
            <a:endParaRPr lang="en-US" b="1" u="sng" dirty="0">
              <a:solidFill>
                <a:srgbClr val="FFC000"/>
              </a:solidFill>
            </a:endParaRPr>
          </a:p>
        </p:txBody>
      </p:sp>
    </p:spTree>
    <p:extLst>
      <p:ext uri="{BB962C8B-B14F-4D97-AF65-F5344CB8AC3E}">
        <p14:creationId xmlns:p14="http://schemas.microsoft.com/office/powerpoint/2010/main" xmlns="" val="1141388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7467600" cy="5897563"/>
          </a:xfrm>
        </p:spPr>
        <p:txBody>
          <a:bodyPr>
            <a:normAutofit fontScale="85000" lnSpcReduction="20000"/>
          </a:bodyPr>
          <a:lstStyle/>
          <a:p>
            <a:r>
              <a:rPr lang="en-US" b="1" u="sng" dirty="0" smtClean="0">
                <a:solidFill>
                  <a:srgbClr val="FFC000"/>
                </a:solidFill>
              </a:rPr>
              <a:t>Clarification</a:t>
            </a:r>
          </a:p>
          <a:p>
            <a:pPr lvl="1"/>
            <a:r>
              <a:rPr lang="en-US" sz="3000" dirty="0"/>
              <a:t>Most wine consumers like a </a:t>
            </a:r>
            <a:r>
              <a:rPr lang="en-US" sz="3000" dirty="0" smtClean="0"/>
              <a:t>crystal-clear wine </a:t>
            </a:r>
            <a:r>
              <a:rPr lang="en-US" sz="3000" dirty="0"/>
              <a:t>with no haze or sediment</a:t>
            </a:r>
            <a:r>
              <a:rPr lang="en-US" sz="3000" dirty="0" smtClean="0"/>
              <a:t>.</a:t>
            </a:r>
          </a:p>
          <a:p>
            <a:pPr lvl="1"/>
            <a:r>
              <a:rPr lang="en-US" sz="3000" dirty="0"/>
              <a:t>To accomplish </a:t>
            </a:r>
            <a:r>
              <a:rPr lang="en-US" sz="3000" dirty="0" smtClean="0"/>
              <a:t>this objective</a:t>
            </a:r>
            <a:r>
              <a:rPr lang="en-US" sz="3000" dirty="0"/>
              <a:t>, gelatin, isinglass, or egg white may be </a:t>
            </a:r>
            <a:r>
              <a:rPr lang="en-US" sz="3000" dirty="0" smtClean="0"/>
              <a:t>added to </a:t>
            </a:r>
            <a:r>
              <a:rPr lang="en-US" sz="3000" dirty="0"/>
              <a:t>the wine. </a:t>
            </a:r>
            <a:endParaRPr lang="en-US" sz="3000" dirty="0" smtClean="0"/>
          </a:p>
          <a:p>
            <a:pPr lvl="1"/>
            <a:r>
              <a:rPr lang="en-US" sz="3000" dirty="0" smtClean="0"/>
              <a:t>These </a:t>
            </a:r>
            <a:r>
              <a:rPr lang="en-US" sz="3000" dirty="0"/>
              <a:t>ingredients combine </a:t>
            </a:r>
            <a:r>
              <a:rPr lang="en-US" sz="3000" dirty="0" smtClean="0"/>
              <a:t>with tannin and </a:t>
            </a:r>
            <a:r>
              <a:rPr lang="en-US" sz="3000" dirty="0"/>
              <a:t>form a fine precipitate that removes some of </a:t>
            </a:r>
            <a:r>
              <a:rPr lang="en-US" sz="3000" dirty="0" smtClean="0"/>
              <a:t>the materials </a:t>
            </a:r>
            <a:r>
              <a:rPr lang="en-US" sz="3000" dirty="0"/>
              <a:t>that might cause turbidity</a:t>
            </a:r>
            <a:r>
              <a:rPr lang="en-US" sz="3000" dirty="0" smtClean="0"/>
              <a:t>.</a:t>
            </a:r>
          </a:p>
          <a:p>
            <a:pPr lvl="1"/>
            <a:r>
              <a:rPr lang="en-US" sz="3000" dirty="0"/>
              <a:t>White wines may not contain sufficient tannin. In that case, some added tannin sufficient to react with the added protein may be necessary to produce the precipitate and stabilize the wine.</a:t>
            </a:r>
          </a:p>
          <a:p>
            <a:pPr lvl="1"/>
            <a:r>
              <a:rPr lang="en-US" sz="3000" dirty="0" err="1"/>
              <a:t>Bentonite</a:t>
            </a:r>
            <a:r>
              <a:rPr lang="en-US" sz="3000" dirty="0"/>
              <a:t>, a clay, is also widely used for clarification.</a:t>
            </a:r>
          </a:p>
        </p:txBody>
      </p:sp>
    </p:spTree>
    <p:extLst>
      <p:ext uri="{BB962C8B-B14F-4D97-AF65-F5344CB8AC3E}">
        <p14:creationId xmlns:p14="http://schemas.microsoft.com/office/powerpoint/2010/main" xmlns="" val="1585668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u="sng" dirty="0" smtClean="0">
                <a:solidFill>
                  <a:srgbClr val="FFC000"/>
                </a:solidFill>
              </a:rPr>
              <a:t>Bottling</a:t>
            </a:r>
          </a:p>
          <a:p>
            <a:pPr lvl="1"/>
            <a:r>
              <a:rPr lang="en-US" dirty="0"/>
              <a:t>Wines are generally bottled in dark green </a:t>
            </a:r>
            <a:r>
              <a:rPr lang="en-US" dirty="0" smtClean="0"/>
              <a:t>or brown </a:t>
            </a:r>
            <a:r>
              <a:rPr lang="en-US" dirty="0"/>
              <a:t>bottles to decrease the deleterious effects </a:t>
            </a:r>
            <a:r>
              <a:rPr lang="en-US" dirty="0" smtClean="0"/>
              <a:t>on quality </a:t>
            </a:r>
            <a:r>
              <a:rPr lang="en-US" dirty="0"/>
              <a:t>that can be caused by sunlight</a:t>
            </a:r>
            <a:r>
              <a:rPr lang="en-US" dirty="0" smtClean="0"/>
              <a:t>.</a:t>
            </a:r>
          </a:p>
          <a:p>
            <a:pPr lvl="1"/>
            <a:r>
              <a:rPr lang="en-US" dirty="0"/>
              <a:t>Small </a:t>
            </a:r>
            <a:r>
              <a:rPr lang="en-US" dirty="0" smtClean="0"/>
              <a:t>amounts of </a:t>
            </a:r>
            <a:r>
              <a:rPr lang="en-US" dirty="0"/>
              <a:t>sulfite may be added to inhibit oxidation. </a:t>
            </a:r>
            <a:endParaRPr lang="en-US" dirty="0" smtClean="0"/>
          </a:p>
          <a:p>
            <a:pPr lvl="1"/>
            <a:r>
              <a:rPr lang="en-US" dirty="0" smtClean="0"/>
              <a:t>Sweet wines </a:t>
            </a:r>
            <a:r>
              <a:rPr lang="en-US" dirty="0"/>
              <a:t>may be fortified with ethanol (18–20%) or </a:t>
            </a:r>
            <a:r>
              <a:rPr lang="en-US" dirty="0" smtClean="0"/>
              <a:t>the wines </a:t>
            </a:r>
            <a:r>
              <a:rPr lang="en-US" dirty="0"/>
              <a:t>may be pasteurized or sterile-filtered (the </a:t>
            </a:r>
            <a:r>
              <a:rPr lang="en-US" dirty="0" smtClean="0"/>
              <a:t>choice for </a:t>
            </a:r>
            <a:r>
              <a:rPr lang="en-US" dirty="0"/>
              <a:t>high-quality wines) to prevent the growth of </a:t>
            </a:r>
            <a:r>
              <a:rPr lang="en-US" dirty="0" smtClean="0"/>
              <a:t>contaminants in </a:t>
            </a:r>
            <a:r>
              <a:rPr lang="en-US" dirty="0"/>
              <a:t>the bottle.</a:t>
            </a:r>
            <a:endParaRPr lang="en-US" b="1" u="sng" dirty="0">
              <a:solidFill>
                <a:srgbClr val="FFC000"/>
              </a:solidFill>
            </a:endParaRPr>
          </a:p>
        </p:txBody>
      </p:sp>
      <p:sp>
        <p:nvSpPr>
          <p:cNvPr id="2" name="Title 1"/>
          <p:cNvSpPr>
            <a:spLocks noGrp="1"/>
          </p:cNvSpPr>
          <p:nvPr>
            <p:ph type="title"/>
          </p:nvPr>
        </p:nvSpPr>
        <p:spPr/>
        <p:txBody>
          <a:bodyPr/>
          <a:lstStyle/>
          <a:p>
            <a:endParaRPr lang="en-US" dirty="0"/>
          </a:p>
        </p:txBody>
      </p:sp>
    </p:spTree>
    <p:extLst>
      <p:ext uri="{BB962C8B-B14F-4D97-AF65-F5344CB8AC3E}">
        <p14:creationId xmlns:p14="http://schemas.microsoft.com/office/powerpoint/2010/main" xmlns="" val="2525944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467600" cy="5745163"/>
          </a:xfrm>
        </p:spPr>
        <p:txBody>
          <a:bodyPr/>
          <a:lstStyle/>
          <a:p>
            <a:r>
              <a:rPr lang="en-US" b="1" u="sng" dirty="0" smtClean="0">
                <a:solidFill>
                  <a:srgbClr val="FFC000"/>
                </a:solidFill>
              </a:rPr>
              <a:t>Aging</a:t>
            </a:r>
          </a:p>
          <a:p>
            <a:pPr lvl="1"/>
            <a:r>
              <a:rPr lang="en-US" dirty="0"/>
              <a:t>Aging occurs after fermentation. It can occur </a:t>
            </a:r>
            <a:r>
              <a:rPr lang="en-US" dirty="0" smtClean="0"/>
              <a:t>in tanks</a:t>
            </a:r>
            <a:r>
              <a:rPr lang="en-US" dirty="0"/>
              <a:t>, in barrels, or in the bottle</a:t>
            </a:r>
            <a:r>
              <a:rPr lang="en-US" dirty="0" smtClean="0"/>
              <a:t>.</a:t>
            </a:r>
          </a:p>
          <a:p>
            <a:pPr lvl="1"/>
            <a:r>
              <a:rPr lang="en-US" dirty="0"/>
              <a:t>The flavor may </a:t>
            </a:r>
            <a:r>
              <a:rPr lang="en-US" dirty="0" smtClean="0"/>
              <a:t>be </a:t>
            </a:r>
            <a:r>
              <a:rPr lang="en-US" dirty="0"/>
              <a:t>improved through esterification reactions in </a:t>
            </a:r>
            <a:r>
              <a:rPr lang="en-US" dirty="0" smtClean="0"/>
              <a:t>which small </a:t>
            </a:r>
            <a:r>
              <a:rPr lang="en-US" dirty="0"/>
              <a:t>portions of ethanol combine with organic </a:t>
            </a:r>
            <a:r>
              <a:rPr lang="en-US" dirty="0" smtClean="0"/>
              <a:t>acids in </a:t>
            </a:r>
            <a:r>
              <a:rPr lang="en-US" dirty="0"/>
              <a:t>the wine. </a:t>
            </a:r>
            <a:endParaRPr lang="en-US" dirty="0" smtClean="0"/>
          </a:p>
          <a:p>
            <a:pPr lvl="1"/>
            <a:r>
              <a:rPr lang="en-US" dirty="0" smtClean="0"/>
              <a:t>Aging </a:t>
            </a:r>
            <a:r>
              <a:rPr lang="en-US" dirty="0"/>
              <a:t>improves some wines, but has </a:t>
            </a:r>
            <a:r>
              <a:rPr lang="en-US" dirty="0" smtClean="0"/>
              <a:t>little effect </a:t>
            </a:r>
            <a:r>
              <a:rPr lang="en-US" dirty="0"/>
              <a:t>on others.</a:t>
            </a:r>
            <a:endParaRPr lang="en-US" b="1" u="sng" dirty="0">
              <a:solidFill>
                <a:srgbClr val="FFC000"/>
              </a:solidFill>
            </a:endParaRPr>
          </a:p>
        </p:txBody>
      </p:sp>
    </p:spTree>
    <p:extLst>
      <p:ext uri="{BB962C8B-B14F-4D97-AF65-F5344CB8AC3E}">
        <p14:creationId xmlns:p14="http://schemas.microsoft.com/office/powerpoint/2010/main" xmlns="" val="3001146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a:t>Wine is an alcoholic beverage made by the fermentation </a:t>
            </a:r>
            <a:r>
              <a:rPr lang="en-US" dirty="0" smtClean="0"/>
              <a:t>of grape </a:t>
            </a:r>
            <a:r>
              <a:rPr lang="en-US" dirty="0"/>
              <a:t>juice or other sugar-containing substrates </a:t>
            </a:r>
            <a:r>
              <a:rPr lang="en-US" dirty="0" smtClean="0"/>
              <a:t>including honey</a:t>
            </a:r>
            <a:r>
              <a:rPr lang="en-US" dirty="0"/>
              <a:t>, sugarcane, fruit juices, and other plant juices </a:t>
            </a:r>
            <a:r>
              <a:rPr lang="en-US" dirty="0" smtClean="0"/>
              <a:t>containing sugars </a:t>
            </a:r>
            <a:r>
              <a:rPr lang="en-US" dirty="0"/>
              <a:t>such as palm tree sap, floral extracts, and </a:t>
            </a:r>
            <a:r>
              <a:rPr lang="en-US" dirty="0" smtClean="0"/>
              <a:t> </a:t>
            </a:r>
            <a:r>
              <a:rPr lang="en-US" i="1" dirty="0" smtClean="0"/>
              <a:t>Agave</a:t>
            </a:r>
            <a:r>
              <a:rPr lang="en-US" dirty="0" smtClean="0"/>
              <a:t>, the </a:t>
            </a:r>
            <a:r>
              <a:rPr lang="en-US" dirty="0"/>
              <a:t>century cactus plant</a:t>
            </a:r>
            <a:r>
              <a:rPr lang="en-US" dirty="0" smtClean="0"/>
              <a:t>.</a:t>
            </a:r>
          </a:p>
          <a:p>
            <a:r>
              <a:rPr lang="en-US" dirty="0"/>
              <a:t>Wine is distinguished from beer, </a:t>
            </a:r>
            <a:r>
              <a:rPr lang="en-US" dirty="0" smtClean="0"/>
              <a:t>in which </a:t>
            </a:r>
            <a:r>
              <a:rPr lang="en-US" dirty="0"/>
              <a:t>the fermentable sugars are derived principally </a:t>
            </a:r>
            <a:r>
              <a:rPr lang="en-US" dirty="0" smtClean="0"/>
              <a:t>from starches </a:t>
            </a:r>
            <a:r>
              <a:rPr lang="en-US" dirty="0"/>
              <a:t>by means of amylases produced in cereal grains</a:t>
            </a:r>
            <a:r>
              <a:rPr lang="en-US" dirty="0" smtClean="0"/>
              <a:t>, particularly </a:t>
            </a:r>
            <a:r>
              <a:rPr lang="en-US" dirty="0"/>
              <a:t>barley, by germination or malting.</a:t>
            </a:r>
          </a:p>
        </p:txBody>
      </p:sp>
      <p:sp>
        <p:nvSpPr>
          <p:cNvPr id="2" name="Title 1"/>
          <p:cNvSpPr>
            <a:spLocks noGrp="1"/>
          </p:cNvSpPr>
          <p:nvPr>
            <p:ph type="title"/>
          </p:nvPr>
        </p:nvSpPr>
        <p:spPr/>
        <p:txBody>
          <a:bodyPr/>
          <a:lstStyle/>
          <a:p>
            <a:r>
              <a:rPr lang="en-US" dirty="0" smtClean="0"/>
              <a:t>Defining the term</a:t>
            </a:r>
            <a:endParaRPr lang="en-US" dirty="0"/>
          </a:p>
        </p:txBody>
      </p:sp>
    </p:spTree>
    <p:extLst>
      <p:ext uri="{BB962C8B-B14F-4D97-AF65-F5344CB8AC3E}">
        <p14:creationId xmlns:p14="http://schemas.microsoft.com/office/powerpoint/2010/main" xmlns="" val="1913219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7467600" cy="5105400"/>
          </a:xfrm>
        </p:spPr>
        <p:txBody>
          <a:bodyPr>
            <a:normAutofit fontScale="85000" lnSpcReduction="20000"/>
          </a:bodyPr>
          <a:lstStyle/>
          <a:p>
            <a:r>
              <a:rPr lang="en-US" dirty="0"/>
              <a:t>The principal microorganisms in the alcoholic </a:t>
            </a:r>
            <a:r>
              <a:rPr lang="en-US" dirty="0" smtClean="0"/>
              <a:t>fermentation of </a:t>
            </a:r>
            <a:r>
              <a:rPr lang="en-US" dirty="0"/>
              <a:t>wines are yeasts belonging to genus </a:t>
            </a:r>
            <a:r>
              <a:rPr lang="en-US" dirty="0" smtClean="0"/>
              <a:t> </a:t>
            </a:r>
            <a:r>
              <a:rPr lang="en-US" i="1" dirty="0" smtClean="0"/>
              <a:t>Saccharomyces</a:t>
            </a:r>
            <a:r>
              <a:rPr lang="en-US" dirty="0" smtClean="0"/>
              <a:t>, in </a:t>
            </a:r>
            <a:r>
              <a:rPr lang="en-US" dirty="0"/>
              <a:t>particular </a:t>
            </a:r>
            <a:r>
              <a:rPr lang="en-US" i="1" dirty="0">
                <a:solidFill>
                  <a:srgbClr val="FFC000"/>
                </a:solidFill>
              </a:rPr>
              <a:t>S. </a:t>
            </a:r>
            <a:r>
              <a:rPr lang="en-US" i="1" dirty="0" err="1">
                <a:solidFill>
                  <a:srgbClr val="FFC000"/>
                </a:solidFill>
              </a:rPr>
              <a:t>cerevisiae</a:t>
            </a:r>
            <a:r>
              <a:rPr lang="en-US" dirty="0">
                <a:solidFill>
                  <a:srgbClr val="FFC000"/>
                </a:solidFill>
              </a:rPr>
              <a:t>, </a:t>
            </a:r>
            <a:r>
              <a:rPr lang="en-US" i="1" dirty="0">
                <a:solidFill>
                  <a:srgbClr val="FFC000"/>
                </a:solidFill>
              </a:rPr>
              <a:t>S. </a:t>
            </a:r>
            <a:r>
              <a:rPr lang="en-US" i="1" dirty="0" err="1">
                <a:solidFill>
                  <a:srgbClr val="FFC000"/>
                </a:solidFill>
              </a:rPr>
              <a:t>cerevisiae</a:t>
            </a:r>
            <a:r>
              <a:rPr lang="en-US" i="1" dirty="0">
                <a:solidFill>
                  <a:srgbClr val="FFC000"/>
                </a:solidFill>
              </a:rPr>
              <a:t> </a:t>
            </a:r>
            <a:r>
              <a:rPr lang="en-US" dirty="0">
                <a:solidFill>
                  <a:srgbClr val="FFC000"/>
                </a:solidFill>
              </a:rPr>
              <a:t>var. </a:t>
            </a:r>
            <a:r>
              <a:rPr lang="en-US" i="1" dirty="0" err="1">
                <a:solidFill>
                  <a:srgbClr val="FFC000"/>
                </a:solidFill>
              </a:rPr>
              <a:t>ellipsoideus</a:t>
            </a:r>
            <a:r>
              <a:rPr lang="en-US" dirty="0">
                <a:solidFill>
                  <a:srgbClr val="FFC000"/>
                </a:solidFill>
              </a:rPr>
              <a:t>, </a:t>
            </a:r>
            <a:r>
              <a:rPr lang="en-US" i="1" dirty="0">
                <a:solidFill>
                  <a:srgbClr val="FFC000"/>
                </a:solidFill>
              </a:rPr>
              <a:t>S. </a:t>
            </a:r>
            <a:r>
              <a:rPr lang="en-US" i="1" dirty="0" err="1">
                <a:solidFill>
                  <a:srgbClr val="FFC000"/>
                </a:solidFill>
              </a:rPr>
              <a:t>bayanus</a:t>
            </a:r>
            <a:r>
              <a:rPr lang="en-US" dirty="0" smtClean="0">
                <a:solidFill>
                  <a:srgbClr val="FFC000"/>
                </a:solidFill>
              </a:rPr>
              <a:t>,</a:t>
            </a:r>
            <a:r>
              <a:rPr lang="en-US" dirty="0" smtClean="0"/>
              <a:t> and </a:t>
            </a:r>
            <a:r>
              <a:rPr lang="en-US" i="1" dirty="0">
                <a:solidFill>
                  <a:srgbClr val="FFC000"/>
                </a:solidFill>
              </a:rPr>
              <a:t>S. </a:t>
            </a:r>
            <a:r>
              <a:rPr lang="en-US" i="1" dirty="0" err="1">
                <a:solidFill>
                  <a:srgbClr val="FFC000"/>
                </a:solidFill>
              </a:rPr>
              <a:t>oviformis</a:t>
            </a:r>
            <a:r>
              <a:rPr lang="en-US" dirty="0" smtClean="0">
                <a:solidFill>
                  <a:srgbClr val="FFC000"/>
                </a:solidFill>
              </a:rPr>
              <a:t>.</a:t>
            </a:r>
          </a:p>
          <a:p>
            <a:r>
              <a:rPr lang="en-US" dirty="0"/>
              <a:t>Although yeasts belonging to </a:t>
            </a:r>
            <a:r>
              <a:rPr lang="en-US" dirty="0" smtClean="0"/>
              <a:t>genus </a:t>
            </a:r>
            <a:r>
              <a:rPr lang="en-US" i="1" dirty="0" smtClean="0">
                <a:solidFill>
                  <a:srgbClr val="FFC000"/>
                </a:solidFill>
              </a:rPr>
              <a:t>Saccharomyces</a:t>
            </a:r>
            <a:r>
              <a:rPr lang="en-US" i="1" dirty="0" smtClean="0"/>
              <a:t> </a:t>
            </a:r>
            <a:r>
              <a:rPr lang="en-US" dirty="0"/>
              <a:t>are generally present in the grapes or </a:t>
            </a:r>
            <a:r>
              <a:rPr lang="en-US" dirty="0" smtClean="0"/>
              <a:t>other fruits </a:t>
            </a:r>
            <a:r>
              <a:rPr lang="en-US" dirty="0"/>
              <a:t>and they are capable of fermenting the juice to wine, </a:t>
            </a:r>
            <a:r>
              <a:rPr lang="en-US" dirty="0" smtClean="0"/>
              <a:t>it is </a:t>
            </a:r>
            <a:r>
              <a:rPr lang="en-US" dirty="0"/>
              <a:t>a generally accepted procedure, particularly in </a:t>
            </a:r>
            <a:r>
              <a:rPr lang="en-US" dirty="0" smtClean="0"/>
              <a:t>wine companies</a:t>
            </a:r>
            <a:r>
              <a:rPr lang="en-US" dirty="0"/>
              <a:t>, to inoculate pure cultures of selected </a:t>
            </a:r>
            <a:r>
              <a:rPr lang="en-US" dirty="0" smtClean="0"/>
              <a:t>wine yeasts</a:t>
            </a:r>
            <a:r>
              <a:rPr lang="en-US" dirty="0"/>
              <a:t>. </a:t>
            </a:r>
            <a:endParaRPr lang="en-US" dirty="0" smtClean="0"/>
          </a:p>
          <a:p>
            <a:r>
              <a:rPr lang="en-US" dirty="0" smtClean="0"/>
              <a:t>These </a:t>
            </a:r>
            <a:r>
              <a:rPr lang="en-US" dirty="0"/>
              <a:t>may be selected for flavor, production of </a:t>
            </a:r>
            <a:r>
              <a:rPr lang="en-US" dirty="0" smtClean="0"/>
              <a:t>little or </a:t>
            </a:r>
            <a:r>
              <a:rPr lang="en-US" dirty="0"/>
              <a:t>no foam, ability to ferment at low temperatures, </a:t>
            </a:r>
            <a:r>
              <a:rPr lang="en-US" dirty="0" smtClean="0"/>
              <a:t>or flocculation–sedimentation </a:t>
            </a:r>
            <a:r>
              <a:rPr lang="en-US" dirty="0"/>
              <a:t>behavior. They are more </a:t>
            </a:r>
            <a:r>
              <a:rPr lang="en-US" dirty="0" smtClean="0"/>
              <a:t>often selected </a:t>
            </a:r>
            <a:r>
              <a:rPr lang="en-US" dirty="0"/>
              <a:t>for the absence of any undesirable flavors in wines</a:t>
            </a:r>
            <a:r>
              <a:rPr lang="en-US" dirty="0" smtClean="0"/>
              <a:t>. </a:t>
            </a:r>
            <a:endParaRPr lang="en-US" dirty="0"/>
          </a:p>
        </p:txBody>
      </p:sp>
      <p:sp>
        <p:nvSpPr>
          <p:cNvPr id="2" name="Title 1"/>
          <p:cNvSpPr>
            <a:spLocks noGrp="1"/>
          </p:cNvSpPr>
          <p:nvPr>
            <p:ph type="title"/>
          </p:nvPr>
        </p:nvSpPr>
        <p:spPr/>
        <p:txBody>
          <a:bodyPr/>
          <a:lstStyle/>
          <a:p>
            <a:r>
              <a:rPr lang="en-US" dirty="0" smtClean="0">
                <a:solidFill>
                  <a:srgbClr val="00B0F0"/>
                </a:solidFill>
              </a:rPr>
              <a:t>Microorganisms</a:t>
            </a:r>
            <a:endParaRPr lang="en-US" dirty="0">
              <a:solidFill>
                <a:srgbClr val="00B0F0"/>
              </a:solidFill>
            </a:endParaRPr>
          </a:p>
        </p:txBody>
      </p:sp>
    </p:spTree>
    <p:extLst>
      <p:ext uri="{BB962C8B-B14F-4D97-AF65-F5344CB8AC3E}">
        <p14:creationId xmlns:p14="http://schemas.microsoft.com/office/powerpoint/2010/main" xmlns="" val="4246568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Another group of microorganisms accompanying the </a:t>
            </a:r>
            <a:r>
              <a:rPr lang="en-US" dirty="0" smtClean="0"/>
              <a:t>yeast in </a:t>
            </a:r>
            <a:r>
              <a:rPr lang="en-US" dirty="0"/>
              <a:t>wine fermentations is the lactic acid bacteria</a:t>
            </a:r>
            <a:r>
              <a:rPr lang="en-US" dirty="0" smtClean="0"/>
              <a:t>.</a:t>
            </a:r>
          </a:p>
          <a:p>
            <a:r>
              <a:rPr lang="en-US" dirty="0"/>
              <a:t>Grape juice contains mainly </a:t>
            </a:r>
            <a:r>
              <a:rPr lang="en-US" dirty="0" smtClean="0"/>
              <a:t>tartaric acid </a:t>
            </a:r>
            <a:r>
              <a:rPr lang="en-US" dirty="0"/>
              <a:t>and malic acid. If the acidity is too high for the </a:t>
            </a:r>
            <a:r>
              <a:rPr lang="en-US" dirty="0" smtClean="0"/>
              <a:t>best flavor</a:t>
            </a:r>
            <a:r>
              <a:rPr lang="en-US" dirty="0"/>
              <a:t>, </a:t>
            </a:r>
            <a:r>
              <a:rPr lang="en-US" dirty="0" smtClean="0"/>
              <a:t>it may </a:t>
            </a:r>
            <a:r>
              <a:rPr lang="en-US" dirty="0"/>
              <a:t>be desirable for lactic acid bacteria to </a:t>
            </a:r>
            <a:r>
              <a:rPr lang="en-US" dirty="0" smtClean="0"/>
              <a:t>ferment the </a:t>
            </a:r>
            <a:r>
              <a:rPr lang="en-US" dirty="0"/>
              <a:t>malic to lactic acid, which decreases the total </a:t>
            </a:r>
            <a:r>
              <a:rPr lang="en-US" dirty="0" smtClean="0"/>
              <a:t>acidity and </a:t>
            </a:r>
            <a:r>
              <a:rPr lang="en-US" dirty="0"/>
              <a:t>raises the pH of the wine.</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xmlns="" val="3938423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7467600" cy="5181600"/>
          </a:xfrm>
        </p:spPr>
        <p:txBody>
          <a:bodyPr>
            <a:normAutofit fontScale="92500" lnSpcReduction="20000"/>
          </a:bodyPr>
          <a:lstStyle/>
          <a:p>
            <a:r>
              <a:rPr lang="en-US" i="1" dirty="0"/>
              <a:t>S. </a:t>
            </a:r>
            <a:r>
              <a:rPr lang="en-US" i="1" dirty="0" err="1"/>
              <a:t>cerevisiae</a:t>
            </a:r>
            <a:r>
              <a:rPr lang="en-US" i="1" dirty="0"/>
              <a:t> </a:t>
            </a:r>
            <a:r>
              <a:rPr lang="en-US" dirty="0"/>
              <a:t>and other wine yeasts have the ability </a:t>
            </a:r>
            <a:r>
              <a:rPr lang="en-US" dirty="0" smtClean="0"/>
              <a:t>to grow </a:t>
            </a:r>
            <a:r>
              <a:rPr lang="en-US" dirty="0"/>
              <a:t>and metabolize sugars, such as glucose, fructose</a:t>
            </a:r>
            <a:r>
              <a:rPr lang="en-US" dirty="0" smtClean="0"/>
              <a:t>, and </a:t>
            </a:r>
            <a:r>
              <a:rPr lang="en-US" dirty="0"/>
              <a:t>sucrose, </a:t>
            </a:r>
            <a:r>
              <a:rPr lang="en-US" dirty="0">
                <a:solidFill>
                  <a:srgbClr val="FFC000"/>
                </a:solidFill>
              </a:rPr>
              <a:t>aerobically</a:t>
            </a:r>
            <a:r>
              <a:rPr lang="en-US" dirty="0"/>
              <a:t> or </a:t>
            </a:r>
            <a:r>
              <a:rPr lang="en-US" dirty="0">
                <a:solidFill>
                  <a:srgbClr val="FFC000"/>
                </a:solidFill>
              </a:rPr>
              <a:t>anaerobically</a:t>
            </a:r>
            <a:r>
              <a:rPr lang="en-US" dirty="0"/>
              <a:t>. </a:t>
            </a:r>
            <a:endParaRPr lang="en-US" dirty="0" smtClean="0"/>
          </a:p>
          <a:p>
            <a:r>
              <a:rPr lang="en-US" dirty="0" smtClean="0"/>
              <a:t>Aerobic growth yields </a:t>
            </a:r>
            <a:r>
              <a:rPr lang="en-US" dirty="0"/>
              <a:t>far more energy and the yeasts multiply vigorously</a:t>
            </a:r>
            <a:r>
              <a:rPr lang="en-US" dirty="0" smtClean="0"/>
              <a:t>, but </a:t>
            </a:r>
            <a:r>
              <a:rPr lang="en-US" dirty="0"/>
              <a:t>little if any ethanol is produced. </a:t>
            </a:r>
            <a:endParaRPr lang="en-US" dirty="0" smtClean="0"/>
          </a:p>
          <a:p>
            <a:r>
              <a:rPr lang="en-US" dirty="0" smtClean="0">
                <a:solidFill>
                  <a:schemeClr val="accent2">
                    <a:lumMod val="60000"/>
                    <a:lumOff val="40000"/>
                  </a:schemeClr>
                </a:solidFill>
              </a:rPr>
              <a:t>Anaerobically</a:t>
            </a:r>
            <a:r>
              <a:rPr lang="en-US" dirty="0">
                <a:solidFill>
                  <a:schemeClr val="accent2">
                    <a:lumMod val="60000"/>
                    <a:lumOff val="40000"/>
                  </a:schemeClr>
                </a:solidFill>
              </a:rPr>
              <a:t>, </a:t>
            </a:r>
            <a:r>
              <a:rPr lang="en-US" dirty="0" smtClean="0">
                <a:solidFill>
                  <a:schemeClr val="accent2">
                    <a:lumMod val="60000"/>
                    <a:lumOff val="40000"/>
                  </a:schemeClr>
                </a:solidFill>
              </a:rPr>
              <a:t>yeasts dissimilate </a:t>
            </a:r>
            <a:r>
              <a:rPr lang="en-US" dirty="0">
                <a:solidFill>
                  <a:schemeClr val="accent2">
                    <a:lumMod val="60000"/>
                    <a:lumOff val="40000"/>
                  </a:schemeClr>
                </a:solidFill>
              </a:rPr>
              <a:t>glucose according to the </a:t>
            </a:r>
            <a:r>
              <a:rPr lang="en-US" dirty="0" smtClean="0">
                <a:solidFill>
                  <a:schemeClr val="accent2">
                    <a:lumMod val="60000"/>
                    <a:lumOff val="40000"/>
                  </a:schemeClr>
                </a:solidFill>
              </a:rPr>
              <a:t>Emden–Meyerhof scheme.</a:t>
            </a:r>
          </a:p>
          <a:p>
            <a:r>
              <a:rPr lang="en-US" dirty="0"/>
              <a:t>Theoretically, 1 </a:t>
            </a:r>
            <a:r>
              <a:rPr lang="en-US" dirty="0" err="1"/>
              <a:t>mol</a:t>
            </a:r>
            <a:r>
              <a:rPr lang="en-US" dirty="0"/>
              <a:t> (180 g) of glucose </a:t>
            </a:r>
            <a:r>
              <a:rPr lang="en-US" dirty="0" smtClean="0"/>
              <a:t>yields 2 </a:t>
            </a:r>
            <a:r>
              <a:rPr lang="en-US" dirty="0" err="1"/>
              <a:t>mol</a:t>
            </a:r>
            <a:r>
              <a:rPr lang="en-US" dirty="0"/>
              <a:t> (92 g) of ethanol and 2 </a:t>
            </a:r>
            <a:r>
              <a:rPr lang="en-US" dirty="0" err="1"/>
              <a:t>mol</a:t>
            </a:r>
            <a:r>
              <a:rPr lang="en-US" dirty="0"/>
              <a:t> (88 g) of carbon dioxide</a:t>
            </a:r>
            <a:r>
              <a:rPr lang="en-US" dirty="0" smtClean="0"/>
              <a:t>. </a:t>
            </a:r>
          </a:p>
          <a:p>
            <a:r>
              <a:rPr lang="en-US" dirty="0" smtClean="0">
                <a:solidFill>
                  <a:schemeClr val="accent2">
                    <a:lumMod val="60000"/>
                    <a:lumOff val="40000"/>
                  </a:schemeClr>
                </a:solidFill>
              </a:rPr>
              <a:t>Actually</a:t>
            </a:r>
            <a:r>
              <a:rPr lang="en-US" dirty="0">
                <a:solidFill>
                  <a:schemeClr val="accent2">
                    <a:lumMod val="60000"/>
                    <a:lumOff val="40000"/>
                  </a:schemeClr>
                </a:solidFill>
              </a:rPr>
              <a:t>, yields are slightly less because of the </a:t>
            </a:r>
            <a:r>
              <a:rPr lang="en-US" dirty="0" smtClean="0">
                <a:solidFill>
                  <a:schemeClr val="accent2">
                    <a:lumMod val="60000"/>
                    <a:lumOff val="40000"/>
                  </a:schemeClr>
                </a:solidFill>
              </a:rPr>
              <a:t>production of </a:t>
            </a:r>
            <a:r>
              <a:rPr lang="en-US" dirty="0">
                <a:solidFill>
                  <a:schemeClr val="accent2">
                    <a:lumMod val="60000"/>
                    <a:lumOff val="40000"/>
                  </a:schemeClr>
                </a:solidFill>
              </a:rPr>
              <a:t>glycerol and other minor compounds</a:t>
            </a:r>
          </a:p>
        </p:txBody>
      </p:sp>
      <p:sp>
        <p:nvSpPr>
          <p:cNvPr id="2" name="Title 1"/>
          <p:cNvSpPr>
            <a:spLocks noGrp="1"/>
          </p:cNvSpPr>
          <p:nvPr>
            <p:ph type="title"/>
          </p:nvPr>
        </p:nvSpPr>
        <p:spPr/>
        <p:txBody>
          <a:bodyPr/>
          <a:lstStyle/>
          <a:p>
            <a:r>
              <a:rPr lang="en-US" dirty="0" smtClean="0">
                <a:solidFill>
                  <a:srgbClr val="92D050"/>
                </a:solidFill>
              </a:rPr>
              <a:t>Metabolism</a:t>
            </a:r>
            <a:endParaRPr lang="en-US" dirty="0">
              <a:solidFill>
                <a:srgbClr val="92D050"/>
              </a:solidFill>
            </a:endParaRPr>
          </a:p>
        </p:txBody>
      </p:sp>
    </p:spTree>
    <p:extLst>
      <p:ext uri="{BB962C8B-B14F-4D97-AF65-F5344CB8AC3E}">
        <p14:creationId xmlns:p14="http://schemas.microsoft.com/office/powerpoint/2010/main" xmlns="" val="3521089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a:t>Wines are classified according to color (white, red, or </a:t>
            </a:r>
            <a:r>
              <a:rPr lang="en-US" dirty="0" smtClean="0"/>
              <a:t>rose/pink</a:t>
            </a:r>
            <a:r>
              <a:rPr lang="en-US" dirty="0"/>
              <a:t>) and how much ethanol they contain</a:t>
            </a:r>
            <a:r>
              <a:rPr lang="en-US" dirty="0" smtClean="0"/>
              <a:t>.</a:t>
            </a:r>
          </a:p>
          <a:p>
            <a:r>
              <a:rPr lang="en-US" dirty="0"/>
              <a:t>Wines </a:t>
            </a:r>
            <a:r>
              <a:rPr lang="en-US" dirty="0" smtClean="0"/>
              <a:t>with 7–14</a:t>
            </a:r>
            <a:r>
              <a:rPr lang="en-US" dirty="0"/>
              <a:t>% ethanol are described as table wines; more </a:t>
            </a:r>
            <a:r>
              <a:rPr lang="en-US" dirty="0" smtClean="0"/>
              <a:t>than 14</a:t>
            </a:r>
            <a:r>
              <a:rPr lang="en-US" dirty="0"/>
              <a:t>% ethanol designates fortified wines, such as port </a:t>
            </a:r>
            <a:r>
              <a:rPr lang="en-US" dirty="0" smtClean="0"/>
              <a:t>and sherry</a:t>
            </a:r>
            <a:r>
              <a:rPr lang="en-US" dirty="0"/>
              <a:t>. </a:t>
            </a:r>
            <a:endParaRPr lang="en-US" dirty="0" smtClean="0"/>
          </a:p>
          <a:p>
            <a:r>
              <a:rPr lang="en-US" dirty="0" smtClean="0"/>
              <a:t>Wines </a:t>
            </a:r>
            <a:r>
              <a:rPr lang="en-US" dirty="0"/>
              <a:t>are dry (</a:t>
            </a:r>
            <a:r>
              <a:rPr lang="en-US" dirty="0" err="1"/>
              <a:t>nonsweet</a:t>
            </a:r>
            <a:r>
              <a:rPr lang="en-US" dirty="0"/>
              <a:t>), semidry, semisweet, </a:t>
            </a:r>
            <a:r>
              <a:rPr lang="en-US" dirty="0" smtClean="0"/>
              <a:t>or sweet.</a:t>
            </a:r>
          </a:p>
          <a:p>
            <a:r>
              <a:rPr lang="en-US" dirty="0"/>
              <a:t>Still wines given a secondary fermentation in the </a:t>
            </a:r>
            <a:r>
              <a:rPr lang="en-US" dirty="0" smtClean="0"/>
              <a:t>bottle or </a:t>
            </a:r>
            <a:r>
              <a:rPr lang="en-US" dirty="0"/>
              <a:t>in a tank to produce carbon dioxide under </a:t>
            </a:r>
            <a:r>
              <a:rPr lang="en-US" dirty="0" smtClean="0"/>
              <a:t>pressure are </a:t>
            </a:r>
            <a:r>
              <a:rPr lang="en-US" dirty="0"/>
              <a:t>called ‘sparkling</a:t>
            </a:r>
            <a:r>
              <a:rPr lang="en-US" dirty="0" smtClean="0"/>
              <a:t>’.</a:t>
            </a:r>
          </a:p>
          <a:p>
            <a:r>
              <a:rPr lang="en-US" dirty="0"/>
              <a:t>Wines are also designated, at times, by the type of </a:t>
            </a:r>
            <a:r>
              <a:rPr lang="en-US" dirty="0" smtClean="0"/>
              <a:t>grape from </a:t>
            </a:r>
            <a:r>
              <a:rPr lang="en-US" dirty="0"/>
              <a:t>which they have been made.</a:t>
            </a:r>
          </a:p>
        </p:txBody>
      </p:sp>
      <p:sp>
        <p:nvSpPr>
          <p:cNvPr id="2" name="Title 1"/>
          <p:cNvSpPr>
            <a:spLocks noGrp="1"/>
          </p:cNvSpPr>
          <p:nvPr>
            <p:ph type="title"/>
          </p:nvPr>
        </p:nvSpPr>
        <p:spPr/>
        <p:txBody>
          <a:bodyPr/>
          <a:lstStyle/>
          <a:p>
            <a:r>
              <a:rPr lang="en-US" dirty="0" smtClean="0"/>
              <a:t>Wine Classification</a:t>
            </a:r>
            <a:endParaRPr lang="en-US" dirty="0"/>
          </a:p>
        </p:txBody>
      </p:sp>
    </p:spTree>
    <p:extLst>
      <p:ext uri="{BB962C8B-B14F-4D97-AF65-F5344CB8AC3E}">
        <p14:creationId xmlns:p14="http://schemas.microsoft.com/office/powerpoint/2010/main" xmlns="" val="1585741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normAutofit fontScale="92500" lnSpcReduction="10000"/>
          </a:bodyPr>
          <a:lstStyle/>
          <a:p>
            <a:r>
              <a:rPr lang="en-US" b="1" u="sng" dirty="0" smtClean="0">
                <a:solidFill>
                  <a:srgbClr val="FFC000"/>
                </a:solidFill>
              </a:rPr>
              <a:t>Harvesting</a:t>
            </a:r>
          </a:p>
          <a:p>
            <a:pPr lvl="1"/>
            <a:r>
              <a:rPr lang="en-US" sz="2800" dirty="0"/>
              <a:t>Grapes should be harvested when they </a:t>
            </a:r>
            <a:r>
              <a:rPr lang="en-US" sz="2800" dirty="0" smtClean="0"/>
              <a:t>are at </a:t>
            </a:r>
            <a:r>
              <a:rPr lang="en-US" sz="2800" dirty="0"/>
              <a:t>their peak of maturity and desired flavor with a </a:t>
            </a:r>
            <a:r>
              <a:rPr lang="en-US" sz="2800" dirty="0" smtClean="0"/>
              <a:t>high sugar </a:t>
            </a:r>
            <a:r>
              <a:rPr lang="en-US" sz="2800" dirty="0"/>
              <a:t>content and desirable acidity. They should be </a:t>
            </a:r>
            <a:r>
              <a:rPr lang="en-US" sz="2800" dirty="0" smtClean="0"/>
              <a:t>as intact </a:t>
            </a:r>
            <a:r>
              <a:rPr lang="en-US" sz="2800" dirty="0"/>
              <a:t>as possible and be processed quickly</a:t>
            </a:r>
            <a:r>
              <a:rPr lang="en-US" sz="2800" dirty="0" smtClean="0"/>
              <a:t>.</a:t>
            </a:r>
          </a:p>
          <a:p>
            <a:pPr lvl="1"/>
            <a:r>
              <a:rPr lang="en-US" sz="2800" dirty="0"/>
              <a:t>For white wines, the stems are removed and the grapes are crushed.</a:t>
            </a:r>
          </a:p>
          <a:p>
            <a:pPr lvl="1"/>
            <a:r>
              <a:rPr lang="en-US" sz="2800" dirty="0"/>
              <a:t>The skins are retained for red wines</a:t>
            </a:r>
            <a:r>
              <a:rPr lang="en-US" sz="2800" dirty="0" smtClean="0"/>
              <a:t>.</a:t>
            </a:r>
          </a:p>
          <a:p>
            <a:pPr lvl="1"/>
            <a:r>
              <a:rPr lang="en-US" sz="2800" dirty="0"/>
              <a:t>Pectinase may be </a:t>
            </a:r>
            <a:r>
              <a:rPr lang="en-US" sz="2800" dirty="0" smtClean="0"/>
              <a:t>added to </a:t>
            </a:r>
            <a:r>
              <a:rPr lang="en-US" sz="2800" dirty="0"/>
              <a:t>facilitate juice extraction.</a:t>
            </a:r>
            <a:endParaRPr lang="en-US" sz="7600" b="1" dirty="0"/>
          </a:p>
        </p:txBody>
      </p:sp>
      <p:sp>
        <p:nvSpPr>
          <p:cNvPr id="2" name="Title 1"/>
          <p:cNvSpPr>
            <a:spLocks noGrp="1"/>
          </p:cNvSpPr>
          <p:nvPr>
            <p:ph type="title"/>
          </p:nvPr>
        </p:nvSpPr>
        <p:spPr/>
        <p:txBody>
          <a:bodyPr/>
          <a:lstStyle/>
          <a:p>
            <a:r>
              <a:rPr lang="en-US" dirty="0">
                <a:solidFill>
                  <a:srgbClr val="00B0F0"/>
                </a:solidFill>
              </a:rPr>
              <a:t>Steps in Manufacture of Wine</a:t>
            </a:r>
          </a:p>
        </p:txBody>
      </p:sp>
    </p:spTree>
    <p:extLst>
      <p:ext uri="{BB962C8B-B14F-4D97-AF65-F5344CB8AC3E}">
        <p14:creationId xmlns:p14="http://schemas.microsoft.com/office/powerpoint/2010/main" xmlns="" val="4097355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7467600" cy="5897563"/>
          </a:xfrm>
        </p:spPr>
        <p:txBody>
          <a:bodyPr>
            <a:normAutofit lnSpcReduction="10000"/>
          </a:bodyPr>
          <a:lstStyle/>
          <a:p>
            <a:r>
              <a:rPr lang="en-US" b="1" u="sng" dirty="0" smtClean="0">
                <a:solidFill>
                  <a:srgbClr val="FFC000"/>
                </a:solidFill>
              </a:rPr>
              <a:t>Fermentation</a:t>
            </a:r>
          </a:p>
          <a:p>
            <a:pPr lvl="1"/>
            <a:r>
              <a:rPr lang="en-US" dirty="0"/>
              <a:t>Fermentation can proceed either </a:t>
            </a:r>
            <a:r>
              <a:rPr lang="en-US" dirty="0" smtClean="0"/>
              <a:t>through the </a:t>
            </a:r>
            <a:r>
              <a:rPr lang="en-US" dirty="0"/>
              <a:t>action of the naturally present yeast or by </a:t>
            </a:r>
            <a:r>
              <a:rPr lang="en-US" dirty="0" smtClean="0"/>
              <a:t>the inoculation </a:t>
            </a:r>
            <a:r>
              <a:rPr lang="en-US" dirty="0"/>
              <a:t>of a selected pure yeast culture</a:t>
            </a:r>
            <a:r>
              <a:rPr lang="en-US" dirty="0" smtClean="0"/>
              <a:t>.</a:t>
            </a:r>
          </a:p>
          <a:p>
            <a:r>
              <a:rPr lang="en-US" sz="3200" dirty="0">
                <a:solidFill>
                  <a:srgbClr val="92D050"/>
                </a:solidFill>
              </a:rPr>
              <a:t>Fermentation </a:t>
            </a:r>
            <a:r>
              <a:rPr lang="en-US" sz="3200" dirty="0" smtClean="0">
                <a:solidFill>
                  <a:srgbClr val="92D050"/>
                </a:solidFill>
              </a:rPr>
              <a:t>temperature</a:t>
            </a:r>
          </a:p>
          <a:p>
            <a:pPr lvl="1"/>
            <a:r>
              <a:rPr lang="en-US" sz="2800" dirty="0" smtClean="0"/>
              <a:t>10–15 °C </a:t>
            </a:r>
            <a:r>
              <a:rPr lang="en-US" sz="2800" dirty="0"/>
              <a:t>for white wines </a:t>
            </a:r>
            <a:r>
              <a:rPr lang="en-US" sz="2800" dirty="0" smtClean="0"/>
              <a:t>and somewhat </a:t>
            </a:r>
            <a:r>
              <a:rPr lang="en-US" sz="2800" dirty="0"/>
              <a:t>higher for red wines. </a:t>
            </a:r>
            <a:endParaRPr lang="en-US" sz="2800" dirty="0" smtClean="0"/>
          </a:p>
          <a:p>
            <a:pPr lvl="1"/>
            <a:r>
              <a:rPr lang="en-US" sz="2800" dirty="0" smtClean="0"/>
              <a:t>The </a:t>
            </a:r>
            <a:r>
              <a:rPr lang="en-US" sz="2800" dirty="0"/>
              <a:t>higher the temperature</a:t>
            </a:r>
            <a:r>
              <a:rPr lang="en-US" sz="2800" dirty="0" smtClean="0"/>
              <a:t>, up </a:t>
            </a:r>
            <a:r>
              <a:rPr lang="en-US" sz="2800" dirty="0"/>
              <a:t>to about 30 </a:t>
            </a:r>
            <a:r>
              <a:rPr lang="en-US" sz="2800" dirty="0" smtClean="0"/>
              <a:t>°C</a:t>
            </a:r>
            <a:r>
              <a:rPr lang="en-US" sz="2800" dirty="0"/>
              <a:t>, the more rapid </a:t>
            </a:r>
            <a:r>
              <a:rPr lang="en-US" sz="2800" dirty="0" smtClean="0"/>
              <a:t>the fermentation</a:t>
            </a:r>
            <a:r>
              <a:rPr lang="en-US" sz="2800" dirty="0"/>
              <a:t>; </a:t>
            </a:r>
            <a:endParaRPr lang="en-US" sz="2800" dirty="0" smtClean="0"/>
          </a:p>
          <a:p>
            <a:pPr lvl="1"/>
            <a:r>
              <a:rPr lang="en-US" sz="2800" dirty="0" smtClean="0"/>
              <a:t>however</a:t>
            </a:r>
            <a:r>
              <a:rPr lang="en-US" sz="2800" dirty="0"/>
              <a:t>, the slower, lower </a:t>
            </a:r>
            <a:r>
              <a:rPr lang="en-US" sz="2800" dirty="0" smtClean="0"/>
              <a:t>temperature fermentations </a:t>
            </a:r>
            <a:r>
              <a:rPr lang="en-US" sz="2800" dirty="0"/>
              <a:t>are considered to lead to higher-quality wines because less volatile aroma is lost.</a:t>
            </a:r>
          </a:p>
        </p:txBody>
      </p:sp>
    </p:spTree>
    <p:extLst>
      <p:ext uri="{BB962C8B-B14F-4D97-AF65-F5344CB8AC3E}">
        <p14:creationId xmlns:p14="http://schemas.microsoft.com/office/powerpoint/2010/main" xmlns="" val="1963482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7467600" cy="5592763"/>
          </a:xfrm>
        </p:spPr>
        <p:txBody>
          <a:bodyPr>
            <a:normAutofit/>
          </a:bodyPr>
          <a:lstStyle/>
          <a:p>
            <a:r>
              <a:rPr lang="en-US" dirty="0" smtClean="0">
                <a:solidFill>
                  <a:srgbClr val="92D050"/>
                </a:solidFill>
              </a:rPr>
              <a:t>The Sugar Content</a:t>
            </a:r>
          </a:p>
          <a:p>
            <a:pPr lvl="1"/>
            <a:r>
              <a:rPr lang="en-US" dirty="0"/>
              <a:t>about 13% w/v to yield </a:t>
            </a:r>
            <a:r>
              <a:rPr lang="en-US" dirty="0" smtClean="0"/>
              <a:t>a 7</a:t>
            </a:r>
            <a:r>
              <a:rPr lang="en-US" dirty="0"/>
              <a:t>% v/v alcohol wine </a:t>
            </a:r>
            <a:endParaRPr lang="en-US" dirty="0" smtClean="0"/>
          </a:p>
          <a:p>
            <a:pPr lvl="1"/>
            <a:r>
              <a:rPr lang="en-US" dirty="0" smtClean="0"/>
              <a:t>about </a:t>
            </a:r>
            <a:r>
              <a:rPr lang="en-US" dirty="0"/>
              <a:t>22% to yield a 12% </a:t>
            </a:r>
            <a:r>
              <a:rPr lang="en-US" dirty="0" smtClean="0"/>
              <a:t>v/v alcohol </a:t>
            </a:r>
            <a:r>
              <a:rPr lang="en-US" dirty="0"/>
              <a:t>wine</a:t>
            </a:r>
            <a:r>
              <a:rPr lang="en-US" dirty="0" smtClean="0"/>
              <a:t>.</a:t>
            </a:r>
          </a:p>
          <a:p>
            <a:pPr lvl="1"/>
            <a:r>
              <a:rPr lang="en-US" sz="2800" dirty="0"/>
              <a:t>The sugar content of the juice may </a:t>
            </a:r>
            <a:r>
              <a:rPr lang="en-US" sz="2800" dirty="0" smtClean="0"/>
              <a:t>be raised </a:t>
            </a:r>
            <a:r>
              <a:rPr lang="en-US" sz="2800" dirty="0"/>
              <a:t>before or during fermentation to adjust the </a:t>
            </a:r>
            <a:r>
              <a:rPr lang="en-US" sz="2800" dirty="0" smtClean="0"/>
              <a:t>final ethanol </a:t>
            </a:r>
            <a:r>
              <a:rPr lang="en-US" sz="2800" dirty="0"/>
              <a:t>content</a:t>
            </a:r>
            <a:r>
              <a:rPr lang="en-US" sz="2800" dirty="0" smtClean="0"/>
              <a:t>.</a:t>
            </a:r>
          </a:p>
          <a:p>
            <a:pPr lvl="1"/>
            <a:r>
              <a:rPr lang="en-US" dirty="0"/>
              <a:t>A weight of carbon dioxide gas almost equivalent </a:t>
            </a:r>
            <a:r>
              <a:rPr lang="en-US" dirty="0" smtClean="0"/>
              <a:t>to the </a:t>
            </a:r>
            <a:r>
              <a:rPr lang="en-US" dirty="0"/>
              <a:t>weight of ethanol produced is released </a:t>
            </a:r>
            <a:r>
              <a:rPr lang="en-US" dirty="0" smtClean="0"/>
              <a:t>during fermentation</a:t>
            </a:r>
            <a:r>
              <a:rPr lang="en-US" dirty="0"/>
              <a:t>. This causes the fermentation to ‘boil</a:t>
            </a:r>
            <a:r>
              <a:rPr lang="en-US" dirty="0" smtClean="0"/>
              <a:t>’ during </a:t>
            </a:r>
            <a:r>
              <a:rPr lang="en-US" dirty="0"/>
              <a:t>its most active phases.</a:t>
            </a:r>
          </a:p>
        </p:txBody>
      </p:sp>
    </p:spTree>
    <p:extLst>
      <p:ext uri="{BB962C8B-B14F-4D97-AF65-F5344CB8AC3E}">
        <p14:creationId xmlns:p14="http://schemas.microsoft.com/office/powerpoint/2010/main" xmlns="" val="22612427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75</TotalTime>
  <Words>1026</Words>
  <Application>Microsoft Office PowerPoint</Application>
  <PresentationFormat>On-screen Show (4:3)</PresentationFormat>
  <Paragraphs>57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Concourse</vt:lpstr>
      <vt:lpstr>Wine Production</vt:lpstr>
      <vt:lpstr>Defining the term</vt:lpstr>
      <vt:lpstr>Microorganisms</vt:lpstr>
      <vt:lpstr>Slide 4</vt:lpstr>
      <vt:lpstr>Metabolism</vt:lpstr>
      <vt:lpstr>Wine Classification</vt:lpstr>
      <vt:lpstr>Steps in Manufacture of Wine</vt:lpstr>
      <vt:lpstr>Slide 8</vt:lpstr>
      <vt:lpstr>Slide 9</vt:lpstr>
      <vt:lpstr>Slide 10</vt:lpstr>
      <vt:lpstr>Slide 11</vt:lpstr>
      <vt:lpstr>Slide 12</vt:lpstr>
      <vt:lpstr>Slide 13</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Wine Production</dc:title>
  <dc:creator>ismail - [2010]</dc:creator>
  <cp:lastModifiedBy>user</cp:lastModifiedBy>
  <cp:revision>13</cp:revision>
  <dcterms:created xsi:type="dcterms:W3CDTF">2013-10-15T00:09:42Z</dcterms:created>
  <dcterms:modified xsi:type="dcterms:W3CDTF">2021-10-18T09:32:20Z</dcterms:modified>
</cp:coreProperties>
</file>