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304" r:id="rId3"/>
    <p:sldId id="258" r:id="rId4"/>
    <p:sldId id="259" r:id="rId5"/>
    <p:sldId id="260" r:id="rId6"/>
    <p:sldId id="261" r:id="rId7"/>
    <p:sldId id="262" r:id="rId8"/>
    <p:sldId id="263" r:id="rId9"/>
    <p:sldId id="264" r:id="rId10"/>
    <p:sldId id="265" r:id="rId11"/>
    <p:sldId id="266" r:id="rId12"/>
    <p:sldId id="270" r:id="rId13"/>
    <p:sldId id="286" r:id="rId14"/>
    <p:sldId id="287" r:id="rId15"/>
    <p:sldId id="288" r:id="rId16"/>
    <p:sldId id="28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2" d="100"/>
          <a:sy n="62" d="100"/>
        </p:scale>
        <p:origin x="-1596"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99BBA8-3AB4-426B-826E-612CD670E935}" type="datetimeFigureOut">
              <a:rPr lang="en-US" smtClean="0"/>
              <a:pPr/>
              <a:t>10/21/2021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ECE666-F3AC-46D6-AB95-5B75C3F1CB4D}" type="slidenum">
              <a:rPr lang="en-US" smtClean="0"/>
              <a:pPr/>
              <a:t>‹#›</a:t>
            </a:fld>
            <a:endParaRPr lang="en-US"/>
          </a:p>
        </p:txBody>
      </p:sp>
    </p:spTree>
    <p:extLst>
      <p:ext uri="{BB962C8B-B14F-4D97-AF65-F5344CB8AC3E}">
        <p14:creationId xmlns:p14="http://schemas.microsoft.com/office/powerpoint/2010/main" xmlns="" val="176077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174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fld id="{9CA51405-6162-4A8D-9C0D-7ACA4F007940}" type="slidenum">
              <a:rPr lang="en-US" sz="1200"/>
              <a:pPr/>
              <a:t>2</a:t>
            </a:fld>
            <a:endParaRPr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270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7270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fld id="{95E5BD4A-E335-4F03-928A-85BF9835573D}" type="slidenum">
              <a:rPr lang="en-US" sz="1200"/>
              <a:pPr/>
              <a:t>14</a:t>
            </a:fld>
            <a:endParaRPr 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475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475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fld id="{078EBD0F-3E5A-4FE3-950E-B1A2863B38EE}" type="slidenum">
              <a:rPr lang="en-US" sz="1200"/>
              <a:pPr/>
              <a:t>15</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680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6803"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fld id="{DFEB0A51-7C26-46DB-A6CB-68511F0D54A8}" type="slidenum">
              <a:rPr lang="en-US" sz="1200"/>
              <a:pPr/>
              <a:t>16</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fld id="{A69761AE-26AD-43FB-8F28-76577B5A123F}" type="slidenum">
              <a:rPr lang="en-US" sz="1200"/>
              <a:pPr/>
              <a:t>3</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0483"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fld id="{1745D825-8953-4471-A4D3-D92D499E5568}" type="slidenum">
              <a:rPr lang="en-US" sz="1200"/>
              <a:pPr/>
              <a:t>5</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253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fld id="{0D0C37D9-A620-40D9-B34A-830C79FDC48C}" type="slidenum">
              <a:rPr lang="en-US" sz="1200"/>
              <a:pPr/>
              <a:t>6</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5603"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fld id="{CF2D70A5-E7C2-43B6-917F-19016DDAEDE0}" type="slidenum">
              <a:rPr lang="en-US" sz="1200"/>
              <a:pPr/>
              <a:t>9</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2765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fld id="{080E17A0-9524-421E-8BA4-886BDCC306D7}" type="slidenum">
              <a:rPr lang="en-US" sz="1200"/>
              <a:pPr/>
              <a:t>10</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2969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fld id="{7E5AB22C-B01E-4F08-8384-907E43C426FE}" type="slidenum">
              <a:rPr lang="en-US" sz="1200"/>
              <a:pPr/>
              <a:t>11</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789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789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fld id="{2B867B0F-6133-423C-B3C4-321206C36E54}" type="slidenum">
              <a:rPr lang="en-US" sz="1200"/>
              <a:pPr/>
              <a:t>12</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065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7065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fld id="{434309C8-6BB9-41CA-BD96-14CEA0DACC4E}" type="slidenum">
              <a:rPr lang="en-US" sz="1200"/>
              <a:pPr/>
              <a:t>13</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eaLnBrk="1" latinLnBrk="0" hangingPunct="1"/>
            <a:fld id="{E6F9B8CD-342D-4579-98EC-A8FD6B7370E1}" type="datetimeFigureOut">
              <a:rPr lang="en-US" smtClean="0"/>
              <a:pPr eaLnBrk="1" latinLnBrk="0" hangingPunct="1"/>
              <a:t>10/21/2021</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10/21/2021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10/21/2021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10/21/2021</a:t>
            </a:fld>
            <a:endParaRPr lang="en-US"/>
          </a:p>
        </p:txBody>
      </p:sp>
      <p:sp>
        <p:nvSpPr>
          <p:cNvPr id="9" name="Slide Number Placeholder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10" name="Footer Placeholder 9"/>
          <p:cNvSpPr>
            <a:spLocks noGrp="1"/>
          </p:cNvSpPr>
          <p:nvPr>
            <p:ph type="ftr" sz="quarter" idx="16"/>
          </p:nvPr>
        </p:nvSpPr>
        <p:spPr/>
        <p:txBody>
          <a:bodyPr rtlCol="0"/>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eaLnBrk="1" latinLnBrk="0" hangingPunct="1"/>
            <a:fld id="{E6F9B8CD-342D-4579-98EC-A8FD6B7370E1}" type="datetimeFigureOut">
              <a:rPr lang="en-US" smtClean="0"/>
              <a:pPr eaLnBrk="1" latinLnBrk="0" hangingPunct="1"/>
              <a:t>10/21/2021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BBB5E19-F10A-4C2F-BF6F-11C513378A2E}"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10/21/2021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10/21/2021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10/21/2021</a:t>
            </a:fld>
            <a:endParaRPr lang="en-US"/>
          </a:p>
        </p:txBody>
      </p:sp>
      <p:sp>
        <p:nvSpPr>
          <p:cNvPr id="7" name="Slide Number Placeholder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8" name="Footer Placeholder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10/21/2021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10/21/2021</a:t>
            </a:fld>
            <a:endParaRPr lang="en-US" dirty="0"/>
          </a:p>
        </p:txBody>
      </p:sp>
      <p:sp>
        <p:nvSpPr>
          <p:cNvPr id="22" name="Slide Number Placeholder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3" name="Footer Placeholder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10/21/2021</a:t>
            </a:fld>
            <a:endParaRPr lang="en-US"/>
          </a:p>
        </p:txBody>
      </p:sp>
      <p:sp>
        <p:nvSpPr>
          <p:cNvPr id="18" name="Slide Number Placeholder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1" name="Footer Placeholder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10/21/2021</a:t>
            </a:fld>
            <a:endParaRPr lang="en-US" dirty="0">
              <a:solidFill>
                <a:schemeClr val="tx2"/>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http/::www.biopolitics.gr:HTML:PUBS:VOL1:figures:fig275-2.jpg" TargetMode="External"/><Relationship Id="rId5" Type="http://schemas.openxmlformats.org/officeDocument/2006/relationships/image" Target="../media/image4.jpeg"/><Relationship Id="rId4" Type="http://schemas.openxmlformats.org/officeDocument/2006/relationships/image" Target="/http/::www.biopolitics.gr:HTML:PUBS:VOL1:figures:fig275-1.jpg"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Image:Spirul2.jpg"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hyperlink" Target="http://en.wikipedia.org/wiki/Image:Spirulina_tablets.jpg" TargetMode="Externa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685800"/>
            <a:ext cx="6172200" cy="827562"/>
          </a:xfrm>
        </p:spPr>
        <p:txBody>
          <a:bodyPr>
            <a:normAutofit/>
          </a:bodyPr>
          <a:lstStyle/>
          <a:p>
            <a:r>
              <a:rPr lang="en-US" sz="4000" dirty="0" smtClean="0"/>
              <a:t>Single Cell Proteins</a:t>
            </a:r>
            <a:endParaRPr lang="en-US" sz="4000" dirty="0">
              <a:solidFill>
                <a:srgbClr val="C00000"/>
              </a:solidFill>
            </a:endParaRPr>
          </a:p>
        </p:txBody>
      </p:sp>
      <p:sp>
        <p:nvSpPr>
          <p:cNvPr id="3" name="Subtitle 2"/>
          <p:cNvSpPr>
            <a:spLocks noGrp="1"/>
          </p:cNvSpPr>
          <p:nvPr>
            <p:ph type="subTitle" idx="1"/>
          </p:nvPr>
        </p:nvSpPr>
        <p:spPr>
          <a:xfrm>
            <a:off x="2362200" y="5105400"/>
            <a:ext cx="6172200" cy="1371600"/>
          </a:xfrm>
        </p:spPr>
        <p:txBody>
          <a:bodyPr>
            <a:normAutofit/>
          </a:bodyPr>
          <a:lstStyle/>
          <a:p>
            <a:r>
              <a:rPr lang="en-US" sz="2400" dirty="0" err="1" smtClean="0"/>
              <a:t>Tamosa</a:t>
            </a:r>
            <a:r>
              <a:rPr lang="en-US" sz="2400" dirty="0" smtClean="0"/>
              <a:t> </a:t>
            </a:r>
            <a:r>
              <a:rPr lang="en-US" sz="2400" dirty="0" err="1" smtClean="0"/>
              <a:t>Mukherjee</a:t>
            </a:r>
            <a:endParaRPr lang="en-US" sz="2400" dirty="0" smtClean="0"/>
          </a:p>
          <a:p>
            <a:r>
              <a:rPr lang="en-US" sz="2400" dirty="0" smtClean="0"/>
              <a:t>Lecturer</a:t>
            </a:r>
          </a:p>
          <a:p>
            <a:r>
              <a:rPr lang="en-US" sz="2400" dirty="0" smtClean="0"/>
              <a:t>CUTM</a:t>
            </a:r>
            <a:endParaRPr lang="en-US" sz="2400" dirty="0"/>
          </a:p>
        </p:txBody>
      </p:sp>
    </p:spTree>
    <p:extLst>
      <p:ext uri="{BB962C8B-B14F-4D97-AF65-F5344CB8AC3E}">
        <p14:creationId xmlns:p14="http://schemas.microsoft.com/office/powerpoint/2010/main" xmlns="" val="3431479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395288" y="1628774"/>
            <a:ext cx="8382000" cy="31700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just"/>
            <a:r>
              <a:rPr lang="en-US" sz="2000" dirty="0"/>
              <a:t>Methods available for concentrating include, filtration, precipitation, coagulation, centrifugation, and the use of semi-permeable membranes. These de-watering methods require equipment that is quite expensive and would not be suitable for most small-scale operations. Removal of the amount of water necessary to stabilize the material for storage, in most instances, is not currently economical. </a:t>
            </a:r>
          </a:p>
          <a:p>
            <a:pPr algn="just"/>
            <a:endParaRPr lang="en-US" sz="2000" dirty="0"/>
          </a:p>
          <a:p>
            <a:pPr algn="just"/>
            <a:r>
              <a:rPr lang="en-US" sz="2000" dirty="0"/>
              <a:t>Single cell protein must </a:t>
            </a:r>
            <a:r>
              <a:rPr lang="en-US" sz="2000" dirty="0">
                <a:solidFill>
                  <a:srgbClr val="FF0000"/>
                </a:solidFill>
              </a:rPr>
              <a:t>be dried to about 10 % moisture, or condensed and acidified to prevent spoilage from occurring, or fed shortly after being produced.</a:t>
            </a:r>
          </a:p>
        </p:txBody>
      </p:sp>
      <p:sp>
        <p:nvSpPr>
          <p:cNvPr id="26626" name="Rectangle 2"/>
          <p:cNvSpPr>
            <a:spLocks noChangeArrowheads="1"/>
          </p:cNvSpPr>
          <p:nvPr/>
        </p:nvSpPr>
        <p:spPr bwMode="auto">
          <a:xfrm>
            <a:off x="304800" y="304800"/>
            <a:ext cx="7848600"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just"/>
            <a:r>
              <a:rPr lang="en-US" sz="2000" dirty="0">
                <a:solidFill>
                  <a:srgbClr val="FF0000"/>
                </a:solidFill>
              </a:rPr>
              <a:t>Single cell protein has the potential to be developed into a very large source of supplemental protein that could be used in livestock feeding.</a:t>
            </a:r>
          </a:p>
        </p:txBody>
      </p:sp>
    </p:spTree>
    <p:extLst>
      <p:ext uri="{BB962C8B-B14F-4D97-AF65-F5344CB8AC3E}">
        <p14:creationId xmlns:p14="http://schemas.microsoft.com/office/powerpoint/2010/main" xmlns="" val="3345981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381000" y="152400"/>
            <a:ext cx="84582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dirty="0"/>
              <a:t>A wide range of substrates can be used to grow microbial proteins </a:t>
            </a:r>
          </a:p>
        </p:txBody>
      </p:sp>
      <p:sp>
        <p:nvSpPr>
          <p:cNvPr id="28674" name="Rectangle 2"/>
          <p:cNvSpPr>
            <a:spLocks noChangeArrowheads="1"/>
          </p:cNvSpPr>
          <p:nvPr/>
        </p:nvSpPr>
        <p:spPr bwMode="auto">
          <a:xfrm>
            <a:off x="723900" y="762000"/>
            <a:ext cx="7696200" cy="1311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just"/>
            <a:r>
              <a:rPr lang="en-US" b="1" dirty="0">
                <a:solidFill>
                  <a:srgbClr val="006600"/>
                </a:solidFill>
              </a:rPr>
              <a:t>whey, orange peel residue, sweet orange residue, sugarcane bagasse, paper mill waste, rice husks, wheat straw residue, cassava waste, sugar beet pulp, coconut waste, yam waste, banana pulp, mango waste, grape waste, sweet potato</a:t>
            </a:r>
          </a:p>
        </p:txBody>
      </p:sp>
      <p:sp>
        <p:nvSpPr>
          <p:cNvPr id="28675" name="Rectangle 3"/>
          <p:cNvSpPr>
            <a:spLocks noChangeArrowheads="1"/>
          </p:cNvSpPr>
          <p:nvPr/>
        </p:nvSpPr>
        <p:spPr bwMode="auto">
          <a:xfrm>
            <a:off x="685800" y="2286000"/>
            <a:ext cx="7391400" cy="1920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just"/>
            <a:r>
              <a:rPr lang="en-US" sz="2000" dirty="0"/>
              <a:t>Single cell protein was a suitable supplemental protein source for lactating dairy goats.</a:t>
            </a:r>
          </a:p>
          <a:p>
            <a:pPr algn="just"/>
            <a:endParaRPr lang="en-US" sz="2000" dirty="0"/>
          </a:p>
          <a:p>
            <a:pPr algn="just"/>
            <a:r>
              <a:rPr lang="en-US" sz="2000" dirty="0" smtClean="0"/>
              <a:t>Milk </a:t>
            </a:r>
            <a:r>
              <a:rPr lang="en-US" sz="2000" dirty="0"/>
              <a:t>production and milk production efficiency was increased when single cell protein replaced groundnut meal in lactating goat diets </a:t>
            </a:r>
          </a:p>
        </p:txBody>
      </p:sp>
      <p:sp>
        <p:nvSpPr>
          <p:cNvPr id="28676" name="Text Box 6"/>
          <p:cNvSpPr txBox="1">
            <a:spLocks noChangeArrowheads="1"/>
          </p:cNvSpPr>
          <p:nvPr/>
        </p:nvSpPr>
        <p:spPr bwMode="auto">
          <a:xfrm>
            <a:off x="685800" y="4953000"/>
            <a:ext cx="7404100" cy="163121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r>
              <a:rPr lang="en-US" dirty="0">
                <a:solidFill>
                  <a:srgbClr val="FFFF00"/>
                </a:solidFill>
              </a:rPr>
              <a:t>SCP from sewage</a:t>
            </a:r>
          </a:p>
          <a:p>
            <a:r>
              <a:rPr lang="en-US" dirty="0">
                <a:solidFill>
                  <a:srgbClr val="FFFF00"/>
                </a:solidFill>
              </a:rPr>
              <a:t>	wood</a:t>
            </a:r>
          </a:p>
          <a:p>
            <a:r>
              <a:rPr lang="en-US" dirty="0">
                <a:solidFill>
                  <a:srgbClr val="FFFF00"/>
                </a:solidFill>
              </a:rPr>
              <a:t>	wastes</a:t>
            </a:r>
          </a:p>
          <a:p>
            <a:r>
              <a:rPr lang="en-US" dirty="0">
                <a:solidFill>
                  <a:srgbClr val="FFFF00"/>
                </a:solidFill>
              </a:rPr>
              <a:t>High energy sources like methanol, </a:t>
            </a:r>
            <a:r>
              <a:rPr lang="en-US" dirty="0" err="1">
                <a:solidFill>
                  <a:srgbClr val="FFFF00"/>
                </a:solidFill>
              </a:rPr>
              <a:t>alkanes</a:t>
            </a:r>
            <a:r>
              <a:rPr lang="en-US" dirty="0">
                <a:solidFill>
                  <a:srgbClr val="FFFF00"/>
                </a:solidFill>
              </a:rPr>
              <a:t>, methane, ethanol</a:t>
            </a:r>
          </a:p>
        </p:txBody>
      </p:sp>
    </p:spTree>
    <p:extLst>
      <p:ext uri="{BB962C8B-B14F-4D97-AF65-F5344CB8AC3E}">
        <p14:creationId xmlns:p14="http://schemas.microsoft.com/office/powerpoint/2010/main" xmlns="" val="861916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2" descr="Table 1"/>
          <p:cNvPicPr>
            <a:picLocks noChangeAspect="1" noChangeArrowheads="1"/>
          </p:cNvPicPr>
          <p:nvPr/>
        </p:nvPicPr>
        <p:blipFill>
          <a:blip r:embed="rId3" r:link="rId4">
            <a:extLst>
              <a:ext uri="{28A0092B-C50C-407E-A947-70E740481C1C}">
                <a14:useLocalDpi xmlns:a14="http://schemas.microsoft.com/office/drawing/2010/main" xmlns="" val="0"/>
              </a:ext>
            </a:extLst>
          </a:blip>
          <a:srcRect/>
          <a:stretch>
            <a:fillRect/>
          </a:stretch>
        </p:blipFill>
        <p:spPr bwMode="auto">
          <a:xfrm>
            <a:off x="3124200" y="1692275"/>
            <a:ext cx="5562600" cy="1765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6866" name="Picture 1" descr="Table 2"/>
          <p:cNvPicPr>
            <a:picLocks noChangeAspect="1" noChangeArrowheads="1"/>
          </p:cNvPicPr>
          <p:nvPr/>
        </p:nvPicPr>
        <p:blipFill>
          <a:blip r:embed="rId5" r:link="rId6">
            <a:lum bright="-10000" contrast="20000"/>
            <a:extLst>
              <a:ext uri="{28A0092B-C50C-407E-A947-70E740481C1C}">
                <a14:useLocalDpi xmlns:a14="http://schemas.microsoft.com/office/drawing/2010/main" xmlns="" val="0"/>
              </a:ext>
            </a:extLst>
          </a:blip>
          <a:srcRect/>
          <a:stretch>
            <a:fillRect/>
          </a:stretch>
        </p:blipFill>
        <p:spPr bwMode="auto">
          <a:xfrm>
            <a:off x="555171" y="4953000"/>
            <a:ext cx="7897813" cy="175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6867" name="Rectangle 3"/>
          <p:cNvSpPr>
            <a:spLocks noChangeArrowheads="1"/>
          </p:cNvSpPr>
          <p:nvPr/>
        </p:nvSpPr>
        <p:spPr bwMode="auto">
          <a:xfrm>
            <a:off x="533400" y="9525"/>
            <a:ext cx="8077200" cy="2379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p>
            <a:r>
              <a:rPr lang="en-GB" altLang="zh-CN" sz="2400" b="1" dirty="0">
                <a:ea typeface="SimSun" pitchFamily="2" charset="-122"/>
              </a:rPr>
              <a:t>Properties of SCP</a:t>
            </a:r>
            <a:r>
              <a:rPr lang="en-GB" altLang="zh-CN" sz="1800" dirty="0">
                <a:ea typeface="SimSun" pitchFamily="2" charset="-122"/>
              </a:rPr>
              <a:t/>
            </a:r>
            <a:br>
              <a:rPr lang="en-GB" altLang="zh-CN" sz="1800" dirty="0">
                <a:ea typeface="SimSun" pitchFamily="2" charset="-122"/>
              </a:rPr>
            </a:br>
            <a:r>
              <a:rPr lang="en-GB" altLang="zh-CN" sz="1800" dirty="0">
                <a:ea typeface="SimSun" pitchFamily="2" charset="-122"/>
              </a:rPr>
              <a:t/>
            </a:r>
            <a:br>
              <a:rPr lang="en-GB" altLang="zh-CN" sz="1800" dirty="0">
                <a:ea typeface="SimSun" pitchFamily="2" charset="-122"/>
              </a:rPr>
            </a:br>
            <a:r>
              <a:rPr lang="en-GB" altLang="zh-CN" sz="1800" dirty="0">
                <a:ea typeface="SimSun" pitchFamily="2" charset="-122"/>
              </a:rPr>
              <a:t>One of the main advantages of SCP compared to other types of protein is the small doubling time of cells (td) as shown below.</a:t>
            </a:r>
            <a:br>
              <a:rPr lang="en-GB" altLang="zh-CN" sz="1800" dirty="0">
                <a:ea typeface="SimSun" pitchFamily="2" charset="-122"/>
              </a:rPr>
            </a:br>
            <a:r>
              <a:rPr lang="en-GB" altLang="zh-CN" sz="1800" dirty="0">
                <a:ea typeface="SimSun" pitchFamily="2" charset="-122"/>
              </a:rPr>
              <a:t/>
            </a:r>
            <a:br>
              <a:rPr lang="en-GB" altLang="zh-CN" sz="1800" dirty="0">
                <a:ea typeface="SimSun" pitchFamily="2" charset="-122"/>
              </a:rPr>
            </a:br>
            <a:endParaRPr lang="en-GB" altLang="zh-CN" sz="1800" dirty="0">
              <a:ea typeface="SimSun" pitchFamily="2" charset="-122"/>
            </a:endParaRPr>
          </a:p>
          <a:p>
            <a:r>
              <a:rPr lang="en-GB" altLang="zh-CN" sz="1800" dirty="0">
                <a:ea typeface="SimSun" pitchFamily="2" charset="-122"/>
              </a:rPr>
              <a:t>Mass doubling time (S)</a:t>
            </a:r>
            <a:br>
              <a:rPr lang="en-GB" altLang="zh-CN" sz="1800" dirty="0">
                <a:ea typeface="SimSun" pitchFamily="2" charset="-122"/>
              </a:rPr>
            </a:br>
            <a:endParaRPr lang="en-GB" altLang="zh-CN" sz="1800" dirty="0"/>
          </a:p>
        </p:txBody>
      </p:sp>
      <p:sp>
        <p:nvSpPr>
          <p:cNvPr id="36868" name="Rectangle 4"/>
          <p:cNvSpPr>
            <a:spLocks noChangeArrowheads="1"/>
          </p:cNvSpPr>
          <p:nvPr/>
        </p:nvSpPr>
        <p:spPr bwMode="auto">
          <a:xfrm>
            <a:off x="533400" y="3586163"/>
            <a:ext cx="8077200" cy="1190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p>
            <a:r>
              <a:rPr lang="en-GB" altLang="zh-CN" sz="1800" dirty="0">
                <a:ea typeface="SimSun" pitchFamily="2" charset="-122"/>
              </a:rPr>
              <a:t>Due to this property, the productivity of protein production form micro-organisms is greater than that of traditional proteins </a:t>
            </a:r>
            <a:br>
              <a:rPr lang="en-GB" altLang="zh-CN" sz="1800" dirty="0">
                <a:ea typeface="SimSun" pitchFamily="2" charset="-122"/>
              </a:rPr>
            </a:br>
            <a:r>
              <a:rPr lang="en-GB" altLang="zh-CN" sz="1800" dirty="0">
                <a:ea typeface="SimSun" pitchFamily="2" charset="-122"/>
              </a:rPr>
              <a:t/>
            </a:r>
            <a:br>
              <a:rPr lang="en-GB" altLang="zh-CN" sz="1800" dirty="0">
                <a:ea typeface="SimSun" pitchFamily="2" charset="-122"/>
              </a:rPr>
            </a:br>
            <a:r>
              <a:rPr lang="en-GB" altLang="zh-CN" sz="1800" dirty="0">
                <a:ea typeface="SimSun" pitchFamily="2" charset="-122"/>
              </a:rPr>
              <a:t>Efficiency of protein production of several protein sources in 24 hours</a:t>
            </a:r>
            <a:endParaRPr lang="en-GB" altLang="zh-CN" sz="1800" dirty="0"/>
          </a:p>
        </p:txBody>
      </p:sp>
      <p:sp>
        <p:nvSpPr>
          <p:cNvPr id="36869" name="Rectangle 5"/>
          <p:cNvSpPr>
            <a:spLocks noChangeArrowheads="1"/>
          </p:cNvSpPr>
          <p:nvPr/>
        </p:nvSpPr>
        <p:spPr bwMode="auto">
          <a:xfrm>
            <a:off x="0" y="1963738"/>
            <a:ext cx="184150" cy="854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r>
              <a:rPr lang="en-GB" altLang="zh-CN" sz="1000">
                <a:latin typeface="Times New Roman" pitchFamily="18" charset="0"/>
                <a:ea typeface="SimSun" pitchFamily="2" charset="-122"/>
              </a:rPr>
              <a:t/>
            </a:r>
            <a:br>
              <a:rPr lang="en-GB" altLang="zh-CN" sz="1000">
                <a:latin typeface="Times New Roman" pitchFamily="18" charset="0"/>
                <a:ea typeface="SimSun" pitchFamily="2" charset="-122"/>
              </a:rPr>
            </a:br>
            <a:r>
              <a:rPr lang="en-GB" altLang="zh-CN" sz="1000">
                <a:latin typeface="Times New Roman" pitchFamily="18" charset="0"/>
                <a:ea typeface="SimSun" pitchFamily="2" charset="-122"/>
              </a:rPr>
              <a:t/>
            </a:r>
            <a:br>
              <a:rPr lang="en-GB" altLang="zh-CN" sz="1000">
                <a:latin typeface="Times New Roman" pitchFamily="18" charset="0"/>
                <a:ea typeface="SimSun" pitchFamily="2" charset="-122"/>
              </a:rPr>
            </a:br>
            <a:r>
              <a:rPr lang="en-GB" altLang="zh-CN" sz="1000">
                <a:latin typeface="Times New Roman" pitchFamily="18" charset="0"/>
                <a:ea typeface="SimSun" pitchFamily="2" charset="-122"/>
              </a:rPr>
              <a:t/>
            </a:r>
            <a:br>
              <a:rPr lang="en-GB" altLang="zh-CN" sz="1000">
                <a:latin typeface="Times New Roman" pitchFamily="18" charset="0"/>
                <a:ea typeface="SimSun" pitchFamily="2" charset="-122"/>
              </a:rPr>
            </a:br>
            <a:endParaRPr lang="en-GB" altLang="zh-CN"/>
          </a:p>
        </p:txBody>
      </p:sp>
      <p:sp>
        <p:nvSpPr>
          <p:cNvPr id="36871" name="Freeform 1"/>
          <p:cNvSpPr>
            <a:spLocks/>
          </p:cNvSpPr>
          <p:nvPr/>
        </p:nvSpPr>
        <p:spPr bwMode="auto">
          <a:xfrm>
            <a:off x="4622800" y="6015038"/>
            <a:ext cx="2382838" cy="488950"/>
          </a:xfrm>
          <a:custGeom>
            <a:avLst/>
            <a:gdLst>
              <a:gd name="T0" fmla="*/ 2047666 w 2382998"/>
              <a:gd name="T1" fmla="*/ 167958 h 488486"/>
              <a:gd name="T2" fmla="*/ 1950001 w 2382998"/>
              <a:gd name="T3" fmla="*/ 111972 h 488486"/>
              <a:gd name="T4" fmla="*/ 1908145 w 2382998"/>
              <a:gd name="T5" fmla="*/ 97976 h 488486"/>
              <a:gd name="T6" fmla="*/ 1782574 w 2382998"/>
              <a:gd name="T7" fmla="*/ 69982 h 488486"/>
              <a:gd name="T8" fmla="*/ 1503532 w 2382998"/>
              <a:gd name="T9" fmla="*/ 27994 h 488486"/>
              <a:gd name="T10" fmla="*/ 1419820 w 2382998"/>
              <a:gd name="T11" fmla="*/ 13996 h 488486"/>
              <a:gd name="T12" fmla="*/ 722211 w 2382998"/>
              <a:gd name="T13" fmla="*/ 0 h 488486"/>
              <a:gd name="T14" fmla="*/ 108316 w 2382998"/>
              <a:gd name="T15" fmla="*/ 13996 h 488486"/>
              <a:gd name="T16" fmla="*/ 24601 w 2382998"/>
              <a:gd name="T17" fmla="*/ 41990 h 488486"/>
              <a:gd name="T18" fmla="*/ 24601 w 2382998"/>
              <a:gd name="T19" fmla="*/ 237942 h 488486"/>
              <a:gd name="T20" fmla="*/ 108316 w 2382998"/>
              <a:gd name="T21" fmla="*/ 293928 h 488486"/>
              <a:gd name="T22" fmla="*/ 150172 w 2382998"/>
              <a:gd name="T23" fmla="*/ 321920 h 488486"/>
              <a:gd name="T24" fmla="*/ 205980 w 2382998"/>
              <a:gd name="T25" fmla="*/ 363911 h 488486"/>
              <a:gd name="T26" fmla="*/ 331551 w 2382998"/>
              <a:gd name="T27" fmla="*/ 405900 h 488486"/>
              <a:gd name="T28" fmla="*/ 498974 w 2382998"/>
              <a:gd name="T29" fmla="*/ 433893 h 488486"/>
              <a:gd name="T30" fmla="*/ 554785 w 2382998"/>
              <a:gd name="T31" fmla="*/ 461886 h 488486"/>
              <a:gd name="T32" fmla="*/ 764068 w 2382998"/>
              <a:gd name="T33" fmla="*/ 475884 h 488486"/>
              <a:gd name="T34" fmla="*/ 1252393 w 2382998"/>
              <a:gd name="T35" fmla="*/ 489879 h 488486"/>
              <a:gd name="T36" fmla="*/ 2284855 w 2382998"/>
              <a:gd name="T37" fmla="*/ 461886 h 488486"/>
              <a:gd name="T38" fmla="*/ 2382518 w 2382998"/>
              <a:gd name="T39" fmla="*/ 391904 h 488486"/>
              <a:gd name="T40" fmla="*/ 2354615 w 2382998"/>
              <a:gd name="T41" fmla="*/ 293928 h 488486"/>
              <a:gd name="T42" fmla="*/ 2340663 w 2382998"/>
              <a:gd name="T43" fmla="*/ 251939 h 488486"/>
              <a:gd name="T44" fmla="*/ 2298807 w 2382998"/>
              <a:gd name="T45" fmla="*/ 237942 h 488486"/>
              <a:gd name="T46" fmla="*/ 2215092 w 2382998"/>
              <a:gd name="T47" fmla="*/ 223945 h 488486"/>
              <a:gd name="T48" fmla="*/ 2047666 w 2382998"/>
              <a:gd name="T49" fmla="*/ 167958 h 48848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382998" h="488486">
                <a:moveTo>
                  <a:pt x="2048079" y="167481"/>
                </a:moveTo>
                <a:cubicBezTo>
                  <a:pt x="2003888" y="148872"/>
                  <a:pt x="1983938" y="128428"/>
                  <a:pt x="1950394" y="111654"/>
                </a:cubicBezTo>
                <a:cubicBezTo>
                  <a:pt x="1937237" y="105075"/>
                  <a:pt x="1922673" y="101739"/>
                  <a:pt x="1908529" y="97697"/>
                </a:cubicBezTo>
                <a:cubicBezTo>
                  <a:pt x="1840838" y="78355"/>
                  <a:pt x="1857739" y="87049"/>
                  <a:pt x="1782934" y="69784"/>
                </a:cubicBezTo>
                <a:cubicBezTo>
                  <a:pt x="1557586" y="17773"/>
                  <a:pt x="1796214" y="60403"/>
                  <a:pt x="1503835" y="27913"/>
                </a:cubicBezTo>
                <a:cubicBezTo>
                  <a:pt x="1475713" y="24788"/>
                  <a:pt x="1448382" y="14967"/>
                  <a:pt x="1420105" y="13957"/>
                </a:cubicBezTo>
                <a:cubicBezTo>
                  <a:pt x="1187624" y="5653"/>
                  <a:pt x="954939" y="4652"/>
                  <a:pt x="722356" y="0"/>
                </a:cubicBezTo>
                <a:cubicBezTo>
                  <a:pt x="517683" y="4652"/>
                  <a:pt x="312695" y="1694"/>
                  <a:pt x="108337" y="13957"/>
                </a:cubicBezTo>
                <a:cubicBezTo>
                  <a:pt x="78970" y="15719"/>
                  <a:pt x="24607" y="41870"/>
                  <a:pt x="24607" y="41870"/>
                </a:cubicBezTo>
                <a:cubicBezTo>
                  <a:pt x="1942" y="109875"/>
                  <a:pt x="-17007" y="148082"/>
                  <a:pt x="24607" y="237265"/>
                </a:cubicBezTo>
                <a:cubicBezTo>
                  <a:pt x="38791" y="267664"/>
                  <a:pt x="80427" y="274483"/>
                  <a:pt x="108337" y="293092"/>
                </a:cubicBezTo>
                <a:cubicBezTo>
                  <a:pt x="122292" y="302396"/>
                  <a:pt x="136785" y="310941"/>
                  <a:pt x="150202" y="321005"/>
                </a:cubicBezTo>
                <a:cubicBezTo>
                  <a:pt x="168809" y="334962"/>
                  <a:pt x="184904" y="353128"/>
                  <a:pt x="206022" y="362876"/>
                </a:cubicBezTo>
                <a:cubicBezTo>
                  <a:pt x="246089" y="381371"/>
                  <a:pt x="288087" y="397490"/>
                  <a:pt x="331617" y="404746"/>
                </a:cubicBezTo>
                <a:lnTo>
                  <a:pt x="499076" y="432659"/>
                </a:lnTo>
                <a:cubicBezTo>
                  <a:pt x="517683" y="441964"/>
                  <a:pt x="534347" y="457328"/>
                  <a:pt x="554896" y="460573"/>
                </a:cubicBezTo>
                <a:cubicBezTo>
                  <a:pt x="623970" y="471481"/>
                  <a:pt x="694347" y="471735"/>
                  <a:pt x="764221" y="474530"/>
                </a:cubicBezTo>
                <a:cubicBezTo>
                  <a:pt x="926965" y="481040"/>
                  <a:pt x="1089837" y="483834"/>
                  <a:pt x="1252645" y="488486"/>
                </a:cubicBezTo>
                <a:cubicBezTo>
                  <a:pt x="1596868" y="479182"/>
                  <a:pt x="1941406" y="477988"/>
                  <a:pt x="2285314" y="460573"/>
                </a:cubicBezTo>
                <a:cubicBezTo>
                  <a:pt x="2350089" y="457293"/>
                  <a:pt x="2354970" y="432838"/>
                  <a:pt x="2382998" y="390789"/>
                </a:cubicBezTo>
                <a:cubicBezTo>
                  <a:pt x="2373695" y="358223"/>
                  <a:pt x="2364820" y="325532"/>
                  <a:pt x="2355089" y="293092"/>
                </a:cubicBezTo>
                <a:cubicBezTo>
                  <a:pt x="2350862" y="279001"/>
                  <a:pt x="2351536" y="261625"/>
                  <a:pt x="2341134" y="251222"/>
                </a:cubicBezTo>
                <a:cubicBezTo>
                  <a:pt x="2330733" y="240820"/>
                  <a:pt x="2313629" y="240456"/>
                  <a:pt x="2299269" y="237265"/>
                </a:cubicBezTo>
                <a:cubicBezTo>
                  <a:pt x="2271648" y="231126"/>
                  <a:pt x="2242878" y="230599"/>
                  <a:pt x="2215539" y="223308"/>
                </a:cubicBezTo>
                <a:cubicBezTo>
                  <a:pt x="2053030" y="179967"/>
                  <a:pt x="2092270" y="186090"/>
                  <a:pt x="2048079" y="167481"/>
                </a:cubicBezTo>
                <a:close/>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6872" name="Freeform 2"/>
          <p:cNvSpPr>
            <a:spLocks/>
          </p:cNvSpPr>
          <p:nvPr/>
        </p:nvSpPr>
        <p:spPr bwMode="auto">
          <a:xfrm>
            <a:off x="92075" y="2759075"/>
            <a:ext cx="9453563" cy="3255963"/>
          </a:xfrm>
          <a:custGeom>
            <a:avLst/>
            <a:gdLst>
              <a:gd name="T0" fmla="*/ 6397638 w 9453068"/>
              <a:gd name="T1" fmla="*/ 3255773 h 3256058"/>
              <a:gd name="T2" fmla="*/ 8840144 w 9453068"/>
              <a:gd name="T3" fmla="*/ 2209109 h 3256058"/>
              <a:gd name="T4" fmla="*/ 8700573 w 9453068"/>
              <a:gd name="T5" fmla="*/ 2892930 h 3256058"/>
              <a:gd name="T6" fmla="*/ 591455 w 9453068"/>
              <a:gd name="T7" fmla="*/ 199511 h 3256058"/>
              <a:gd name="T8" fmla="*/ 619368 w 9453068"/>
              <a:gd name="T9" fmla="*/ 199511 h 325605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453068" h="3256058">
                <a:moveTo>
                  <a:pt x="6396633" y="3256058"/>
                </a:moveTo>
                <a:cubicBezTo>
                  <a:pt x="7425813" y="2762919"/>
                  <a:pt x="8454993" y="2269780"/>
                  <a:pt x="8838755" y="2209301"/>
                </a:cubicBezTo>
                <a:cubicBezTo>
                  <a:pt x="9222517" y="2148822"/>
                  <a:pt x="10073771" y="3228144"/>
                  <a:pt x="8699205" y="2893182"/>
                </a:cubicBezTo>
                <a:cubicBezTo>
                  <a:pt x="7324640" y="2558220"/>
                  <a:pt x="1938017" y="648471"/>
                  <a:pt x="591362" y="199529"/>
                </a:cubicBezTo>
                <a:cubicBezTo>
                  <a:pt x="-755293" y="-249413"/>
                  <a:pt x="619272" y="199529"/>
                  <a:pt x="619272" y="199529"/>
                </a:cubicBez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6873" name="Freeform 3"/>
          <p:cNvSpPr>
            <a:spLocks/>
          </p:cNvSpPr>
          <p:nvPr/>
        </p:nvSpPr>
        <p:spPr bwMode="auto">
          <a:xfrm>
            <a:off x="8478838" y="404813"/>
            <a:ext cx="1122362" cy="739775"/>
          </a:xfrm>
          <a:custGeom>
            <a:avLst/>
            <a:gdLst>
              <a:gd name="T0" fmla="*/ 1122522 w 1122282"/>
              <a:gd name="T1" fmla="*/ 739909 h 739708"/>
              <a:gd name="T2" fmla="*/ 103589 w 1122282"/>
              <a:gd name="T3" fmla="*/ 349015 h 739708"/>
              <a:gd name="T4" fmla="*/ 103589 w 1122282"/>
              <a:gd name="T5" fmla="*/ 0 h 739708"/>
              <a:gd name="T6" fmla="*/ 0 60000 65536"/>
              <a:gd name="T7" fmla="*/ 0 60000 65536"/>
              <a:gd name="T8" fmla="*/ 0 60000 65536"/>
            </a:gdLst>
            <a:ahLst/>
            <a:cxnLst>
              <a:cxn ang="T6">
                <a:pos x="T0" y="T1"/>
              </a:cxn>
              <a:cxn ang="T7">
                <a:pos x="T2" y="T3"/>
              </a:cxn>
              <a:cxn ang="T8">
                <a:pos x="T4" y="T5"/>
              </a:cxn>
            </a:cxnLst>
            <a:rect l="0" t="0" r="r" b="b"/>
            <a:pathLst>
              <a:path w="1122282" h="739708">
                <a:moveTo>
                  <a:pt x="1122282" y="739708"/>
                </a:moveTo>
                <a:cubicBezTo>
                  <a:pt x="697818" y="605956"/>
                  <a:pt x="273354" y="472204"/>
                  <a:pt x="103568" y="348919"/>
                </a:cubicBezTo>
                <a:cubicBezTo>
                  <a:pt x="-66218" y="225634"/>
                  <a:pt x="1231" y="200047"/>
                  <a:pt x="103568" y="0"/>
                </a:cubicBez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xmlns="" val="34681409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838200" y="1122363"/>
            <a:ext cx="7010400" cy="1311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just"/>
            <a:r>
              <a:rPr lang="en-US"/>
              <a:t>Common name for human and animal food supplements produced primarily from two species of cyanobacteria (also known as blue-green algae): </a:t>
            </a:r>
            <a:r>
              <a:rPr lang="en-US" i="1"/>
              <a:t>Arthrospira platensis</a:t>
            </a:r>
            <a:r>
              <a:rPr lang="en-US"/>
              <a:t>, and </a:t>
            </a:r>
            <a:r>
              <a:rPr lang="en-US" i="1"/>
              <a:t>Arthrospira maxima</a:t>
            </a:r>
            <a:r>
              <a:rPr lang="en-US"/>
              <a:t>.Use only CO2 and sunlight</a:t>
            </a:r>
          </a:p>
        </p:txBody>
      </p:sp>
      <p:sp>
        <p:nvSpPr>
          <p:cNvPr id="69634" name="TextBox 2"/>
          <p:cNvSpPr txBox="1">
            <a:spLocks noChangeArrowheads="1"/>
          </p:cNvSpPr>
          <p:nvPr/>
        </p:nvSpPr>
        <p:spPr bwMode="auto">
          <a:xfrm>
            <a:off x="304800" y="512763"/>
            <a:ext cx="144621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r>
              <a:rPr lang="en-US" sz="2400" b="1"/>
              <a:t>Spirulina</a:t>
            </a:r>
          </a:p>
        </p:txBody>
      </p:sp>
      <p:sp>
        <p:nvSpPr>
          <p:cNvPr id="69635" name="Rectangle 3"/>
          <p:cNvSpPr>
            <a:spLocks noChangeArrowheads="1"/>
          </p:cNvSpPr>
          <p:nvPr/>
        </p:nvSpPr>
        <p:spPr bwMode="auto">
          <a:xfrm>
            <a:off x="762000" y="2819400"/>
            <a:ext cx="7086600" cy="1616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just"/>
            <a:r>
              <a:rPr lang="en-US"/>
              <a:t>Used as a human dietary supplement as well as a whole food and is available in tablet, flake, and powder form.</a:t>
            </a:r>
          </a:p>
          <a:p>
            <a:pPr algn="just"/>
            <a:endParaRPr lang="en-US"/>
          </a:p>
          <a:p>
            <a:pPr algn="just"/>
            <a:r>
              <a:rPr lang="en-US"/>
              <a:t> It is also used as a feed supplement in the aquaculture, aquarium, and poultry industries</a:t>
            </a:r>
          </a:p>
        </p:txBody>
      </p:sp>
      <p:pic>
        <p:nvPicPr>
          <p:cNvPr id="69636" name="Picture 2" descr="http://upload.wikimedia.org/wikipedia/commons/thumb/1/1f/Spirul2.jpg/200px-Spirul2.jpg">
            <a:hlinkClick r:id="rId3" tooltip="Spirul2.jpg"/>
          </p:cNvPr>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553200" y="4572000"/>
            <a:ext cx="19050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9637" name="Picture 4" descr="Spirulina tablets">
            <a:hlinkClick r:id="rId5" tooltip="Spirulina tablets"/>
          </p:cNvPr>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533400" y="4572000"/>
            <a:ext cx="2381250" cy="1962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523867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152400" y="-76200"/>
            <a:ext cx="29718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b="1" dirty="0">
                <a:solidFill>
                  <a:srgbClr val="C00000"/>
                </a:solidFill>
              </a:rPr>
              <a:t>Nutrients</a:t>
            </a:r>
            <a:endParaRPr lang="en-US" dirty="0">
              <a:solidFill>
                <a:srgbClr val="C00000"/>
              </a:solidFill>
            </a:endParaRPr>
          </a:p>
        </p:txBody>
      </p:sp>
      <p:sp>
        <p:nvSpPr>
          <p:cNvPr id="71682" name="Rectangle 1"/>
          <p:cNvSpPr>
            <a:spLocks noChangeArrowheads="1"/>
          </p:cNvSpPr>
          <p:nvPr/>
        </p:nvSpPr>
        <p:spPr bwMode="auto">
          <a:xfrm>
            <a:off x="228600" y="3519488"/>
            <a:ext cx="8610600" cy="3387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p>
            <a:pPr algn="just"/>
            <a:r>
              <a:rPr lang="en-US" sz="1800" b="1" dirty="0"/>
              <a:t>Vitamins</a:t>
            </a:r>
          </a:p>
          <a:p>
            <a:pPr algn="just"/>
            <a:r>
              <a:rPr lang="en-US" sz="1800" dirty="0" err="1"/>
              <a:t>Spirulina</a:t>
            </a:r>
            <a:r>
              <a:rPr lang="en-US" sz="1800" dirty="0"/>
              <a:t> contains vitamin B1 (thiamine), B2 (riboflavin), B3 (</a:t>
            </a:r>
            <a:r>
              <a:rPr lang="en-US" sz="1800" dirty="0" err="1"/>
              <a:t>nicotinamide</a:t>
            </a:r>
            <a:r>
              <a:rPr lang="en-US" sz="1800" dirty="0"/>
              <a:t>), B6 (pyridoxine), B9 (folic acid), vitamin C, vitamin D, and vitamin E. A one gram tablet could provide more than three times the recommended daily intake of B12.</a:t>
            </a:r>
          </a:p>
          <a:p>
            <a:pPr algn="just"/>
            <a:r>
              <a:rPr lang="en-US" sz="1800" b="1" dirty="0"/>
              <a:t>Minerals</a:t>
            </a:r>
          </a:p>
          <a:p>
            <a:pPr algn="just"/>
            <a:r>
              <a:rPr lang="en-US" sz="1800" dirty="0" err="1"/>
              <a:t>Spirulina</a:t>
            </a:r>
            <a:r>
              <a:rPr lang="en-US" sz="1800" dirty="0"/>
              <a:t> is a rich source of potassium, and also contains calcium, chromium, copper, iron, magnesium, manganese, phosphorus, selenium, sodium, and zinc.</a:t>
            </a:r>
          </a:p>
          <a:p>
            <a:pPr algn="just"/>
            <a:r>
              <a:rPr lang="en-US" sz="1800" b="1" dirty="0"/>
              <a:t>Photosynthetic pigments</a:t>
            </a:r>
          </a:p>
          <a:p>
            <a:pPr algn="just"/>
            <a:r>
              <a:rPr lang="en-US" sz="1800" dirty="0" err="1"/>
              <a:t>Spirulina</a:t>
            </a:r>
            <a:r>
              <a:rPr lang="en-US" sz="1800" dirty="0"/>
              <a:t> contains many pigments including chlorophyll-a, xanthophyll, beta-</a:t>
            </a:r>
            <a:r>
              <a:rPr lang="en-US" sz="1800" dirty="0" err="1"/>
              <a:t>carotene,zeaxanthin</a:t>
            </a:r>
            <a:r>
              <a:rPr lang="en-US" sz="1800" dirty="0"/>
              <a:t>, </a:t>
            </a:r>
            <a:r>
              <a:rPr lang="en-US" sz="1800" dirty="0" err="1"/>
              <a:t>canthaxanthin</a:t>
            </a:r>
            <a:r>
              <a:rPr lang="en-US" sz="1800" dirty="0"/>
              <a:t>, plus the </a:t>
            </a:r>
            <a:r>
              <a:rPr lang="en-US" sz="1800" dirty="0" err="1"/>
              <a:t>phycobiliproteins</a:t>
            </a:r>
            <a:r>
              <a:rPr lang="en-US" sz="1800" dirty="0"/>
              <a:t> c-</a:t>
            </a:r>
            <a:r>
              <a:rPr lang="en-US" sz="1800" dirty="0" err="1"/>
              <a:t>phycocyanin</a:t>
            </a:r>
            <a:r>
              <a:rPr lang="en-US" sz="1800" dirty="0"/>
              <a:t> and </a:t>
            </a:r>
            <a:r>
              <a:rPr lang="en-US" sz="1800" dirty="0" err="1"/>
              <a:t>allophycocyanin</a:t>
            </a:r>
            <a:r>
              <a:rPr lang="en-US" sz="1800" dirty="0"/>
              <a:t>.</a:t>
            </a:r>
          </a:p>
        </p:txBody>
      </p:sp>
      <p:sp>
        <p:nvSpPr>
          <p:cNvPr id="71683" name="Rectangle 5"/>
          <p:cNvSpPr>
            <a:spLocks noChangeArrowheads="1"/>
          </p:cNvSpPr>
          <p:nvPr/>
        </p:nvSpPr>
        <p:spPr bwMode="auto">
          <a:xfrm>
            <a:off x="228600" y="228600"/>
            <a:ext cx="8534400" cy="3113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just"/>
            <a:r>
              <a:rPr lang="en-US" sz="1800" b="1" dirty="0">
                <a:solidFill>
                  <a:srgbClr val="000000"/>
                </a:solidFill>
              </a:rPr>
              <a:t>Protein</a:t>
            </a:r>
          </a:p>
          <a:p>
            <a:pPr algn="just"/>
            <a:r>
              <a:rPr lang="en-US" sz="1800" dirty="0" err="1">
                <a:solidFill>
                  <a:srgbClr val="000000"/>
                </a:solidFill>
              </a:rPr>
              <a:t>Spirulina</a:t>
            </a:r>
            <a:r>
              <a:rPr lang="en-US" sz="1800" dirty="0">
                <a:solidFill>
                  <a:srgbClr val="000000"/>
                </a:solidFill>
              </a:rPr>
              <a:t> contains an unusually high amount of protein, between 55% and 77% by dry weight, depending upon the source. It is a complete protein, containing all </a:t>
            </a:r>
            <a:r>
              <a:rPr lang="en-US" sz="1800" b="1" dirty="0">
                <a:solidFill>
                  <a:srgbClr val="C00000"/>
                </a:solidFill>
              </a:rPr>
              <a:t>essential amino acids</a:t>
            </a:r>
            <a:r>
              <a:rPr lang="en-US" sz="1800" dirty="0">
                <a:solidFill>
                  <a:srgbClr val="000000"/>
                </a:solidFill>
              </a:rPr>
              <a:t>, though with reduced amounts of methionine, cysteine, and lysine when compared to the proteins of meat, eggs, and milk. It is, however, superior to typical plant protein, such as that from legumes</a:t>
            </a:r>
          </a:p>
          <a:p>
            <a:r>
              <a:rPr lang="en-US" sz="1800" b="1" dirty="0"/>
              <a:t>Essential fatty acids</a:t>
            </a:r>
          </a:p>
          <a:p>
            <a:r>
              <a:rPr lang="en-US" sz="1800" dirty="0" err="1"/>
              <a:t>Spirulina</a:t>
            </a:r>
            <a:r>
              <a:rPr lang="en-US" sz="1800" dirty="0"/>
              <a:t> is rich in gamma-</a:t>
            </a:r>
            <a:r>
              <a:rPr lang="en-US" sz="1800" dirty="0" err="1"/>
              <a:t>linolenic</a:t>
            </a:r>
            <a:r>
              <a:rPr lang="en-US" sz="1800" dirty="0"/>
              <a:t> acid (GLA), and also provides alpha-</a:t>
            </a:r>
            <a:r>
              <a:rPr lang="en-US" sz="1800" dirty="0" err="1"/>
              <a:t>linolenic</a:t>
            </a:r>
            <a:r>
              <a:rPr lang="en-US" sz="1800" dirty="0"/>
              <a:t> acid (ALA), linoleic acid (LA), </a:t>
            </a:r>
            <a:r>
              <a:rPr lang="en-US" sz="1800" dirty="0" err="1"/>
              <a:t>stearidonic</a:t>
            </a:r>
            <a:r>
              <a:rPr lang="en-US" sz="1800" dirty="0"/>
              <a:t> acid (SDA), </a:t>
            </a:r>
            <a:r>
              <a:rPr lang="en-US" sz="1800" dirty="0" err="1"/>
              <a:t>eicosapentaenoic</a:t>
            </a:r>
            <a:r>
              <a:rPr lang="en-US" sz="1800" dirty="0"/>
              <a:t> acid (EPA), </a:t>
            </a:r>
            <a:r>
              <a:rPr lang="en-US" sz="1800" dirty="0" err="1"/>
              <a:t>docosahexaenoic</a:t>
            </a:r>
            <a:r>
              <a:rPr lang="en-US" sz="1800" dirty="0"/>
              <a:t> acid (DHA), and </a:t>
            </a:r>
            <a:r>
              <a:rPr lang="en-US" sz="1800" dirty="0" err="1"/>
              <a:t>arachidonic</a:t>
            </a:r>
            <a:r>
              <a:rPr lang="en-US" sz="1800" dirty="0"/>
              <a:t> acid (AA)</a:t>
            </a:r>
          </a:p>
        </p:txBody>
      </p:sp>
    </p:spTree>
    <p:extLst>
      <p:ext uri="{BB962C8B-B14F-4D97-AF65-F5344CB8AC3E}">
        <p14:creationId xmlns:p14="http://schemas.microsoft.com/office/powerpoint/2010/main" xmlns="" val="423799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0" y="0"/>
            <a:ext cx="1235075"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b="1" i="1"/>
              <a:t>Chlorella</a:t>
            </a:r>
            <a:endParaRPr lang="en-US" i="1"/>
          </a:p>
        </p:txBody>
      </p:sp>
      <p:sp>
        <p:nvSpPr>
          <p:cNvPr id="73730" name="Rectangle 2"/>
          <p:cNvSpPr>
            <a:spLocks noChangeArrowheads="1"/>
          </p:cNvSpPr>
          <p:nvPr/>
        </p:nvSpPr>
        <p:spPr bwMode="auto">
          <a:xfrm>
            <a:off x="457200" y="609600"/>
            <a:ext cx="8458200" cy="2835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dirty="0"/>
              <a:t>single-celled green algae without flagella</a:t>
            </a:r>
          </a:p>
          <a:p>
            <a:endParaRPr lang="en-US" dirty="0"/>
          </a:p>
          <a:p>
            <a:r>
              <a:rPr lang="en-US" dirty="0"/>
              <a:t>Contains the green photosynthetic pigments chlorophyll-a and -b in its chloroplast. </a:t>
            </a:r>
          </a:p>
          <a:p>
            <a:endParaRPr lang="en-US" dirty="0"/>
          </a:p>
          <a:p>
            <a:r>
              <a:rPr lang="en-US" dirty="0"/>
              <a:t>Through photosynthesis it multiplies rapidly requiring only carbon dioxide, water, sunlight, and a small amount of minerals to reproduce</a:t>
            </a:r>
          </a:p>
          <a:p>
            <a:endParaRPr lang="en-US" dirty="0"/>
          </a:p>
          <a:p>
            <a:endParaRPr lang="en-US" dirty="0"/>
          </a:p>
        </p:txBody>
      </p:sp>
      <p:sp>
        <p:nvSpPr>
          <p:cNvPr id="73731" name="Rectangle 3"/>
          <p:cNvSpPr>
            <a:spLocks noChangeArrowheads="1"/>
          </p:cNvSpPr>
          <p:nvPr/>
        </p:nvSpPr>
        <p:spPr bwMode="auto">
          <a:xfrm>
            <a:off x="495300" y="3124200"/>
            <a:ext cx="8153400" cy="3444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just"/>
            <a:r>
              <a:rPr lang="en-US" dirty="0"/>
              <a:t>Potential source of food and energy because its photosynthetic efficiency can, in theory, reach 8%, comparable with other highly efficient crops such as sugar cane. </a:t>
            </a:r>
          </a:p>
          <a:p>
            <a:pPr algn="just"/>
            <a:endParaRPr lang="en-US" dirty="0"/>
          </a:p>
          <a:p>
            <a:pPr algn="just"/>
            <a:r>
              <a:rPr lang="en-US" dirty="0"/>
              <a:t>It is also an attractive food source because it is high in protein and other essential nutrients; when dried, it is about 45% protein, 20% fat, 20% carbohydrate, 5% fiber, and 10% minerals and vitamins. However, because it is a single-celled algae, harvest posed practical difficulties for its large-scale use as a food source. Mass-production methods are now being used to cultivate it in large artificial circular ponds</a:t>
            </a:r>
          </a:p>
        </p:txBody>
      </p:sp>
      <p:sp>
        <p:nvSpPr>
          <p:cNvPr id="73732" name="Rectangle 1"/>
          <p:cNvSpPr>
            <a:spLocks noChangeArrowheads="1"/>
          </p:cNvSpPr>
          <p:nvPr/>
        </p:nvSpPr>
        <p:spPr bwMode="auto">
          <a:xfrm>
            <a:off x="6172200" y="0"/>
            <a:ext cx="164465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b="1" i="1" dirty="0" err="1"/>
              <a:t>Senedesmus</a:t>
            </a:r>
            <a:endParaRPr lang="en-US" i="1" dirty="0"/>
          </a:p>
        </p:txBody>
      </p:sp>
    </p:spTree>
    <p:extLst>
      <p:ext uri="{BB962C8B-B14F-4D97-AF65-F5344CB8AC3E}">
        <p14:creationId xmlns:p14="http://schemas.microsoft.com/office/powerpoint/2010/main" xmlns="" val="2450531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0" y="0"/>
            <a:ext cx="8915400" cy="6797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GB" b="1"/>
              <a:t>SCP's Evaluation and Future Prospects</a:t>
            </a:r>
            <a:r>
              <a:rPr lang="en-GB"/>
              <a:t/>
            </a:r>
            <a:br>
              <a:rPr lang="en-GB"/>
            </a:br>
            <a:r>
              <a:rPr lang="en-GB"/>
              <a:t/>
            </a:r>
            <a:br>
              <a:rPr lang="en-GB"/>
            </a:br>
            <a:r>
              <a:rPr lang="en-GB"/>
              <a:t>The development of SCP was really the beginning of biotechnology. </a:t>
            </a:r>
          </a:p>
          <a:p>
            <a:endParaRPr lang="en-GB"/>
          </a:p>
          <a:p>
            <a:r>
              <a:rPr lang="en-GB"/>
              <a:t>Prior to this the industrial fermentation was mainly focused on antibiotics and other products which did not have to compete. </a:t>
            </a:r>
          </a:p>
          <a:p>
            <a:endParaRPr lang="en-GB"/>
          </a:p>
          <a:p>
            <a:r>
              <a:rPr lang="en-GB"/>
              <a:t>This was not the case with SCP which had to compete with similar products in the market. </a:t>
            </a:r>
          </a:p>
          <a:p>
            <a:endParaRPr lang="en-GB"/>
          </a:p>
          <a:p>
            <a:r>
              <a:rPr lang="en-GB"/>
              <a:t>The development was brought up by the oil companies rather than the food companies, because they could take the risk of a highly costly product out with no real expected profit. They also had all the high technology required.</a:t>
            </a:r>
            <a:endParaRPr lang="en-US"/>
          </a:p>
          <a:p>
            <a:pPr algn="just"/>
            <a:r>
              <a:rPr lang="en-GB"/>
              <a:t>The efforts tried so far by adding dry SCP as a supplement to diets in order to solve the problems of the hungry in the Third World Countries, certainly have not given the expected results. </a:t>
            </a:r>
          </a:p>
          <a:p>
            <a:pPr algn="just"/>
            <a:endParaRPr lang="en-GB"/>
          </a:p>
          <a:p>
            <a:pPr algn="just"/>
            <a:r>
              <a:rPr lang="en-GB"/>
              <a:t>Every new food which appears in the market should have not only high nutritive quality, but also satisfactory organoleptic (</a:t>
            </a:r>
            <a:r>
              <a:rPr lang="en-US" i="1"/>
              <a:t>Organoleptic</a:t>
            </a:r>
            <a:r>
              <a:rPr lang="en-US"/>
              <a:t> refers to any sensory properties of a product, involving taste, colour, odour and feel)</a:t>
            </a:r>
            <a:r>
              <a:rPr lang="en-GB"/>
              <a:t> supplementary element.</a:t>
            </a:r>
            <a:endParaRPr lang="en-US"/>
          </a:p>
        </p:txBody>
      </p:sp>
    </p:spTree>
    <p:extLst>
      <p:ext uri="{BB962C8B-B14F-4D97-AF65-F5344CB8AC3E}">
        <p14:creationId xmlns:p14="http://schemas.microsoft.com/office/powerpoint/2010/main" xmlns="" val="155608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402771" y="1676400"/>
            <a:ext cx="8001000" cy="47089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p>
            <a:pPr algn="just"/>
            <a:r>
              <a:rPr lang="en-GB" altLang="zh-CN" sz="2000" dirty="0">
                <a:ea typeface="SimSun" pitchFamily="2" charset="-122"/>
              </a:rPr>
              <a:t>About 50 years ago (1934-1938) the less developed areas of the world, Asia, Africa and South America, were the main exporters of grain to the developed world. </a:t>
            </a:r>
          </a:p>
          <a:p>
            <a:pPr algn="just"/>
            <a:endParaRPr lang="en-GB" altLang="zh-CN" sz="2000" dirty="0">
              <a:ea typeface="SimSun" pitchFamily="2" charset="-122"/>
            </a:endParaRPr>
          </a:p>
          <a:p>
            <a:pPr algn="just"/>
            <a:r>
              <a:rPr lang="en-GB" altLang="zh-CN" sz="2000" dirty="0">
                <a:ea typeface="SimSun" pitchFamily="2" charset="-122"/>
              </a:rPr>
              <a:t>Since 1948 the food flow has reversed, from the developed world to the less developed, mainly due to the rate of growth of the world's population which was much higher in the less developed countries. </a:t>
            </a:r>
          </a:p>
          <a:p>
            <a:pPr algn="just"/>
            <a:endParaRPr lang="en-GB" altLang="zh-CN" sz="2000" dirty="0">
              <a:ea typeface="SimSun" pitchFamily="2" charset="-122"/>
            </a:endParaRPr>
          </a:p>
          <a:p>
            <a:pPr algn="just"/>
            <a:r>
              <a:rPr lang="en-GB" altLang="zh-CN" sz="2000" dirty="0">
                <a:ea typeface="SimSun" pitchFamily="2" charset="-122"/>
              </a:rPr>
              <a:t>Based on present trends United Nations (UN) population experts project that there will be </a:t>
            </a:r>
            <a:r>
              <a:rPr lang="en-GB" altLang="zh-CN" sz="2000" b="1" dirty="0">
                <a:ea typeface="SimSun" pitchFamily="2" charset="-122"/>
              </a:rPr>
              <a:t>8 billion people living on this planet by 2015 and 10.5 billion by the year 2110. </a:t>
            </a:r>
          </a:p>
          <a:p>
            <a:pPr algn="just"/>
            <a:endParaRPr lang="en-GB" altLang="zh-CN" sz="2000" b="1" dirty="0">
              <a:ea typeface="SimSun" pitchFamily="2" charset="-122"/>
            </a:endParaRPr>
          </a:p>
          <a:p>
            <a:pPr algn="just"/>
            <a:r>
              <a:rPr lang="en-GB" altLang="zh-CN" sz="2000" dirty="0">
                <a:ea typeface="SimSun" pitchFamily="2" charset="-122"/>
              </a:rPr>
              <a:t>This means that during the </a:t>
            </a:r>
            <a:r>
              <a:rPr lang="en-GB" altLang="zh-CN" sz="2000" b="1" dirty="0">
                <a:solidFill>
                  <a:srgbClr val="FF0000"/>
                </a:solidFill>
                <a:ea typeface="SimSun" pitchFamily="2" charset="-122"/>
              </a:rPr>
              <a:t>35-year period (1980-2015) we must produce as much food as we have since the dawn of agriculture about 12000 years ago</a:t>
            </a:r>
            <a:r>
              <a:rPr lang="en-GB" altLang="zh-CN" sz="2000" dirty="0">
                <a:ea typeface="SimSun" pitchFamily="2" charset="-122"/>
              </a:rPr>
              <a:t>. </a:t>
            </a:r>
            <a:endParaRPr lang="en-GB" altLang="zh-CN" sz="2000" dirty="0"/>
          </a:p>
        </p:txBody>
      </p:sp>
      <p:sp>
        <p:nvSpPr>
          <p:cNvPr id="30722" name="TextBox 2"/>
          <p:cNvSpPr txBox="1">
            <a:spLocks noChangeArrowheads="1"/>
          </p:cNvSpPr>
          <p:nvPr/>
        </p:nvSpPr>
        <p:spPr bwMode="auto">
          <a:xfrm>
            <a:off x="502783" y="914400"/>
            <a:ext cx="780097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r>
              <a:rPr lang="en-US" sz="2400" b="1" dirty="0">
                <a:solidFill>
                  <a:srgbClr val="C00000"/>
                </a:solidFill>
                <a:latin typeface="Arial" pitchFamily="34" charset="0"/>
                <a:cs typeface="Arial" pitchFamily="34" charset="0"/>
              </a:rPr>
              <a:t>Why do we need </a:t>
            </a:r>
            <a:r>
              <a:rPr lang="en-US" sz="2400" b="1" dirty="0" err="1">
                <a:solidFill>
                  <a:srgbClr val="C00000"/>
                </a:solidFill>
                <a:latin typeface="Arial" pitchFamily="34" charset="0"/>
                <a:cs typeface="Arial" pitchFamily="34" charset="0"/>
              </a:rPr>
              <a:t>need</a:t>
            </a:r>
            <a:r>
              <a:rPr lang="en-US" sz="2400" b="1" dirty="0">
                <a:solidFill>
                  <a:srgbClr val="C00000"/>
                </a:solidFill>
                <a:latin typeface="Arial" pitchFamily="34" charset="0"/>
                <a:cs typeface="Arial" pitchFamily="34" charset="0"/>
              </a:rPr>
              <a:t> alternative sources of food?</a:t>
            </a:r>
          </a:p>
        </p:txBody>
      </p:sp>
    </p:spTree>
    <p:extLst>
      <p:ext uri="{BB962C8B-B14F-4D97-AF65-F5344CB8AC3E}">
        <p14:creationId xmlns:p14="http://schemas.microsoft.com/office/powerpoint/2010/main" xmlns="" val="2546083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609600" y="609600"/>
            <a:ext cx="7924800" cy="53245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342900" indent="-342900" algn="just">
              <a:buFont typeface="Arial" pitchFamily="34" charset="0"/>
              <a:buChar char="•"/>
            </a:pPr>
            <a:r>
              <a:rPr lang="en-US" sz="2000" b="1" dirty="0" smtClean="0">
                <a:solidFill>
                  <a:srgbClr val="FF0000"/>
                </a:solidFill>
              </a:rPr>
              <a:t>Single Cell Protein</a:t>
            </a:r>
            <a:r>
              <a:rPr lang="en-US" sz="2000" dirty="0" smtClean="0">
                <a:solidFill>
                  <a:srgbClr val="FF0000"/>
                </a:solidFill>
              </a:rPr>
              <a:t> </a:t>
            </a:r>
            <a:r>
              <a:rPr lang="en-US" sz="2000" dirty="0"/>
              <a:t>is a protein extracted from cultured algae, yeasts, or bacteria and used as a substitute for protein-rich foods, especially in animal feeds or as dietary supplements. </a:t>
            </a:r>
          </a:p>
          <a:p>
            <a:pPr marL="285750" indent="-285750" algn="just">
              <a:buFont typeface="Arial" pitchFamily="34" charset="0"/>
              <a:buChar char="•"/>
            </a:pPr>
            <a:endParaRPr lang="en-US" sz="2000" dirty="0" smtClean="0">
              <a:solidFill>
                <a:srgbClr val="C00000"/>
              </a:solidFill>
            </a:endParaRPr>
          </a:p>
          <a:p>
            <a:pPr marL="285750" indent="-285750" algn="just">
              <a:buFont typeface="Arial" pitchFamily="34" charset="0"/>
              <a:buChar char="•"/>
            </a:pPr>
            <a:r>
              <a:rPr lang="en-US" sz="2000" dirty="0" smtClean="0">
                <a:solidFill>
                  <a:srgbClr val="C00000"/>
                </a:solidFill>
              </a:rPr>
              <a:t>Many </a:t>
            </a:r>
            <a:r>
              <a:rPr lang="en-US" sz="2000" dirty="0">
                <a:solidFill>
                  <a:srgbClr val="C00000"/>
                </a:solidFill>
              </a:rPr>
              <a:t>types of animal feeds contain single cell proteins.</a:t>
            </a:r>
          </a:p>
          <a:p>
            <a:pPr marL="285750" indent="-285750" algn="just">
              <a:buFont typeface="Arial" pitchFamily="34" charset="0"/>
              <a:buChar char="•"/>
            </a:pPr>
            <a:endParaRPr lang="en-US" sz="2000" dirty="0" smtClean="0"/>
          </a:p>
          <a:p>
            <a:pPr marL="285750" indent="-285750" algn="just">
              <a:buFont typeface="Arial" pitchFamily="34" charset="0"/>
              <a:buChar char="•"/>
            </a:pPr>
            <a:r>
              <a:rPr lang="en-US" sz="2000" dirty="0" smtClean="0"/>
              <a:t>60-80</a:t>
            </a:r>
            <a:r>
              <a:rPr lang="en-US" sz="2000" dirty="0"/>
              <a:t>% dry cell weight; contains nucleic acids, fats, CHO, vitamins and minerals </a:t>
            </a:r>
          </a:p>
          <a:p>
            <a:pPr marL="285750" indent="-285750" algn="just">
              <a:buFont typeface="Arial" pitchFamily="34" charset="0"/>
              <a:buChar char="•"/>
            </a:pPr>
            <a:endParaRPr lang="en-US" sz="2000" dirty="0" smtClean="0">
              <a:solidFill>
                <a:srgbClr val="C00000"/>
              </a:solidFill>
            </a:endParaRPr>
          </a:p>
          <a:p>
            <a:pPr marL="285750" indent="-285750" algn="just">
              <a:buFont typeface="Arial" pitchFamily="34" charset="0"/>
              <a:buChar char="•"/>
            </a:pPr>
            <a:r>
              <a:rPr lang="en-US" sz="2000" dirty="0" smtClean="0">
                <a:solidFill>
                  <a:srgbClr val="C00000"/>
                </a:solidFill>
              </a:rPr>
              <a:t>Rich </a:t>
            </a:r>
            <a:r>
              <a:rPr lang="en-US" sz="2000" dirty="0">
                <a:solidFill>
                  <a:srgbClr val="C00000"/>
                </a:solidFill>
              </a:rPr>
              <a:t>in essential amino acids (Lys-Met</a:t>
            </a:r>
            <a:r>
              <a:rPr lang="en-US" sz="2000" dirty="0" smtClean="0">
                <a:solidFill>
                  <a:srgbClr val="C00000"/>
                </a:solidFill>
              </a:rPr>
              <a:t>)</a:t>
            </a:r>
          </a:p>
          <a:p>
            <a:pPr marL="285750" indent="-285750" algn="just">
              <a:buFont typeface="Arial" pitchFamily="34" charset="0"/>
              <a:buChar char="•"/>
            </a:pPr>
            <a:endParaRPr lang="en-US" sz="2000" dirty="0" smtClean="0">
              <a:solidFill>
                <a:srgbClr val="000000"/>
              </a:solidFill>
            </a:endParaRPr>
          </a:p>
          <a:p>
            <a:pPr marL="285750" indent="-285750" algn="just">
              <a:buFont typeface="Arial" pitchFamily="34" charset="0"/>
              <a:buChar char="•"/>
            </a:pPr>
            <a:r>
              <a:rPr lang="en-US" sz="2000" dirty="0" smtClean="0">
                <a:solidFill>
                  <a:srgbClr val="000000"/>
                </a:solidFill>
              </a:rPr>
              <a:t>Microbes </a:t>
            </a:r>
            <a:r>
              <a:rPr lang="en-US" sz="2000" dirty="0">
                <a:solidFill>
                  <a:srgbClr val="000000"/>
                </a:solidFill>
              </a:rPr>
              <a:t>can be used to ferment some of the vast amounts of waste materials, such as straws; wood and wood processing wastes; food, cannery and food processing wastes; and residues from alcohol production or from human and animal excreta.</a:t>
            </a:r>
            <a:endParaRPr lang="en-US" sz="2000" dirty="0"/>
          </a:p>
          <a:p>
            <a:pPr marL="285750" indent="-285750" algn="just">
              <a:buFont typeface="Arial" pitchFamily="34" charset="0"/>
              <a:buChar char="•"/>
            </a:pPr>
            <a:endParaRPr lang="en-US" sz="2000" dirty="0"/>
          </a:p>
        </p:txBody>
      </p:sp>
    </p:spTree>
    <p:extLst>
      <p:ext uri="{BB962C8B-B14F-4D97-AF65-F5344CB8AC3E}">
        <p14:creationId xmlns:p14="http://schemas.microsoft.com/office/powerpoint/2010/main" xmlns="" val="876912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04800" y="620713"/>
            <a:ext cx="8305800" cy="52629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marL="342900" indent="-342900" algn="just">
              <a:buFont typeface="Arial" pitchFamily="34" charset="0"/>
              <a:buChar char="•"/>
            </a:pPr>
            <a:r>
              <a:rPr lang="en-US" sz="2400" dirty="0">
                <a:latin typeface="Arial" pitchFamily="34" charset="0"/>
                <a:cs typeface="Arial" pitchFamily="34" charset="0"/>
              </a:rPr>
              <a:t>Single-cell proteins </a:t>
            </a:r>
            <a:r>
              <a:rPr lang="en-US" sz="2400" dirty="0">
                <a:solidFill>
                  <a:srgbClr val="FF0000"/>
                </a:solidFill>
                <a:latin typeface="Arial" pitchFamily="34" charset="0"/>
                <a:cs typeface="Arial" pitchFamily="34" charset="0"/>
              </a:rPr>
              <a:t>develop when microbes ferment waste materials</a:t>
            </a:r>
            <a:r>
              <a:rPr lang="en-US" sz="2400" dirty="0">
                <a:latin typeface="Arial" pitchFamily="34" charset="0"/>
                <a:cs typeface="Arial" pitchFamily="34" charset="0"/>
              </a:rPr>
              <a:t> (including wood, straw, cannery, and food-processing wastes, residues from alcohol production, hydrocarbons, or human and animal excreta). </a:t>
            </a:r>
          </a:p>
          <a:p>
            <a:pPr marL="342900" indent="-342900" algn="just">
              <a:buFont typeface="Arial" pitchFamily="34" charset="0"/>
              <a:buChar char="•"/>
            </a:pPr>
            <a:endParaRPr lang="en-US" sz="2400" dirty="0" smtClean="0">
              <a:latin typeface="Arial" pitchFamily="34" charset="0"/>
              <a:cs typeface="Arial" pitchFamily="34" charset="0"/>
            </a:endParaRPr>
          </a:p>
          <a:p>
            <a:pPr marL="342900" indent="-342900" algn="just">
              <a:buFont typeface="Arial" pitchFamily="34" charset="0"/>
              <a:buChar char="•"/>
            </a:pPr>
            <a:r>
              <a:rPr lang="en-US" sz="2400" dirty="0" smtClean="0">
                <a:latin typeface="Arial" pitchFamily="34" charset="0"/>
                <a:cs typeface="Arial" pitchFamily="34" charset="0"/>
              </a:rPr>
              <a:t>The </a:t>
            </a:r>
            <a:r>
              <a:rPr lang="en-US" sz="2400" dirty="0">
                <a:latin typeface="Arial" pitchFamily="34" charset="0"/>
                <a:cs typeface="Arial" pitchFamily="34" charset="0"/>
              </a:rPr>
              <a:t>problem with extracting single-cell proteins from the wastes is the </a:t>
            </a:r>
            <a:r>
              <a:rPr lang="en-US" sz="2400" dirty="0">
                <a:solidFill>
                  <a:srgbClr val="FF0000"/>
                </a:solidFill>
                <a:latin typeface="Arial" pitchFamily="34" charset="0"/>
                <a:cs typeface="Arial" pitchFamily="34" charset="0"/>
              </a:rPr>
              <a:t>dilution and cost</a:t>
            </a:r>
            <a:r>
              <a:rPr lang="en-US" sz="2400" dirty="0">
                <a:latin typeface="Arial" pitchFamily="34" charset="0"/>
                <a:cs typeface="Arial" pitchFamily="34" charset="0"/>
              </a:rPr>
              <a:t>. </a:t>
            </a:r>
          </a:p>
          <a:p>
            <a:pPr marL="342900" indent="-342900" algn="just">
              <a:buFont typeface="Arial" pitchFamily="34" charset="0"/>
              <a:buChar char="•"/>
            </a:pPr>
            <a:endParaRPr lang="en-US" sz="2400" dirty="0" smtClean="0">
              <a:latin typeface="Arial" pitchFamily="34" charset="0"/>
              <a:cs typeface="Arial" pitchFamily="34" charset="0"/>
            </a:endParaRPr>
          </a:p>
          <a:p>
            <a:pPr marL="342900" indent="-342900" algn="just">
              <a:buFont typeface="Arial" pitchFamily="34" charset="0"/>
              <a:buChar char="•"/>
            </a:pPr>
            <a:r>
              <a:rPr lang="en-US" sz="2400" dirty="0" smtClean="0">
                <a:latin typeface="Arial" pitchFamily="34" charset="0"/>
                <a:cs typeface="Arial" pitchFamily="34" charset="0"/>
              </a:rPr>
              <a:t>Found </a:t>
            </a:r>
            <a:r>
              <a:rPr lang="en-US" sz="2400" dirty="0">
                <a:latin typeface="Arial" pitchFamily="34" charset="0"/>
                <a:cs typeface="Arial" pitchFamily="34" charset="0"/>
              </a:rPr>
              <a:t>in </a:t>
            </a:r>
            <a:r>
              <a:rPr lang="en-US" sz="2400" dirty="0">
                <a:solidFill>
                  <a:srgbClr val="FF0000"/>
                </a:solidFill>
                <a:latin typeface="Arial" pitchFamily="34" charset="0"/>
                <a:cs typeface="Arial" pitchFamily="34" charset="0"/>
              </a:rPr>
              <a:t>very low concentrations</a:t>
            </a:r>
            <a:r>
              <a:rPr lang="en-US" sz="2400" dirty="0">
                <a:latin typeface="Arial" pitchFamily="34" charset="0"/>
                <a:cs typeface="Arial" pitchFamily="34" charset="0"/>
              </a:rPr>
              <a:t>, usually less than 5</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a:p>
            <a:pPr marL="342900" indent="-342900" algn="just">
              <a:buFont typeface="Arial" pitchFamily="34" charset="0"/>
              <a:buChar char="•"/>
            </a:pPr>
            <a:endParaRPr lang="en-US" sz="2400" dirty="0" smtClean="0">
              <a:latin typeface="Arial" pitchFamily="34" charset="0"/>
              <a:cs typeface="Arial" pitchFamily="34" charset="0"/>
            </a:endParaRPr>
          </a:p>
          <a:p>
            <a:pPr marL="342900" indent="-342900" algn="just">
              <a:buFont typeface="Arial" pitchFamily="34" charset="0"/>
              <a:buChar char="•"/>
            </a:pPr>
            <a:r>
              <a:rPr lang="en-US" sz="2400" dirty="0" smtClean="0">
                <a:latin typeface="Arial" pitchFamily="34" charset="0"/>
                <a:cs typeface="Arial" pitchFamily="34" charset="0"/>
              </a:rPr>
              <a:t>Engineers </a:t>
            </a:r>
            <a:r>
              <a:rPr lang="en-US" sz="2400" dirty="0">
                <a:latin typeface="Arial" pitchFamily="34" charset="0"/>
                <a:cs typeface="Arial" pitchFamily="34" charset="0"/>
              </a:rPr>
              <a:t>have developed ways to increase the concentrations including centrifugation, flotation, precipitation, coagulation, and filtration, or the use of semi-permeable membranes.</a:t>
            </a:r>
          </a:p>
        </p:txBody>
      </p:sp>
    </p:spTree>
    <p:extLst>
      <p:ext uri="{BB962C8B-B14F-4D97-AF65-F5344CB8AC3E}">
        <p14:creationId xmlns:p14="http://schemas.microsoft.com/office/powerpoint/2010/main" xmlns="" val="3611220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4"/>
          <p:cNvSpPr txBox="1">
            <a:spLocks noChangeArrowheads="1"/>
          </p:cNvSpPr>
          <p:nvPr/>
        </p:nvSpPr>
        <p:spPr bwMode="auto">
          <a:xfrm>
            <a:off x="381000" y="891651"/>
            <a:ext cx="5671745"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r>
              <a:rPr lang="en-US" sz="2400" b="1" dirty="0">
                <a:solidFill>
                  <a:srgbClr val="C00000"/>
                </a:solidFill>
                <a:latin typeface="Arial" pitchFamily="34" charset="0"/>
                <a:cs typeface="Arial" pitchFamily="34" charset="0"/>
              </a:rPr>
              <a:t>Advantages of using Microorganisms</a:t>
            </a:r>
          </a:p>
        </p:txBody>
      </p:sp>
      <p:sp>
        <p:nvSpPr>
          <p:cNvPr id="19458" name="Text Box 5"/>
          <p:cNvSpPr txBox="1">
            <a:spLocks noChangeArrowheads="1"/>
          </p:cNvSpPr>
          <p:nvPr/>
        </p:nvSpPr>
        <p:spPr bwMode="auto">
          <a:xfrm>
            <a:off x="381000" y="1989138"/>
            <a:ext cx="8229600" cy="39703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81000" indent="-381000">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pPr>
              <a:lnSpc>
                <a:spcPct val="150000"/>
              </a:lnSpc>
              <a:buFontTx/>
              <a:buAutoNum type="arabicPeriod"/>
            </a:pPr>
            <a:r>
              <a:rPr lang="en-US" sz="2400" dirty="0" smtClean="0">
                <a:latin typeface="Arial" pitchFamily="34" charset="0"/>
                <a:cs typeface="Arial" pitchFamily="34" charset="0"/>
              </a:rPr>
              <a:t>Microorganisms </a:t>
            </a:r>
            <a:r>
              <a:rPr lang="en-US" sz="2400" dirty="0">
                <a:latin typeface="Arial" pitchFamily="34" charset="0"/>
                <a:cs typeface="Arial" pitchFamily="34" charset="0"/>
              </a:rPr>
              <a:t>grow at very fast rate under optimal conditions</a:t>
            </a:r>
          </a:p>
          <a:p>
            <a:pPr>
              <a:lnSpc>
                <a:spcPct val="150000"/>
              </a:lnSpc>
              <a:buFontTx/>
              <a:buAutoNum type="arabicPeriod"/>
            </a:pPr>
            <a:r>
              <a:rPr lang="en-US" sz="2400" dirty="0">
                <a:latin typeface="Arial" pitchFamily="34" charset="0"/>
                <a:cs typeface="Arial" pitchFamily="34" charset="0"/>
              </a:rPr>
              <a:t>Quality and quantity is better than higher plants and animals</a:t>
            </a:r>
          </a:p>
          <a:p>
            <a:pPr>
              <a:lnSpc>
                <a:spcPct val="150000"/>
              </a:lnSpc>
              <a:buFontTx/>
              <a:buAutoNum type="arabicPeriod"/>
            </a:pPr>
            <a:r>
              <a:rPr lang="en-US" sz="2400" dirty="0">
                <a:latin typeface="Arial" pitchFamily="34" charset="0"/>
                <a:cs typeface="Arial" pitchFamily="34" charset="0"/>
              </a:rPr>
              <a:t>Wide range of raw materials can be used</a:t>
            </a:r>
          </a:p>
          <a:p>
            <a:pPr>
              <a:lnSpc>
                <a:spcPct val="150000"/>
              </a:lnSpc>
              <a:buFontTx/>
              <a:buAutoNum type="arabicPeriod"/>
            </a:pPr>
            <a:r>
              <a:rPr lang="en-US" sz="2400" dirty="0">
                <a:latin typeface="Arial" pitchFamily="34" charset="0"/>
                <a:cs typeface="Arial" pitchFamily="34" charset="0"/>
              </a:rPr>
              <a:t>Culture and fermentation conditions are simple</a:t>
            </a:r>
          </a:p>
          <a:p>
            <a:pPr>
              <a:lnSpc>
                <a:spcPct val="150000"/>
              </a:lnSpc>
              <a:buFontTx/>
              <a:buAutoNum type="arabicPeriod"/>
            </a:pPr>
            <a:r>
              <a:rPr lang="en-US" sz="2400" dirty="0" smtClean="0">
                <a:latin typeface="Arial" pitchFamily="34" charset="0"/>
                <a:cs typeface="Arial" pitchFamily="34" charset="0"/>
              </a:rPr>
              <a:t>Microorganisms </a:t>
            </a:r>
            <a:r>
              <a:rPr lang="en-US" sz="2400" dirty="0">
                <a:latin typeface="Arial" pitchFamily="34" charset="0"/>
                <a:cs typeface="Arial" pitchFamily="34" charset="0"/>
              </a:rPr>
              <a:t>can be genetically manipulated</a:t>
            </a:r>
          </a:p>
        </p:txBody>
      </p:sp>
    </p:spTree>
    <p:extLst>
      <p:ext uri="{BB962C8B-B14F-4D97-AF65-F5344CB8AC3E}">
        <p14:creationId xmlns:p14="http://schemas.microsoft.com/office/powerpoint/2010/main" xmlns="" val="696044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4"/>
          <p:cNvSpPr txBox="1">
            <a:spLocks noChangeArrowheads="1"/>
          </p:cNvSpPr>
          <p:nvPr/>
        </p:nvSpPr>
        <p:spPr bwMode="auto">
          <a:xfrm>
            <a:off x="781460" y="457200"/>
            <a:ext cx="382188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r>
              <a:rPr lang="en-US" sz="2400" b="1" dirty="0">
                <a:solidFill>
                  <a:srgbClr val="C00000"/>
                </a:solidFill>
                <a:latin typeface="Arial" pitchFamily="34" charset="0"/>
                <a:cs typeface="Arial" pitchFamily="34" charset="0"/>
              </a:rPr>
              <a:t>Limitations of using SCP</a:t>
            </a:r>
          </a:p>
        </p:txBody>
      </p:sp>
      <p:sp>
        <p:nvSpPr>
          <p:cNvPr id="21506" name="Text Box 5"/>
          <p:cNvSpPr txBox="1">
            <a:spLocks noChangeArrowheads="1"/>
          </p:cNvSpPr>
          <p:nvPr/>
        </p:nvSpPr>
        <p:spPr bwMode="auto">
          <a:xfrm>
            <a:off x="755650" y="1341438"/>
            <a:ext cx="7407275" cy="3384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81000" indent="-381000">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pPr>
              <a:lnSpc>
                <a:spcPct val="150000"/>
              </a:lnSpc>
              <a:buFontTx/>
              <a:buAutoNum type="arabicPeriod"/>
            </a:pPr>
            <a:r>
              <a:rPr lang="en-US" sz="2400" dirty="0">
                <a:latin typeface="Arial" pitchFamily="34" charset="0"/>
                <a:cs typeface="Arial" pitchFamily="34" charset="0"/>
              </a:rPr>
              <a:t>Nucleic acid content is very high (40% algae; 10-15% bacteria and 5-10% yeast)</a:t>
            </a:r>
          </a:p>
          <a:p>
            <a:pPr>
              <a:lnSpc>
                <a:spcPct val="150000"/>
              </a:lnSpc>
              <a:buFontTx/>
              <a:buAutoNum type="arabicPeriod"/>
            </a:pPr>
            <a:r>
              <a:rPr lang="en-US" sz="2400" dirty="0">
                <a:latin typeface="Arial" pitchFamily="34" charset="0"/>
                <a:cs typeface="Arial" pitchFamily="34" charset="0"/>
              </a:rPr>
              <a:t>Presence of carcinogenic and toxic substances</a:t>
            </a:r>
          </a:p>
          <a:p>
            <a:pPr>
              <a:lnSpc>
                <a:spcPct val="150000"/>
              </a:lnSpc>
              <a:buFontTx/>
              <a:buAutoNum type="arabicPeriod"/>
            </a:pPr>
            <a:r>
              <a:rPr lang="en-US" sz="2400" dirty="0">
                <a:latin typeface="Arial" pitchFamily="34" charset="0"/>
                <a:cs typeface="Arial" pitchFamily="34" charset="0"/>
              </a:rPr>
              <a:t>Contamination of pathogenic </a:t>
            </a:r>
            <a:r>
              <a:rPr lang="en-US" sz="2400" dirty="0" smtClean="0">
                <a:latin typeface="Arial" pitchFamily="34" charset="0"/>
                <a:cs typeface="Arial" pitchFamily="34" charset="0"/>
              </a:rPr>
              <a:t>microorganisms</a:t>
            </a:r>
            <a:endParaRPr lang="en-US" sz="2400" dirty="0">
              <a:latin typeface="Arial" pitchFamily="34" charset="0"/>
              <a:cs typeface="Arial" pitchFamily="34" charset="0"/>
            </a:endParaRPr>
          </a:p>
          <a:p>
            <a:pPr>
              <a:lnSpc>
                <a:spcPct val="150000"/>
              </a:lnSpc>
              <a:buFontTx/>
              <a:buAutoNum type="arabicPeriod"/>
            </a:pPr>
            <a:r>
              <a:rPr lang="en-US" sz="2400" dirty="0">
                <a:latin typeface="Arial" pitchFamily="34" charset="0"/>
                <a:cs typeface="Arial" pitchFamily="34" charset="0"/>
              </a:rPr>
              <a:t>Indigestion and allergic reactions</a:t>
            </a:r>
          </a:p>
          <a:p>
            <a:pPr>
              <a:lnSpc>
                <a:spcPct val="150000"/>
              </a:lnSpc>
              <a:buFontTx/>
              <a:buAutoNum type="arabicPeriod"/>
            </a:pPr>
            <a:r>
              <a:rPr lang="en-US" sz="2400" dirty="0">
                <a:latin typeface="Arial" pitchFamily="34" charset="0"/>
                <a:cs typeface="Arial" pitchFamily="34" charset="0"/>
              </a:rPr>
              <a:t>Production of </a:t>
            </a:r>
            <a:r>
              <a:rPr lang="en-US" sz="2400" dirty="0" smtClean="0">
                <a:latin typeface="Arial" pitchFamily="34" charset="0"/>
                <a:cs typeface="Arial" pitchFamily="34" charset="0"/>
              </a:rPr>
              <a:t>food grade </a:t>
            </a:r>
            <a:r>
              <a:rPr lang="en-US" sz="2400" dirty="0">
                <a:latin typeface="Arial" pitchFamily="34" charset="0"/>
                <a:cs typeface="Arial" pitchFamily="34" charset="0"/>
              </a:rPr>
              <a:t>SCP is expensive</a:t>
            </a:r>
          </a:p>
        </p:txBody>
      </p:sp>
    </p:spTree>
    <p:extLst>
      <p:ext uri="{BB962C8B-B14F-4D97-AF65-F5344CB8AC3E}">
        <p14:creationId xmlns:p14="http://schemas.microsoft.com/office/powerpoint/2010/main" xmlns="" val="1548216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3812" y="692150"/>
            <a:ext cx="8358187" cy="5355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dirty="0"/>
              <a:t>Microbes employed include </a:t>
            </a:r>
          </a:p>
          <a:p>
            <a:endParaRPr lang="en-US" dirty="0"/>
          </a:p>
          <a:p>
            <a:r>
              <a:rPr lang="en-US" b="1" dirty="0">
                <a:solidFill>
                  <a:srgbClr val="FF0000"/>
                </a:solidFill>
              </a:rPr>
              <a:t>Yeasts </a:t>
            </a:r>
          </a:p>
          <a:p>
            <a:r>
              <a:rPr lang="en-US" i="1" dirty="0"/>
              <a:t>Saccharomyces </a:t>
            </a:r>
            <a:r>
              <a:rPr lang="en-US" i="1" dirty="0" err="1"/>
              <a:t>cerevisiae</a:t>
            </a:r>
            <a:r>
              <a:rPr lang="en-US" i="1" dirty="0"/>
              <a:t>, </a:t>
            </a:r>
          </a:p>
          <a:p>
            <a:r>
              <a:rPr lang="en-US" i="1" dirty="0" err="1"/>
              <a:t>Pichia</a:t>
            </a:r>
            <a:r>
              <a:rPr lang="en-US" i="1" dirty="0"/>
              <a:t> </a:t>
            </a:r>
            <a:r>
              <a:rPr lang="en-US" i="1" dirty="0" err="1"/>
              <a:t>pastoris</a:t>
            </a:r>
            <a:r>
              <a:rPr lang="en-US" i="1" dirty="0"/>
              <a:t>, </a:t>
            </a:r>
          </a:p>
          <a:p>
            <a:r>
              <a:rPr lang="en-US" i="1" dirty="0"/>
              <a:t>Candida </a:t>
            </a:r>
            <a:r>
              <a:rPr lang="en-US" i="1" dirty="0" err="1"/>
              <a:t>utilis</a:t>
            </a:r>
            <a:r>
              <a:rPr lang="en-US" i="1" dirty="0"/>
              <a:t>=</a:t>
            </a:r>
            <a:r>
              <a:rPr lang="en-US" i="1" dirty="0" err="1"/>
              <a:t>Torulopsis</a:t>
            </a:r>
            <a:r>
              <a:rPr lang="en-US" i="1" dirty="0"/>
              <a:t> and </a:t>
            </a:r>
          </a:p>
          <a:p>
            <a:r>
              <a:rPr lang="en-US" i="1" dirty="0" err="1"/>
              <a:t>Geotrichum</a:t>
            </a:r>
            <a:r>
              <a:rPr lang="en-US" i="1" dirty="0"/>
              <a:t> </a:t>
            </a:r>
            <a:r>
              <a:rPr lang="en-US" i="1" dirty="0" err="1"/>
              <a:t>candidum</a:t>
            </a:r>
            <a:r>
              <a:rPr lang="en-US" i="1" dirty="0"/>
              <a:t> (=</a:t>
            </a:r>
            <a:r>
              <a:rPr lang="en-US" i="1" dirty="0" err="1"/>
              <a:t>Oidium</a:t>
            </a:r>
            <a:r>
              <a:rPr lang="en-US" i="1" dirty="0"/>
              <a:t> </a:t>
            </a:r>
            <a:r>
              <a:rPr lang="en-US" i="1" dirty="0" err="1"/>
              <a:t>lactis</a:t>
            </a:r>
            <a:r>
              <a:rPr lang="en-US" dirty="0"/>
              <a:t>)), </a:t>
            </a:r>
          </a:p>
          <a:p>
            <a:endParaRPr lang="en-US" dirty="0"/>
          </a:p>
          <a:p>
            <a:r>
              <a:rPr lang="en-US" b="1" dirty="0">
                <a:solidFill>
                  <a:srgbClr val="FF0000"/>
                </a:solidFill>
              </a:rPr>
              <a:t>other fungi </a:t>
            </a:r>
          </a:p>
          <a:p>
            <a:r>
              <a:rPr lang="en-US" i="1" dirty="0" err="1"/>
              <a:t>Aspergillus</a:t>
            </a:r>
            <a:r>
              <a:rPr lang="en-US" i="1" dirty="0"/>
              <a:t> </a:t>
            </a:r>
            <a:r>
              <a:rPr lang="en-US" i="1" dirty="0" err="1"/>
              <a:t>oryzae</a:t>
            </a:r>
            <a:r>
              <a:rPr lang="en-US" i="1" dirty="0"/>
              <a:t>, </a:t>
            </a:r>
          </a:p>
          <a:p>
            <a:r>
              <a:rPr lang="en-US" i="1" dirty="0" err="1"/>
              <a:t>Fusarium</a:t>
            </a:r>
            <a:r>
              <a:rPr lang="en-US" i="1" dirty="0"/>
              <a:t> </a:t>
            </a:r>
            <a:r>
              <a:rPr lang="en-US" i="1" dirty="0" err="1"/>
              <a:t>venenatum</a:t>
            </a:r>
            <a:r>
              <a:rPr lang="en-US" i="1" dirty="0"/>
              <a:t>, </a:t>
            </a:r>
          </a:p>
          <a:p>
            <a:r>
              <a:rPr lang="en-US" i="1" dirty="0" err="1"/>
              <a:t>Sclerotium</a:t>
            </a:r>
            <a:r>
              <a:rPr lang="en-US" i="1" dirty="0"/>
              <a:t> </a:t>
            </a:r>
            <a:r>
              <a:rPr lang="en-US" i="1" dirty="0" err="1"/>
              <a:t>rolfsii</a:t>
            </a:r>
            <a:r>
              <a:rPr lang="en-US" i="1" dirty="0"/>
              <a:t>, </a:t>
            </a:r>
          </a:p>
          <a:p>
            <a:r>
              <a:rPr lang="en-US" i="1" dirty="0" err="1"/>
              <a:t>Polyporus</a:t>
            </a:r>
            <a:r>
              <a:rPr lang="en-US" i="1" dirty="0"/>
              <a:t> and</a:t>
            </a:r>
          </a:p>
          <a:p>
            <a:r>
              <a:rPr lang="en-US" i="1" dirty="0" err="1"/>
              <a:t>Trichoderma</a:t>
            </a:r>
            <a:r>
              <a:rPr lang="en-US" dirty="0"/>
              <a:t>), </a:t>
            </a:r>
          </a:p>
          <a:p>
            <a:endParaRPr lang="en-US" dirty="0"/>
          </a:p>
          <a:p>
            <a:r>
              <a:rPr lang="en-US" b="1" dirty="0">
                <a:solidFill>
                  <a:srgbClr val="FF0000"/>
                </a:solidFill>
              </a:rPr>
              <a:t>Bacteria </a:t>
            </a:r>
          </a:p>
          <a:p>
            <a:r>
              <a:rPr lang="en-US" i="1" dirty="0" err="1"/>
              <a:t>Rhodopseudomonas</a:t>
            </a:r>
            <a:r>
              <a:rPr lang="en-US" i="1" dirty="0"/>
              <a:t> </a:t>
            </a:r>
            <a:r>
              <a:rPr lang="en-US" i="1" dirty="0" err="1"/>
              <a:t>capsulata</a:t>
            </a:r>
            <a:endParaRPr lang="en-US" i="1" dirty="0"/>
          </a:p>
          <a:p>
            <a:endParaRPr lang="en-US" dirty="0"/>
          </a:p>
          <a:p>
            <a:r>
              <a:rPr lang="en-US" dirty="0"/>
              <a:t>Typical yields of 43 to 56%, with protein contents of 44% to 60%.</a:t>
            </a:r>
          </a:p>
        </p:txBody>
      </p:sp>
      <p:sp>
        <p:nvSpPr>
          <p:cNvPr id="23554" name="TextBox 2"/>
          <p:cNvSpPr txBox="1">
            <a:spLocks noChangeArrowheads="1"/>
          </p:cNvSpPr>
          <p:nvPr/>
        </p:nvSpPr>
        <p:spPr bwMode="auto">
          <a:xfrm>
            <a:off x="611188" y="115888"/>
            <a:ext cx="2499402"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r>
              <a:rPr lang="en-US" sz="2800" dirty="0">
                <a:latin typeface="Arial" pitchFamily="34" charset="0"/>
                <a:cs typeface="Arial" pitchFamily="34" charset="0"/>
              </a:rPr>
              <a:t>Some SCPs…</a:t>
            </a:r>
          </a:p>
        </p:txBody>
      </p:sp>
      <p:sp>
        <p:nvSpPr>
          <p:cNvPr id="23555" name="Rectangle 3"/>
          <p:cNvSpPr>
            <a:spLocks noChangeArrowheads="1"/>
          </p:cNvSpPr>
          <p:nvPr/>
        </p:nvSpPr>
        <p:spPr bwMode="auto">
          <a:xfrm>
            <a:off x="5181600" y="1219200"/>
            <a:ext cx="1811337"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b="1" dirty="0">
                <a:solidFill>
                  <a:srgbClr val="FF0000"/>
                </a:solidFill>
              </a:rPr>
              <a:t>Algae</a:t>
            </a:r>
            <a:r>
              <a:rPr lang="en-US" dirty="0"/>
              <a:t> </a:t>
            </a:r>
          </a:p>
          <a:p>
            <a:r>
              <a:rPr lang="en-US" i="1" dirty="0"/>
              <a:t>Chlorella </a:t>
            </a:r>
            <a:r>
              <a:rPr lang="en-US" dirty="0"/>
              <a:t>and</a:t>
            </a:r>
            <a:r>
              <a:rPr lang="en-US" i="1" dirty="0"/>
              <a:t> </a:t>
            </a:r>
          </a:p>
          <a:p>
            <a:r>
              <a:rPr lang="en-US" i="1" dirty="0" err="1"/>
              <a:t>Spirulina</a:t>
            </a:r>
            <a:endParaRPr lang="en-US" i="1" dirty="0"/>
          </a:p>
        </p:txBody>
      </p:sp>
    </p:spTree>
    <p:extLst>
      <p:ext uri="{BB962C8B-B14F-4D97-AF65-F5344CB8AC3E}">
        <p14:creationId xmlns:p14="http://schemas.microsoft.com/office/powerpoint/2010/main" xmlns="" val="241008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5" name="Picture 1" descr="SCP MO.gif"/>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9144000" cy="6813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228377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4"/>
          <p:cNvSpPr txBox="1">
            <a:spLocks noChangeArrowheads="1"/>
          </p:cNvSpPr>
          <p:nvPr/>
        </p:nvSpPr>
        <p:spPr bwMode="auto">
          <a:xfrm>
            <a:off x="669925" y="398463"/>
            <a:ext cx="6286500" cy="1616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r>
              <a:rPr lang="en-US" dirty="0">
                <a:latin typeface="Arial" pitchFamily="34" charset="0"/>
                <a:cs typeface="Arial" pitchFamily="34" charset="0"/>
              </a:rPr>
              <a:t>SCP can be produced from high energy sources:</a:t>
            </a:r>
          </a:p>
          <a:p>
            <a:endParaRPr lang="en-US" dirty="0">
              <a:latin typeface="Arial" pitchFamily="34" charset="0"/>
              <a:cs typeface="Arial" pitchFamily="34" charset="0"/>
            </a:endParaRPr>
          </a:p>
          <a:p>
            <a:r>
              <a:rPr lang="en-US" dirty="0">
                <a:latin typeface="Arial" pitchFamily="34" charset="0"/>
                <a:cs typeface="Arial" pitchFamily="34" charset="0"/>
              </a:rPr>
              <a:t>	</a:t>
            </a:r>
            <a:r>
              <a:rPr lang="en-US" dirty="0">
                <a:solidFill>
                  <a:srgbClr val="FF0000"/>
                </a:solidFill>
                <a:latin typeface="Arial" pitchFamily="34" charset="0"/>
                <a:cs typeface="Arial" pitchFamily="34" charset="0"/>
              </a:rPr>
              <a:t>Alkanes, methane, ethanol, methanol, gas oil</a:t>
            </a:r>
          </a:p>
          <a:p>
            <a:endParaRPr lang="en-US" dirty="0">
              <a:latin typeface="Arial" pitchFamily="34" charset="0"/>
              <a:cs typeface="Arial" pitchFamily="34" charset="0"/>
            </a:endParaRPr>
          </a:p>
          <a:p>
            <a:r>
              <a:rPr lang="en-US" dirty="0">
                <a:latin typeface="Arial" pitchFamily="34" charset="0"/>
                <a:cs typeface="Arial" pitchFamily="34" charset="0"/>
              </a:rPr>
              <a:t>	Generally bacteria and yeasts are employed</a:t>
            </a:r>
          </a:p>
        </p:txBody>
      </p:sp>
      <p:sp>
        <p:nvSpPr>
          <p:cNvPr id="24578" name="Text Box 5"/>
          <p:cNvSpPr txBox="1">
            <a:spLocks noChangeArrowheads="1"/>
          </p:cNvSpPr>
          <p:nvPr/>
        </p:nvSpPr>
        <p:spPr bwMode="auto">
          <a:xfrm>
            <a:off x="724354" y="2484212"/>
            <a:ext cx="8016875" cy="31700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000">
                <a:solidFill>
                  <a:schemeClr val="tx1"/>
                </a:solidFill>
                <a:latin typeface="Comic Sans MS" pitchFamily="66" charset="0"/>
                <a:ea typeface="MS PGothic" pitchFamily="34" charset="-128"/>
              </a:defRPr>
            </a:lvl1pPr>
            <a:lvl2pPr marL="742950" indent="-285750">
              <a:defRPr sz="2000">
                <a:solidFill>
                  <a:schemeClr val="tx1"/>
                </a:solidFill>
                <a:latin typeface="Comic Sans MS" pitchFamily="66" charset="0"/>
                <a:ea typeface="MS PGothic" pitchFamily="34" charset="-128"/>
              </a:defRPr>
            </a:lvl2pPr>
            <a:lvl3pPr marL="1143000" indent="-228600">
              <a:defRPr sz="2000">
                <a:solidFill>
                  <a:schemeClr val="tx1"/>
                </a:solidFill>
                <a:latin typeface="Comic Sans MS" pitchFamily="66" charset="0"/>
                <a:ea typeface="MS PGothic" pitchFamily="34" charset="-128"/>
              </a:defRPr>
            </a:lvl3pPr>
            <a:lvl4pPr marL="1600200" indent="-228600">
              <a:defRPr sz="2000">
                <a:solidFill>
                  <a:schemeClr val="tx1"/>
                </a:solidFill>
                <a:latin typeface="Comic Sans MS" pitchFamily="66" charset="0"/>
                <a:ea typeface="MS PGothic" pitchFamily="34" charset="-128"/>
              </a:defRPr>
            </a:lvl4pPr>
            <a:lvl5pPr marL="2057400" indent="-228600">
              <a:defRPr sz="20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0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0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0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000">
                <a:solidFill>
                  <a:schemeClr val="tx1"/>
                </a:solidFill>
                <a:latin typeface="Comic Sans MS" pitchFamily="66" charset="0"/>
                <a:ea typeface="MS PGothic" pitchFamily="34" charset="-128"/>
              </a:defRPr>
            </a:lvl9pPr>
          </a:lstStyle>
          <a:p>
            <a:r>
              <a:rPr lang="en-US" b="1" dirty="0" err="1">
                <a:latin typeface="Arial" pitchFamily="34" charset="0"/>
                <a:cs typeface="Arial" pitchFamily="34" charset="0"/>
              </a:rPr>
              <a:t>Pekilo</a:t>
            </a:r>
            <a:r>
              <a:rPr lang="en-US" b="1" dirty="0">
                <a:latin typeface="Arial" pitchFamily="34" charset="0"/>
                <a:cs typeface="Arial" pitchFamily="34" charset="0"/>
              </a:rPr>
              <a:t>: a fungal protein rich product </a:t>
            </a:r>
          </a:p>
          <a:p>
            <a:r>
              <a:rPr lang="en-US" dirty="0">
                <a:latin typeface="Arial" pitchFamily="34" charset="0"/>
                <a:cs typeface="Arial" pitchFamily="34" charset="0"/>
              </a:rPr>
              <a:t>	</a:t>
            </a:r>
            <a:r>
              <a:rPr lang="en-US" i="1" dirty="0" err="1">
                <a:latin typeface="Arial" pitchFamily="34" charset="0"/>
                <a:cs typeface="Arial" pitchFamily="34" charset="0"/>
              </a:rPr>
              <a:t>Paecilomyces</a:t>
            </a:r>
            <a:r>
              <a:rPr lang="en-US" i="1" dirty="0">
                <a:latin typeface="Arial" pitchFamily="34" charset="0"/>
                <a:cs typeface="Arial" pitchFamily="34" charset="0"/>
              </a:rPr>
              <a:t> </a:t>
            </a:r>
            <a:r>
              <a:rPr lang="en-US" i="1" dirty="0" err="1">
                <a:latin typeface="Arial" pitchFamily="34" charset="0"/>
                <a:cs typeface="Arial" pitchFamily="34" charset="0"/>
              </a:rPr>
              <a:t>variotii</a:t>
            </a:r>
            <a:r>
              <a:rPr lang="en-US" dirty="0">
                <a:latin typeface="Arial" pitchFamily="34" charset="0"/>
                <a:cs typeface="Arial" pitchFamily="34" charset="0"/>
              </a:rPr>
              <a:t> is used for production of </a:t>
            </a:r>
            <a:r>
              <a:rPr lang="en-US" dirty="0" err="1">
                <a:latin typeface="Arial" pitchFamily="34" charset="0"/>
                <a:cs typeface="Arial" pitchFamily="34" charset="0"/>
              </a:rPr>
              <a:t>Pekilo</a:t>
            </a:r>
            <a:endParaRPr lang="en-US" dirty="0">
              <a:latin typeface="Arial" pitchFamily="34" charset="0"/>
              <a:cs typeface="Arial" pitchFamily="34" charset="0"/>
            </a:endParaRPr>
          </a:p>
          <a:p>
            <a:endParaRPr lang="en-US" dirty="0">
              <a:latin typeface="Arial" pitchFamily="34" charset="0"/>
              <a:cs typeface="Arial" pitchFamily="34" charset="0"/>
            </a:endParaRPr>
          </a:p>
          <a:p>
            <a:r>
              <a:rPr lang="en-US" dirty="0">
                <a:latin typeface="Arial" pitchFamily="34" charset="0"/>
                <a:cs typeface="Arial" pitchFamily="34" charset="0"/>
              </a:rPr>
              <a:t>This protein was produced by fermentation of wastes such as </a:t>
            </a:r>
            <a:r>
              <a:rPr lang="en-US" dirty="0" err="1">
                <a:latin typeface="Arial" pitchFamily="34" charset="0"/>
                <a:cs typeface="Arial" pitchFamily="34" charset="0"/>
              </a:rPr>
              <a:t>molassess</a:t>
            </a:r>
            <a:r>
              <a:rPr lang="en-US" dirty="0">
                <a:latin typeface="Arial" pitchFamily="34" charset="0"/>
                <a:cs typeface="Arial" pitchFamily="34" charset="0"/>
              </a:rPr>
              <a:t>, whey, sulfite liquor and agricultural wastes</a:t>
            </a:r>
          </a:p>
          <a:p>
            <a:endParaRPr lang="en-US" dirty="0">
              <a:latin typeface="Arial" pitchFamily="34" charset="0"/>
              <a:cs typeface="Arial" pitchFamily="34" charset="0"/>
            </a:endParaRPr>
          </a:p>
          <a:p>
            <a:r>
              <a:rPr lang="en-US" b="1" dirty="0" err="1">
                <a:latin typeface="Arial" pitchFamily="34" charset="0"/>
                <a:cs typeface="Arial" pitchFamily="34" charset="0"/>
              </a:rPr>
              <a:t>Quorn</a:t>
            </a:r>
            <a:r>
              <a:rPr lang="en-US" b="1" dirty="0">
                <a:latin typeface="Arial" pitchFamily="34" charset="0"/>
                <a:cs typeface="Arial" pitchFamily="34" charset="0"/>
              </a:rPr>
              <a:t>: </a:t>
            </a:r>
            <a:r>
              <a:rPr lang="en-US" b="1" dirty="0" err="1">
                <a:latin typeface="Arial" pitchFamily="34" charset="0"/>
                <a:cs typeface="Arial" pitchFamily="34" charset="0"/>
              </a:rPr>
              <a:t>mycoprotein</a:t>
            </a:r>
            <a:r>
              <a:rPr lang="en-US" b="1" dirty="0">
                <a:latin typeface="Arial" pitchFamily="34" charset="0"/>
                <a:cs typeface="Arial" pitchFamily="34" charset="0"/>
              </a:rPr>
              <a:t> for humans</a:t>
            </a:r>
          </a:p>
          <a:p>
            <a:r>
              <a:rPr lang="en-US" dirty="0">
                <a:latin typeface="Arial" pitchFamily="34" charset="0"/>
                <a:cs typeface="Arial" pitchFamily="34" charset="0"/>
              </a:rPr>
              <a:t>Produced by </a:t>
            </a:r>
            <a:r>
              <a:rPr lang="en-US" i="1" dirty="0" err="1">
                <a:latin typeface="Arial" pitchFamily="34" charset="0"/>
                <a:cs typeface="Arial" pitchFamily="34" charset="0"/>
              </a:rPr>
              <a:t>Fusarium</a:t>
            </a:r>
            <a:r>
              <a:rPr lang="en-US" i="1" dirty="0">
                <a:latin typeface="Arial" pitchFamily="34" charset="0"/>
                <a:cs typeface="Arial" pitchFamily="34" charset="0"/>
              </a:rPr>
              <a:t> </a:t>
            </a:r>
            <a:r>
              <a:rPr lang="en-US" i="1" dirty="0" err="1">
                <a:latin typeface="Arial" pitchFamily="34" charset="0"/>
                <a:cs typeface="Arial" pitchFamily="34" charset="0"/>
              </a:rPr>
              <a:t>graminearum</a:t>
            </a:r>
            <a:r>
              <a:rPr lang="en-US" dirty="0">
                <a:latin typeface="Arial" pitchFamily="34" charset="0"/>
                <a:cs typeface="Arial" pitchFamily="34" charset="0"/>
              </a:rPr>
              <a:t>; It is dried and artificially </a:t>
            </a:r>
            <a:r>
              <a:rPr lang="en-US" dirty="0" err="1">
                <a:latin typeface="Arial" pitchFamily="34" charset="0"/>
                <a:cs typeface="Arial" pitchFamily="34" charset="0"/>
              </a:rPr>
              <a:t>flavoured</a:t>
            </a:r>
            <a:r>
              <a:rPr lang="en-US" dirty="0">
                <a:latin typeface="Arial" pitchFamily="34" charset="0"/>
                <a:cs typeface="Arial" pitchFamily="34" charset="0"/>
              </a:rPr>
              <a:t> and marketed in pieces that resemble beef, pork and chicken. Rich in essential nutrients and good content of dietary </a:t>
            </a:r>
            <a:r>
              <a:rPr lang="en-US" dirty="0" err="1">
                <a:latin typeface="Arial" pitchFamily="34" charset="0"/>
                <a:cs typeface="Arial" pitchFamily="34" charset="0"/>
              </a:rPr>
              <a:t>fibre</a:t>
            </a:r>
            <a:r>
              <a:rPr lang="en-US" dirty="0">
                <a:latin typeface="Arial" pitchFamily="34" charset="0"/>
                <a:cs typeface="Arial" pitchFamily="34" charset="0"/>
              </a:rPr>
              <a:t>.</a:t>
            </a:r>
            <a:endParaRPr lang="en-US" i="1" dirty="0">
              <a:latin typeface="Arial" pitchFamily="34" charset="0"/>
              <a:cs typeface="Arial" pitchFamily="34" charset="0"/>
            </a:endParaRPr>
          </a:p>
        </p:txBody>
      </p:sp>
    </p:spTree>
    <p:extLst>
      <p:ext uri="{BB962C8B-B14F-4D97-AF65-F5344CB8AC3E}">
        <p14:creationId xmlns:p14="http://schemas.microsoft.com/office/powerpoint/2010/main" xmlns="" val="40159396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TotalTime>
  <Words>1223</Words>
  <Application>Microsoft Office PowerPoint</Application>
  <PresentationFormat>On-screen Show (4:3)</PresentationFormat>
  <Paragraphs>140</Paragraphs>
  <Slides>16</Slides>
  <Notes>12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Single Cell Proteins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Single Cell Proteins</dc:title>
  <dc:creator>ismail - [2010]</dc:creator>
  <cp:lastModifiedBy>user</cp:lastModifiedBy>
  <cp:revision>13</cp:revision>
  <dcterms:created xsi:type="dcterms:W3CDTF">2013-10-14T02:38:29Z</dcterms:created>
  <dcterms:modified xsi:type="dcterms:W3CDTF">2021-10-21T04:58:46Z</dcterms:modified>
</cp:coreProperties>
</file>