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2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4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58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4858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4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5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6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0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5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7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8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8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8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68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6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87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51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57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77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57558D78-24AB-43B6-993D-0D92B3C523B7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4858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1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1734C14C-EE64-4BEE-B1CC-BF8B2A571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blotting</a:t>
            </a:r>
            <a:endParaRPr lang="en-US" dirty="0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dna</a:t>
            </a:r>
            <a:r>
              <a:rPr lang="en-GB" dirty="0" smtClean="0"/>
              <a:t> strands are firmly fixed to nitrocellulose membrane filter by baking at 80 degree </a:t>
            </a:r>
            <a:r>
              <a:rPr lang="en-GB" dirty="0" err="1" smtClean="0"/>
              <a:t>celcius</a:t>
            </a:r>
            <a:r>
              <a:rPr lang="en-GB" dirty="0" smtClean="0"/>
              <a:t> .</a:t>
            </a:r>
          </a:p>
          <a:p>
            <a:r>
              <a:rPr lang="en-GB" dirty="0" smtClean="0"/>
              <a:t>The blotting filter is kept between dry filter papers and kept in oven at 80 degree. This is called baking.</a:t>
            </a:r>
          </a:p>
          <a:p>
            <a:r>
              <a:rPr lang="en-GB" dirty="0" smtClean="0"/>
              <a:t>Then filter paper is placed in solution containing radio-labelled </a:t>
            </a:r>
            <a:r>
              <a:rPr lang="en-GB" dirty="0" err="1" smtClean="0"/>
              <a:t>rna</a:t>
            </a:r>
            <a:r>
              <a:rPr lang="en-GB" dirty="0" smtClean="0"/>
              <a:t> or single stranded </a:t>
            </a:r>
            <a:r>
              <a:rPr lang="en-GB" dirty="0" err="1" smtClean="0"/>
              <a:t>dna</a:t>
            </a:r>
            <a:r>
              <a:rPr lang="en-GB" dirty="0" smtClean="0"/>
              <a:t> probe of known sequence 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radiolabelled</a:t>
            </a:r>
            <a:r>
              <a:rPr lang="en-GB" dirty="0" smtClean="0"/>
              <a:t> one will form base pairs with complementary </a:t>
            </a:r>
            <a:r>
              <a:rPr lang="en-GB" dirty="0" err="1" smtClean="0"/>
              <a:t>dna</a:t>
            </a:r>
            <a:r>
              <a:rPr lang="en-GB" dirty="0" smtClean="0"/>
              <a:t> fragments in the filter.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hybridization regions are recorded on x-ray film by autoradiography. </a:t>
            </a:r>
          </a:p>
          <a:p>
            <a:r>
              <a:rPr lang="en-GB" dirty="0" smtClean="0"/>
              <a:t>The x-ray film by its bands will show the relative position of the gel containing </a:t>
            </a:r>
            <a:r>
              <a:rPr lang="en-GB" dirty="0" err="1" smtClean="0"/>
              <a:t>dna</a:t>
            </a:r>
            <a:r>
              <a:rPr lang="en-GB" dirty="0" smtClean="0"/>
              <a:t> complementary to the probe .</a:t>
            </a:r>
          </a:p>
          <a:p>
            <a:r>
              <a:rPr lang="en-GB" dirty="0" smtClean="0"/>
              <a:t>Thus the sequences of </a:t>
            </a:r>
            <a:r>
              <a:rPr lang="en-GB" dirty="0" err="1" smtClean="0"/>
              <a:t>dna</a:t>
            </a:r>
            <a:r>
              <a:rPr lang="en-GB" dirty="0" smtClean="0"/>
              <a:t> are recorded by the following sequences of nucleic acid probe.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hybridization regions are recorded on x-ray film by autoradiography. </a:t>
            </a:r>
          </a:p>
          <a:p>
            <a:r>
              <a:rPr lang="en-GB" dirty="0" smtClean="0"/>
              <a:t>The x-ray film by its bands will show the relative position of the gel containing </a:t>
            </a:r>
            <a:r>
              <a:rPr lang="en-GB" dirty="0" err="1" smtClean="0"/>
              <a:t>dna</a:t>
            </a:r>
            <a:r>
              <a:rPr lang="en-GB" dirty="0" smtClean="0"/>
              <a:t> complementary to the probe .</a:t>
            </a:r>
          </a:p>
          <a:p>
            <a:r>
              <a:rPr lang="en-GB" dirty="0" smtClean="0"/>
              <a:t>Thus the sequences of </a:t>
            </a:r>
            <a:r>
              <a:rPr lang="en-GB" dirty="0" err="1" smtClean="0"/>
              <a:t>dna</a:t>
            </a:r>
            <a:r>
              <a:rPr lang="en-GB" dirty="0" smtClean="0"/>
              <a:t> are recorded by the following sequences </a:t>
            </a:r>
            <a:r>
              <a:rPr lang="en-GB" smtClean="0"/>
              <a:t>of nucleic acid probe.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Northern blotting:</a:t>
            </a:r>
            <a:endParaRPr lang="en-US" dirty="0"/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a method of separation of mRNAs from a sample by blotting on a membrane . </a:t>
            </a:r>
          </a:p>
          <a:p>
            <a:r>
              <a:rPr lang="en-GB" dirty="0" smtClean="0"/>
              <a:t>It was devised by ALWINE and his colleagues in 1979</a:t>
            </a:r>
          </a:p>
          <a:p>
            <a:r>
              <a:rPr lang="en-GB" dirty="0" smtClean="0"/>
              <a:t>In this technique mRNAs are transferred from gel to a filter paper </a:t>
            </a:r>
          </a:p>
          <a:p>
            <a:r>
              <a:rPr lang="en-GB" dirty="0" smtClean="0"/>
              <a:t>STEPS :</a:t>
            </a:r>
          </a:p>
          <a:p>
            <a:r>
              <a:rPr lang="en-GB" dirty="0" smtClean="0"/>
              <a:t>The mRNAs are separated by GE.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electrophoresed</a:t>
            </a:r>
            <a:r>
              <a:rPr lang="en-GB" dirty="0" smtClean="0"/>
              <a:t> gel is immersed in </a:t>
            </a:r>
            <a:r>
              <a:rPr lang="en-GB" dirty="0" err="1" smtClean="0"/>
              <a:t>depurination</a:t>
            </a:r>
            <a:r>
              <a:rPr lang="en-GB" dirty="0" smtClean="0"/>
              <a:t> buffer for 10 minutes and then washed with water 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Title 10486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52" y="320040"/>
            <a:ext cx="5588364" cy="610137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Then the mRNAs present in the gel are transferred to ABOM filter paper .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filterv</a:t>
            </a:r>
            <a:r>
              <a:rPr lang="en-GB" dirty="0" smtClean="0"/>
              <a:t> paper bridge on supporting bench is placed on a plastic tray </a:t>
            </a:r>
          </a:p>
          <a:p>
            <a:r>
              <a:rPr lang="en-GB" dirty="0" smtClean="0"/>
              <a:t>The buffer is poured into the tray </a:t>
            </a:r>
          </a:p>
          <a:p>
            <a:r>
              <a:rPr lang="en-GB" dirty="0" smtClean="0"/>
              <a:t>The gel containing single stranded RNAs are placed on filter paper bridge. </a:t>
            </a:r>
          </a:p>
          <a:p>
            <a:r>
              <a:rPr lang="en-GB" dirty="0" smtClean="0"/>
              <a:t>The ABOM Membrane is placed over the gel .</a:t>
            </a:r>
          </a:p>
          <a:p>
            <a:r>
              <a:rPr lang="en-GB" dirty="0" smtClean="0"/>
              <a:t>Dry filter papers are placed on the ABOM membrane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At top a glass plate is placed and then a paper weight is placed on the glass plate</a:t>
            </a:r>
          </a:p>
          <a:p>
            <a:r>
              <a:rPr lang="en-GB" dirty="0" smtClean="0"/>
              <a:t>The setup is kept  for 4 to 8 hours .</a:t>
            </a:r>
          </a:p>
          <a:p>
            <a:r>
              <a:rPr lang="en-GB" dirty="0" smtClean="0"/>
              <a:t>The buffer moves from gel to ABOM filter.</a:t>
            </a:r>
          </a:p>
          <a:p>
            <a:r>
              <a:rPr lang="en-GB" dirty="0" smtClean="0"/>
              <a:t>The buffer carries with it the RNAs from the gel.</a:t>
            </a:r>
          </a:p>
          <a:p>
            <a:r>
              <a:rPr lang="en-GB" dirty="0" smtClean="0"/>
              <a:t>The RNAs are trapped in the ABOM  filter .</a:t>
            </a:r>
          </a:p>
          <a:p>
            <a:r>
              <a:rPr lang="en-GB" dirty="0" smtClean="0"/>
              <a:t>The position of the bands on the membrane remain same as in the gel .</a:t>
            </a:r>
          </a:p>
          <a:p>
            <a:r>
              <a:rPr lang="en-GB" dirty="0" smtClean="0"/>
              <a:t>The mRNA blotted filter paper is kept between the dry filter papers and baked at 80degree.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154" lnSpcReduction="10000"/>
          </a:bodyPr>
          <a:lstStyle/>
          <a:p>
            <a:r>
              <a:rPr lang="en-GB" dirty="0" smtClean="0"/>
              <a:t>The blotted filter is treated with pre-hybridisation solution and then placed in a heat resistant bag .</a:t>
            </a:r>
          </a:p>
          <a:p>
            <a:r>
              <a:rPr lang="en-GB" dirty="0" smtClean="0"/>
              <a:t>A particular DNA probe and hybridization solution are filled in the bag and the bag is sealed .</a:t>
            </a:r>
          </a:p>
          <a:p>
            <a:r>
              <a:rPr lang="en-GB" dirty="0" smtClean="0"/>
              <a:t>The bag is kept at 42 degree for 4 to 8 hours to carry out hybridization</a:t>
            </a:r>
          </a:p>
          <a:p>
            <a:r>
              <a:rPr lang="en-GB" dirty="0" smtClean="0"/>
              <a:t>The filter is then washed with wash solution to remove the unbound probes ‘</a:t>
            </a:r>
          </a:p>
          <a:p>
            <a:r>
              <a:rPr lang="en-GB" dirty="0" smtClean="0"/>
              <a:t>An autoradiogram is taken to know the exact position of filter having hybrid mRNA-DNA.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Western blotting:</a:t>
            </a:r>
            <a:endParaRPr lang="en-US" dirty="0"/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154" lnSpcReduction="10000"/>
          </a:bodyPr>
          <a:lstStyle/>
          <a:p>
            <a:r>
              <a:rPr lang="en-GB" dirty="0" smtClean="0"/>
              <a:t>The transfer of proteins from </a:t>
            </a:r>
            <a:r>
              <a:rPr lang="en-GB" dirty="0" err="1" smtClean="0"/>
              <a:t>electrophoresed</a:t>
            </a:r>
            <a:r>
              <a:rPr lang="en-GB" dirty="0" smtClean="0"/>
              <a:t> gel to nitro cellulose filter .</a:t>
            </a:r>
          </a:p>
          <a:p>
            <a:r>
              <a:rPr lang="en-GB" dirty="0" err="1" smtClean="0"/>
              <a:t>Itv</a:t>
            </a:r>
            <a:r>
              <a:rPr lang="en-GB" dirty="0" smtClean="0"/>
              <a:t> was devised by TOWBIN  in 1979.</a:t>
            </a:r>
          </a:p>
          <a:p>
            <a:r>
              <a:rPr lang="en-GB" dirty="0" smtClean="0"/>
              <a:t>It is an </a:t>
            </a:r>
            <a:r>
              <a:rPr lang="en-GB" dirty="0" err="1" smtClean="0"/>
              <a:t>immuno</a:t>
            </a:r>
            <a:r>
              <a:rPr lang="en-GB" dirty="0" smtClean="0"/>
              <a:t> detection method working according to the principle of antigen antibody reaction .</a:t>
            </a:r>
          </a:p>
          <a:p>
            <a:r>
              <a:rPr lang="en-GB" dirty="0" smtClean="0"/>
              <a:t>STEPS-: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protien</a:t>
            </a:r>
            <a:r>
              <a:rPr lang="en-GB" dirty="0" smtClean="0"/>
              <a:t> are extracted from a cell .</a:t>
            </a:r>
          </a:p>
          <a:p>
            <a:r>
              <a:rPr lang="en-GB" dirty="0" smtClean="0"/>
              <a:t>Protein isolate is </a:t>
            </a:r>
            <a:r>
              <a:rPr lang="en-GB" dirty="0" err="1" smtClean="0"/>
              <a:t>electophoresed</a:t>
            </a:r>
            <a:r>
              <a:rPr lang="en-GB" dirty="0" smtClean="0"/>
              <a:t> in </a:t>
            </a:r>
            <a:r>
              <a:rPr lang="en-GB" dirty="0" err="1" smtClean="0"/>
              <a:t>polyacrylamide</a:t>
            </a:r>
            <a:r>
              <a:rPr lang="en-GB" dirty="0" smtClean="0"/>
              <a:t> gel to separate various protein based on their size SDS IS added to the sample before electrophoresis to </a:t>
            </a:r>
            <a:r>
              <a:rPr lang="en-GB" dirty="0" err="1" smtClean="0"/>
              <a:t>solubelize</a:t>
            </a:r>
            <a:r>
              <a:rPr lang="en-GB" dirty="0" smtClean="0"/>
              <a:t> protein for easy separation.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0486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92702" y="320039"/>
            <a:ext cx="6538057" cy="61964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:</a:t>
            </a:r>
            <a:endParaRPr lang="en-US" dirty="0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Defination</a:t>
            </a:r>
            <a:r>
              <a:rPr lang="en-GB" dirty="0" smtClean="0"/>
              <a:t> of blotting </a:t>
            </a:r>
          </a:p>
          <a:p>
            <a:r>
              <a:rPr lang="en-GB" dirty="0" smtClean="0"/>
              <a:t>History</a:t>
            </a:r>
          </a:p>
          <a:p>
            <a:r>
              <a:rPr lang="en-GB" dirty="0" smtClean="0"/>
              <a:t>Southern blotting </a:t>
            </a:r>
          </a:p>
          <a:p>
            <a:r>
              <a:rPr lang="en-GB" dirty="0" smtClean="0"/>
              <a:t>Northern blotting </a:t>
            </a:r>
          </a:p>
          <a:p>
            <a:r>
              <a:rPr lang="en-GB" dirty="0" smtClean="0"/>
              <a:t>Western blotting </a:t>
            </a:r>
          </a:p>
          <a:p>
            <a:r>
              <a:rPr lang="en-GB" dirty="0" smtClean="0"/>
              <a:t>Application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protein are transfer from the </a:t>
            </a:r>
            <a:r>
              <a:rPr lang="en-GB" dirty="0" err="1" smtClean="0"/>
              <a:t>polyacrylamide</a:t>
            </a:r>
            <a:r>
              <a:rPr lang="en-GB" dirty="0" smtClean="0"/>
              <a:t> cell by western blotting.</a:t>
            </a:r>
          </a:p>
          <a:p>
            <a:r>
              <a:rPr lang="en-GB" dirty="0" smtClean="0"/>
              <a:t>STEPS-:</a:t>
            </a:r>
          </a:p>
          <a:p>
            <a:r>
              <a:rPr lang="en-GB" dirty="0" smtClean="0"/>
              <a:t>The gel is immersed in transfer buffer are 40 degree (TGM buffer )43 minutes.</a:t>
            </a:r>
          </a:p>
          <a:p>
            <a:r>
              <a:rPr lang="en-GB" dirty="0" smtClean="0"/>
              <a:t>Nitro cellulose </a:t>
            </a:r>
            <a:r>
              <a:rPr lang="en-GB" dirty="0" err="1" smtClean="0"/>
              <a:t>filter,Whatmann</a:t>
            </a:r>
            <a:r>
              <a:rPr lang="en-GB" dirty="0" smtClean="0"/>
              <a:t> filter and coarse filter are soaked well with TGM buffer.</a:t>
            </a:r>
          </a:p>
          <a:p>
            <a:r>
              <a:rPr lang="en-GB" dirty="0" smtClean="0"/>
              <a:t>A stack of coarse filter is kept in between two </a:t>
            </a:r>
            <a:r>
              <a:rPr lang="en-GB" dirty="0" err="1" smtClean="0"/>
              <a:t>Whatmann</a:t>
            </a:r>
            <a:r>
              <a:rPr lang="en-GB" dirty="0" smtClean="0"/>
              <a:t> filters . It is placed on cathode plates of western blot </a:t>
            </a:r>
            <a:r>
              <a:rPr lang="en-GB" dirty="0" err="1" smtClean="0"/>
              <a:t>apparatus.The</a:t>
            </a:r>
            <a:r>
              <a:rPr lang="en-GB" dirty="0" smtClean="0"/>
              <a:t> gel is placed on filters stack.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nitrocellulose filter is placed on the gel . Another stack of filter paper is placed on the nitrocellulose filter. 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whatmann</a:t>
            </a:r>
            <a:r>
              <a:rPr lang="en-GB" dirty="0" smtClean="0"/>
              <a:t> filter is placed on it . The anode plate is kept on the </a:t>
            </a:r>
            <a:r>
              <a:rPr lang="en-GB" dirty="0" err="1" smtClean="0"/>
              <a:t>whatmann</a:t>
            </a:r>
            <a:r>
              <a:rPr lang="en-GB" dirty="0" smtClean="0"/>
              <a:t> filter .</a:t>
            </a:r>
          </a:p>
          <a:p>
            <a:r>
              <a:rPr lang="en-GB" dirty="0" smtClean="0"/>
              <a:t>A 500mA current is supplied to the apparatus for one hour. During this time the proteins are transferred from the gel to the nitrocellulose filter. </a:t>
            </a:r>
          </a:p>
          <a:p>
            <a:r>
              <a:rPr lang="en-GB" dirty="0" smtClean="0"/>
              <a:t>The filter is taken and kept in blocking solution at 37degree for 30minutes. 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blocking solution contains bovine serum albumin (BSA) or milk powder .</a:t>
            </a:r>
          </a:p>
          <a:p>
            <a:r>
              <a:rPr lang="en-GB" dirty="0" smtClean="0"/>
              <a:t>The proteins binds with </a:t>
            </a:r>
            <a:r>
              <a:rPr lang="en-GB" dirty="0" err="1" smtClean="0"/>
              <a:t>unoccupird</a:t>
            </a:r>
            <a:r>
              <a:rPr lang="en-GB" dirty="0" smtClean="0"/>
              <a:t> sites on the filter for blocking the binding of antibodies with the filter.</a:t>
            </a:r>
          </a:p>
          <a:p>
            <a:r>
              <a:rPr lang="en-GB" dirty="0" smtClean="0"/>
              <a:t>Antibody against the target protein to be detected is prepared from rabbit and labelled with radioactive I</a:t>
            </a:r>
            <a:r>
              <a:rPr lang="en-GB" baseline="30000" dirty="0" smtClean="0"/>
              <a:t>125.</a:t>
            </a:r>
            <a:r>
              <a:rPr lang="en-GB" dirty="0" smtClean="0"/>
              <a:t> </a:t>
            </a:r>
          </a:p>
          <a:p>
            <a:r>
              <a:rPr lang="en-GB" dirty="0" smtClean="0"/>
              <a:t>After blocking the nitrocellulose filter is placed in the solution containing </a:t>
            </a:r>
            <a:r>
              <a:rPr lang="en-GB" dirty="0" err="1" smtClean="0"/>
              <a:t>radiolabelled</a:t>
            </a:r>
            <a:r>
              <a:rPr lang="en-GB" dirty="0" smtClean="0"/>
              <a:t> antibodies for 12hours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nitrocellulose filter is washed with a wash solution ( </a:t>
            </a:r>
            <a:r>
              <a:rPr lang="en-GB" dirty="0" err="1" smtClean="0"/>
              <a:t>tris</a:t>
            </a:r>
            <a:r>
              <a:rPr lang="en-GB" dirty="0" smtClean="0"/>
              <a:t>-buffered saline + </a:t>
            </a:r>
            <a:r>
              <a:rPr lang="en-GB" dirty="0" err="1" smtClean="0"/>
              <a:t>tween</a:t>
            </a:r>
            <a:r>
              <a:rPr lang="en-GB" dirty="0" smtClean="0"/>
              <a:t> 20 ) to remove unbound antibodies. </a:t>
            </a:r>
          </a:p>
          <a:p>
            <a:r>
              <a:rPr lang="en-GB" dirty="0" smtClean="0"/>
              <a:t>The filter is exposed to an x-ray film for 4hours to take an autoradiogram . Dots in the radiogram indicate the presence of target protein in the protein isolate.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Application:</a:t>
            </a:r>
            <a:endParaRPr lang="en-US" dirty="0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SOUTHERN BLOTTING :</a:t>
            </a:r>
          </a:p>
          <a:p>
            <a:r>
              <a:rPr lang="en-GB" dirty="0" smtClean="0"/>
              <a:t>Help to isolate a desired DNA for the construction of </a:t>
            </a:r>
            <a:r>
              <a:rPr lang="en-GB" dirty="0" err="1" smtClean="0"/>
              <a:t>rDNA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 is used for </a:t>
            </a:r>
            <a:r>
              <a:rPr lang="en-GB" dirty="0" err="1" smtClean="0"/>
              <a:t>dna</a:t>
            </a:r>
            <a:r>
              <a:rPr lang="en-GB" dirty="0" smtClean="0"/>
              <a:t> fingerprinting .</a:t>
            </a:r>
            <a:endParaRPr lang="en-US" dirty="0" smtClean="0"/>
          </a:p>
          <a:p>
            <a:r>
              <a:rPr lang="en-GB" dirty="0" smtClean="0"/>
              <a:t>NORTHERN BLOTTING :</a:t>
            </a:r>
          </a:p>
          <a:p>
            <a:r>
              <a:rPr lang="en-GB" dirty="0" smtClean="0"/>
              <a:t>It is used in the separation and identification of particular mRNA in a sample .</a:t>
            </a:r>
          </a:p>
          <a:p>
            <a:r>
              <a:rPr lang="en-GB" dirty="0" smtClean="0"/>
              <a:t>Used in the diagnosis of infectious diseases </a:t>
            </a:r>
            <a:r>
              <a:rPr lang="en-GB" dirty="0" err="1" smtClean="0"/>
              <a:t>byb</a:t>
            </a:r>
            <a:r>
              <a:rPr lang="en-GB" dirty="0" smtClean="0"/>
              <a:t> detecting the </a:t>
            </a:r>
            <a:r>
              <a:rPr lang="en-GB" dirty="0" err="1" smtClean="0"/>
              <a:t>mrna</a:t>
            </a:r>
            <a:r>
              <a:rPr lang="en-GB" dirty="0" smtClean="0"/>
              <a:t> of the concerned pathogen in the tissue specimens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WESTERN BLOTING :</a:t>
            </a:r>
          </a:p>
          <a:p>
            <a:r>
              <a:rPr lang="en-GB" dirty="0" smtClean="0"/>
              <a:t>Used in clinical diagnosis of complicated diseases .</a:t>
            </a:r>
          </a:p>
          <a:p>
            <a:r>
              <a:rPr lang="en-GB" dirty="0" smtClean="0"/>
              <a:t>Very sensitive analytical method which can detect target </a:t>
            </a:r>
            <a:r>
              <a:rPr lang="en-GB" dirty="0" err="1" smtClean="0"/>
              <a:t>protien</a:t>
            </a:r>
            <a:r>
              <a:rPr lang="en-GB" dirty="0" smtClean="0"/>
              <a:t> even if it is present as low as 5mg in one litre of crude sample.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92D050"/>
                </a:solidFill>
              </a:rPr>
              <a:t>THANK YOU ........</a:t>
            </a:r>
            <a:endParaRPr lang="en-US" sz="6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Defination</a:t>
            </a:r>
            <a:r>
              <a:rPr lang="en-GB" dirty="0" smtClean="0"/>
              <a:t> :</a:t>
            </a:r>
            <a:endParaRPr lang="en-US" dirty="0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Transfer of DNA or RNA or </a:t>
            </a:r>
            <a:r>
              <a:rPr lang="en-GB" dirty="0" err="1" smtClean="0"/>
              <a:t>protiens</a:t>
            </a:r>
            <a:r>
              <a:rPr lang="en-GB" dirty="0" smtClean="0"/>
              <a:t> </a:t>
            </a:r>
            <a:r>
              <a:rPr lang="en-GB" dirty="0" err="1" smtClean="0"/>
              <a:t>fractinated</a:t>
            </a:r>
            <a:r>
              <a:rPr lang="en-GB" dirty="0" smtClean="0"/>
              <a:t> by gel electrophoresis to  a </a:t>
            </a:r>
            <a:r>
              <a:rPr lang="en-GB" dirty="0" err="1" smtClean="0"/>
              <a:t>nitrocellulase</a:t>
            </a:r>
            <a:r>
              <a:rPr lang="en-GB" dirty="0" smtClean="0"/>
              <a:t> paper or nylon mesh for separation , identification and analysis is called blotting or blot transfer .</a:t>
            </a:r>
          </a:p>
          <a:p>
            <a:r>
              <a:rPr lang="en-GB" dirty="0" smtClean="0"/>
              <a:t>It is carried out by allowing a liquid to seep through </a:t>
            </a:r>
            <a:r>
              <a:rPr lang="en-GB" dirty="0" err="1" smtClean="0"/>
              <a:t>electrophoresed</a:t>
            </a:r>
            <a:r>
              <a:rPr lang="en-GB" dirty="0" smtClean="0"/>
              <a:t> gel , nitrocellulose paper and a pile of filter papers. </a:t>
            </a:r>
          </a:p>
          <a:p>
            <a:r>
              <a:rPr lang="en-GB" dirty="0" smtClean="0"/>
              <a:t>They are very important for hybridisation experiments to determine the DNA , mRNA or </a:t>
            </a:r>
            <a:r>
              <a:rPr lang="en-GB" dirty="0" err="1" smtClean="0"/>
              <a:t>protiens</a:t>
            </a:r>
            <a:r>
              <a:rPr lang="en-GB" dirty="0" smtClean="0"/>
              <a:t> in </a:t>
            </a:r>
            <a:r>
              <a:rPr lang="en-GB" dirty="0" err="1" smtClean="0"/>
              <a:t>electrophoresed</a:t>
            </a:r>
            <a:r>
              <a:rPr lang="en-GB" dirty="0" smtClean="0"/>
              <a:t> gels 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3496"/>
            <a:ext cx="66797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</a:t>
            </a:r>
            <a:endParaRPr lang="en-US" dirty="0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general , nylon membrane or nitrocellulose membrane is used for blotting tests .</a:t>
            </a:r>
          </a:p>
          <a:p>
            <a:r>
              <a:rPr lang="en-GB" dirty="0" smtClean="0"/>
              <a:t>This technique was first devised by ED. SOUTHERN in 1975.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Southern blotting :</a:t>
            </a:r>
            <a:endParaRPr lang="en-US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the separation of DNA fragments from a sample by blotting on a membrane .</a:t>
            </a:r>
          </a:p>
          <a:p>
            <a:r>
              <a:rPr lang="en-GB" dirty="0" smtClean="0"/>
              <a:t>It was devised by Southern in 1975 .</a:t>
            </a:r>
          </a:p>
          <a:p>
            <a:r>
              <a:rPr lang="en-GB" dirty="0" smtClean="0"/>
              <a:t>STEPS INVOLVED :</a:t>
            </a:r>
          </a:p>
          <a:p>
            <a:r>
              <a:rPr lang="en-GB" dirty="0" smtClean="0"/>
              <a:t>The DNA is cut with restriction enzyme to produce </a:t>
            </a:r>
            <a:r>
              <a:rPr lang="en-GB" dirty="0" err="1" smtClean="0"/>
              <a:t>dna</a:t>
            </a:r>
            <a:r>
              <a:rPr lang="en-GB" dirty="0" smtClean="0"/>
              <a:t> fragments of different sizes.</a:t>
            </a:r>
          </a:p>
          <a:p>
            <a:r>
              <a:rPr lang="en-GB" dirty="0" smtClean="0"/>
              <a:t>It is subjected to gel electrophoresis which results in separation of </a:t>
            </a:r>
            <a:r>
              <a:rPr lang="en-GB" dirty="0" err="1" smtClean="0"/>
              <a:t>dna</a:t>
            </a:r>
            <a:r>
              <a:rPr lang="en-GB" dirty="0" smtClean="0"/>
              <a:t> fragments based on their size .</a:t>
            </a:r>
          </a:p>
          <a:p>
            <a:r>
              <a:rPr lang="en-GB" dirty="0" smtClean="0"/>
              <a:t>It is denatured by alkali to produce single stranded </a:t>
            </a:r>
            <a:r>
              <a:rPr lang="en-GB" dirty="0" err="1" smtClean="0"/>
              <a:t>dna</a:t>
            </a:r>
            <a:r>
              <a:rPr lang="en-GB" dirty="0" smtClean="0"/>
              <a:t>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59593" y="320040"/>
            <a:ext cx="8201357" cy="64209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154" lnSpcReduction="1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dna</a:t>
            </a:r>
            <a:r>
              <a:rPr lang="en-GB" dirty="0" smtClean="0"/>
              <a:t> strands are transferred from </a:t>
            </a:r>
            <a:r>
              <a:rPr lang="en-GB" dirty="0" err="1" smtClean="0"/>
              <a:t>agarose</a:t>
            </a:r>
            <a:r>
              <a:rPr lang="en-GB" dirty="0" smtClean="0"/>
              <a:t>  gel to a nitrocellulose filter with the help of following steps :</a:t>
            </a:r>
          </a:p>
          <a:p>
            <a:r>
              <a:rPr lang="en-GB" dirty="0" smtClean="0"/>
              <a:t>BLOTTING:</a:t>
            </a:r>
          </a:p>
          <a:p>
            <a:r>
              <a:rPr lang="en-GB" dirty="0" smtClean="0"/>
              <a:t>A filter paper bridge on supporting bench is placed in a plastic tray .</a:t>
            </a:r>
          </a:p>
          <a:p>
            <a:r>
              <a:rPr lang="en-GB" dirty="0" smtClean="0"/>
              <a:t>The buffer is poured on to the tray for about 2/3 of the height of the filter bridge .</a:t>
            </a:r>
          </a:p>
          <a:p>
            <a:r>
              <a:rPr lang="en-GB" dirty="0" smtClean="0"/>
              <a:t>The gel containing denatured </a:t>
            </a:r>
            <a:r>
              <a:rPr lang="en-GB" dirty="0" err="1" smtClean="0"/>
              <a:t>dna</a:t>
            </a:r>
            <a:r>
              <a:rPr lang="en-GB" dirty="0" smtClean="0"/>
              <a:t> is placed on filter paper bridge . </a:t>
            </a:r>
          </a:p>
          <a:p>
            <a:r>
              <a:rPr lang="en-GB" dirty="0" smtClean="0"/>
              <a:t>A nitrocellulose filter membrane is placed over the </a:t>
            </a:r>
            <a:r>
              <a:rPr lang="en-GB" dirty="0" err="1" smtClean="0"/>
              <a:t>agarose</a:t>
            </a:r>
            <a:r>
              <a:rPr lang="en-GB" dirty="0" smtClean="0"/>
              <a:t> gel 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154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dry filter paper are placed on the nitrocellulose membrane 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At top a glass plate is placed and a paper </a:t>
            </a:r>
            <a:r>
              <a:rPr lang="en-GB" dirty="0" err="1" smtClean="0"/>
              <a:t>wieght</a:t>
            </a:r>
            <a:r>
              <a:rPr lang="en-GB" dirty="0" smtClean="0"/>
              <a:t> is placed on a glass plate.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The set up is kept for 4 to 8 hours 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Buffer moves from tray through </a:t>
            </a:r>
            <a:r>
              <a:rPr lang="en-GB" dirty="0" err="1" smtClean="0"/>
              <a:t>agarose</a:t>
            </a:r>
            <a:r>
              <a:rPr lang="en-GB" dirty="0" smtClean="0"/>
              <a:t> gel to nitro cellulose filter.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The buffer carries with it the </a:t>
            </a:r>
            <a:r>
              <a:rPr lang="en-GB" dirty="0" err="1" smtClean="0"/>
              <a:t>dna</a:t>
            </a:r>
            <a:r>
              <a:rPr lang="en-GB" dirty="0" smtClean="0"/>
              <a:t> from the gel 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The </a:t>
            </a:r>
            <a:r>
              <a:rPr lang="en-GB" dirty="0" err="1" smtClean="0"/>
              <a:t>dna</a:t>
            </a:r>
            <a:r>
              <a:rPr lang="en-GB" dirty="0" smtClean="0"/>
              <a:t> is trapped in the membrane .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The position of bands remains same as in the gel .</a:t>
            </a:r>
          </a:p>
          <a:p>
            <a:pPr>
              <a:buFont typeface="Wingdings" pitchFamily="2" charset="2"/>
              <a:buChar char="v"/>
            </a:pPr>
            <a:endParaRPr lang="en-GB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1272</Words>
  <Application>Microsoft Office PowerPoint</Application>
  <PresentationFormat>On-screen Show (4:3)</PresentationFormat>
  <Paragraphs>103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Opulent</vt:lpstr>
      <vt:lpstr>blotting</vt:lpstr>
      <vt:lpstr>Content :</vt:lpstr>
      <vt:lpstr>Defination :</vt:lpstr>
      <vt:lpstr>Slide 4</vt:lpstr>
      <vt:lpstr>History </vt:lpstr>
      <vt:lpstr>Southern blotting :</vt:lpstr>
      <vt:lpstr>Slide 7</vt:lpstr>
      <vt:lpstr>Slide 8</vt:lpstr>
      <vt:lpstr>Slide 9</vt:lpstr>
      <vt:lpstr>Slide 10</vt:lpstr>
      <vt:lpstr>Slide 11</vt:lpstr>
      <vt:lpstr>Slide 12</vt:lpstr>
      <vt:lpstr>Northern blotting:</vt:lpstr>
      <vt:lpstr>Slide 14</vt:lpstr>
      <vt:lpstr>Slide 15</vt:lpstr>
      <vt:lpstr>Slide 16</vt:lpstr>
      <vt:lpstr>Slide 17</vt:lpstr>
      <vt:lpstr>Western blotting:</vt:lpstr>
      <vt:lpstr>Slide 19</vt:lpstr>
      <vt:lpstr>Slide 20</vt:lpstr>
      <vt:lpstr>Slide 21</vt:lpstr>
      <vt:lpstr>Slide 22</vt:lpstr>
      <vt:lpstr>Slide 23</vt:lpstr>
      <vt:lpstr>Application:</vt:lpstr>
      <vt:lpstr>Slide 25</vt:lpstr>
      <vt:lpstr>Slide 26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blotting</dc:title>
  <dc:creator>NITU</dc:creator>
  <cp:lastModifiedBy>user</cp:lastModifiedBy>
  <cp:revision>1</cp:revision>
  <dcterms:created xsi:type="dcterms:W3CDTF">2019-09-03T15:57:35Z</dcterms:created>
  <dcterms:modified xsi:type="dcterms:W3CDTF">2021-10-11T06:41:34Z</dcterms:modified>
</cp:coreProperties>
</file>