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  <a:p>
            <a:endParaRPr lang="en-US"/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/>
          </a:p>
          <a:p>
            <a:r>
              <a:rPr lang="en-US" smtClean="0"/>
              <a:t>*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  <a:p>
            <a:endParaRPr lang="en-US"/>
          </a:p>
        </p:txBody>
      </p:sp>
      <p:sp>
        <p:nvSpPr>
          <p:cNvPr id="5" name="Notes Placeholder 4"/>
          <p:cNvSpPr>
            <a:spLocks noGrp="1" noEditPoint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endParaRPr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/>
          </a:p>
          <a:p>
            <a:r>
              <a:rPr lang="en-US" smtClean="0"/>
              <a:t>#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E60A11B8-62CB-4025-894E-106CE57F0BF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57152D99-9E8F-4FE3-AEED-D17030B9DF4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E2BDB28B-00A9-48DB-AFC9-C3AF5750DC6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21B4B683-1323-4410-BB99-26E19CB7F21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E0C8ADEA-6445-428D-BDF2-7F745FA2D91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D1D5CBAD-AA85-4471-81CF-14A8C202B16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1A3353C0-32A5-4399-AD47-F765C5F6BC1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DBF9C007-5678-481A-AF16-A1F3A411831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9D4DF162-6E69-406D-A441-1BC0B456AEC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FDA041F0-BFF0-47FC-A658-08F51263C8D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EA90EC77-9BF0-4782-B940-27555EAD201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C7EC7DAD-0959-4E6C-B35C-004471F1916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DAA2530D-0698-45B4-BC42-88DC9DEE0A4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CBBFE7BC-0424-4DB2-97DB-546E2312F02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39BA4A58-3A8F-4943-8A98-54666C37AB7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285042CB-388C-4575-AA21-9C20501B628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E9B09A1-4F18-4C1A-A08A-399A587D424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7" name="Footer Placeholder 16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F39F9F22-40F1-489D-AA65-084B51A60C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 noEditPoints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 noEditPoints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lvl="0"/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E9B09A1-4F18-4C1A-A08A-399A587D424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F39F9F22-40F1-489D-AA65-084B51A60C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EditPoints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E9B09A1-4F18-4C1A-A08A-399A587D424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F39F9F22-40F1-489D-AA65-084B51A60C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E9B09A1-4F18-4C1A-A08A-399A587D424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F39F9F22-40F1-489D-AA65-084B51A60C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/>
        </p:nvSpPr>
        <p:spPr bwMode="auto">
          <a:xfrm>
            <a:off x="4828952" y="1073888"/>
            <a:ext cx="4322136" cy="5791200"/>
          </a:xfrm>
          <a:custGeom>
            <a:avLst/>
            <a:gdLst/>
            <a:ahLst/>
            <a:cxnLst/>
            <a:rect l="l" t="t" r="r" b="b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lnTo>
                  <a:pt x="0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/>
          <a:lstStyle/>
          <a:p>
            <a:endParaRPr kumimoji="0" lang="en-US"/>
          </a:p>
        </p:txBody>
      </p:sp>
      <p:sp>
        <p:nvSpPr>
          <p:cNvPr id="15" name="Freeform 14"/>
          <p:cNvSpPr/>
          <p:nvPr/>
        </p:nvSpPr>
        <p:spPr bwMode="auto">
          <a:xfrm>
            <a:off x="373966" y="0"/>
            <a:ext cx="5514536" cy="6615332"/>
          </a:xfrm>
          <a:custGeom>
            <a:avLst/>
            <a:gdLst/>
            <a:ahLst/>
            <a:cxnLst/>
            <a:rect l="l" t="t" r="r" b="b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/>
          <a:lstStyle/>
          <a:p>
            <a:endParaRPr kumimoji="0" lang="en-US"/>
          </a:p>
        </p:txBody>
      </p:sp>
      <p:sp>
        <p:nvSpPr>
          <p:cNvPr id="13" name="Freeform 12"/>
          <p:cNvSpPr/>
          <p:nvPr/>
        </p:nvSpPr>
        <p:spPr bwMode="auto">
          <a:xfrm rot="5236414">
            <a:off x="4462128" y="1483600"/>
            <a:ext cx="4114800" cy="1188720"/>
          </a:xfrm>
          <a:custGeom>
            <a:avLst/>
            <a:gdLst/>
            <a:ahLst/>
            <a:cxnLst/>
            <a:rect l="l" t="t" r="r" b="b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/>
          <a:lstStyle/>
          <a:p>
            <a:endParaRPr kumimoji="0" lang="en-US"/>
          </a:p>
        </p:txBody>
      </p:sp>
      <p:sp>
        <p:nvSpPr>
          <p:cNvPr id="16" name="Freeform 15"/>
          <p:cNvSpPr/>
          <p:nvPr/>
        </p:nvSpPr>
        <p:spPr bwMode="auto">
          <a:xfrm>
            <a:off x="5943600" y="0"/>
            <a:ext cx="2743200" cy="4267200"/>
          </a:xfrm>
          <a:custGeom>
            <a:avLst/>
            <a:gdLst/>
            <a:ahLst/>
            <a:cxnLst/>
            <a:rect l="l" t="t" r="r" b="b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/>
          <a:lstStyle/>
          <a:p>
            <a:endParaRPr kumimoji="0" lang="en-US"/>
          </a:p>
        </p:txBody>
      </p:sp>
      <p:sp>
        <p:nvSpPr>
          <p:cNvPr id="17" name="Freeform 16"/>
          <p:cNvSpPr/>
          <p:nvPr/>
        </p:nvSpPr>
        <p:spPr bwMode="auto">
          <a:xfrm>
            <a:off x="5943600" y="4267200"/>
            <a:ext cx="3200400" cy="1143000"/>
          </a:xfrm>
          <a:custGeom>
            <a:avLst/>
            <a:gdLst/>
            <a:ahLst/>
            <a:cxnLst/>
            <a:rect l="l" t="t" r="r" b="b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/>
          <a:lstStyle/>
          <a:p>
            <a:endParaRPr kumimoji="0" lang="en-US"/>
          </a:p>
        </p:txBody>
      </p:sp>
      <p:sp>
        <p:nvSpPr>
          <p:cNvPr id="18" name="Freeform 17"/>
          <p:cNvSpPr/>
          <p:nvPr/>
        </p:nvSpPr>
        <p:spPr bwMode="auto">
          <a:xfrm>
            <a:off x="5943600" y="0"/>
            <a:ext cx="1371600" cy="4267200"/>
          </a:xfrm>
          <a:custGeom>
            <a:avLst/>
            <a:gdLst/>
            <a:ahLst/>
            <a:cxnLst/>
            <a:rect l="l" t="t" r="r" b="b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/>
          <a:lstStyle/>
          <a:p>
            <a:endParaRPr kumimoji="0" lang="en-US"/>
          </a:p>
        </p:txBody>
      </p:sp>
      <p:sp>
        <p:nvSpPr>
          <p:cNvPr id="19" name="Freeform 18"/>
          <p:cNvSpPr/>
          <p:nvPr/>
        </p:nvSpPr>
        <p:spPr bwMode="auto">
          <a:xfrm>
            <a:off x="5948363" y="4246563"/>
            <a:ext cx="2090737" cy="2611437"/>
          </a:xfrm>
          <a:custGeom>
            <a:avLst/>
            <a:gdLst/>
            <a:ahLst/>
            <a:cxnLst/>
            <a:rect l="l" t="t" r="r" b="b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/>
          <a:lstStyle/>
          <a:p>
            <a:endParaRPr kumimoji="0" lang="en-US"/>
          </a:p>
        </p:txBody>
      </p:sp>
      <p:sp>
        <p:nvSpPr>
          <p:cNvPr id="20" name="Freeform 19"/>
          <p:cNvSpPr/>
          <p:nvPr/>
        </p:nvSpPr>
        <p:spPr bwMode="auto">
          <a:xfrm>
            <a:off x="5943600" y="4267200"/>
            <a:ext cx="1600200" cy="2590800"/>
          </a:xfrm>
          <a:custGeom>
            <a:avLst/>
            <a:gdLst/>
            <a:ahLst/>
            <a:cxnLst/>
            <a:rect l="l" t="t" r="r" b="b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/>
          <a:lstStyle/>
          <a:p>
            <a:endParaRPr kumimoji="0" lang="en-US"/>
          </a:p>
        </p:txBody>
      </p:sp>
      <p:sp>
        <p:nvSpPr>
          <p:cNvPr id="21" name="Freeform 20"/>
          <p:cNvSpPr/>
          <p:nvPr/>
        </p:nvSpPr>
        <p:spPr bwMode="auto">
          <a:xfrm>
            <a:off x="5943600" y="1371600"/>
            <a:ext cx="3200400" cy="2895600"/>
          </a:xfrm>
          <a:custGeom>
            <a:avLst/>
            <a:gdLst/>
            <a:ahLst/>
            <a:cxnLst/>
            <a:rect l="l" t="t" r="r" b="b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/>
          <a:lstStyle/>
          <a:p>
            <a:endParaRPr kumimoji="0" lang="en-US"/>
          </a:p>
        </p:txBody>
      </p:sp>
      <p:sp>
        <p:nvSpPr>
          <p:cNvPr id="22" name="Freeform 21"/>
          <p:cNvSpPr/>
          <p:nvPr/>
        </p:nvSpPr>
        <p:spPr bwMode="auto">
          <a:xfrm>
            <a:off x="5943600" y="1752600"/>
            <a:ext cx="3200400" cy="2514600"/>
          </a:xfrm>
          <a:custGeom>
            <a:avLst/>
            <a:gdLst/>
            <a:ahLst/>
            <a:cxnLst/>
            <a:rect l="l" t="t" r="r" b="b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/>
          <a:lstStyle/>
          <a:p>
            <a:endParaRPr kumimoji="0" lang="en-US"/>
          </a:p>
        </p:txBody>
      </p:sp>
      <p:sp>
        <p:nvSpPr>
          <p:cNvPr id="23" name="Freeform 22"/>
          <p:cNvSpPr/>
          <p:nvPr/>
        </p:nvSpPr>
        <p:spPr bwMode="auto">
          <a:xfrm>
            <a:off x="990600" y="4267200"/>
            <a:ext cx="4953000" cy="2590800"/>
          </a:xfrm>
          <a:custGeom>
            <a:avLst/>
            <a:gdLst/>
            <a:ahLst/>
            <a:cxnLst/>
            <a:rect l="l" t="t" r="r" b="b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/>
          <a:lstStyle/>
          <a:p>
            <a:endParaRPr kumimoji="0" lang="en-US"/>
          </a:p>
        </p:txBody>
      </p:sp>
      <p:sp>
        <p:nvSpPr>
          <p:cNvPr id="24" name="Freeform 23"/>
          <p:cNvSpPr/>
          <p:nvPr/>
        </p:nvSpPr>
        <p:spPr bwMode="auto">
          <a:xfrm>
            <a:off x="533400" y="4267200"/>
            <a:ext cx="5334000" cy="2590800"/>
          </a:xfrm>
          <a:custGeom>
            <a:avLst/>
            <a:gdLst/>
            <a:ahLst/>
            <a:cxnLst/>
            <a:rect l="l" t="t" r="r" b="b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/>
          <a:lstStyle/>
          <a:p>
            <a:endParaRPr kumimoji="0" lang="en-US"/>
          </a:p>
        </p:txBody>
      </p:sp>
      <p:sp>
        <p:nvSpPr>
          <p:cNvPr id="25" name="Freeform 24"/>
          <p:cNvSpPr/>
          <p:nvPr/>
        </p:nvSpPr>
        <p:spPr bwMode="auto">
          <a:xfrm>
            <a:off x="366824" y="2438400"/>
            <a:ext cx="5638800" cy="1828800"/>
          </a:xfrm>
          <a:custGeom>
            <a:avLst/>
            <a:gdLst/>
            <a:ahLst/>
            <a:cxnLst/>
            <a:rect l="l" t="t" r="r" b="b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/>
          <a:lstStyle/>
          <a:p>
            <a:endParaRPr kumimoji="0" lang="en-US"/>
          </a:p>
        </p:txBody>
      </p:sp>
      <p:sp>
        <p:nvSpPr>
          <p:cNvPr id="26" name="Freeform 25"/>
          <p:cNvSpPr/>
          <p:nvPr/>
        </p:nvSpPr>
        <p:spPr bwMode="auto">
          <a:xfrm>
            <a:off x="366824" y="2133600"/>
            <a:ext cx="5638800" cy="2133600"/>
          </a:xfrm>
          <a:custGeom>
            <a:avLst/>
            <a:gdLst/>
            <a:ahLst/>
            <a:cxnLst/>
            <a:rect l="l" t="t" r="r" b="b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/>
          <a:lstStyle/>
          <a:p>
            <a:endParaRPr kumimoji="0" lang="en-US"/>
          </a:p>
        </p:txBody>
      </p:sp>
      <p:sp>
        <p:nvSpPr>
          <p:cNvPr id="27" name="Freeform 26"/>
          <p:cNvSpPr/>
          <p:nvPr/>
        </p:nvSpPr>
        <p:spPr bwMode="auto">
          <a:xfrm>
            <a:off x="4572000" y="4267200"/>
            <a:ext cx="1371600" cy="2590800"/>
          </a:xfrm>
          <a:custGeom>
            <a:avLst/>
            <a:gdLst/>
            <a:ahLst/>
            <a:cxnLst/>
            <a:rect l="l" t="t" r="r" b="b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E9B09A1-4F18-4C1A-A08A-399A587D424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F39F9F22-40F1-489D-AA65-084B51A60C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E9B09A1-4F18-4C1A-A08A-399A587D424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F39F9F22-40F1-489D-AA65-084B51A60C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 noEditPoints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 noEditPoints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E9B09A1-4F18-4C1A-A08A-399A587D424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8" name="Footer Placeholder 7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F39F9F22-40F1-489D-AA65-084B51A60C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E9B09A1-4F18-4C1A-A08A-399A587D424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Footer Placeholder 3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F39F9F22-40F1-489D-AA65-084B51A60C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E9B09A1-4F18-4C1A-A08A-399A587D424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3" name="Footer Placeholder 2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F39F9F22-40F1-489D-AA65-084B51A60C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E9B09A1-4F18-4C1A-A08A-399A587D424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F39F9F22-40F1-489D-AA65-084B51A60C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EditPoints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5E9B09A1-4F18-4C1A-A08A-399A587D424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F39F9F22-40F1-489D-AA65-084B51A60C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 noEditPoints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 noEditPoints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 noEditPoints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fld id="{5E9B09A1-4F18-4C1A-A08A-399A587D424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3" name="Footer Placeholder 2"/>
          <p:cNvSpPr>
            <a:spLocks noGrp="1" noEditPoints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 noEditPoints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39F9F22-40F1-489D-AA65-084B51A60C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ctrTitle"/>
          </p:nvPr>
        </p:nvSpPr>
        <p:spPr>
          <a:xfrm>
            <a:off x="914400" y="3505200"/>
            <a:ext cx="7772400" cy="2813304"/>
          </a:xfrm>
        </p:spPr>
        <p:txBody>
          <a:bodyPr/>
          <a:lstStyle/>
          <a:p>
            <a:endParaRPr lang="en-US" sz="2800" dirty="0"/>
          </a:p>
        </p:txBody>
      </p:sp>
      <p:sp>
        <p:nvSpPr>
          <p:cNvPr id="3" name="Subtitle 2"/>
          <p:cNvSpPr>
            <a:spLocks noGrp="1" noEditPoints="1"/>
          </p:cNvSpPr>
          <p:nvPr>
            <p:ph type="subTitle" idx="1"/>
          </p:nvPr>
        </p:nvSpPr>
        <p:spPr>
          <a:xfrm>
            <a:off x="914400" y="1752600"/>
            <a:ext cx="7772400" cy="1981200"/>
          </a:xfrm>
        </p:spPr>
        <p:txBody>
          <a:bodyPr>
            <a:normAutofit lnSpcReduction="10000"/>
          </a:bodyPr>
          <a:lstStyle/>
          <a:p>
            <a:r>
              <a:rPr lang="en-US" sz="6000" dirty="0"/>
              <a:t>TRANSGENIC  PLANT</a:t>
            </a:r>
          </a:p>
          <a:p>
            <a:r>
              <a:rPr lang="en-US" sz="3600" dirty="0"/>
              <a:t>(DROUGHT/STRESS RESISTANCE  AND DELAYED RIPENING)</a:t>
            </a:r>
          </a:p>
          <a:p>
            <a:endParaRPr lang="en-US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GLYCINE BETAINE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914400" y="1524000"/>
            <a:ext cx="7772400" cy="4831560"/>
          </a:xfrm>
        </p:spPr>
        <p:txBody>
          <a:bodyPr>
            <a:normAutofit/>
          </a:bodyPr>
          <a:lstStyle/>
          <a:p>
            <a:r>
              <a:rPr lang="en-US" sz="2400" dirty="0"/>
              <a:t>GB  accumulates in the chloroplasts and plastids and increases the tolerance of plants to various  </a:t>
            </a:r>
            <a:r>
              <a:rPr lang="en-US" sz="2400" dirty="0" err="1"/>
              <a:t>abiotic</a:t>
            </a:r>
            <a:r>
              <a:rPr lang="en-US" sz="2400" dirty="0"/>
              <a:t> stresses (drought, salinity and freezing)</a:t>
            </a:r>
          </a:p>
          <a:p>
            <a:r>
              <a:rPr lang="en-US" sz="2400" dirty="0"/>
              <a:t>It an also protects proteins and enzyme activities under water deficits  and stabilize membranes  during freezing.</a:t>
            </a:r>
          </a:p>
          <a:p>
            <a:r>
              <a:rPr lang="en-US" sz="2400" dirty="0"/>
              <a:t>Accumulation of GB is limited due to </a:t>
            </a:r>
            <a:r>
              <a:rPr lang="en-US" sz="2400" dirty="0" err="1"/>
              <a:t>choline</a:t>
            </a:r>
            <a:r>
              <a:rPr lang="en-US" sz="2400" dirty="0"/>
              <a:t> supply.</a:t>
            </a:r>
          </a:p>
          <a:p>
            <a:r>
              <a:rPr lang="en-US" sz="2400" dirty="0"/>
              <a:t>Transgenic potato plants expressing a bacterial </a:t>
            </a:r>
            <a:r>
              <a:rPr lang="en-US" sz="2400" dirty="0" err="1"/>
              <a:t>choline</a:t>
            </a:r>
            <a:r>
              <a:rPr lang="en-US" sz="2400" dirty="0"/>
              <a:t> </a:t>
            </a:r>
            <a:r>
              <a:rPr lang="en-US" sz="2400" dirty="0" err="1"/>
              <a:t>oxidase</a:t>
            </a:r>
            <a:r>
              <a:rPr lang="en-US" sz="2400" dirty="0"/>
              <a:t> (</a:t>
            </a:r>
            <a:r>
              <a:rPr lang="en-US" sz="2400" dirty="0" err="1"/>
              <a:t>betA</a:t>
            </a:r>
            <a:r>
              <a:rPr lang="en-US" sz="2400" dirty="0"/>
              <a:t>)  gene leads to high levels of GB under drought.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SUGAR AND SUGAR ALCOHOLS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914400" y="1219200"/>
            <a:ext cx="7772400" cy="5136360"/>
          </a:xfrm>
        </p:spPr>
        <p:txBody>
          <a:bodyPr>
            <a:normAutofit/>
          </a:bodyPr>
          <a:lstStyle/>
          <a:p>
            <a:r>
              <a:rPr lang="en-US" sz="2400" dirty="0"/>
              <a:t>Accumulation of sugar related compounds response to osmotic stress.</a:t>
            </a:r>
          </a:p>
          <a:p>
            <a:r>
              <a:rPr lang="en-US" sz="2400" dirty="0"/>
              <a:t>These compounds stabilize the  membranes and proteins during dehydration.</a:t>
            </a:r>
          </a:p>
          <a:p>
            <a:r>
              <a:rPr lang="en-US" sz="2400" dirty="0" err="1"/>
              <a:t>Eg</a:t>
            </a:r>
            <a:r>
              <a:rPr lang="en-US" sz="2400" dirty="0"/>
              <a:t>: d-</a:t>
            </a:r>
            <a:r>
              <a:rPr lang="en-US" sz="2400" dirty="0" err="1"/>
              <a:t>sorbitol</a:t>
            </a:r>
            <a:r>
              <a:rPr lang="en-US" sz="2400" dirty="0"/>
              <a:t>, </a:t>
            </a:r>
            <a:r>
              <a:rPr lang="en-US" sz="2400" dirty="0" err="1"/>
              <a:t>mannitol</a:t>
            </a:r>
            <a:r>
              <a:rPr lang="en-US" sz="2400" dirty="0"/>
              <a:t>, </a:t>
            </a:r>
            <a:r>
              <a:rPr lang="en-US" sz="2400" dirty="0" err="1"/>
              <a:t>sorbitol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914400" y="381000"/>
            <a:ext cx="7772400" cy="914400"/>
          </a:xfrm>
        </p:spPr>
        <p:txBody>
          <a:bodyPr/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TREHALOSE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914400" y="990600"/>
            <a:ext cx="7772400" cy="5364960"/>
          </a:xfrm>
        </p:spPr>
        <p:txBody>
          <a:bodyPr/>
          <a:lstStyle/>
          <a:p>
            <a:r>
              <a:rPr lang="en-US" dirty="0"/>
              <a:t>it is a natural </a:t>
            </a:r>
            <a:r>
              <a:rPr lang="en-US" dirty="0" err="1"/>
              <a:t>alfa</a:t>
            </a:r>
            <a:r>
              <a:rPr lang="en-US" dirty="0"/>
              <a:t>-linked disaccharide formed by an </a:t>
            </a:r>
            <a:r>
              <a:rPr lang="en-US" dirty="0" err="1"/>
              <a:t>alfa</a:t>
            </a:r>
            <a:r>
              <a:rPr lang="en-US" dirty="0"/>
              <a:t> or alfa-1 bond between two </a:t>
            </a:r>
            <a:r>
              <a:rPr lang="en-US" dirty="0" err="1"/>
              <a:t>alfa</a:t>
            </a:r>
            <a:r>
              <a:rPr lang="en-US" dirty="0"/>
              <a:t>-glucose units.</a:t>
            </a:r>
          </a:p>
          <a:p>
            <a:r>
              <a:rPr lang="en-US" dirty="0"/>
              <a:t>It protect  the plant  against inhibition by high levels of salt in the soil.</a:t>
            </a:r>
          </a:p>
          <a:p>
            <a:r>
              <a:rPr lang="en-US" dirty="0"/>
              <a:t>Tps1 gene synthesis thehalose-6-phosphate.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DELAYED RIPENING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914400" y="1371600"/>
            <a:ext cx="7772400" cy="4983960"/>
          </a:xfrm>
        </p:spPr>
        <p:txBody>
          <a:bodyPr>
            <a:normAutofit/>
          </a:bodyPr>
          <a:lstStyle/>
          <a:p>
            <a:r>
              <a:rPr lang="en-US" sz="2400" dirty="0"/>
              <a:t>Ripening is a normal phase in the maturation process of fruits and vegetables.</a:t>
            </a:r>
          </a:p>
          <a:p>
            <a:r>
              <a:rPr lang="en-US" sz="2400" dirty="0"/>
              <a:t>Ethylene is a natural plant hormone associated it growth, development ripening and aging of many plants.</a:t>
            </a:r>
          </a:p>
          <a:p>
            <a:r>
              <a:rPr lang="en-US" sz="2400" dirty="0"/>
              <a:t>It is produced in varying quantities depending on the type of fruits.</a:t>
            </a:r>
          </a:p>
        </p:txBody>
      </p:sp>
      <p:pic>
        <p:nvPicPr>
          <p:cNvPr id="4" name="Picture 3" descr="delayed-ripening-by-anurag-patel-2889svpuat-meerut-5-638.jpg"/>
          <p:cNvPicPr>
            <a:picLocks noChangeAspect="1"/>
          </p:cNvPicPr>
          <p:nvPr/>
        </p:nvPicPr>
        <p:blipFill>
          <a:blip r:embed="rId3"/>
          <a:srcRect t="51670"/>
          <a:stretch/>
        </p:blipFill>
        <p:spPr>
          <a:xfrm>
            <a:off x="1600200" y="4114800"/>
            <a:ext cx="6076950" cy="2205037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762000" y="0"/>
            <a:ext cx="7772400" cy="914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914400" y="1066800"/>
            <a:ext cx="7772400" cy="5257800"/>
          </a:xfrm>
        </p:spPr>
        <p:txBody>
          <a:bodyPr>
            <a:normAutofit/>
          </a:bodyPr>
          <a:lstStyle/>
          <a:p>
            <a:r>
              <a:rPr lang="en-US" sz="2400" dirty="0"/>
              <a:t>Delay ripening can be done by blocking the expression of genes induced by ethylene and by blocking ethylene synthesis we can delayed ripening of fruits.</a:t>
            </a:r>
          </a:p>
          <a:p>
            <a:endParaRPr lang="en-US" sz="2400" dirty="0"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r>
              <a:rPr lang="en-US" sz="2400" dirty="0"/>
              <a:t>By the antisense technology ACC </a:t>
            </a:r>
            <a:r>
              <a:rPr lang="en-US" sz="2400" dirty="0" err="1"/>
              <a:t>deaminase</a:t>
            </a:r>
            <a:r>
              <a:rPr lang="en-US" sz="2400" dirty="0"/>
              <a:t> inhibits ACC </a:t>
            </a:r>
            <a:r>
              <a:rPr lang="en-US" sz="2400" dirty="0" err="1"/>
              <a:t>oxidase</a:t>
            </a:r>
            <a:r>
              <a:rPr lang="en-US" sz="2400" dirty="0"/>
              <a:t> and produce ammonia and </a:t>
            </a:r>
            <a:r>
              <a:rPr lang="en-US" sz="2400" dirty="0" err="1"/>
              <a:t>alfa</a:t>
            </a:r>
            <a:r>
              <a:rPr lang="en-US" sz="2400" dirty="0"/>
              <a:t>- </a:t>
            </a:r>
            <a:r>
              <a:rPr lang="en-US" sz="2400" dirty="0" err="1"/>
              <a:t>ketobutyrate</a:t>
            </a:r>
            <a:r>
              <a:rPr lang="en-US" sz="2400" dirty="0"/>
              <a:t> instead of ethylene.</a:t>
            </a:r>
          </a:p>
        </p:txBody>
      </p:sp>
      <p:pic>
        <p:nvPicPr>
          <p:cNvPr id="4" name="Picture 3" descr="delayed-ripening-by-anurag-patel-2889svpuat-meerut-20-638.jpg"/>
          <p:cNvPicPr>
            <a:picLocks noChangeAspect="1"/>
          </p:cNvPicPr>
          <p:nvPr/>
        </p:nvPicPr>
        <p:blipFill>
          <a:blip r:embed="rId3"/>
          <a:srcRect t="50056"/>
          <a:stretch/>
        </p:blipFill>
        <p:spPr>
          <a:xfrm>
            <a:off x="1219201" y="2540100"/>
            <a:ext cx="6629400" cy="193452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914400" y="304800"/>
            <a:ext cx="7772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914400" y="1219200"/>
            <a:ext cx="7772400" cy="5105400"/>
          </a:xfrm>
        </p:spPr>
        <p:txBody>
          <a:bodyPr>
            <a:normAutofit/>
          </a:bodyPr>
          <a:lstStyle/>
          <a:p>
            <a:r>
              <a:rPr lang="en-US" sz="2400" dirty="0"/>
              <a:t>Some of  the genes that are induced during ripening encode the enzymes cellulose and </a:t>
            </a:r>
            <a:r>
              <a:rPr lang="en-US" sz="2400" dirty="0" err="1"/>
              <a:t>polygalacturonase</a:t>
            </a:r>
            <a:r>
              <a:rPr lang="en-US" sz="2400" dirty="0"/>
              <a:t>.</a:t>
            </a:r>
          </a:p>
          <a:p>
            <a:r>
              <a:rPr lang="en-US" sz="2400" dirty="0"/>
              <a:t>By interfering with the expression of  these genes ripening process might be delayed.</a:t>
            </a:r>
          </a:p>
          <a:p>
            <a:r>
              <a:rPr lang="en-US" sz="2400" dirty="0"/>
              <a:t>The lowering of  </a:t>
            </a:r>
            <a:r>
              <a:rPr lang="en-US" sz="2400" dirty="0" err="1"/>
              <a:t>polygalacturonase</a:t>
            </a:r>
            <a:r>
              <a:rPr lang="en-US" sz="2400" dirty="0"/>
              <a:t> production inhibited fruit ripening in tomatoes permitting the tomatoes to ripen on the vine </a:t>
            </a:r>
            <a:r>
              <a:rPr lang="en-US" sz="2400" dirty="0" err="1"/>
              <a:t>insead</a:t>
            </a:r>
            <a:r>
              <a:rPr lang="en-US" sz="2400" dirty="0"/>
              <a:t> of being harvested while they were still green.</a:t>
            </a:r>
          </a:p>
          <a:p>
            <a:r>
              <a:rPr lang="en-US" sz="2400" dirty="0"/>
              <a:t>The genetically engineered tomato is known as the </a:t>
            </a:r>
            <a:r>
              <a:rPr lang="en-US" sz="2400" dirty="0" err="1"/>
              <a:t>flavr</a:t>
            </a:r>
            <a:r>
              <a:rPr lang="en-US" sz="2400" dirty="0"/>
              <a:t> </a:t>
            </a:r>
            <a:r>
              <a:rPr lang="en-US" sz="2400" dirty="0" err="1"/>
              <a:t>savr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6600" dirty="0"/>
              <a:t>       THANK 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914400" y="762000"/>
            <a:ext cx="7772400" cy="9144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914400" y="304800"/>
            <a:ext cx="7772400" cy="6050760"/>
          </a:xfrm>
        </p:spPr>
        <p:txBody>
          <a:bodyPr/>
          <a:lstStyle/>
          <a:p>
            <a:pPr>
              <a:buNone/>
            </a:pPr>
            <a:r>
              <a:rPr lang="en-US" dirty="0"/>
              <a:t>TRANSGENE:</a:t>
            </a:r>
          </a:p>
          <a:p>
            <a:pPr>
              <a:buNone/>
            </a:pPr>
            <a:r>
              <a:rPr lang="en-US" sz="2400" dirty="0"/>
              <a:t>It is a foreign gene or genetic material that has been  transferred naturally or by any of a number of genetic engineering techniques from one organism to another.</a:t>
            </a:r>
          </a:p>
          <a:p>
            <a:pPr>
              <a:buNone/>
            </a:pPr>
            <a:r>
              <a:rPr lang="en-US" sz="3200" dirty="0"/>
              <a:t>TRANSGENIC PLANT:</a:t>
            </a:r>
          </a:p>
          <a:p>
            <a:pPr>
              <a:buNone/>
            </a:pPr>
            <a:r>
              <a:rPr lang="en-US" sz="2400" dirty="0"/>
              <a:t>The plant whole genome is altered by adding one or more </a:t>
            </a:r>
            <a:r>
              <a:rPr lang="en-US" sz="2400" dirty="0" err="1"/>
              <a:t>transgenes</a:t>
            </a:r>
            <a:r>
              <a:rPr lang="en-US" sz="2400" dirty="0"/>
              <a:t> are known as transgenic plant.</a:t>
            </a:r>
          </a:p>
        </p:txBody>
      </p:sp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3"/>
          <a:srcRect t="33194"/>
          <a:stretch/>
        </p:blipFill>
        <p:spPr>
          <a:xfrm>
            <a:off x="1524000" y="3810000"/>
            <a:ext cx="6076950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914400" y="609600"/>
            <a:ext cx="8534400" cy="816864"/>
          </a:xfrm>
        </p:spPr>
        <p:txBody>
          <a:bodyPr/>
          <a:lstStyle/>
          <a:p>
            <a:r>
              <a:rPr lang="en-US" sz="3600" dirty="0"/>
              <a:t>HISTORY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1982- 1</a:t>
            </a:r>
            <a:r>
              <a:rPr lang="en-US" sz="2400" baseline="30000" dirty="0"/>
              <a:t>st</a:t>
            </a:r>
            <a:r>
              <a:rPr lang="en-US" sz="2400" dirty="0"/>
              <a:t> transgenic plant produced which is an antibiotic resistance tobacco plant.</a:t>
            </a:r>
          </a:p>
          <a:p>
            <a:pPr>
              <a:buNone/>
            </a:pPr>
            <a:r>
              <a:rPr lang="en-US" sz="2400" dirty="0"/>
              <a:t>1984- 1</a:t>
            </a:r>
            <a:r>
              <a:rPr lang="en-US" sz="2400" baseline="30000" dirty="0"/>
              <a:t>st</a:t>
            </a:r>
            <a:r>
              <a:rPr lang="en-US" sz="2400" dirty="0"/>
              <a:t> successful plant genetic engineering experiments using </a:t>
            </a:r>
            <a:r>
              <a:rPr lang="en-US" sz="2400" dirty="0" err="1"/>
              <a:t>caulimovirus</a:t>
            </a:r>
            <a:r>
              <a:rPr lang="en-US" sz="2400" dirty="0"/>
              <a:t> vector.</a:t>
            </a:r>
          </a:p>
          <a:p>
            <a:pPr>
              <a:buNone/>
            </a:pPr>
            <a:r>
              <a:rPr lang="en-US" sz="2400" dirty="0"/>
              <a:t>1994- 1</a:t>
            </a:r>
            <a:r>
              <a:rPr lang="en-US" sz="2400" baseline="30000" dirty="0"/>
              <a:t>st</a:t>
            </a:r>
            <a:r>
              <a:rPr lang="en-US" sz="2400" dirty="0"/>
              <a:t> genetically modified crop approved for sale U.S. was </a:t>
            </a:r>
            <a:r>
              <a:rPr lang="en-US" sz="2400" dirty="0" err="1"/>
              <a:t>Flavr</a:t>
            </a:r>
            <a:r>
              <a:rPr lang="en-US" sz="2400" dirty="0"/>
              <a:t> </a:t>
            </a:r>
            <a:r>
              <a:rPr lang="en-US" sz="2400" dirty="0" err="1"/>
              <a:t>Savr</a:t>
            </a:r>
            <a:r>
              <a:rPr lang="en-US" sz="2400" dirty="0"/>
              <a:t> tomato.</a:t>
            </a:r>
          </a:p>
          <a:p>
            <a:pPr>
              <a:buNone/>
            </a:pPr>
            <a:r>
              <a:rPr lang="en-US" sz="2400" dirty="0"/>
              <a:t>1995- 1</a:t>
            </a:r>
            <a:r>
              <a:rPr lang="en-US" sz="2400" baseline="30000" dirty="0"/>
              <a:t>st</a:t>
            </a:r>
            <a:r>
              <a:rPr lang="en-US" sz="2400" dirty="0"/>
              <a:t> pesticide producing crop, Bt potato was approved by U.S. Environmental Protection Agency.</a:t>
            </a:r>
          </a:p>
          <a:p>
            <a:pPr>
              <a:buNone/>
            </a:pPr>
            <a:r>
              <a:rPr lang="en-US" sz="2400" dirty="0"/>
              <a:t>2000- Golden rice with </a:t>
            </a:r>
            <a:r>
              <a:rPr lang="en-US" sz="2400" dirty="0" err="1"/>
              <a:t>bita</a:t>
            </a:r>
            <a:r>
              <a:rPr lang="en-US" sz="2400" dirty="0"/>
              <a:t>- carotene developed with increased nutrient value.</a:t>
            </a:r>
          </a:p>
          <a:p>
            <a:pPr>
              <a:buNone/>
            </a:pPr>
            <a:r>
              <a:rPr lang="en-US" sz="2400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WHY GENETICALLY ENGINEERING PLANTS: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To improve the agricultural, horticultural or ornamental value of a crop plant.</a:t>
            </a:r>
          </a:p>
          <a:p>
            <a:r>
              <a:rPr lang="en-US" sz="2400" dirty="0"/>
              <a:t>To serve as a bioreactor for  the production of economically important proteins or metabolites.</a:t>
            </a:r>
          </a:p>
          <a:p>
            <a:r>
              <a:rPr lang="en-US" sz="2400" dirty="0"/>
              <a:t>To provide a powerful means for studying the action of genes during development and other biological processes.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GENE TRANSFER METHODS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914400" y="1219200"/>
            <a:ext cx="7772400" cy="5136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/>
              <a:t>BIOLOGICAL METHODS</a:t>
            </a:r>
          </a:p>
          <a:p>
            <a:r>
              <a:rPr lang="en-US" sz="2000" dirty="0" err="1"/>
              <a:t>Agrobacterium</a:t>
            </a:r>
            <a:r>
              <a:rPr lang="en-US" sz="2000" dirty="0"/>
              <a:t> mediated gene transfer</a:t>
            </a:r>
          </a:p>
          <a:p>
            <a:pPr>
              <a:buNone/>
            </a:pPr>
            <a:r>
              <a:rPr lang="en-US" sz="2000" dirty="0"/>
              <a:t>Plant virus vector</a:t>
            </a:r>
          </a:p>
          <a:p>
            <a:pPr>
              <a:buNone/>
            </a:pPr>
            <a:r>
              <a:rPr lang="en-US" sz="2400" b="1" dirty="0"/>
              <a:t>PHYSICAL METHODS</a:t>
            </a:r>
          </a:p>
          <a:p>
            <a:r>
              <a:rPr lang="en-US" sz="2000" dirty="0" err="1"/>
              <a:t>Electroporation</a:t>
            </a:r>
            <a:endParaRPr lang="en-US" sz="2000" dirty="0"/>
          </a:p>
          <a:p>
            <a:r>
              <a:rPr lang="en-US" sz="2000" dirty="0" err="1"/>
              <a:t>Microprojectile</a:t>
            </a:r>
            <a:endParaRPr lang="en-US" sz="2000" dirty="0"/>
          </a:p>
          <a:p>
            <a:r>
              <a:rPr lang="en-US" sz="2000" dirty="0"/>
              <a:t>Microinjection</a:t>
            </a:r>
          </a:p>
          <a:p>
            <a:pPr>
              <a:buNone/>
            </a:pPr>
            <a:r>
              <a:rPr lang="en-US" sz="2000" dirty="0"/>
              <a:t>Liposome fusion</a:t>
            </a:r>
          </a:p>
          <a:p>
            <a:pPr>
              <a:buNone/>
            </a:pPr>
            <a:r>
              <a:rPr lang="en-US" sz="2400" b="1" dirty="0"/>
              <a:t>CHEMICAL METHODS</a:t>
            </a:r>
          </a:p>
          <a:p>
            <a:r>
              <a:rPr lang="en-US" sz="2000" dirty="0"/>
              <a:t>Polyethylene glycol mediated</a:t>
            </a:r>
          </a:p>
          <a:p>
            <a:r>
              <a:rPr lang="en-US" sz="2000" dirty="0" err="1"/>
              <a:t>Diethylaminoethyl</a:t>
            </a:r>
            <a:r>
              <a:rPr lang="en-US" sz="2000" dirty="0"/>
              <a:t> </a:t>
            </a:r>
            <a:r>
              <a:rPr lang="en-US" sz="2000" dirty="0" err="1"/>
              <a:t>dextran</a:t>
            </a:r>
            <a:r>
              <a:rPr lang="en-US" sz="2000" dirty="0"/>
              <a:t> mediated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APPLICATION OF PLANT GENETIC ENGINEERING: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pPr marL="582930" indent="-514350">
              <a:buFont typeface="+mj-lt"/>
              <a:buAutoNum type="arabicPeriod"/>
            </a:pPr>
            <a:r>
              <a:rPr lang="en-US" dirty="0"/>
              <a:t>Crop improvement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Genetically engineered traits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Biotech revolution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Genetically engineering foods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DROUGHT/ STRESS RESISTANCE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Drought or stress resistance is the ability to which a plant maintains its biomass production during drought or biotic and </a:t>
            </a:r>
            <a:r>
              <a:rPr lang="en-US" sz="2400" dirty="0" err="1"/>
              <a:t>abiotic</a:t>
            </a:r>
            <a:r>
              <a:rPr lang="en-US" sz="2400" dirty="0"/>
              <a:t>  stress condition.</a:t>
            </a:r>
          </a:p>
          <a:p>
            <a:r>
              <a:rPr lang="en-US" sz="2400" dirty="0"/>
              <a:t>Specifically crops like corn, wheat and rice have become increasingly tolerant to drought with new varieties created via genetic engineering.</a:t>
            </a:r>
          </a:p>
          <a:p>
            <a:r>
              <a:rPr lang="en-US" sz="2400" dirty="0" err="1"/>
              <a:t>Abscisic</a:t>
            </a:r>
            <a:r>
              <a:rPr lang="en-US" sz="2400" dirty="0"/>
              <a:t> acid, a plant stress hormone induces the closure of  leaf  stomata, thereby reducing water loss through transpiration.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SALT  TOLERANT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Approximately ne- third of the world’s irrigated land has become unsuitable for growing crops because of contamination with high levels of salt.</a:t>
            </a:r>
          </a:p>
          <a:p>
            <a:r>
              <a:rPr lang="en-US" sz="2400" dirty="0"/>
              <a:t>To create more  salt tolerant  plants, scientists have tried to engineer an  increase in </a:t>
            </a:r>
            <a:r>
              <a:rPr lang="en-US" sz="2400"/>
              <a:t>the cellular </a:t>
            </a:r>
            <a:r>
              <a:rPr lang="en-US" sz="2400" dirty="0"/>
              <a:t>accumulation of the following </a:t>
            </a:r>
            <a:r>
              <a:rPr lang="en-US" sz="2400" dirty="0" err="1"/>
              <a:t>osmoprotectants</a:t>
            </a:r>
            <a:r>
              <a:rPr lang="en-US" sz="2400" dirty="0"/>
              <a:t>: proline, </a:t>
            </a:r>
            <a:r>
              <a:rPr lang="en-US" sz="2400" dirty="0" err="1"/>
              <a:t>thehalose</a:t>
            </a:r>
            <a:r>
              <a:rPr lang="en-US" sz="2400" dirty="0"/>
              <a:t>, sugar, alcohol, d-</a:t>
            </a:r>
            <a:r>
              <a:rPr lang="en-US" sz="2400" dirty="0" err="1"/>
              <a:t>ononitol</a:t>
            </a:r>
            <a:r>
              <a:rPr lang="en-US" sz="2400" dirty="0"/>
              <a:t>, mannitol, sorbitol, glycine betaine etc.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PROLINE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914400" y="1295400"/>
            <a:ext cx="7772400" cy="5060160"/>
          </a:xfrm>
        </p:spPr>
        <p:txBody>
          <a:bodyPr>
            <a:normAutofit/>
          </a:bodyPr>
          <a:lstStyle/>
          <a:p>
            <a:r>
              <a:rPr lang="en-US" sz="2400" dirty="0" err="1"/>
              <a:t>Proline</a:t>
            </a:r>
            <a:r>
              <a:rPr lang="en-US" sz="2400" dirty="0"/>
              <a:t> accumulates I many organisms in response to drought and salinity.</a:t>
            </a:r>
          </a:p>
          <a:p>
            <a:r>
              <a:rPr lang="en-US" sz="2400" dirty="0" err="1"/>
              <a:t>Proline</a:t>
            </a:r>
            <a:r>
              <a:rPr lang="en-US" sz="2400" dirty="0"/>
              <a:t> is encoded by a nuclear gene </a:t>
            </a:r>
            <a:r>
              <a:rPr lang="en-US" sz="2400" dirty="0" err="1"/>
              <a:t>pyrolne</a:t>
            </a:r>
            <a:r>
              <a:rPr lang="en-US" sz="2400" dirty="0"/>
              <a:t> 5- </a:t>
            </a:r>
            <a:r>
              <a:rPr lang="en-US" sz="2400" dirty="0" err="1"/>
              <a:t>carboxylate</a:t>
            </a:r>
            <a:r>
              <a:rPr lang="en-US" sz="2400" dirty="0"/>
              <a:t> </a:t>
            </a:r>
            <a:r>
              <a:rPr lang="en-US" sz="2400" dirty="0" err="1"/>
              <a:t>synthatase</a:t>
            </a:r>
            <a:r>
              <a:rPr lang="en-US" sz="2400" dirty="0"/>
              <a:t> (P5CS).</a:t>
            </a:r>
          </a:p>
          <a:p>
            <a:r>
              <a:rPr lang="en-US" sz="2400" dirty="0"/>
              <a:t>It acts as a drought, salt, heat tolerant and osmotic stress tolerance.</a:t>
            </a:r>
          </a:p>
        </p:txBody>
      </p:sp>
      <p:pic>
        <p:nvPicPr>
          <p:cNvPr id="4" name="Picture 3" descr="preview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371600" y="4191000"/>
            <a:ext cx="2971800" cy="229269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Notes Theme">
  <a:themeElements>
    <a:clrScheme name="Office Notes Them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Notes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Notes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1"/>
        </a:gradFill>
      </a:fillStyleLst>
      <a:lnStyleLst>
        <a:ln w="9525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>
          <a:solidFill>
            <a:schemeClr val="phClr"/>
          </a:solidFill>
          <a:prstDash val="solid"/>
        </a:ln>
        <a:ln w="38100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173</TotalTime>
  <Words>729</Words>
  <Application>Microsoft Office PowerPoint</Application>
  <PresentationFormat>On-screen Show (4:3)</PresentationFormat>
  <Paragraphs>91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Metro</vt:lpstr>
      <vt:lpstr>Slide 1</vt:lpstr>
      <vt:lpstr>Slide 2</vt:lpstr>
      <vt:lpstr>HISTORY</vt:lpstr>
      <vt:lpstr>WHY GENETICALLY ENGINEERING PLANTS:</vt:lpstr>
      <vt:lpstr>GENE TRANSFER METHODS</vt:lpstr>
      <vt:lpstr>APPLICATION OF PLANT GENETIC ENGINEERING:</vt:lpstr>
      <vt:lpstr>DROUGHT/ STRESS RESISTANCE</vt:lpstr>
      <vt:lpstr>SALT  TOLERANT</vt:lpstr>
      <vt:lpstr>PROLINE</vt:lpstr>
      <vt:lpstr>GLYCINE BETAINE</vt:lpstr>
      <vt:lpstr>SUGAR AND SUGAR ALCOHOLS</vt:lpstr>
      <vt:lpstr>TREHALOSE</vt:lpstr>
      <vt:lpstr>DELAYED RIPENING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PRESENTED BY-               AY</dc:title>
  <dc:creator>Asish</dc:creator>
  <cp:keywords>YAS</cp:keywords>
  <cp:lastModifiedBy>user</cp:lastModifiedBy>
  <cp:revision>31</cp:revision>
  <dcterms:created xsi:type="dcterms:W3CDTF">2019-09-06T18:12:09Z</dcterms:created>
  <dcterms:modified xsi:type="dcterms:W3CDTF">2021-10-11T08:44:09Z</dcterms:modified>
</cp:coreProperties>
</file>