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FF00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121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867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563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6503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0285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1780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321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51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620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8196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7381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2D740-9D21-4792-B1BD-5E7143E8C629}" type="datetimeFigureOut">
              <a:rPr lang="en-US" smtClean="0"/>
              <a:pPr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E5A63-184F-4EEB-8BA6-2D582E522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428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29179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90122" y="0"/>
            <a:ext cx="1439056" cy="18288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200" y="1141274"/>
            <a:ext cx="7511010" cy="1938992"/>
          </a:xfrm>
          <a:prstGeom prst="rect">
            <a:avLst/>
          </a:prstGeom>
          <a:noFill/>
          <a:scene3d>
            <a:camera prst="perspectiveHeroicExtremeRightFacing"/>
            <a:lightRig rig="soft" dir="tl">
              <a:rot lat="0" lon="0" rev="0"/>
            </a:lightRig>
          </a:scene3d>
          <a:sp3d>
            <a:bevelT w="139700" prst="cross"/>
          </a:sp3d>
        </p:spPr>
        <p:txBody>
          <a:bodyPr wrap="squar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i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SOMACLONAL</a:t>
            </a:r>
            <a:r>
              <a:rPr lang="en-US" sz="5400" b="1" i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itchFamily="34" charset="0"/>
              </a:rPr>
              <a:t> VARIATION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10180" y="5477470"/>
            <a:ext cx="184731" cy="52322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endParaRPr lang="en-US" sz="2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622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VARIANT DETECTION BY CYTOLOGICAL STUDIES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/>
              <a:t>Staining of meristematic tissue like root tip , leaf tip with </a:t>
            </a:r>
            <a:r>
              <a:rPr lang="en-US" sz="3600" b="1" i="1" dirty="0" err="1"/>
              <a:t>feulgen</a:t>
            </a:r>
            <a:r>
              <a:rPr lang="en-US" sz="3600" b="1" i="1" dirty="0"/>
              <a:t> and </a:t>
            </a:r>
            <a:r>
              <a:rPr lang="en-US" sz="3600" b="1" i="1" dirty="0" err="1"/>
              <a:t>acetocarmine</a:t>
            </a:r>
            <a:r>
              <a:rPr lang="en-US" sz="3600" b="1" i="1" dirty="0"/>
              <a:t> provide the number and morphology of chromosomes.</a:t>
            </a:r>
          </a:p>
          <a:p>
            <a:pPr marL="0" indent="0">
              <a:buNone/>
            </a:pP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3474544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VARIENT DETECTION BY DNA CONTENTS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400" dirty="0"/>
              <a:t>Cytophotometer detection of fulgent stained nuclei can be used to measure the DNA contents.</a:t>
            </a:r>
          </a:p>
        </p:txBody>
      </p:sp>
    </p:spTree>
    <p:extLst>
      <p:ext uri="{BB962C8B-B14F-4D97-AF65-F5344CB8AC3E}">
        <p14:creationId xmlns:p14="http://schemas.microsoft.com/office/powerpoint/2010/main" xmlns="" val="3044580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764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b="1" i="1" dirty="0">
                <a:solidFill>
                  <a:srgbClr val="FFFF00"/>
                </a:solidFill>
              </a:rPr>
              <a:t>4.DETECTION BY GEL ELECTROPHORESIS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dirty="0"/>
              <a:t>Change in concentration of enzymes , proteins and chemical products like pigments , alkaloids and amino acids can be detected. </a:t>
            </a:r>
          </a:p>
        </p:txBody>
      </p:sp>
    </p:spTree>
    <p:extLst>
      <p:ext uri="{BB962C8B-B14F-4D97-AF65-F5344CB8AC3E}">
        <p14:creationId xmlns:p14="http://schemas.microsoft.com/office/powerpoint/2010/main" xmlns="" val="2381307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b="1" i="1" dirty="0">
                <a:solidFill>
                  <a:srgbClr val="FFFF00"/>
                </a:solidFill>
              </a:rPr>
              <a:t>5.DETECTION OF DISEASE RESISTANCE VARIENT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Pathogen or toxin responsible for disease resistance can be used as selection agent during culture.</a:t>
            </a:r>
          </a:p>
        </p:txBody>
      </p:sp>
    </p:spTree>
    <p:extLst>
      <p:ext uri="{BB962C8B-B14F-4D97-AF65-F5344CB8AC3E}">
        <p14:creationId xmlns:p14="http://schemas.microsoft.com/office/powerpoint/2010/main" xmlns="" val="329638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en-US" sz="4800" b="1" i="1" dirty="0">
                <a:solidFill>
                  <a:schemeClr val="tx1"/>
                </a:solidFill>
              </a:rPr>
              <a:t>6. DETECTION OF HERBICITE RESISTANCE VARIENT :-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/>
              <a:t>Plantlets generated by the addition of herbicide to the cell culture system can be used as herbicide resistance plant.</a:t>
            </a:r>
          </a:p>
        </p:txBody>
      </p:sp>
    </p:spTree>
    <p:extLst>
      <p:ext uri="{BB962C8B-B14F-4D97-AF65-F5344CB8AC3E}">
        <p14:creationId xmlns:p14="http://schemas.microsoft.com/office/powerpoint/2010/main" xmlns="" val="2346970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b="1" i="1" dirty="0">
                <a:solidFill>
                  <a:srgbClr val="FFFF00"/>
                </a:solidFill>
              </a:rPr>
              <a:t>7.DETECTION OF ENVIRONMENTAL STRESS TOLERANT VARIENT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/>
              <a:t>Selection of high salt tolerant cell lines in tobacco.</a:t>
            </a:r>
          </a:p>
          <a:p>
            <a:r>
              <a:rPr lang="en-US" sz="3600" b="1" i="1" dirty="0"/>
              <a:t>Selection of temperature stress tolerant in cell lines in pear.</a:t>
            </a:r>
          </a:p>
          <a:p>
            <a:r>
              <a:rPr lang="en-US" sz="3600" b="1" i="1" dirty="0"/>
              <a:t>Selection of mineral toxicities tolerant in sorghum plant.(aluminum toxicity)</a:t>
            </a:r>
          </a:p>
        </p:txBody>
      </p:sp>
    </p:spTree>
    <p:extLst>
      <p:ext uri="{BB962C8B-B14F-4D97-AF65-F5344CB8AC3E}">
        <p14:creationId xmlns:p14="http://schemas.microsoft.com/office/powerpoint/2010/main" xmlns="" val="3540503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6000" b="1" i="1" dirty="0">
                <a:solidFill>
                  <a:srgbClr val="FFFF00"/>
                </a:solidFill>
              </a:rPr>
              <a:t>MECHANISM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/>
              <a:t>1. GENETICS (heritable variation) :-</a:t>
            </a:r>
          </a:p>
          <a:p>
            <a:r>
              <a:rPr lang="en-US" b="1" i="1" dirty="0"/>
              <a:t> pre existing variations in the somatic cell of explant.</a:t>
            </a:r>
          </a:p>
          <a:p>
            <a:r>
              <a:rPr lang="en-US" b="1" i="1" dirty="0"/>
              <a:t>Caused by mutation and other DNA change.</a:t>
            </a:r>
          </a:p>
          <a:p>
            <a:r>
              <a:rPr lang="en-US" b="1" i="1" dirty="0"/>
              <a:t>Occur at high frequency.</a:t>
            </a:r>
          </a:p>
          <a:p>
            <a:pPr marL="0" indent="0">
              <a:buNone/>
            </a:pPr>
            <a:r>
              <a:rPr lang="en-US" b="1" i="1" dirty="0"/>
              <a:t>2.EPIGENETICS (Non-heritable variation) :-</a:t>
            </a:r>
          </a:p>
          <a:p>
            <a:r>
              <a:rPr lang="en-US" b="1" i="1" dirty="0"/>
              <a:t>Variation generated during tissue culture.</a:t>
            </a:r>
          </a:p>
          <a:p>
            <a:r>
              <a:rPr lang="en-US" b="1" i="1" dirty="0"/>
              <a:t>Caused by temporary phenotypic changes.</a:t>
            </a:r>
          </a:p>
          <a:p>
            <a:r>
              <a:rPr lang="en-US" b="1" i="1" dirty="0"/>
              <a:t>Occur at low frequency.</a:t>
            </a:r>
          </a:p>
        </p:txBody>
      </p:sp>
    </p:spTree>
    <p:extLst>
      <p:ext uri="{BB962C8B-B14F-4D97-AF65-F5344CB8AC3E}">
        <p14:creationId xmlns:p14="http://schemas.microsoft.com/office/powerpoint/2010/main" xmlns="" val="2597364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800" b="1" i="1" dirty="0"/>
              <a:t>ADVANTAGES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/>
              <a:t>Helps in crop improvement.</a:t>
            </a:r>
          </a:p>
          <a:p>
            <a:r>
              <a:rPr lang="en-US" sz="3600" b="1" i="1" dirty="0"/>
              <a:t>Creation of additional genetic variation.</a:t>
            </a:r>
          </a:p>
          <a:p>
            <a:r>
              <a:rPr lang="en-US" sz="3600" b="1" i="1" dirty="0"/>
              <a:t>Increased and improvement production of secondary metabolites.</a:t>
            </a:r>
          </a:p>
          <a:p>
            <a:r>
              <a:rPr lang="en-US" sz="3600" b="1" i="1" dirty="0"/>
              <a:t> selection of plants resistant to various toxin , herbicides , high salt concentration and mineral toxicity.</a:t>
            </a:r>
          </a:p>
          <a:p>
            <a:r>
              <a:rPr lang="en-US" sz="3600" b="1" i="1" dirty="0"/>
              <a:t>Suitable for breeding of tree species.</a:t>
            </a:r>
          </a:p>
        </p:txBody>
      </p:sp>
    </p:spTree>
    <p:extLst>
      <p:ext uri="{BB962C8B-B14F-4D97-AF65-F5344CB8AC3E}">
        <p14:creationId xmlns:p14="http://schemas.microsoft.com/office/powerpoint/2010/main" xmlns="" val="17118575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b="1" i="1" dirty="0"/>
              <a:t>DISADVANTAGES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b="1" i="1" dirty="0"/>
              <a:t>Applicable only to those species cell culture which regenerate into complete plants.</a:t>
            </a:r>
          </a:p>
          <a:p>
            <a:r>
              <a:rPr lang="en-US" sz="3600" b="1" i="1" dirty="0"/>
              <a:t>Show reduced or no regeneration potential.</a:t>
            </a:r>
          </a:p>
          <a:p>
            <a:r>
              <a:rPr lang="en-US" sz="3600" b="1" i="1" dirty="0"/>
              <a:t>Show undesirable features such as reduced fertility growth rate , and overall performance of plant.</a:t>
            </a:r>
          </a:p>
          <a:p>
            <a:r>
              <a:rPr lang="en-US" sz="3600" b="1" i="1" dirty="0"/>
              <a:t>Selected variants are  random and genetically unstable. </a:t>
            </a:r>
          </a:p>
        </p:txBody>
      </p:sp>
    </p:spTree>
    <p:extLst>
      <p:ext uri="{BB962C8B-B14F-4D97-AF65-F5344CB8AC3E}">
        <p14:creationId xmlns:p14="http://schemas.microsoft.com/office/powerpoint/2010/main" xmlns="" val="422159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5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25712" cy="55626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b="1" i="1" dirty="0"/>
              <a:t>Resistance to diseases.</a:t>
            </a:r>
          </a:p>
          <a:p>
            <a:r>
              <a:rPr lang="en-US" sz="3600" b="1" i="1" dirty="0"/>
              <a:t>Resistance to abiotic stresses :- freezing tolerance(wheat) , salt tolerance(tobacco) , aluminum tolerance(carrot).</a:t>
            </a:r>
          </a:p>
          <a:p>
            <a:r>
              <a:rPr lang="en-US" sz="3600" b="1" i="1" dirty="0"/>
              <a:t>Resistance to herbicides.</a:t>
            </a:r>
          </a:p>
          <a:p>
            <a:r>
              <a:rPr lang="en-US" sz="3600" b="1" i="1" dirty="0"/>
              <a:t>Improved seed quality :- A new variety seeds found. </a:t>
            </a:r>
          </a:p>
        </p:txBody>
      </p:sp>
    </p:spTree>
    <p:extLst>
      <p:ext uri="{BB962C8B-B14F-4D97-AF65-F5344CB8AC3E}">
        <p14:creationId xmlns:p14="http://schemas.microsoft.com/office/powerpoint/2010/main" xmlns="" val="279638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DETECTION / ISOLATION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ADVANTAGES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DISADVANTAGES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</a:t>
            </a:r>
          </a:p>
        </p:txBody>
      </p:sp>
    </p:spTree>
    <p:extLst>
      <p:ext uri="{BB962C8B-B14F-4D97-AF65-F5344CB8AC3E}">
        <p14:creationId xmlns:p14="http://schemas.microsoft.com/office/powerpoint/2010/main" xmlns="" val="474299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3400" y="3429000"/>
            <a:ext cx="8001000" cy="34290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" y="0"/>
            <a:ext cx="9136380" cy="3429000"/>
          </a:xfrm>
          <a:prstGeom prst="rect">
            <a:avLst/>
          </a:prstGeom>
        </p:spPr>
      </p:pic>
      <p:sp>
        <p:nvSpPr>
          <p:cNvPr id="3" name="4-Point Star 2"/>
          <p:cNvSpPr/>
          <p:nvPr/>
        </p:nvSpPr>
        <p:spPr>
          <a:xfrm>
            <a:off x="152400" y="1447800"/>
            <a:ext cx="762000" cy="685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8142732" y="1447800"/>
            <a:ext cx="772668" cy="7239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0490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Rectangle 5"/>
          <p:cNvSpPr/>
          <p:nvPr/>
        </p:nvSpPr>
        <p:spPr>
          <a:xfrm rot="20925404">
            <a:off x="521052" y="2321496"/>
            <a:ext cx="8101898" cy="1862048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1500" b="1" i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5000" endA="50" endPos="85000" dir="5400000" sy="-100000" algn="bl" rotWithShape="0"/>
                </a:effectLst>
                <a:latin typeface="Algerian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xmlns="" val="28603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/>
              <a:t>SOMACLONAL :-- The term “soma” means the somatic cells and “clones” means the generation.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The term somaclonal variation was first coined by “LARKIN” in 1981.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Somaclonal variation is the variation seen in plants.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According to the LARKIN – genetic variations in plants that have been produced by plant tissue culture and can be detected as genetic traits.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/>
              <a:t>Plant derived from such cells or progeny of such plant is called somaclones.</a:t>
            </a:r>
          </a:p>
          <a:p>
            <a:pPr marL="0" indent="0">
              <a:buNone/>
            </a:pPr>
            <a:r>
              <a:rPr lang="en-US" b="1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238410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FEATURES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b="1" i="1" dirty="0"/>
              <a:t>Variation in number and structure of chromosomes are commonly observed.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/>
              <a:t>Regenerated plants with altered chromosomal changes often show changes in leaf shape and color ,growth rate and sexual fertility.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/>
              <a:t>Generally heritable mutation and persist in plant population even after plantation into the field.</a:t>
            </a:r>
          </a:p>
        </p:txBody>
      </p:sp>
    </p:spTree>
    <p:extLst>
      <p:ext uri="{BB962C8B-B14F-4D97-AF65-F5344CB8AC3E}">
        <p14:creationId xmlns:p14="http://schemas.microsoft.com/office/powerpoint/2010/main" xmlns="" val="29926765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OF SOMACLONAL VARIATION:-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2578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Affected in 3steps :-</a:t>
            </a:r>
          </a:p>
          <a:p>
            <a:pPr marL="0" indent="0">
              <a:buNone/>
            </a:pPr>
            <a:r>
              <a:rPr lang="en-US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1. physiological cause</a:t>
            </a:r>
          </a:p>
          <a:p>
            <a:pPr marL="0" indent="0">
              <a:buNone/>
            </a:pPr>
            <a:r>
              <a:rPr lang="en-US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2. biochemical cause</a:t>
            </a:r>
          </a:p>
          <a:p>
            <a:pPr marL="0" indent="0">
              <a:buNone/>
            </a:pPr>
            <a:r>
              <a:rPr lang="en-US" sz="6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3. genetic cause </a:t>
            </a:r>
          </a:p>
        </p:txBody>
      </p:sp>
    </p:spTree>
    <p:extLst>
      <p:ext uri="{BB962C8B-B14F-4D97-AF65-F5344CB8AC3E}">
        <p14:creationId xmlns:p14="http://schemas.microsoft.com/office/powerpoint/2010/main" xmlns="" val="1781360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54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1.PHYSIOLOGICAL CAUSE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Exposure of culture to plant growth regulators.</a:t>
            </a:r>
          </a:p>
          <a:p>
            <a:r>
              <a:rPr lang="en-US" sz="4000" b="1" i="1" dirty="0"/>
              <a:t>Culture condition and which type of culture used.</a:t>
            </a:r>
          </a:p>
        </p:txBody>
      </p:sp>
    </p:spTree>
    <p:extLst>
      <p:ext uri="{BB962C8B-B14F-4D97-AF65-F5344CB8AC3E}">
        <p14:creationId xmlns:p14="http://schemas.microsoft.com/office/powerpoint/2010/main" xmlns="" val="2935517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2.Bio chemical cause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400" b="1" i="1" dirty="0"/>
              <a:t>Lack of photosynthetic</a:t>
            </a:r>
          </a:p>
          <a:p>
            <a:r>
              <a:rPr lang="en-US" sz="4400" b="1" i="1" dirty="0"/>
              <a:t>Due to alteration in carbon metabolism.</a:t>
            </a:r>
          </a:p>
          <a:p>
            <a:r>
              <a:rPr lang="en-US" sz="4400" b="1" i="1" dirty="0"/>
              <a:t>Nitrogen metabolism.</a:t>
            </a:r>
          </a:p>
          <a:p>
            <a:r>
              <a:rPr lang="en-US" sz="4400" b="1" i="1" dirty="0"/>
              <a:t>Antibiotic resistance.</a:t>
            </a:r>
          </a:p>
        </p:txBody>
      </p:sp>
    </p:spTree>
    <p:extLst>
      <p:ext uri="{BB962C8B-B14F-4D97-AF65-F5344CB8AC3E}">
        <p14:creationId xmlns:p14="http://schemas.microsoft.com/office/powerpoint/2010/main" xmlns="" val="2247759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GENETIC CAUSE :--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3600" b="1" i="1" dirty="0"/>
              <a:t>Change in chromosome number :-</a:t>
            </a:r>
          </a:p>
          <a:p>
            <a:pPr marL="0" indent="0">
              <a:buNone/>
            </a:pPr>
            <a:r>
              <a:rPr lang="en-US" sz="3600" b="1" i="1" dirty="0"/>
              <a:t>2. Changes in chromosome structure:-</a:t>
            </a:r>
          </a:p>
          <a:p>
            <a:pPr marL="0" indent="0">
              <a:buNone/>
            </a:pPr>
            <a:r>
              <a:rPr lang="en-US" sz="3600" b="1" i="1" dirty="0"/>
              <a:t>3.Gene mutation</a:t>
            </a:r>
          </a:p>
          <a:p>
            <a:pPr marL="0" indent="0">
              <a:buNone/>
            </a:pPr>
            <a:r>
              <a:rPr lang="en-US" sz="3600" b="1" i="1" dirty="0"/>
              <a:t>4.Plasmagene mutation:-</a:t>
            </a:r>
          </a:p>
          <a:p>
            <a:pPr marL="0" indent="0">
              <a:buNone/>
            </a:pPr>
            <a:r>
              <a:rPr lang="en-US" sz="3600" b="1" i="1" dirty="0"/>
              <a:t>5.Transposable element activation :-</a:t>
            </a:r>
          </a:p>
          <a:p>
            <a:pPr marL="0" indent="0">
              <a:buNone/>
            </a:pPr>
            <a:r>
              <a:rPr lang="en-US" sz="3600" b="1" i="1" dirty="0"/>
              <a:t>6.DNA sequence :-</a:t>
            </a:r>
          </a:p>
          <a:p>
            <a:pPr marL="0" indent="0">
              <a:buNone/>
            </a:pPr>
            <a:r>
              <a:rPr lang="en-US" sz="3600" b="1" i="1" dirty="0"/>
              <a:t>                        i. Change in DNA </a:t>
            </a:r>
          </a:p>
          <a:p>
            <a:pPr marL="0" indent="0">
              <a:buNone/>
            </a:pPr>
            <a:r>
              <a:rPr lang="en-US" sz="3600" b="1" i="1" dirty="0"/>
              <a:t>                        ii. Change in protein</a:t>
            </a:r>
          </a:p>
        </p:txBody>
      </p:sp>
    </p:spTree>
    <p:extLst>
      <p:ext uri="{BB962C8B-B14F-4D97-AF65-F5344CB8AC3E}">
        <p14:creationId xmlns:p14="http://schemas.microsoft.com/office/powerpoint/2010/main" xmlns="" val="1621986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DETECTION / ISOLATION OF SOMACLONAL VARIENTS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/>
              <a:t>1.ANALYSIS OF MORPHOLOGICAL CHARACTERS:-</a:t>
            </a:r>
          </a:p>
          <a:p>
            <a:pPr marL="0" indent="0">
              <a:buNone/>
            </a:pPr>
            <a:r>
              <a:rPr lang="en-US" sz="3600" b="1" i="1" dirty="0"/>
              <a:t>                 i. Qualitative characters :- plant height , maturity date ,flowering date and leaf size.</a:t>
            </a:r>
          </a:p>
          <a:p>
            <a:pPr marL="0" indent="0">
              <a:buNone/>
            </a:pPr>
            <a:r>
              <a:rPr lang="en-US" sz="3600" b="1" i="1" dirty="0"/>
              <a:t>                 ii. Quantitative characters :- yield of flower , seeds and wax contents in different plant parts.</a:t>
            </a:r>
          </a:p>
        </p:txBody>
      </p:sp>
    </p:spTree>
    <p:extLst>
      <p:ext uri="{BB962C8B-B14F-4D97-AF65-F5344CB8AC3E}">
        <p14:creationId xmlns:p14="http://schemas.microsoft.com/office/powerpoint/2010/main" xmlns="" val="2604958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655</Words>
  <Application>Microsoft Office PowerPoint</Application>
  <PresentationFormat>On-screen Show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Slide 1</vt:lpstr>
      <vt:lpstr>CONTENTS:--</vt:lpstr>
      <vt:lpstr>INTRODUCTION:--</vt:lpstr>
      <vt:lpstr>FEATURES :--</vt:lpstr>
      <vt:lpstr>CAUSES OF SOMACLONAL VARIATION:-</vt:lpstr>
      <vt:lpstr>1.PHYSIOLOGICAL CAUSE :--</vt:lpstr>
      <vt:lpstr>2.Bio chemical cause :--</vt:lpstr>
      <vt:lpstr>GENETIC CAUSE :--</vt:lpstr>
      <vt:lpstr>DETECTION / ISOLATION OF SOMACLONAL VARIENTS :-</vt:lpstr>
      <vt:lpstr>2. VARIANT DETECTION BY CYTOLOGICAL STUDIES :-</vt:lpstr>
      <vt:lpstr>3. VARIENT DETECTION BY DNA CONTENTS :-</vt:lpstr>
      <vt:lpstr>4.DETECTION BY GEL ELECTROPHORESIS :-</vt:lpstr>
      <vt:lpstr>5.DETECTION OF DISEASE RESISTANCE VARIENT :-</vt:lpstr>
      <vt:lpstr>6. DETECTION OF HERBICITE RESISTANCE VARIENT :- </vt:lpstr>
      <vt:lpstr>7.DETECTION OF ENVIRONMENTAL STRESS TOLERANT VARIENT :-</vt:lpstr>
      <vt:lpstr>MECHANISM :--</vt:lpstr>
      <vt:lpstr>ADVANTAGES :--</vt:lpstr>
      <vt:lpstr>DISADVANTAGES :--</vt:lpstr>
      <vt:lpstr>APPLICATION :--</vt:lpstr>
      <vt:lpstr>Slide 20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49</cp:revision>
  <dcterms:created xsi:type="dcterms:W3CDTF">2019-09-05T16:42:47Z</dcterms:created>
  <dcterms:modified xsi:type="dcterms:W3CDTF">2021-10-11T06:41:57Z</dcterms:modified>
</cp:coreProperties>
</file>