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88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89" r:id="rId20"/>
    <p:sldId id="278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CD31C-42F0-4183-BD85-A285FED6D1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9616-83C7-459C-A15D-C2D8FF348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50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9616-83C7-459C-A15D-C2D8FF3480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72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48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3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82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40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7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6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0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49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0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8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Transgenic Animals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36576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7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943600" cy="1143000"/>
          </a:xfrm>
        </p:spPr>
        <p:txBody>
          <a:bodyPr/>
          <a:lstStyle/>
          <a:p>
            <a:r>
              <a:rPr lang="en-US" b="0" dirty="0" smtClean="0"/>
              <a:t>Retroviral Biology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331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799"/>
            <a:ext cx="9113520" cy="354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00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6248400" cy="1143000"/>
          </a:xfrm>
        </p:spPr>
        <p:txBody>
          <a:bodyPr/>
          <a:lstStyle/>
          <a:p>
            <a:r>
              <a:rPr lang="en-US" sz="3800" dirty="0" smtClean="0"/>
              <a:t>Infection by Retroviruses</a:t>
            </a:r>
            <a:endParaRPr lang="en-US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245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LTR: </a:t>
            </a:r>
            <a:r>
              <a:rPr lang="en-US" dirty="0"/>
              <a:t>retroviral long terminal repeat; </a:t>
            </a:r>
            <a:r>
              <a:rPr lang="en-US" dirty="0">
                <a:solidFill>
                  <a:srgbClr val="FF0000"/>
                </a:solidFill>
              </a:rPr>
              <a:t>SD:</a:t>
            </a:r>
            <a:r>
              <a:rPr lang="en-US" dirty="0"/>
              <a:t> splice donor; </a:t>
            </a:r>
            <a:r>
              <a:rPr lang="en-US" dirty="0">
                <a:solidFill>
                  <a:srgbClr val="FF0000"/>
                </a:solidFill>
              </a:rPr>
              <a:t>SA: </a:t>
            </a:r>
            <a:r>
              <a:rPr lang="en-US" dirty="0"/>
              <a:t>splice acceptor; </a:t>
            </a:r>
            <a:r>
              <a:rPr lang="en-US" dirty="0" err="1">
                <a:solidFill>
                  <a:srgbClr val="FF0000"/>
                </a:solidFill>
              </a:rPr>
              <a:t>pA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 smtClean="0"/>
              <a:t>polyadenylation</a:t>
            </a:r>
            <a:r>
              <a:rPr lang="en-US" dirty="0" smtClean="0"/>
              <a:t> signal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ADA:</a:t>
            </a:r>
            <a:r>
              <a:rPr lang="en-US" dirty="0"/>
              <a:t> adenosine </a:t>
            </a:r>
            <a:r>
              <a:rPr lang="en-US" dirty="0" err="1"/>
              <a:t>deaminase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SV:</a:t>
            </a:r>
            <a:r>
              <a:rPr lang="en-US" dirty="0"/>
              <a:t> simian virus-40 promoter and enhancers; </a:t>
            </a:r>
            <a:r>
              <a:rPr lang="en-US" dirty="0">
                <a:solidFill>
                  <a:srgbClr val="FF0000"/>
                </a:solidFill>
              </a:rPr>
              <a:t>neo:</a:t>
            </a:r>
            <a:r>
              <a:rPr lang="en-US" dirty="0"/>
              <a:t> bacterial neomycin </a:t>
            </a:r>
            <a:r>
              <a:rPr lang="en-US" dirty="0" err="1"/>
              <a:t>phosphotransferase</a:t>
            </a:r>
            <a:r>
              <a:rPr lang="en-US" dirty="0"/>
              <a:t> </a:t>
            </a:r>
            <a:r>
              <a:rPr lang="en-US" dirty="0" err="1"/>
              <a:t>cDNA</a:t>
            </a:r>
            <a:r>
              <a:rPr lang="en-US" dirty="0"/>
              <a:t>; </a:t>
            </a:r>
            <a:r>
              <a:rPr lang="en-US" dirty="0" smtClean="0">
                <a:solidFill>
                  <a:srgbClr val="FF0000"/>
                </a:solidFill>
              </a:rPr>
              <a:t>Wavy lines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polyA</a:t>
            </a:r>
            <a:r>
              <a:rPr lang="en-US" dirty="0"/>
              <a:t> sequences.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025640" cy="478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07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0"/>
            <a:ext cx="48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65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0190" cy="64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534400" cy="1143000"/>
          </a:xfrm>
        </p:spPr>
        <p:txBody>
          <a:bodyPr/>
          <a:lstStyle/>
          <a:p>
            <a:r>
              <a:rPr lang="en-IN" sz="3200" dirty="0" smtClean="0">
                <a:solidFill>
                  <a:srgbClr val="00B050"/>
                </a:solidFill>
              </a:rPr>
              <a:t>Production and use of retroviral vector</a:t>
            </a:r>
            <a:endParaRPr lang="en-IN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3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/>
              <a:t>Because of the disadvantages of the retroviral vector method, </a:t>
            </a:r>
            <a:r>
              <a:rPr lang="en-US" dirty="0" smtClean="0"/>
              <a:t>microinjection of </a:t>
            </a:r>
            <a:r>
              <a:rPr lang="en-US" dirty="0"/>
              <a:t>DNA is currently the preferred method for producing </a:t>
            </a:r>
            <a:r>
              <a:rPr lang="en-US" dirty="0" smtClean="0"/>
              <a:t>transgenic animals.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36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4875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075" y="0"/>
            <a:ext cx="39719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72075" cy="47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med.upenn.edu/cores/images/transgenic_chimeric_mouse_facilit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36" y="4487714"/>
            <a:ext cx="4848664" cy="244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314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6324600" cy="1143000"/>
          </a:xfrm>
        </p:spPr>
        <p:txBody>
          <a:bodyPr/>
          <a:lstStyle/>
          <a:p>
            <a:r>
              <a:rPr lang="en-US" sz="2200" b="0" dirty="0"/>
              <a:t>The Engineered Embryonic Stem Cell Method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from the early, blastocyst stage of a developing mouse embryo </a:t>
            </a:r>
            <a:r>
              <a:rPr lang="en-US" dirty="0" smtClean="0"/>
              <a:t>can proliferate </a:t>
            </a:r>
            <a:r>
              <a:rPr lang="en-US" dirty="0"/>
              <a:t>in cell culture and still retain the capability to differentiate </a:t>
            </a:r>
            <a:r>
              <a:rPr lang="en-US" dirty="0" smtClean="0"/>
              <a:t>into all </a:t>
            </a:r>
            <a:r>
              <a:rPr lang="en-US" dirty="0"/>
              <a:t>other cell types—including germ line cells—after they are </a:t>
            </a:r>
            <a:r>
              <a:rPr lang="en-US" dirty="0" smtClean="0"/>
              <a:t>reintroduced into </a:t>
            </a:r>
            <a:r>
              <a:rPr lang="en-US" dirty="0"/>
              <a:t>another blastocyst embryo</a:t>
            </a:r>
            <a:r>
              <a:rPr lang="en-US" dirty="0" smtClean="0"/>
              <a:t>.</a:t>
            </a:r>
          </a:p>
          <a:p>
            <a:r>
              <a:rPr lang="en-US" dirty="0"/>
              <a:t>Such cells are called pluripotent </a:t>
            </a:r>
            <a:r>
              <a:rPr lang="en-US" dirty="0" smtClean="0"/>
              <a:t>embryonic stem </a:t>
            </a:r>
            <a:r>
              <a:rPr lang="en-US" dirty="0"/>
              <a:t>cells.</a:t>
            </a:r>
          </a:p>
        </p:txBody>
      </p:sp>
    </p:spTree>
    <p:extLst>
      <p:ext uri="{BB962C8B-B14F-4D97-AF65-F5344CB8AC3E}">
        <p14:creationId xmlns:p14="http://schemas.microsoft.com/office/powerpoint/2010/main" xmlns="" val="425593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" y="228600"/>
            <a:ext cx="5943600" cy="1143000"/>
          </a:xfrm>
        </p:spPr>
        <p:txBody>
          <a:bodyPr/>
          <a:lstStyle/>
          <a:p>
            <a:r>
              <a:rPr lang="en-US" sz="2000" dirty="0"/>
              <a:t>Establishing transgenic </a:t>
            </a:r>
            <a:r>
              <a:rPr lang="en-US" sz="2000" dirty="0" smtClean="0"/>
              <a:t>mice </a:t>
            </a:r>
            <a:r>
              <a:rPr lang="en-US" sz="2000" dirty="0"/>
              <a:t>with genetically </a:t>
            </a:r>
            <a:r>
              <a:rPr lang="en-US" sz="2000" dirty="0" smtClean="0"/>
              <a:t> engineered </a:t>
            </a:r>
            <a:r>
              <a:rPr lang="en-US" sz="2000" dirty="0"/>
              <a:t>embryonic </a:t>
            </a:r>
            <a:r>
              <a:rPr lang="en-US" sz="2000" dirty="0" smtClean="0"/>
              <a:t>stem (</a:t>
            </a:r>
            <a:r>
              <a:rPr lang="en-US" sz="2000" dirty="0"/>
              <a:t>ES) cells.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An </a:t>
            </a:r>
            <a:r>
              <a:rPr lang="en-US" dirty="0"/>
              <a:t>embryonic stem cell culture </a:t>
            </a:r>
            <a:r>
              <a:rPr lang="en-US" dirty="0" smtClean="0"/>
              <a:t>is initiated </a:t>
            </a:r>
            <a:r>
              <a:rPr lang="en-US" dirty="0"/>
              <a:t>from the inner cell mass of a </a:t>
            </a:r>
            <a:r>
              <a:rPr lang="en-US" dirty="0" smtClean="0"/>
              <a:t>mouse blastocyst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embryonic stem cells </a:t>
            </a:r>
            <a:r>
              <a:rPr lang="en-US" dirty="0" smtClean="0"/>
              <a:t>are transfected </a:t>
            </a:r>
            <a:r>
              <a:rPr lang="en-US" dirty="0"/>
              <a:t>with a transgene. </a:t>
            </a:r>
            <a:endParaRPr lang="en-US" dirty="0" smtClean="0"/>
          </a:p>
          <a:p>
            <a:pPr algn="just"/>
            <a:r>
              <a:rPr lang="en-US" dirty="0" smtClean="0"/>
              <a:t>After </a:t>
            </a:r>
            <a:r>
              <a:rPr lang="en-US" dirty="0"/>
              <a:t>growth</a:t>
            </a:r>
            <a:r>
              <a:rPr lang="en-US" dirty="0" smtClean="0"/>
              <a:t>, the </a:t>
            </a:r>
            <a:r>
              <a:rPr lang="en-US" dirty="0"/>
              <a:t>transfected cells are identified by </a:t>
            </a:r>
            <a:r>
              <a:rPr lang="en-US" dirty="0" smtClean="0"/>
              <a:t>either the </a:t>
            </a:r>
            <a:r>
              <a:rPr lang="en-US" dirty="0"/>
              <a:t>positive-negative selection procedure </a:t>
            </a:r>
            <a:r>
              <a:rPr lang="en-US" dirty="0" smtClean="0"/>
              <a:t>or PCR </a:t>
            </a:r>
            <a:r>
              <a:rPr lang="en-US" dirty="0"/>
              <a:t>analysis. </a:t>
            </a:r>
            <a:endParaRPr lang="en-US" dirty="0" smtClean="0"/>
          </a:p>
          <a:p>
            <a:pPr algn="just"/>
            <a:r>
              <a:rPr lang="en-US" dirty="0" smtClean="0"/>
              <a:t>Populations </a:t>
            </a:r>
            <a:r>
              <a:rPr lang="en-US" dirty="0"/>
              <a:t>of </a:t>
            </a:r>
            <a:r>
              <a:rPr lang="en-US" dirty="0" smtClean="0"/>
              <a:t>transfected cells </a:t>
            </a:r>
            <a:r>
              <a:rPr lang="en-US" dirty="0"/>
              <a:t>can be cultured and inserted into blastocysts</a:t>
            </a:r>
            <a:r>
              <a:rPr lang="en-US" dirty="0" smtClean="0"/>
              <a:t>, which </a:t>
            </a:r>
            <a:r>
              <a:rPr lang="en-US" dirty="0"/>
              <a:t>are then implanted into </a:t>
            </a:r>
            <a:r>
              <a:rPr lang="en-US" dirty="0" smtClean="0"/>
              <a:t>foster mothers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Transgenic </a:t>
            </a:r>
            <a:r>
              <a:rPr lang="en-US" dirty="0"/>
              <a:t>lines can be </a:t>
            </a:r>
            <a:r>
              <a:rPr lang="en-US" dirty="0" smtClean="0"/>
              <a:t>established by </a:t>
            </a:r>
            <a:r>
              <a:rPr lang="en-US" dirty="0"/>
              <a:t>crosses from founder mice that carry </a:t>
            </a:r>
            <a:r>
              <a:rPr lang="en-US" dirty="0" smtClean="0"/>
              <a:t>the transgene </a:t>
            </a:r>
            <a:r>
              <a:rPr lang="en-US" dirty="0"/>
              <a:t>in their germ lines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08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6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526242" y="3841750"/>
            <a:ext cx="6657195" cy="688975"/>
            <a:chOff x="720" y="1392"/>
            <a:chExt cx="4058" cy="48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14350" y="2987675"/>
            <a:ext cx="6657195" cy="688975"/>
            <a:chOff x="720" y="1392"/>
            <a:chExt cx="4058" cy="480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500062" y="2138362"/>
            <a:ext cx="6683375" cy="688975"/>
            <a:chOff x="720" y="1392"/>
            <a:chExt cx="4058" cy="480"/>
          </a:xfrm>
        </p:grpSpPr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4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43" name="Text Box 23"/>
          <p:cNvSpPr txBox="1">
            <a:spLocks noChangeArrowheads="1"/>
          </p:cNvSpPr>
          <p:nvPr/>
        </p:nvSpPr>
        <p:spPr bwMode="white">
          <a:xfrm>
            <a:off x="1143000" y="2252662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white">
          <a:xfrm>
            <a:off x="1143000" y="3949700"/>
            <a:ext cx="5791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Examples of Transgenic Animals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1295400" y="480853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Finite Cell Lines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149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42092" y="383063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04800" y="213360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52" name="Text Box 32"/>
          <p:cNvSpPr txBox="1">
            <a:spLocks noChangeArrowheads="1"/>
          </p:cNvSpPr>
          <p:nvPr/>
        </p:nvSpPr>
        <p:spPr bwMode="white">
          <a:xfrm>
            <a:off x="625475" y="22304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white">
          <a:xfrm>
            <a:off x="664355" y="39290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157" name="Picture 37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26"/>
          <p:cNvSpPr txBox="1">
            <a:spLocks noChangeArrowheads="1"/>
          </p:cNvSpPr>
          <p:nvPr/>
        </p:nvSpPr>
        <p:spPr bwMode="white">
          <a:xfrm>
            <a:off x="1134254" y="3127132"/>
            <a:ext cx="5876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Creating Transgenic Animals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3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13127" y="299854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31"/>
          <p:cNvSpPr txBox="1">
            <a:spLocks noChangeArrowheads="1"/>
          </p:cNvSpPr>
          <p:nvPr/>
        </p:nvSpPr>
        <p:spPr bwMode="white">
          <a:xfrm>
            <a:off x="659202" y="313506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2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5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90513"/>
            <a:ext cx="83820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543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After transfection of embryonic stem cells in culture with a DNA </a:t>
            </a:r>
            <a:r>
              <a:rPr lang="en-US" dirty="0" smtClean="0"/>
              <a:t>vector that </a:t>
            </a:r>
            <a:r>
              <a:rPr lang="en-US" dirty="0"/>
              <a:t>is designed to integrate within a specific chromosomal location, </a:t>
            </a:r>
            <a:r>
              <a:rPr lang="en-US" dirty="0" smtClean="0"/>
              <a:t>some cells </a:t>
            </a:r>
            <a:r>
              <a:rPr lang="en-US" dirty="0"/>
              <a:t>will have DNA integrated at </a:t>
            </a:r>
            <a:r>
              <a:rPr lang="en-US" dirty="0" smtClean="0"/>
              <a:t>non target </a:t>
            </a:r>
            <a:r>
              <a:rPr lang="en-US" dirty="0"/>
              <a:t>(spurious) sites, whereas </a:t>
            </a:r>
            <a:r>
              <a:rPr lang="en-US" dirty="0" smtClean="0"/>
              <a:t>in other </a:t>
            </a:r>
            <a:r>
              <a:rPr lang="en-US" dirty="0"/>
              <a:t>cells, integration will occur at the target (correct) site.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target </a:t>
            </a:r>
            <a:r>
              <a:rPr lang="en-US" dirty="0" smtClean="0"/>
              <a:t>site should </a:t>
            </a:r>
            <a:r>
              <a:rPr lang="en-US" dirty="0"/>
              <a:t>be located in a section of genomic DNA that encodes no </a:t>
            </a:r>
            <a:r>
              <a:rPr lang="en-US" dirty="0" smtClean="0"/>
              <a:t>essential products</a:t>
            </a:r>
            <a:r>
              <a:rPr lang="en-US" dirty="0"/>
              <a:t>, so that after integration of the input DNA, there is no </a:t>
            </a:r>
            <a:r>
              <a:rPr lang="en-US" dirty="0" smtClean="0"/>
              <a:t>interference with </a:t>
            </a:r>
            <a:r>
              <a:rPr lang="en-US" dirty="0"/>
              <a:t>any developmental or cellular functions.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78917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686174" cy="4191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targeting DNA vector for the positive-negative selection </a:t>
            </a:r>
            <a:r>
              <a:rPr lang="en-US" dirty="0" smtClean="0"/>
              <a:t>procedure usually </a:t>
            </a:r>
            <a:r>
              <a:rPr lang="en-US" dirty="0"/>
              <a:t>contains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blocks of DNA sequences (HB1 and HB2) that </a:t>
            </a:r>
            <a:r>
              <a:rPr lang="en-US" dirty="0" smtClean="0"/>
              <a:t>are homologous </a:t>
            </a:r>
            <a:r>
              <a:rPr lang="en-US" dirty="0"/>
              <a:t>to separate regions of the target site;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transgene, which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will confer a new function on the recipient;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DNA sequence that </a:t>
            </a:r>
            <a:r>
              <a:rPr lang="en-US" dirty="0" smtClean="0"/>
              <a:t>codes for </a:t>
            </a:r>
            <a:r>
              <a:rPr lang="en-US" dirty="0"/>
              <a:t>resistance to the compound G-418 (</a:t>
            </a:r>
            <a:r>
              <a:rPr lang="en-US" dirty="0" err="1"/>
              <a:t>Neor</a:t>
            </a:r>
            <a:r>
              <a:rPr lang="en-US" dirty="0"/>
              <a:t>);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different genes </a:t>
            </a:r>
            <a:r>
              <a:rPr lang="en-US" dirty="0" smtClean="0"/>
              <a:t>for thymidine </a:t>
            </a:r>
            <a:r>
              <a:rPr lang="en-US" dirty="0"/>
              <a:t>kinase </a:t>
            </a:r>
            <a:r>
              <a:rPr lang="en-US" i="1" dirty="0"/>
              <a:t>(tk1 </a:t>
            </a:r>
            <a:r>
              <a:rPr lang="en-US" dirty="0"/>
              <a:t>and </a:t>
            </a:r>
            <a:r>
              <a:rPr lang="en-US" i="1" dirty="0"/>
              <a:t>tk2) </a:t>
            </a:r>
            <a:r>
              <a:rPr lang="en-US" dirty="0"/>
              <a:t>from herpes simplex virus types 1 and </a:t>
            </a:r>
            <a:r>
              <a:rPr lang="en-US" dirty="0" smtClean="0"/>
              <a:t>2 (</a:t>
            </a:r>
            <a:r>
              <a:rPr lang="en-US" dirty="0"/>
              <a:t>HSV-</a:t>
            </a:r>
            <a:r>
              <a:rPr lang="en-US" i="1" dirty="0"/>
              <a:t>tk1 </a:t>
            </a:r>
            <a:r>
              <a:rPr lang="en-US" dirty="0"/>
              <a:t>and HSV-</a:t>
            </a:r>
            <a:r>
              <a:rPr lang="en-US" i="1" dirty="0"/>
              <a:t>tk2</a:t>
            </a:r>
            <a:r>
              <a:rPr lang="en-US" dirty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74" y="0"/>
            <a:ext cx="5381625" cy="53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76200" y="5715000"/>
            <a:ext cx="8915400" cy="113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/>
              <a:t>The arrangement of these sequences </a:t>
            </a:r>
            <a:r>
              <a:rPr lang="en-US" dirty="0" smtClean="0"/>
              <a:t>is key </a:t>
            </a:r>
            <a:r>
              <a:rPr lang="en-US" dirty="0"/>
              <a:t>to the positive-negative selection procedure. </a:t>
            </a:r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/>
              <a:t>the two blocks </a:t>
            </a:r>
            <a:r>
              <a:rPr lang="en-US" dirty="0" smtClean="0"/>
              <a:t>of DNA </a:t>
            </a:r>
            <a:r>
              <a:rPr lang="en-US" dirty="0"/>
              <a:t>that are homologous to the target site are the genes for the </a:t>
            </a:r>
            <a:r>
              <a:rPr lang="en-US" dirty="0" smtClean="0"/>
              <a:t>transgene and Neo </a:t>
            </a:r>
            <a:r>
              <a:rPr lang="en-US" dirty="0"/>
              <a:t>resistance </a:t>
            </a:r>
            <a:r>
              <a:rPr lang="en-US" dirty="0" smtClean="0"/>
              <a:t>gene. </a:t>
            </a:r>
            <a:r>
              <a:rPr lang="en-US" dirty="0"/>
              <a:t>Outside of each of the homologous </a:t>
            </a:r>
            <a:r>
              <a:rPr lang="en-US" dirty="0" smtClean="0"/>
              <a:t>blocks are </a:t>
            </a:r>
            <a:r>
              <a:rPr lang="en-US" dirty="0"/>
              <a:t>the genes HSV-</a:t>
            </a:r>
            <a:r>
              <a:rPr lang="en-US" i="1" dirty="0"/>
              <a:t>tk1 </a:t>
            </a:r>
            <a:r>
              <a:rPr lang="en-US" dirty="0"/>
              <a:t>and HSV-</a:t>
            </a:r>
            <a:r>
              <a:rPr lang="en-US" i="1" dirty="0"/>
              <a:t>tk2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390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6248400" cy="1143000"/>
          </a:xfrm>
        </p:spPr>
        <p:txBody>
          <a:bodyPr/>
          <a:lstStyle/>
          <a:p>
            <a:r>
              <a:rPr lang="en-US" sz="3600" dirty="0" smtClean="0"/>
              <a:t>Positive-Negative Selection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Result of nonspecific integration. </a:t>
            </a:r>
            <a:endParaRPr lang="en-US" dirty="0" smtClean="0"/>
          </a:p>
          <a:p>
            <a:pPr lvl="1"/>
            <a:r>
              <a:rPr lang="en-US" dirty="0" smtClean="0"/>
              <a:t>Both genes </a:t>
            </a:r>
            <a:r>
              <a:rPr lang="en-US" dirty="0"/>
              <a:t>for thymidine kinase </a:t>
            </a:r>
            <a:r>
              <a:rPr lang="en-US" i="1" dirty="0"/>
              <a:t>(tk1 </a:t>
            </a:r>
            <a:r>
              <a:rPr lang="en-US" dirty="0"/>
              <a:t>and </a:t>
            </a:r>
            <a:r>
              <a:rPr lang="en-US" i="1" dirty="0"/>
              <a:t>tk2), </a:t>
            </a:r>
            <a:r>
              <a:rPr lang="en-US" dirty="0"/>
              <a:t>the two DNA sequences that are </a:t>
            </a:r>
            <a:r>
              <a:rPr lang="en-US" dirty="0" smtClean="0"/>
              <a:t>homologous to </a:t>
            </a:r>
            <a:r>
              <a:rPr lang="en-US" dirty="0"/>
              <a:t>a specific chromosomal region in the recipient cells (HB1 and HB2), a </a:t>
            </a:r>
            <a:r>
              <a:rPr lang="en-US" dirty="0" smtClean="0"/>
              <a:t>gene (</a:t>
            </a:r>
            <a:r>
              <a:rPr lang="en-US" dirty="0" err="1"/>
              <a:t>Neor</a:t>
            </a:r>
            <a:r>
              <a:rPr lang="en-US" dirty="0"/>
              <a:t>) that confers resistance to the cytotoxic compound G-418, and the </a:t>
            </a:r>
            <a:r>
              <a:rPr lang="en-US" dirty="0" smtClean="0"/>
              <a:t>transgene (</a:t>
            </a:r>
            <a:r>
              <a:rPr lang="en-US" dirty="0"/>
              <a:t>TG) are incorporated into the chromosome.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transfection, cells are selected </a:t>
            </a:r>
            <a:r>
              <a:rPr lang="en-US" dirty="0" smtClean="0"/>
              <a:t>for resistance </a:t>
            </a:r>
            <a:r>
              <a:rPr lang="en-US" dirty="0"/>
              <a:t>to both neomycin</a:t>
            </a:r>
            <a:r>
              <a:rPr lang="en-US" dirty="0" smtClean="0"/>
              <a:t> </a:t>
            </a:r>
            <a:r>
              <a:rPr lang="en-US" dirty="0"/>
              <a:t>and the compound </a:t>
            </a:r>
            <a:r>
              <a:rPr lang="en-US" dirty="0" err="1"/>
              <a:t>ganciclovir</a:t>
            </a:r>
            <a:r>
              <a:rPr lang="en-US" dirty="0"/>
              <a:t>, which becomes cytotoxic </a:t>
            </a:r>
            <a:r>
              <a:rPr lang="en-US" dirty="0" smtClean="0"/>
              <a:t>to cells </a:t>
            </a:r>
            <a:r>
              <a:rPr lang="en-US" dirty="0"/>
              <a:t>that synthesize thymidine kinase. Other </a:t>
            </a:r>
            <a:r>
              <a:rPr lang="en-US" dirty="0" err="1"/>
              <a:t>nonhomologous</a:t>
            </a:r>
            <a:r>
              <a:rPr lang="en-US" dirty="0"/>
              <a:t> integrations </a:t>
            </a:r>
            <a:r>
              <a:rPr lang="en-US" dirty="0" smtClean="0"/>
              <a:t>may occur </a:t>
            </a:r>
            <a:r>
              <a:rPr lang="en-US" dirty="0"/>
              <a:t>and produce inserts with one or the other of the thymidine kinase genes</a:t>
            </a:r>
            <a:r>
              <a:rPr lang="en-US" dirty="0" smtClean="0"/>
              <a:t>. After </a:t>
            </a:r>
            <a:r>
              <a:rPr lang="en-US" dirty="0"/>
              <a:t>treatment with </a:t>
            </a:r>
            <a:r>
              <a:rPr lang="en-US" dirty="0" smtClean="0"/>
              <a:t>neomycin </a:t>
            </a:r>
            <a:r>
              <a:rPr lang="en-US" dirty="0"/>
              <a:t>and </a:t>
            </a:r>
            <a:r>
              <a:rPr lang="en-US" dirty="0" err="1"/>
              <a:t>ganciclovir</a:t>
            </a:r>
            <a:r>
              <a:rPr lang="en-US" dirty="0"/>
              <a:t>, all the cells with nonspecific </a:t>
            </a:r>
            <a:r>
              <a:rPr lang="en-US" dirty="0" smtClean="0"/>
              <a:t>integration of </a:t>
            </a:r>
            <a:r>
              <a:rPr lang="en-US" dirty="0"/>
              <a:t>the input DNA that includes at least one of the thymidine kinase genes are killed.</a:t>
            </a:r>
          </a:p>
          <a:p>
            <a:r>
              <a:rPr lang="en-US" dirty="0" smtClean="0"/>
              <a:t>Result </a:t>
            </a:r>
            <a:r>
              <a:rPr lang="en-US" dirty="0"/>
              <a:t>of homologous recombination.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product of a double </a:t>
            </a:r>
            <a:r>
              <a:rPr lang="en-US" dirty="0" smtClean="0"/>
              <a:t>crossover between </a:t>
            </a:r>
            <a:r>
              <a:rPr lang="en-US" dirty="0"/>
              <a:t>homologous blocks (HB1 and HB2) of DNA on the vector DNA and </a:t>
            </a:r>
            <a:r>
              <a:rPr lang="en-US" dirty="0" smtClean="0"/>
              <a:t>on chromosomal </a:t>
            </a:r>
            <a:r>
              <a:rPr lang="en-US" dirty="0"/>
              <a:t>DNA does not contain either of the two thymidine kinase genes </a:t>
            </a:r>
            <a:r>
              <a:rPr lang="en-US" i="1" dirty="0"/>
              <a:t>(</a:t>
            </a:r>
            <a:r>
              <a:rPr lang="en-US" i="1" dirty="0" smtClean="0"/>
              <a:t>tk1 </a:t>
            </a:r>
            <a:r>
              <a:rPr lang="en-US" dirty="0" smtClean="0"/>
              <a:t>and </a:t>
            </a:r>
            <a:r>
              <a:rPr lang="en-US" i="1" dirty="0"/>
              <a:t>tk2)</a:t>
            </a:r>
            <a:r>
              <a:rPr lang="en-US" dirty="0"/>
              <a:t>. After treatment with G-418 and </a:t>
            </a:r>
            <a:r>
              <a:rPr lang="en-US" dirty="0" err="1"/>
              <a:t>ganciclovir</a:t>
            </a:r>
            <a:r>
              <a:rPr lang="en-US" dirty="0"/>
              <a:t>, only cells that have </a:t>
            </a:r>
            <a:r>
              <a:rPr lang="en-US" dirty="0" smtClean="0"/>
              <a:t>undergone homologous </a:t>
            </a:r>
            <a:r>
              <a:rPr lang="en-US" dirty="0"/>
              <a:t>recombination survive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3315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 more direct way to detect embryonic stem cells that carry a transgene at a targeted chromosomal site is to use PCR.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63229"/>
            <a:ext cx="8534400" cy="36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57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6324600" cy="1143000"/>
          </a:xfrm>
        </p:spPr>
        <p:txBody>
          <a:bodyPr/>
          <a:lstStyle/>
          <a:p>
            <a:r>
              <a:rPr lang="en-US" sz="3000" dirty="0" smtClean="0"/>
              <a:t>Transgenic Animals Examples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Dolly and other l</a:t>
            </a:r>
            <a:r>
              <a:rPr lang="en-US" dirty="0">
                <a:solidFill>
                  <a:srgbClr val="7030A0"/>
                </a:solidFill>
              </a:rPr>
              <a:t>ivestock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highly publicized case, a sheep named Dolly was cloned by transfer of a nucleus from a mammary (udder) cell of an adult sheep into an egg cell.</a:t>
            </a:r>
          </a:p>
          <a:p>
            <a:pPr lvl="1"/>
            <a:r>
              <a:rPr lang="en-US" dirty="0"/>
              <a:t>This was the first demonstration of </a:t>
            </a:r>
            <a:r>
              <a:rPr lang="en-US" dirty="0" err="1"/>
              <a:t>pluripotency</a:t>
            </a:r>
            <a:r>
              <a:rPr lang="en-US" dirty="0"/>
              <a:t> (</a:t>
            </a:r>
            <a:r>
              <a:rPr lang="en-US" dirty="0" err="1"/>
              <a:t>totipotency</a:t>
            </a:r>
            <a:r>
              <a:rPr lang="en-US" dirty="0"/>
              <a:t>) of a nucleus of a differentiated adult cell. </a:t>
            </a:r>
          </a:p>
          <a:p>
            <a:pPr lvl="1"/>
            <a:r>
              <a:rPr lang="en-US" dirty="0"/>
              <a:t>Since the cloning of Dolly, somatic cell nuclei have been used to clone cattle, goats, sheep, and pigs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79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419600" cy="553212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Embryonic, fetal</a:t>
            </a:r>
            <a:r>
              <a:rPr lang="en-US" dirty="0"/>
              <a:t>, or adult donor cells from a variety of cell types (e.g., mammary </a:t>
            </a:r>
            <a:r>
              <a:rPr lang="en-US" dirty="0" smtClean="0"/>
              <a:t>epithelial and </a:t>
            </a:r>
            <a:r>
              <a:rPr lang="en-US" dirty="0"/>
              <a:t>ovarian cells, fibroblasts, and lymphocytes) are isolated, cultured</a:t>
            </a:r>
            <a:r>
              <a:rPr lang="en-US" dirty="0" smtClean="0"/>
              <a:t>, and </a:t>
            </a:r>
            <a:r>
              <a:rPr lang="en-US" dirty="0"/>
              <a:t>genetically modified using methods </a:t>
            </a:r>
            <a:r>
              <a:rPr lang="en-US" dirty="0" smtClean="0"/>
              <a:t>described till now. </a:t>
            </a:r>
          </a:p>
          <a:p>
            <a:r>
              <a:rPr lang="en-US" dirty="0" smtClean="0"/>
              <a:t>Although not </a:t>
            </a:r>
            <a:r>
              <a:rPr lang="en-US" dirty="0"/>
              <a:t>always feasible with adult cells, prolonged culture is preferred, </a:t>
            </a:r>
            <a:r>
              <a:rPr lang="en-US" dirty="0" smtClean="0"/>
              <a:t>because experimenters </a:t>
            </a:r>
            <a:r>
              <a:rPr lang="en-US" dirty="0"/>
              <a:t>have additional time to carry out successive genetic alterations</a:t>
            </a:r>
            <a:r>
              <a:rPr lang="en-US" dirty="0" smtClean="0"/>
              <a:t>, such </a:t>
            </a:r>
            <a:r>
              <a:rPr lang="en-US" dirty="0"/>
              <a:t>as inactivating both alleles of a locus or creating multiple </a:t>
            </a:r>
            <a:r>
              <a:rPr lang="en-US" dirty="0" smtClean="0"/>
              <a:t>gene changes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 cell line with a specific genetic modification(s) is established</a:t>
            </a:r>
            <a:r>
              <a:rPr lang="en-US" dirty="0" smtClean="0"/>
              <a:t>, individual </a:t>
            </a:r>
            <a:r>
              <a:rPr lang="en-US" dirty="0"/>
              <a:t>donor cells are fused to an enucleated oocyte with </a:t>
            </a:r>
            <a:r>
              <a:rPr lang="en-US" dirty="0" smtClean="0"/>
              <a:t>short duration electric </a:t>
            </a:r>
            <a:r>
              <a:rPr lang="en-US" dirty="0"/>
              <a:t>pulses.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two 2.5-kilovolt/cm pulses for </a:t>
            </a:r>
            <a:r>
              <a:rPr lang="en-US" dirty="0" smtClean="0"/>
              <a:t>10 microseconds </a:t>
            </a:r>
            <a:r>
              <a:rPr lang="en-US" dirty="0"/>
              <a:t>each are used to fuse adult cattle fibroblasts with </a:t>
            </a:r>
            <a:r>
              <a:rPr lang="en-US" dirty="0" smtClean="0"/>
              <a:t>enucleated oocytes.</a:t>
            </a:r>
          </a:p>
          <a:p>
            <a:r>
              <a:rPr lang="en-US" dirty="0" smtClean="0"/>
              <a:t>The </a:t>
            </a:r>
            <a:r>
              <a:rPr lang="en-US" dirty="0"/>
              <a:t>pulses simultaneously induce cell fusion and oocyte activation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Each fused cell is cultured to the blastocyst stage before being </a:t>
            </a:r>
            <a:r>
              <a:rPr lang="en-US" dirty="0" smtClean="0"/>
              <a:t>transferred into </a:t>
            </a:r>
            <a:r>
              <a:rPr lang="en-US" dirty="0"/>
              <a:t>the uterus of a </a:t>
            </a:r>
            <a:r>
              <a:rPr lang="en-US" dirty="0" err="1"/>
              <a:t>pseudopregnant</a:t>
            </a:r>
            <a:r>
              <a:rPr lang="en-US" dirty="0"/>
              <a:t> female.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birth, </a:t>
            </a:r>
            <a:r>
              <a:rPr lang="en-US" dirty="0" smtClean="0"/>
              <a:t>genotype analysis </a:t>
            </a:r>
            <a:r>
              <a:rPr lang="en-US" dirty="0"/>
              <a:t>is used to confirm the presence of the transgene.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513" y="1"/>
            <a:ext cx="4356907" cy="6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0338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alatino-Roman"/>
              </a:rPr>
              <a:t>Generally, the surviving animals produced by nuclear transfer </a:t>
            </a:r>
            <a:r>
              <a:rPr lang="en-US" dirty="0" smtClean="0">
                <a:latin typeface="Palatino-Roman"/>
              </a:rPr>
              <a:t>are healthy.</a:t>
            </a:r>
          </a:p>
          <a:p>
            <a:r>
              <a:rPr lang="en-US" dirty="0"/>
              <a:t>However, there is substantial loss of individuals before and </a:t>
            </a:r>
            <a:r>
              <a:rPr lang="en-US" dirty="0" smtClean="0"/>
              <a:t>after birth</a:t>
            </a:r>
            <a:r>
              <a:rPr lang="en-US" dirty="0"/>
              <a:t>, and some of the cloned animals display abnormalities</a:t>
            </a:r>
            <a:r>
              <a:rPr lang="en-US" dirty="0" smtClean="0"/>
              <a:t>.</a:t>
            </a:r>
          </a:p>
          <a:p>
            <a:r>
              <a:rPr lang="en-US" dirty="0"/>
              <a:t>Abnormalities</a:t>
            </a:r>
            <a:r>
              <a:rPr lang="en-US" dirty="0" smtClean="0"/>
              <a:t>, such </a:t>
            </a:r>
            <a:r>
              <a:rPr lang="en-US" dirty="0"/>
              <a:t>as increased birth weight, are more prevalent in some livestock animals</a:t>
            </a:r>
            <a:r>
              <a:rPr lang="en-US" dirty="0" smtClean="0"/>
              <a:t>, for </a:t>
            </a:r>
            <a:r>
              <a:rPr lang="en-US" dirty="0"/>
              <a:t>example, in cloned calves and lambs, than in others</a:t>
            </a:r>
            <a:r>
              <a:rPr lang="en-US" dirty="0" smtClean="0"/>
              <a:t>.</a:t>
            </a:r>
          </a:p>
          <a:p>
            <a:r>
              <a:rPr lang="en-US" dirty="0"/>
              <a:t>One </a:t>
            </a:r>
            <a:r>
              <a:rPr lang="en-US" dirty="0" smtClean="0"/>
              <a:t>reason that </a:t>
            </a:r>
            <a:r>
              <a:rPr lang="en-US" dirty="0"/>
              <a:t>has been postulated to explain this poor survival is the failure of </a:t>
            </a:r>
            <a:r>
              <a:rPr lang="en-US" dirty="0" smtClean="0"/>
              <a:t>the, donor </a:t>
            </a:r>
            <a:r>
              <a:rPr lang="en-US" dirty="0"/>
              <a:t>genome to undergo epigenetic reprogramming, that is, the pattern </a:t>
            </a:r>
            <a:r>
              <a:rPr lang="en-US" dirty="0" smtClean="0"/>
              <a:t>of DNA </a:t>
            </a:r>
            <a:r>
              <a:rPr lang="en-US" dirty="0"/>
              <a:t>methylation and histone modification of the original donor cell </a:t>
            </a:r>
            <a:r>
              <a:rPr lang="en-US" dirty="0" smtClean="0"/>
              <a:t>is inappropriately </a:t>
            </a:r>
            <a:r>
              <a:rPr lang="en-US" dirty="0"/>
              <a:t>maintained in the cells of the recipient animal.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606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Transgenic Poultry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Transgenesis</a:t>
            </a:r>
            <a:r>
              <a:rPr lang="en-US" dirty="0"/>
              <a:t> could be used to improve the genetic makeup of </a:t>
            </a:r>
            <a:r>
              <a:rPr lang="en-US" dirty="0" smtClean="0"/>
              <a:t>existing chickens </a:t>
            </a:r>
            <a:r>
              <a:rPr lang="en-US" dirty="0"/>
              <a:t>with respect to built-in (in vivo) resistance to viral, bacterial, </a:t>
            </a:r>
            <a:r>
              <a:rPr lang="en-US" dirty="0" smtClean="0"/>
              <a:t>and </a:t>
            </a:r>
            <a:r>
              <a:rPr lang="en-US" dirty="0" err="1" smtClean="0"/>
              <a:t>coccidial</a:t>
            </a:r>
            <a:r>
              <a:rPr lang="en-US" dirty="0" smtClean="0"/>
              <a:t> </a:t>
            </a:r>
            <a:r>
              <a:rPr lang="en-US" dirty="0"/>
              <a:t>diseases; better feed efficiency; lower fat and cholesterol levels </a:t>
            </a:r>
            <a:r>
              <a:rPr lang="en-US" dirty="0" smtClean="0"/>
              <a:t>in eggs</a:t>
            </a:r>
            <a:r>
              <a:rPr lang="en-US" dirty="0"/>
              <a:t>; and better meat quality.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Several </a:t>
            </a:r>
            <a:r>
              <a:rPr lang="en-US" dirty="0">
                <a:solidFill>
                  <a:srgbClr val="FF0000"/>
                </a:solidFill>
              </a:rPr>
              <a:t>features that are unique to avian reproduction and </a:t>
            </a:r>
            <a:r>
              <a:rPr lang="en-US" dirty="0" smtClean="0">
                <a:solidFill>
                  <a:srgbClr val="FF0000"/>
                </a:solidFill>
              </a:rPr>
              <a:t>development make </a:t>
            </a:r>
            <a:r>
              <a:rPr lang="en-US" dirty="0">
                <a:solidFill>
                  <a:srgbClr val="FF0000"/>
                </a:solidFill>
              </a:rPr>
              <a:t>the production of transgenic strains by microinjection of DNA </a:t>
            </a:r>
            <a:r>
              <a:rPr lang="en-US" dirty="0" smtClean="0">
                <a:solidFill>
                  <a:srgbClr val="FF0000"/>
                </a:solidFill>
              </a:rPr>
              <a:t>into fertilized </a:t>
            </a:r>
            <a:r>
              <a:rPr lang="en-US" dirty="0">
                <a:solidFill>
                  <a:srgbClr val="FF0000"/>
                </a:solidFill>
              </a:rPr>
              <a:t>eggs extremely inefficient.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example, during fertilization </a:t>
            </a:r>
            <a:r>
              <a:rPr lang="en-US" dirty="0" smtClean="0"/>
              <a:t>in birds</a:t>
            </a:r>
            <a:r>
              <a:rPr lang="en-US" dirty="0"/>
              <a:t>, several sperm penetrate the ovum instead of one, as usually </a:t>
            </a:r>
            <a:r>
              <a:rPr lang="en-US" dirty="0" smtClean="0"/>
              <a:t>occurs in </a:t>
            </a:r>
            <a:r>
              <a:rPr lang="en-US" dirty="0"/>
              <a:t>mammals.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As </a:t>
            </a:r>
            <a:r>
              <a:rPr lang="en-US" dirty="0">
                <a:solidFill>
                  <a:srgbClr val="FF0000"/>
                </a:solidFill>
              </a:rPr>
              <a:t>a result, it is impossible to identify the male </a:t>
            </a:r>
            <a:r>
              <a:rPr lang="en-US" dirty="0" err="1" smtClean="0">
                <a:solidFill>
                  <a:srgbClr val="FF0000"/>
                </a:solidFill>
              </a:rPr>
              <a:t>pronucleus</a:t>
            </a:r>
            <a:r>
              <a:rPr lang="en-US" dirty="0" smtClean="0">
                <a:solidFill>
                  <a:srgbClr val="FF0000"/>
                </a:solidFill>
              </a:rPr>
              <a:t> that </a:t>
            </a:r>
            <a:r>
              <a:rPr lang="en-US" dirty="0">
                <a:solidFill>
                  <a:srgbClr val="FF0000"/>
                </a:solidFill>
              </a:rPr>
              <a:t>will fuse with the female </a:t>
            </a:r>
            <a:r>
              <a:rPr lang="en-US" dirty="0" err="1">
                <a:solidFill>
                  <a:srgbClr val="FF0000"/>
                </a:solidFill>
              </a:rPr>
              <a:t>pronucleus</a:t>
            </a:r>
            <a:r>
              <a:rPr lang="en-US" dirty="0">
                <a:solidFill>
                  <a:srgbClr val="FF0000"/>
                </a:solidFill>
              </a:rPr>
              <a:t>. Also, DNA injected into the </a:t>
            </a:r>
            <a:r>
              <a:rPr lang="en-US" dirty="0" smtClean="0">
                <a:solidFill>
                  <a:srgbClr val="FF0000"/>
                </a:solidFill>
              </a:rPr>
              <a:t>cytoplasm of </a:t>
            </a:r>
            <a:r>
              <a:rPr lang="en-US" dirty="0">
                <a:solidFill>
                  <a:srgbClr val="FF0000"/>
                </a:solidFill>
              </a:rPr>
              <a:t>the fertilized egg does not integrate into genomic DNA.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Finally, even </a:t>
            </a:r>
            <a:r>
              <a:rPr lang="en-US" dirty="0"/>
              <a:t>if nuclear DNA microinjection were practicable, the technique </a:t>
            </a:r>
            <a:r>
              <a:rPr lang="en-US" dirty="0" smtClean="0"/>
              <a:t>would be </a:t>
            </a:r>
            <a:r>
              <a:rPr lang="en-US" dirty="0"/>
              <a:t>difficult to implement because the avian ovum after </a:t>
            </a:r>
            <a:r>
              <a:rPr lang="en-US" dirty="0" smtClean="0"/>
              <a:t>fertilization becomes</a:t>
            </a:r>
            <a:r>
              <a:rPr lang="en-US" dirty="0"/>
              <a:t>, in rapid succession, enveloped in a tough membrane, </a:t>
            </a:r>
            <a:r>
              <a:rPr lang="en-US" dirty="0" smtClean="0"/>
              <a:t>surrounded by </a:t>
            </a:r>
            <a:r>
              <a:rPr lang="en-US" dirty="0"/>
              <a:t>large quantities of albumin, and enclosed in inner and outer shell membranes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185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Despite these disadvantages, it is possible to inject a transgene into </a:t>
            </a:r>
            <a:r>
              <a:rPr lang="en-US" dirty="0" smtClean="0"/>
              <a:t>the region </a:t>
            </a:r>
            <a:r>
              <a:rPr lang="en-US" dirty="0"/>
              <a:t>(germinal disc) on the yolk that contains the female and male </a:t>
            </a:r>
            <a:r>
              <a:rPr lang="en-US" dirty="0" err="1"/>
              <a:t>pronuclei</a:t>
            </a:r>
            <a:r>
              <a:rPr lang="en-US" dirty="0"/>
              <a:t>.</a:t>
            </a:r>
          </a:p>
          <a:p>
            <a:r>
              <a:rPr lang="en-US" dirty="0"/>
              <a:t>The germinal disc is present before the eggshell is formed. After </a:t>
            </a:r>
            <a:r>
              <a:rPr lang="en-US" dirty="0" smtClean="0"/>
              <a:t>the administration </a:t>
            </a:r>
            <a:r>
              <a:rPr lang="en-US" dirty="0"/>
              <a:t>of DNA to a germinal disc, each egg is cultured in vitro, </a:t>
            </a:r>
            <a:r>
              <a:rPr lang="en-US" dirty="0" smtClean="0"/>
              <a:t>and when </a:t>
            </a:r>
            <a:r>
              <a:rPr lang="en-US" dirty="0"/>
              <a:t>an embryo forms, it is placed in a surrogate egg to produce a hatchling.</a:t>
            </a:r>
          </a:p>
          <a:p>
            <a:r>
              <a:rPr lang="en-US" dirty="0"/>
              <a:t>Despite the technical difficulties, some transgenic lines of </a:t>
            </a:r>
            <a:r>
              <a:rPr lang="en-US" dirty="0" smtClean="0"/>
              <a:t>chickens have </a:t>
            </a:r>
            <a:r>
              <a:rPr lang="en-US" dirty="0"/>
              <a:t>been established by this method.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45"/>
            <a:ext cx="3958591" cy="68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65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What is a Transgenic Organism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dirty="0"/>
              <a:t>A transgenic organism is one which contains novel heritable genetic material</a:t>
            </a:r>
            <a:r>
              <a:rPr lang="en-US" dirty="0" smtClean="0"/>
              <a:t>, derived </a:t>
            </a:r>
            <a:r>
              <a:rPr lang="en-US" dirty="0"/>
              <a:t>from a different species using molecular cloning techniques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Although the name “transgenic” can be applied to any organism which </a:t>
            </a:r>
            <a:r>
              <a:rPr lang="en-US" dirty="0" smtClean="0"/>
              <a:t>fits the </a:t>
            </a:r>
            <a:r>
              <a:rPr lang="en-US" dirty="0"/>
              <a:t>definition, it is unusual for bacteria or </a:t>
            </a:r>
            <a:r>
              <a:rPr lang="en-US" dirty="0" smtClean="0"/>
              <a:t> single-celled </a:t>
            </a:r>
            <a:r>
              <a:rPr lang="en-US" dirty="0"/>
              <a:t>eukaryotes </a:t>
            </a:r>
            <a:r>
              <a:rPr lang="en-US" dirty="0" smtClean="0"/>
              <a:t>which have </a:t>
            </a:r>
            <a:r>
              <a:rPr lang="en-US" dirty="0"/>
              <a:t>been genetically modified to be referred to as being transgenic</a:t>
            </a:r>
            <a:r>
              <a:rPr lang="en-US" dirty="0" smtClean="0"/>
              <a:t>. Instead</a:t>
            </a:r>
            <a:r>
              <a:rPr lang="en-US" dirty="0"/>
              <a:t>, the expression is mostly used to refer to multicellular eukaryotes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Often</a:t>
            </a:r>
            <a:r>
              <a:rPr lang="en-US" dirty="0" smtClean="0"/>
              <a:t>, the </a:t>
            </a:r>
            <a:r>
              <a:rPr lang="en-US" dirty="0"/>
              <a:t>term “</a:t>
            </a:r>
            <a:r>
              <a:rPr lang="en-US" b="1" dirty="0">
                <a:solidFill>
                  <a:srgbClr val="C00000"/>
                </a:solidFill>
              </a:rPr>
              <a:t>genetically modified organism</a:t>
            </a:r>
            <a:r>
              <a:rPr lang="en-US" dirty="0"/>
              <a:t>” (or “GMO”) is used to refer </a:t>
            </a:r>
            <a:r>
              <a:rPr lang="en-US" dirty="0" smtClean="0"/>
              <a:t>to transgenic </a:t>
            </a:r>
            <a:r>
              <a:rPr lang="en-US" dirty="0"/>
              <a:t>organisms.</a:t>
            </a:r>
          </a:p>
        </p:txBody>
      </p:sp>
    </p:spTree>
    <p:extLst>
      <p:ext uri="{BB962C8B-B14F-4D97-AF65-F5344CB8AC3E}">
        <p14:creationId xmlns:p14="http://schemas.microsoft.com/office/powerpoint/2010/main" xmlns="" val="2846177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Transgenic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natural fisheries become depleted, production of this worldwide </a:t>
            </a:r>
            <a:r>
              <a:rPr lang="en-US" dirty="0" smtClean="0"/>
              <a:t>food resource </a:t>
            </a:r>
            <a:r>
              <a:rPr lang="en-US" dirty="0"/>
              <a:t>has come to depend more heavily on aquaculture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Transgenes </a:t>
            </a:r>
            <a:r>
              <a:rPr lang="en-US" dirty="0"/>
              <a:t>have been introduced by microinjection or </a:t>
            </a:r>
            <a:r>
              <a:rPr lang="en-US" dirty="0" smtClean="0"/>
              <a:t>electroporation of </a:t>
            </a:r>
            <a:r>
              <a:rPr lang="en-US" dirty="0"/>
              <a:t>DNA into the fertilized eggs of a number of fish species, including carp</a:t>
            </a:r>
            <a:r>
              <a:rPr lang="en-US" dirty="0" smtClean="0"/>
              <a:t>, catfish</a:t>
            </a:r>
            <a:r>
              <a:rPr lang="en-US" dirty="0"/>
              <a:t>, trout, salmon, Arctic char, and tilapia.</a:t>
            </a:r>
          </a:p>
        </p:txBody>
      </p:sp>
    </p:spTree>
    <p:extLst>
      <p:ext uri="{BB962C8B-B14F-4D97-AF65-F5344CB8AC3E}">
        <p14:creationId xmlns:p14="http://schemas.microsoft.com/office/powerpoint/2010/main" xmlns="" val="400396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pronuclei</a:t>
            </a:r>
            <a:r>
              <a:rPr lang="en-US" dirty="0"/>
              <a:t> of fish are </a:t>
            </a:r>
            <a:r>
              <a:rPr lang="en-US" dirty="0" smtClean="0"/>
              <a:t>not readily </a:t>
            </a:r>
            <a:r>
              <a:rPr lang="en-US" dirty="0"/>
              <a:t>seen under a microscope after fertilization; therefore, </a:t>
            </a:r>
            <a:r>
              <a:rPr lang="en-US" dirty="0" smtClean="0"/>
              <a:t>linearized transgene </a:t>
            </a:r>
            <a:r>
              <a:rPr lang="en-US" dirty="0"/>
              <a:t>DNA is microinjected into the cytoplasm of either fertilized </a:t>
            </a:r>
            <a:r>
              <a:rPr lang="en-US" dirty="0" smtClean="0"/>
              <a:t>eggs or </a:t>
            </a:r>
            <a:r>
              <a:rPr lang="en-US" dirty="0"/>
              <a:t>embryos that have reached the four-cell stage of development. </a:t>
            </a:r>
            <a:endParaRPr lang="en-US" dirty="0" smtClean="0"/>
          </a:p>
          <a:p>
            <a:r>
              <a:rPr lang="en-US" dirty="0" smtClean="0"/>
              <a:t>Unlike mammalian </a:t>
            </a:r>
            <a:r>
              <a:rPr lang="en-US" dirty="0"/>
              <a:t>embryogenesis, fish egg development is external; hence, </a:t>
            </a:r>
            <a:r>
              <a:rPr lang="en-US" dirty="0" smtClean="0"/>
              <a:t>there is </a:t>
            </a:r>
            <a:r>
              <a:rPr lang="en-US" dirty="0"/>
              <a:t>no need for an implantation procedure. Development of transgenic </a:t>
            </a:r>
            <a:r>
              <a:rPr lang="en-US" dirty="0" smtClean="0"/>
              <a:t>fish occurs </a:t>
            </a:r>
            <a:r>
              <a:rPr lang="en-US" dirty="0"/>
              <a:t>in temperature-regulated holding tanks.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survival of </a:t>
            </a:r>
            <a:r>
              <a:rPr lang="en-US" dirty="0" smtClean="0"/>
              <a:t>fish embryos </a:t>
            </a:r>
            <a:r>
              <a:rPr lang="en-US" dirty="0"/>
              <a:t>after DNA microinjection is high (35 to 80%), and the </a:t>
            </a:r>
            <a:r>
              <a:rPr lang="en-US" dirty="0" smtClean="0"/>
              <a:t>production of </a:t>
            </a:r>
            <a:r>
              <a:rPr lang="en-US" dirty="0"/>
              <a:t>transgenic fish ranges from 10 to 70%.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presence of a transgene </a:t>
            </a:r>
            <a:r>
              <a:rPr lang="en-US" dirty="0" smtClean="0"/>
              <a:t>is scored </a:t>
            </a:r>
            <a:r>
              <a:rPr lang="en-US" dirty="0"/>
              <a:t>by PCR analysis of either nucleated erythrocytes or scale DNA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Founder </a:t>
            </a:r>
            <a:r>
              <a:rPr lang="en-US" dirty="0"/>
              <a:t>fish are mated to establish true-breeding transgenic lines.</a:t>
            </a:r>
          </a:p>
        </p:txBody>
      </p:sp>
    </p:spTree>
    <p:extLst>
      <p:ext uri="{BB962C8B-B14F-4D97-AF65-F5344CB8AC3E}">
        <p14:creationId xmlns:p14="http://schemas.microsoft.com/office/powerpoint/2010/main" xmlns="" val="412050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addition to enhancing traits that aid the production of fish for food</a:t>
            </a:r>
            <a:r>
              <a:rPr lang="en-US" dirty="0" smtClean="0"/>
              <a:t>, </a:t>
            </a:r>
            <a:r>
              <a:rPr lang="en-US" dirty="0" err="1" smtClean="0"/>
              <a:t>transgenesis</a:t>
            </a:r>
            <a:r>
              <a:rPr lang="en-US" dirty="0" smtClean="0"/>
              <a:t> </a:t>
            </a:r>
            <a:r>
              <a:rPr lang="en-US" dirty="0"/>
              <a:t>can be used to generate systems for monitoring aquatic pollutants.</a:t>
            </a:r>
          </a:p>
          <a:p>
            <a:r>
              <a:rPr lang="en-US" dirty="0"/>
              <a:t>One such biosensor system entails the use of transgenic </a:t>
            </a:r>
            <a:r>
              <a:rPr lang="en-US" dirty="0" err="1"/>
              <a:t>medaka</a:t>
            </a:r>
            <a:r>
              <a:rPr lang="en-US" dirty="0"/>
              <a:t> </a:t>
            </a:r>
            <a:r>
              <a:rPr lang="en-US" dirty="0" smtClean="0"/>
              <a:t>fish genetically </a:t>
            </a:r>
            <a:r>
              <a:rPr lang="en-US" dirty="0"/>
              <a:t>engineered to express red or green fluorescent protein </a:t>
            </a:r>
            <a:r>
              <a:rPr lang="en-US" dirty="0" smtClean="0"/>
              <a:t>under the </a:t>
            </a:r>
            <a:r>
              <a:rPr lang="en-US" dirty="0"/>
              <a:t>control of pollutant-responsive promoters</a:t>
            </a:r>
            <a:r>
              <a:rPr lang="en-US" dirty="0" smtClean="0"/>
              <a:t>.</a:t>
            </a:r>
          </a:p>
          <a:p>
            <a:r>
              <a:rPr lang="en-US" dirty="0"/>
              <a:t>Transgenic </a:t>
            </a:r>
            <a:r>
              <a:rPr lang="en-US" dirty="0" err="1" smtClean="0"/>
              <a:t>medaka</a:t>
            </a:r>
            <a:r>
              <a:rPr lang="en-US" dirty="0" smtClean="0"/>
              <a:t> have </a:t>
            </a:r>
            <a:r>
              <a:rPr lang="en-US" dirty="0"/>
              <a:t>been developed as biosensors to detect estrogenic compounds </a:t>
            </a:r>
            <a:r>
              <a:rPr lang="en-US" dirty="0" smtClean="0"/>
              <a:t>in aquatic </a:t>
            </a:r>
            <a:r>
              <a:rPr lang="en-US" dirty="0"/>
              <a:t>environments</a:t>
            </a:r>
            <a:r>
              <a:rPr lang="en-US" dirty="0" smtClean="0"/>
              <a:t>.</a:t>
            </a:r>
          </a:p>
          <a:p>
            <a:r>
              <a:rPr lang="en-US" dirty="0"/>
              <a:t>A wide variety of industrial chemicals, such </a:t>
            </a:r>
            <a:r>
              <a:rPr lang="en-US" dirty="0" smtClean="0"/>
              <a:t>as </a:t>
            </a:r>
            <a:r>
              <a:rPr lang="en-US" dirty="0" err="1" smtClean="0"/>
              <a:t>bisphenol</a:t>
            </a:r>
            <a:r>
              <a:rPr lang="en-US" dirty="0" smtClean="0"/>
              <a:t> </a:t>
            </a:r>
            <a:r>
              <a:rPr lang="en-US" dirty="0"/>
              <a:t>A and polychlorinated biphenyls (PCBs), also have </a:t>
            </a:r>
            <a:r>
              <a:rPr lang="en-US" dirty="0" smtClean="0"/>
              <a:t>estrogenic activity </a:t>
            </a:r>
            <a:r>
              <a:rPr lang="en-US" dirty="0"/>
              <a:t>in animals and are used in the manufacture of </a:t>
            </a:r>
            <a:r>
              <a:rPr lang="en-US" dirty="0" smtClean="0"/>
              <a:t> pharmaceuticals, plastics</a:t>
            </a:r>
            <a:r>
              <a:rPr lang="en-US" dirty="0"/>
              <a:t>, paints, detergents, and insecticides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39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develop transgenic </a:t>
            </a:r>
            <a:r>
              <a:rPr lang="en-US" dirty="0" err="1"/>
              <a:t>medaka</a:t>
            </a:r>
            <a:r>
              <a:rPr lang="en-US" dirty="0"/>
              <a:t> </a:t>
            </a:r>
            <a:r>
              <a:rPr lang="en-US" dirty="0" smtClean="0"/>
              <a:t>to monitor </a:t>
            </a:r>
            <a:r>
              <a:rPr lang="en-US" dirty="0"/>
              <a:t>levels of natural and synthetic estrogens in water, the </a:t>
            </a:r>
            <a:r>
              <a:rPr lang="en-US" dirty="0" smtClean="0"/>
              <a:t>estrogen responsive promoter </a:t>
            </a:r>
            <a:r>
              <a:rPr lang="en-US" dirty="0"/>
              <a:t>from the </a:t>
            </a:r>
            <a:r>
              <a:rPr lang="en-US" dirty="0" err="1"/>
              <a:t>medaka</a:t>
            </a:r>
            <a:r>
              <a:rPr lang="en-US" dirty="0"/>
              <a:t> </a:t>
            </a:r>
            <a:r>
              <a:rPr lang="en-US" dirty="0" err="1"/>
              <a:t>vitellogenin</a:t>
            </a:r>
            <a:r>
              <a:rPr lang="en-US" dirty="0"/>
              <a:t> gene was </a:t>
            </a:r>
            <a:r>
              <a:rPr lang="en-US" dirty="0" smtClean="0"/>
              <a:t>cloned upstream </a:t>
            </a:r>
            <a:r>
              <a:rPr lang="en-US" dirty="0"/>
              <a:t>of the gene encoding green fluorescent protein and then </a:t>
            </a:r>
            <a:r>
              <a:rPr lang="en-US" dirty="0" smtClean="0"/>
              <a:t>injected into </a:t>
            </a:r>
            <a:r>
              <a:rPr lang="en-US" dirty="0" err="1"/>
              <a:t>medaka</a:t>
            </a:r>
            <a:r>
              <a:rPr lang="en-US" dirty="0"/>
              <a:t> </a:t>
            </a:r>
            <a:r>
              <a:rPr lang="en-US" dirty="0" smtClean="0"/>
              <a:t>eggs.</a:t>
            </a:r>
          </a:p>
          <a:p>
            <a:r>
              <a:rPr lang="en-US" dirty="0"/>
              <a:t>This system can be expanded </a:t>
            </a:r>
            <a:r>
              <a:rPr lang="en-US" dirty="0" smtClean="0"/>
              <a:t>to include </a:t>
            </a:r>
            <a:r>
              <a:rPr lang="en-US" dirty="0"/>
              <a:t>promoters responsive </a:t>
            </a:r>
            <a:r>
              <a:rPr lang="en-US" dirty="0" smtClean="0"/>
              <a:t>to other </a:t>
            </a:r>
            <a:r>
              <a:rPr lang="en-US" dirty="0"/>
              <a:t>environmental toxins, such as heavy metals, that control the </a:t>
            </a:r>
            <a:r>
              <a:rPr lang="en-US" dirty="0" smtClean="0"/>
              <a:t>expression of </a:t>
            </a:r>
            <a:r>
              <a:rPr lang="en-US" dirty="0"/>
              <a:t>red and green fluorescent proteins, in some cases in the same fish.</a:t>
            </a:r>
          </a:p>
          <a:p>
            <a:r>
              <a:rPr lang="en-US" dirty="0"/>
              <a:t>Each color would indicate the presence of a different pollutant.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271" y="2286000"/>
            <a:ext cx="4438729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338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What kinds of organism can be made </a:t>
            </a:r>
            <a:r>
              <a:rPr lang="en-US" b="1" dirty="0" smtClean="0">
                <a:solidFill>
                  <a:srgbClr val="7030A0"/>
                </a:solidFill>
              </a:rPr>
              <a:t>transgenic?</a:t>
            </a:r>
          </a:p>
          <a:p>
            <a:pPr lvl="1"/>
            <a:r>
              <a:rPr lang="en-US" b="1" dirty="0" smtClean="0"/>
              <a:t>Mammals </a:t>
            </a:r>
            <a:r>
              <a:rPr lang="en-US" dirty="0" smtClean="0"/>
              <a:t>- mice</a:t>
            </a:r>
            <a:r>
              <a:rPr lang="en-US" dirty="0"/>
              <a:t>, rats, hamsters, rabbits</a:t>
            </a:r>
            <a:r>
              <a:rPr lang="en-US" dirty="0" smtClean="0"/>
              <a:t>, cows</a:t>
            </a:r>
            <a:r>
              <a:rPr lang="en-US" dirty="0"/>
              <a:t>, sheep, goats and pigs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Amphibians</a:t>
            </a:r>
            <a:r>
              <a:rPr lang="en-US" dirty="0"/>
              <a:t> such as frogs and toads </a:t>
            </a:r>
            <a:r>
              <a:rPr lang="en-US" dirty="0" smtClean="0"/>
              <a:t>have also </a:t>
            </a:r>
            <a:r>
              <a:rPr lang="en-US" dirty="0"/>
              <a:t>been made transgenic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Birds</a:t>
            </a:r>
            <a:r>
              <a:rPr lang="en-US" dirty="0" smtClean="0"/>
              <a:t> </a:t>
            </a:r>
            <a:r>
              <a:rPr lang="en-US" dirty="0"/>
              <a:t>such as chickens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Transgenic fishes </a:t>
            </a:r>
            <a:r>
              <a:rPr lang="en-US" dirty="0" smtClean="0"/>
              <a:t>- salmon</a:t>
            </a:r>
            <a:r>
              <a:rPr lang="en-US" dirty="0"/>
              <a:t>, trout and </a:t>
            </a:r>
            <a:r>
              <a:rPr lang="en-US" dirty="0" smtClean="0"/>
              <a:t>catfish</a:t>
            </a:r>
          </a:p>
          <a:p>
            <a:pPr lvl="1"/>
            <a:r>
              <a:rPr lang="en-US" b="1" dirty="0" smtClean="0"/>
              <a:t>Invertebrates</a:t>
            </a:r>
            <a:r>
              <a:rPr lang="en-US" dirty="0" smtClean="0"/>
              <a:t> - </a:t>
            </a:r>
            <a:r>
              <a:rPr lang="en-US" dirty="0"/>
              <a:t>fruit fly </a:t>
            </a:r>
            <a:r>
              <a:rPr lang="en-US" i="1" dirty="0"/>
              <a:t>Drosophila </a:t>
            </a:r>
            <a:r>
              <a:rPr lang="en-US" i="1" dirty="0" smtClean="0"/>
              <a:t>melanogaster,  </a:t>
            </a:r>
            <a:r>
              <a:rPr lang="en-US" dirty="0" smtClean="0"/>
              <a:t>nematode </a:t>
            </a:r>
            <a:r>
              <a:rPr lang="en-US" i="1" dirty="0" err="1"/>
              <a:t>Caenorhabditis</a:t>
            </a:r>
            <a:r>
              <a:rPr lang="en-US" i="1" dirty="0"/>
              <a:t> </a:t>
            </a:r>
            <a:r>
              <a:rPr lang="en-US" i="1" dirty="0" err="1" smtClean="0"/>
              <a:t>elegans</a:t>
            </a:r>
            <a:endParaRPr lang="en-US" i="1" dirty="0" smtClean="0"/>
          </a:p>
          <a:p>
            <a:pPr lvl="1"/>
            <a:r>
              <a:rPr lang="en-US" dirty="0"/>
              <a:t>If we turn to </a:t>
            </a:r>
            <a:r>
              <a:rPr lang="en-US" b="1" dirty="0" smtClean="0"/>
              <a:t>plants</a:t>
            </a:r>
            <a:r>
              <a:rPr lang="en-US" dirty="0" smtClean="0"/>
              <a:t> - </a:t>
            </a:r>
            <a:r>
              <a:rPr lang="en-US" dirty="0"/>
              <a:t>all the major crop plants of the world (such as rice, maize, wheat, barley</a:t>
            </a:r>
            <a:r>
              <a:rPr lang="en-US" dirty="0" smtClean="0"/>
              <a:t>, potatoes </a:t>
            </a:r>
            <a:r>
              <a:rPr lang="en-US" dirty="0"/>
              <a:t>and soy beans)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096000"/>
            <a:ext cx="8305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The above list raises the obvious question</a:t>
            </a:r>
            <a:r>
              <a:rPr lang="en-US" dirty="0" smtClean="0"/>
              <a:t>: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</a:rPr>
              <a:t>I</a:t>
            </a:r>
            <a:r>
              <a:rPr lang="en-US" sz="2200" dirty="0" smtClean="0">
                <a:solidFill>
                  <a:srgbClr val="FFC000"/>
                </a:solidFill>
              </a:rPr>
              <a:t>s </a:t>
            </a:r>
            <a:r>
              <a:rPr lang="en-US" sz="2200" dirty="0">
                <a:solidFill>
                  <a:srgbClr val="FFC000"/>
                </a:solidFill>
              </a:rPr>
              <a:t>it possible to make </a:t>
            </a:r>
            <a:r>
              <a:rPr lang="en-US" sz="2200" dirty="0" smtClean="0">
                <a:solidFill>
                  <a:srgbClr val="FFC000"/>
                </a:solidFill>
              </a:rPr>
              <a:t>transgenic human?</a:t>
            </a:r>
            <a:endParaRPr lang="en-US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8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</a:rPr>
              <a:t>Why Make </a:t>
            </a:r>
            <a:r>
              <a:rPr lang="en-US" sz="2000" b="1" dirty="0" smtClean="0">
                <a:solidFill>
                  <a:srgbClr val="7030A0"/>
                </a:solidFill>
              </a:rPr>
              <a:t>Transgenic </a:t>
            </a:r>
            <a:r>
              <a:rPr lang="en-US" sz="2000" b="1" dirty="0">
                <a:solidFill>
                  <a:srgbClr val="7030A0"/>
                </a:solidFill>
              </a:rPr>
              <a:t>Organisms</a:t>
            </a:r>
            <a:r>
              <a:rPr lang="en-US" sz="2000" b="1" dirty="0" smtClean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sz="2000" dirty="0"/>
              <a:t>There are numerous </a:t>
            </a:r>
            <a:r>
              <a:rPr lang="en-US" sz="2000" dirty="0" smtClean="0"/>
              <a:t>reasons</a:t>
            </a:r>
          </a:p>
          <a:p>
            <a:r>
              <a:rPr lang="en-US" sz="2000" dirty="0"/>
              <a:t>as tools </a:t>
            </a:r>
            <a:r>
              <a:rPr lang="en-US" sz="2000" dirty="0" smtClean="0"/>
              <a:t>in pure research</a:t>
            </a:r>
          </a:p>
          <a:p>
            <a:r>
              <a:rPr lang="en-US" sz="2000" dirty="0"/>
              <a:t>Changing the phenotype of an organism by expressing a novel </a:t>
            </a:r>
            <a:r>
              <a:rPr lang="en-US" sz="2000" dirty="0" smtClean="0"/>
              <a:t>gene product</a:t>
            </a:r>
          </a:p>
          <a:p>
            <a:r>
              <a:rPr lang="en-US" sz="2000" dirty="0"/>
              <a:t>Using transgenic organisms as </a:t>
            </a:r>
            <a:r>
              <a:rPr lang="en-US" sz="2000" dirty="0" smtClean="0"/>
              <a:t>bioreactors – </a:t>
            </a:r>
            <a:r>
              <a:rPr lang="en-US" sz="2000" dirty="0" err="1" smtClean="0"/>
              <a:t>biopharming</a:t>
            </a:r>
            <a:endParaRPr lang="en-US" sz="2000" dirty="0" smtClean="0"/>
          </a:p>
          <a:p>
            <a:r>
              <a:rPr lang="en-US" sz="2000" dirty="0"/>
              <a:t>Turning genes </a:t>
            </a:r>
            <a:r>
              <a:rPr lang="en-US" sz="2000" dirty="0" smtClean="0"/>
              <a:t>off</a:t>
            </a:r>
          </a:p>
          <a:p>
            <a:r>
              <a:rPr lang="en-US" sz="2000" dirty="0"/>
              <a:t>Analysis of gene expression using reporter genes</a:t>
            </a:r>
            <a:endParaRPr lang="en-US" sz="2000" dirty="0" smtClean="0"/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379" y="4071937"/>
            <a:ext cx="3096656" cy="27860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29100"/>
            <a:ext cx="2248168" cy="2519363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98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8"/>
          <p:cNvSpPr>
            <a:spLocks noChangeArrowheads="1"/>
          </p:cNvSpPr>
          <p:nvPr/>
        </p:nvSpPr>
        <p:spPr bwMode="gray">
          <a:xfrm>
            <a:off x="6044660" y="1600201"/>
            <a:ext cx="1164727" cy="2882877"/>
          </a:xfrm>
          <a:prstGeom prst="rect">
            <a:avLst/>
          </a:prstGeom>
          <a:gradFill rotWithShape="1">
            <a:gsLst>
              <a:gs pos="0">
                <a:srgbClr val="C9DE9A">
                  <a:gamma/>
                  <a:tint val="0"/>
                  <a:invGamma/>
                  <a:alpha val="0"/>
                </a:srgbClr>
              </a:gs>
              <a:gs pos="100000">
                <a:srgbClr val="C9DE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9DE9A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gray">
          <a:xfrm>
            <a:off x="1549399" y="5916158"/>
            <a:ext cx="4927601" cy="40844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64" name="AutoShape 4"/>
          <p:cNvCxnSpPr>
            <a:cxnSpLocks noChangeShapeType="1"/>
            <a:endCxn id="40963" idx="1"/>
          </p:cNvCxnSpPr>
          <p:nvPr/>
        </p:nvCxnSpPr>
        <p:spPr bwMode="auto">
          <a:xfrm rot="16200000" flipH="1">
            <a:off x="172753" y="4743733"/>
            <a:ext cx="1411854" cy="1341438"/>
          </a:xfrm>
          <a:prstGeom prst="bentConnector2">
            <a:avLst/>
          </a:prstGeom>
          <a:noFill/>
          <a:ln w="28575" cap="rnd">
            <a:solidFill>
              <a:srgbClr val="3366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5" name="AutoShape 5"/>
          <p:cNvCxnSpPr>
            <a:cxnSpLocks noChangeShapeType="1"/>
          </p:cNvCxnSpPr>
          <p:nvPr/>
        </p:nvCxnSpPr>
        <p:spPr bwMode="auto">
          <a:xfrm rot="10800000" flipV="1">
            <a:off x="6477000" y="4704273"/>
            <a:ext cx="2133600" cy="1411854"/>
          </a:xfrm>
          <a:prstGeom prst="bentConnector3">
            <a:avLst>
              <a:gd name="adj1" fmla="val -12143"/>
            </a:avLst>
          </a:prstGeom>
          <a:noFill/>
          <a:ln w="28575" cap="rnd">
            <a:solidFill>
              <a:srgbClr val="3366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6" name="Text Box 6"/>
          <p:cNvSpPr txBox="1">
            <a:spLocks noChangeArrowheads="1"/>
          </p:cNvSpPr>
          <p:nvPr/>
        </p:nvSpPr>
        <p:spPr bwMode="white">
          <a:xfrm>
            <a:off x="1828800" y="5957935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Constructing </a:t>
            </a:r>
            <a:r>
              <a:rPr lang="en-US" b="1" dirty="0">
                <a:solidFill>
                  <a:srgbClr val="FFFF00"/>
                </a:solidFill>
              </a:rPr>
              <a:t>a transgenic organism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gray">
          <a:xfrm>
            <a:off x="207963" y="4343400"/>
            <a:ext cx="1361070" cy="1045951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DB3"/>
              </a:gs>
              <a:gs pos="50000">
                <a:srgbClr val="C0CDB3">
                  <a:gamma/>
                  <a:tint val="0"/>
                  <a:invGamma/>
                </a:srgbClr>
              </a:gs>
              <a:gs pos="100000">
                <a:srgbClr val="C0CDB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8900" dir="5400000" sy="-100000" rotWithShape="0">
                    <a:srgbClr val="050B0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gray">
          <a:xfrm>
            <a:off x="207963" y="4314030"/>
            <a:ext cx="1361070" cy="315119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gray">
          <a:xfrm>
            <a:off x="301625" y="4316541"/>
            <a:ext cx="1207147" cy="307847"/>
          </a:xfrm>
          <a:prstGeom prst="ellipse">
            <a:avLst/>
          </a:prstGeom>
          <a:solidFill>
            <a:srgbClr val="E1C797"/>
          </a:solidFill>
          <a:ln w="28575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gray">
          <a:xfrm>
            <a:off x="311150" y="1600201"/>
            <a:ext cx="1188968" cy="2820988"/>
          </a:xfrm>
          <a:prstGeom prst="rect">
            <a:avLst/>
          </a:prstGeom>
          <a:gradFill rotWithShape="1">
            <a:gsLst>
              <a:gs pos="0">
                <a:srgbClr val="E1C797">
                  <a:gamma/>
                  <a:tint val="0"/>
                  <a:invGamma/>
                  <a:alpha val="0"/>
                </a:srgbClr>
              </a:gs>
              <a:gs pos="100000">
                <a:srgbClr val="E1C79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E1C797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black">
          <a:xfrm>
            <a:off x="244475" y="2379760"/>
            <a:ext cx="12847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Isolate the gene or genes</a:t>
            </a:r>
          </a:p>
          <a:p>
            <a:pPr algn="ctr"/>
            <a:r>
              <a:rPr lang="en-US" sz="1400" dirty="0"/>
              <a:t>of interest</a:t>
            </a:r>
            <a:endParaRPr lang="en-US" sz="1400" b="1" dirty="0">
              <a:solidFill>
                <a:srgbClr val="333333"/>
              </a:solidFill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1676400" y="4364249"/>
            <a:ext cx="1368342" cy="1045951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8900" dir="5400000" sy="-100000" rotWithShape="0">
                    <a:srgbClr val="050B0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1676400" y="4314030"/>
            <a:ext cx="1368342" cy="315119"/>
            <a:chOff x="2029" y="2178"/>
            <a:chExt cx="1600" cy="474"/>
          </a:xfrm>
        </p:grpSpPr>
        <p:sp>
          <p:nvSpPr>
            <p:cNvPr id="40974" name="Oval 14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C9DE9A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6" name="Rectangle 16"/>
          <p:cNvSpPr>
            <a:spLocks noChangeArrowheads="1"/>
          </p:cNvSpPr>
          <p:nvPr/>
        </p:nvSpPr>
        <p:spPr bwMode="gray">
          <a:xfrm>
            <a:off x="1779587" y="1371601"/>
            <a:ext cx="1196240" cy="3049588"/>
          </a:xfrm>
          <a:prstGeom prst="rect">
            <a:avLst/>
          </a:prstGeom>
          <a:gradFill rotWithShape="1">
            <a:gsLst>
              <a:gs pos="0">
                <a:srgbClr val="C9DE9A">
                  <a:gamma/>
                  <a:tint val="0"/>
                  <a:invGamma/>
                  <a:alpha val="0"/>
                </a:srgbClr>
              </a:gs>
              <a:gs pos="100000">
                <a:srgbClr val="C9DE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9DE9A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black">
          <a:xfrm>
            <a:off x="1712911" y="2532643"/>
            <a:ext cx="129319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Modify the gene for</a:t>
            </a:r>
          </a:p>
          <a:p>
            <a:pPr algn="ctr"/>
            <a:r>
              <a:rPr lang="en-US" sz="1400" dirty="0"/>
              <a:t>suitable expression</a:t>
            </a:r>
          </a:p>
          <a:p>
            <a:pPr algn="ctr"/>
            <a:r>
              <a:rPr lang="en-US" sz="1400" dirty="0"/>
              <a:t>or targeting in the</a:t>
            </a:r>
          </a:p>
          <a:p>
            <a:pPr algn="ctr"/>
            <a:r>
              <a:rPr lang="en-US" sz="1400" dirty="0"/>
              <a:t>new host</a:t>
            </a:r>
            <a:endParaRPr lang="en-US" sz="1400" b="1" dirty="0">
              <a:solidFill>
                <a:srgbClr val="333333"/>
              </a:solidFill>
            </a:endParaRP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gray">
          <a:xfrm>
            <a:off x="3124200" y="4288048"/>
            <a:ext cx="1345315" cy="104595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DB3"/>
              </a:gs>
              <a:gs pos="50000">
                <a:srgbClr val="C0CDB3">
                  <a:gamma/>
                  <a:tint val="0"/>
                  <a:invGamma/>
                </a:srgbClr>
              </a:gs>
              <a:gs pos="100000">
                <a:srgbClr val="C0CDB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8900" dir="5400000" sy="-100000" rotWithShape="0">
                    <a:srgbClr val="050B0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gray">
          <a:xfrm>
            <a:off x="3124200" y="4321709"/>
            <a:ext cx="1345315" cy="315119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3216275" y="1600201"/>
            <a:ext cx="1195027" cy="3031866"/>
            <a:chOff x="3017" y="856"/>
            <a:chExt cx="1052" cy="1906"/>
          </a:xfrm>
        </p:grpSpPr>
        <p:sp>
          <p:nvSpPr>
            <p:cNvPr id="40981" name="Oval 21"/>
            <p:cNvSpPr>
              <a:spLocks noChangeArrowheads="1"/>
            </p:cNvSpPr>
            <p:nvPr/>
          </p:nvSpPr>
          <p:spPr bwMode="gray">
            <a:xfrm>
              <a:off x="3017" y="2480"/>
              <a:ext cx="1052" cy="282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gray">
            <a:xfrm>
              <a:off x="3024" y="856"/>
              <a:ext cx="1036" cy="1764"/>
            </a:xfrm>
            <a:prstGeom prst="rect">
              <a:avLst/>
            </a:prstGeom>
            <a:gradFill rotWithShape="1">
              <a:gsLst>
                <a:gs pos="0">
                  <a:srgbClr val="E1C797">
                    <a:gamma/>
                    <a:tint val="0"/>
                    <a:invGamma/>
                  </a:srgbClr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292929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E1C797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3" name="Rectangle 23"/>
          <p:cNvSpPr>
            <a:spLocks noChangeArrowheads="1"/>
          </p:cNvSpPr>
          <p:nvPr/>
        </p:nvSpPr>
        <p:spPr bwMode="black">
          <a:xfrm>
            <a:off x="3159125" y="2209800"/>
            <a:ext cx="12725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Introduce the new construct</a:t>
            </a:r>
          </a:p>
          <a:p>
            <a:pPr algn="ctr"/>
            <a:r>
              <a:rPr lang="en-US" sz="1400" dirty="0"/>
              <a:t>into a cell of the organism</a:t>
            </a:r>
          </a:p>
          <a:p>
            <a:pPr algn="ctr"/>
            <a:r>
              <a:rPr lang="en-US" sz="1400" dirty="0"/>
              <a:t>from which a complete new</a:t>
            </a:r>
          </a:p>
          <a:p>
            <a:pPr algn="ctr"/>
            <a:r>
              <a:rPr lang="en-US" sz="1400" dirty="0"/>
              <a:t>organism can be derived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gray">
          <a:xfrm>
            <a:off x="4572000" y="4371927"/>
            <a:ext cx="1333195" cy="104595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8900" dir="5400000" sy="-100000" rotWithShape="0">
                    <a:srgbClr val="050B0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4572000" y="4321709"/>
            <a:ext cx="1333195" cy="315119"/>
            <a:chOff x="2029" y="2178"/>
            <a:chExt cx="1600" cy="474"/>
          </a:xfrm>
        </p:grpSpPr>
        <p:sp>
          <p:nvSpPr>
            <p:cNvPr id="40986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C9DE9A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8" name="Rectangle 28"/>
          <p:cNvSpPr>
            <a:spLocks noChangeArrowheads="1"/>
          </p:cNvSpPr>
          <p:nvPr/>
        </p:nvSpPr>
        <p:spPr bwMode="gray">
          <a:xfrm>
            <a:off x="4675188" y="1371602"/>
            <a:ext cx="1164727" cy="3057266"/>
          </a:xfrm>
          <a:prstGeom prst="rect">
            <a:avLst/>
          </a:prstGeom>
          <a:gradFill rotWithShape="1">
            <a:gsLst>
              <a:gs pos="0">
                <a:srgbClr val="C9DE9A">
                  <a:gamma/>
                  <a:tint val="0"/>
                  <a:invGamma/>
                  <a:alpha val="0"/>
                </a:srgbClr>
              </a:gs>
              <a:gs pos="100000">
                <a:srgbClr val="C9DE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9DE9A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black">
          <a:xfrm>
            <a:off x="4606925" y="2438400"/>
            <a:ext cx="1260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Regenerate a complete</a:t>
            </a:r>
          </a:p>
          <a:p>
            <a:pPr algn="ctr"/>
            <a:r>
              <a:rPr lang="en-US" sz="1400" dirty="0"/>
              <a:t>organism from the</a:t>
            </a:r>
          </a:p>
          <a:p>
            <a:pPr algn="ctr"/>
            <a:r>
              <a:rPr lang="en-US" sz="1400" dirty="0"/>
              <a:t>transformed cell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4099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8" name="AutoShape 24"/>
          <p:cNvSpPr>
            <a:spLocks noChangeArrowheads="1"/>
          </p:cNvSpPr>
          <p:nvPr/>
        </p:nvSpPr>
        <p:spPr bwMode="gray">
          <a:xfrm>
            <a:off x="5989320" y="4295727"/>
            <a:ext cx="1333195" cy="104595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8900" dir="5400000" sy="-100000" rotWithShape="0">
                    <a:srgbClr val="050B0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5989320" y="4321709"/>
            <a:ext cx="1333195" cy="315119"/>
            <a:chOff x="2029" y="2178"/>
            <a:chExt cx="1600" cy="474"/>
          </a:xfrm>
        </p:grpSpPr>
        <p:sp>
          <p:nvSpPr>
            <p:cNvPr id="40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C9DE9A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Rectangle 29"/>
          <p:cNvSpPr>
            <a:spLocks noChangeArrowheads="1"/>
          </p:cNvSpPr>
          <p:nvPr/>
        </p:nvSpPr>
        <p:spPr bwMode="black">
          <a:xfrm>
            <a:off x="6024245" y="2438400"/>
            <a:ext cx="12604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Identify organism</a:t>
            </a:r>
          </a:p>
          <a:p>
            <a:pPr algn="ctr"/>
            <a:r>
              <a:rPr lang="en-US" sz="1400" dirty="0"/>
              <a:t>containing the transgene</a:t>
            </a:r>
          </a:p>
          <a:p>
            <a:pPr algn="ctr"/>
            <a:r>
              <a:rPr lang="en-US" sz="1400" dirty="0"/>
              <a:t>in germ line cells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gray">
          <a:xfrm>
            <a:off x="7485145" y="1600200"/>
            <a:ext cx="1164727" cy="2882877"/>
          </a:xfrm>
          <a:prstGeom prst="rect">
            <a:avLst/>
          </a:prstGeom>
          <a:gradFill rotWithShape="1">
            <a:gsLst>
              <a:gs pos="0">
                <a:srgbClr val="C9DE9A">
                  <a:gamma/>
                  <a:tint val="0"/>
                  <a:invGamma/>
                  <a:alpha val="0"/>
                </a:srgbClr>
              </a:gs>
              <a:gs pos="100000">
                <a:srgbClr val="C9DE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9DE9A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4"/>
          <p:cNvSpPr>
            <a:spLocks noChangeArrowheads="1"/>
          </p:cNvSpPr>
          <p:nvPr/>
        </p:nvSpPr>
        <p:spPr bwMode="gray">
          <a:xfrm>
            <a:off x="7429805" y="4295726"/>
            <a:ext cx="1333195" cy="104595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8900" dir="5400000" sy="-100000" rotWithShape="0">
                    <a:srgbClr val="050B0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Group 25"/>
          <p:cNvGrpSpPr>
            <a:grpSpLocks/>
          </p:cNvGrpSpPr>
          <p:nvPr/>
        </p:nvGrpSpPr>
        <p:grpSpPr bwMode="auto">
          <a:xfrm>
            <a:off x="7429805" y="4321708"/>
            <a:ext cx="1333195" cy="315119"/>
            <a:chOff x="2029" y="2178"/>
            <a:chExt cx="1600" cy="474"/>
          </a:xfrm>
        </p:grpSpPr>
        <p:sp>
          <p:nvSpPr>
            <p:cNvPr id="55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C9DE9A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Rectangle 29"/>
          <p:cNvSpPr>
            <a:spLocks noChangeArrowheads="1"/>
          </p:cNvSpPr>
          <p:nvPr/>
        </p:nvSpPr>
        <p:spPr bwMode="black">
          <a:xfrm>
            <a:off x="7464730" y="2438399"/>
            <a:ext cx="12604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Identify progeny that</a:t>
            </a:r>
          </a:p>
          <a:p>
            <a:pPr algn="ctr"/>
            <a:r>
              <a:rPr lang="en-US" sz="1400" dirty="0"/>
              <a:t>contain the transgene</a:t>
            </a:r>
          </a:p>
          <a:p>
            <a:pPr algn="ctr"/>
            <a:r>
              <a:rPr lang="en-US" sz="1400" dirty="0"/>
              <a:t>in all cells</a:t>
            </a:r>
            <a:endParaRPr lang="en-US" sz="14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28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6324600" cy="1143000"/>
          </a:xfrm>
        </p:spPr>
        <p:txBody>
          <a:bodyPr/>
          <a:lstStyle/>
          <a:p>
            <a:r>
              <a:rPr lang="en-US" sz="3600" dirty="0" smtClean="0"/>
              <a:t>Three Major Methodologies</a:t>
            </a:r>
            <a:endParaRPr lang="en-US" sz="3600" dirty="0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gray">
          <a:xfrm>
            <a:off x="2455863" y="23526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gray">
          <a:xfrm>
            <a:off x="2949575" y="28321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gray">
          <a:xfrm>
            <a:off x="3124200" y="3673475"/>
            <a:ext cx="2441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Major Methods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gray">
          <a:xfrm>
            <a:off x="2782887" y="1724124"/>
            <a:ext cx="3124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The Retroviral Vector Method</a:t>
            </a:r>
            <a:endParaRPr lang="en-US" sz="14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gray">
          <a:xfrm>
            <a:off x="6248400" y="4804291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 dirty="0"/>
              <a:t>The DNA Microinjection Method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3567113" y="1878013"/>
            <a:ext cx="1466850" cy="1447800"/>
            <a:chOff x="708" y="2203"/>
            <a:chExt cx="751" cy="741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9" name="Picture 11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3595688" y="2311400"/>
            <a:ext cx="1450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2266950" y="4292600"/>
            <a:ext cx="1466850" cy="1447800"/>
            <a:chOff x="708" y="2203"/>
            <a:chExt cx="751" cy="741"/>
          </a:xfrm>
        </p:grpSpPr>
        <p:sp>
          <p:nvSpPr>
            <p:cNvPr id="1742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3" name="Picture 15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4" name="Rectangle 16"/>
          <p:cNvSpPr>
            <a:spLocks noChangeArrowheads="1"/>
          </p:cNvSpPr>
          <p:nvPr/>
        </p:nvSpPr>
        <p:spPr bwMode="gray">
          <a:xfrm>
            <a:off x="2282825" y="4710113"/>
            <a:ext cx="1450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4876800" y="4343400"/>
            <a:ext cx="1466850" cy="1447800"/>
            <a:chOff x="708" y="2203"/>
            <a:chExt cx="751" cy="741"/>
          </a:xfrm>
        </p:grpSpPr>
        <p:sp>
          <p:nvSpPr>
            <p:cNvPr id="17426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7" name="Picture 1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8" name="Rectangle 20"/>
          <p:cNvSpPr>
            <a:spLocks noChangeArrowheads="1"/>
          </p:cNvSpPr>
          <p:nvPr/>
        </p:nvSpPr>
        <p:spPr bwMode="gray">
          <a:xfrm>
            <a:off x="4953000" y="48006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gray">
          <a:xfrm>
            <a:off x="160656" y="4696569"/>
            <a:ext cx="21732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 dirty="0"/>
              <a:t>The Engineered Embryonic Stem Cell</a:t>
            </a:r>
          </a:p>
          <a:p>
            <a:pPr algn="r"/>
            <a:r>
              <a:rPr lang="en-US" sz="1400" b="1" dirty="0"/>
              <a:t>Method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60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6172200" cy="1143000"/>
          </a:xfrm>
        </p:spPr>
        <p:txBody>
          <a:bodyPr/>
          <a:lstStyle/>
          <a:p>
            <a:r>
              <a:rPr lang="en-US" sz="3500" b="0" dirty="0"/>
              <a:t>The Retroviral Vector Method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4239" cy="52768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Of the various gene transfer methods, the use of retroviral vectors </a:t>
            </a:r>
            <a:r>
              <a:rPr lang="en-US" dirty="0" smtClean="0"/>
              <a:t>has </a:t>
            </a:r>
            <a:r>
              <a:rPr lang="en-US" dirty="0"/>
              <a:t>the advantage of being an effective means of integrating the </a:t>
            </a:r>
            <a:r>
              <a:rPr lang="en-US" dirty="0" smtClean="0"/>
              <a:t>transgene into </a:t>
            </a:r>
            <a:r>
              <a:rPr lang="en-US" dirty="0"/>
              <a:t>the genome of a recipient cell</a:t>
            </a:r>
            <a:r>
              <a:rPr lang="en-US" dirty="0" smtClean="0"/>
              <a:t>.</a:t>
            </a:r>
          </a:p>
          <a:p>
            <a:r>
              <a:rPr lang="en-US" dirty="0"/>
              <a:t>Retroviruses have RNA genomes that </a:t>
            </a:r>
            <a:r>
              <a:rPr lang="en-US" dirty="0" smtClean="0"/>
              <a:t>are used </a:t>
            </a:r>
            <a:r>
              <a:rPr lang="en-US" dirty="0"/>
              <a:t>as templates for reverse transcriptase to synthesize a DNA copy </a:t>
            </a:r>
            <a:r>
              <a:rPr lang="en-US" dirty="0" smtClean="0"/>
              <a:t>that can </a:t>
            </a:r>
            <a:r>
              <a:rPr lang="en-US" dirty="0"/>
              <a:t>be inserted into the host cell </a:t>
            </a:r>
            <a:r>
              <a:rPr lang="en-US" dirty="0" smtClean="0"/>
              <a:t>genome.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439" y="1457325"/>
            <a:ext cx="3422561" cy="541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22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Genome size </a:t>
            </a:r>
            <a:r>
              <a:rPr lang="en-IN" dirty="0"/>
              <a:t>i</a:t>
            </a:r>
            <a:r>
              <a:rPr lang="en-IN" dirty="0" smtClean="0"/>
              <a:t>s 7-10kb </a:t>
            </a:r>
            <a:r>
              <a:rPr lang="en-IN" dirty="0" err="1" smtClean="0"/>
              <a:t>ssRNA</a:t>
            </a:r>
            <a:r>
              <a:rPr lang="en-IN" dirty="0" smtClean="0"/>
              <a:t> containing Long terminal repeats(LTR) on both ends that flank rev, gag, pol and other regulatory gene.</a:t>
            </a:r>
          </a:p>
          <a:p>
            <a:pPr algn="just"/>
            <a:r>
              <a:rPr lang="en-IN" dirty="0" smtClean="0"/>
              <a:t>When its enter in cytoplasm of host cell it reverse transcribed into DNA then its integrated into the host cell genome (Provirus) and express themselves along with host genome.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22117020"/>
      </p:ext>
    </p:extLst>
  </p:cSld>
  <p:clrMapOvr>
    <a:masterClrMapping/>
  </p:clrMapOvr>
</p:sld>
</file>

<file path=ppt/theme/theme1.xml><?xml version="1.0" encoding="utf-8"?>
<a:theme xmlns:a="http://schemas.openxmlformats.org/drawingml/2006/main" name="573TGp_research_light_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573TGp_research_light_ani</Template>
  <TotalTime>967</TotalTime>
  <Words>2205</Words>
  <Application>Microsoft Office PowerPoint</Application>
  <PresentationFormat>On-screen Show (4:3)</PresentationFormat>
  <Paragraphs>139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573TGp_research_light_ani</vt:lpstr>
      <vt:lpstr>Transgenic Animals</vt:lpstr>
      <vt:lpstr>Contents</vt:lpstr>
      <vt:lpstr>Few Questions????</vt:lpstr>
      <vt:lpstr>Few Questions????</vt:lpstr>
      <vt:lpstr>Few Questions????</vt:lpstr>
      <vt:lpstr>General Principles</vt:lpstr>
      <vt:lpstr>Three Major Methodologies</vt:lpstr>
      <vt:lpstr>The Retroviral Vector Method</vt:lpstr>
      <vt:lpstr>Slide 9</vt:lpstr>
      <vt:lpstr>Retroviral Biology</vt:lpstr>
      <vt:lpstr>Infection by Retroviruses</vt:lpstr>
      <vt:lpstr>Slide 12</vt:lpstr>
      <vt:lpstr>Slide 13</vt:lpstr>
      <vt:lpstr>Production and use of retroviral vector</vt:lpstr>
      <vt:lpstr>Slide 15</vt:lpstr>
      <vt:lpstr>Slide 16</vt:lpstr>
      <vt:lpstr>The Engineered Embryonic Stem Cell Method</vt:lpstr>
      <vt:lpstr>Establishing transgenic mice with genetically  engineered embryonic stem (ES) cells. </vt:lpstr>
      <vt:lpstr>Slide 19</vt:lpstr>
      <vt:lpstr>Slide 20</vt:lpstr>
      <vt:lpstr>Slide 21</vt:lpstr>
      <vt:lpstr>Slide 22</vt:lpstr>
      <vt:lpstr>Positive-Negative Selection</vt:lpstr>
      <vt:lpstr>Slide 24</vt:lpstr>
      <vt:lpstr>Transgenic Animals Examples</vt:lpstr>
      <vt:lpstr>Slide 26</vt:lpstr>
      <vt:lpstr>Slide 27</vt:lpstr>
      <vt:lpstr>Transgenic Poultry</vt:lpstr>
      <vt:lpstr>Slide 29</vt:lpstr>
      <vt:lpstr>Transgenic Fish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Transgenic Animals</dc:title>
  <dc:creator>Dr Bhargav</dc:creator>
  <cp:lastModifiedBy>user</cp:lastModifiedBy>
  <cp:revision>55</cp:revision>
  <dcterms:created xsi:type="dcterms:W3CDTF">2006-08-16T00:00:00Z</dcterms:created>
  <dcterms:modified xsi:type="dcterms:W3CDTF">2021-10-11T06:39:50Z</dcterms:modified>
</cp:coreProperties>
</file>