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Lst>
  <p:sldSz cx="9144000" cy="6858000" type="screen4x3"/>
  <p:notesSz cx="10234613" cy="7099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84"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435304" cy="35458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797023" y="0"/>
            <a:ext cx="4435304" cy="354580"/>
          </a:xfrm>
          <a:prstGeom prst="rect">
            <a:avLst/>
          </a:prstGeom>
        </p:spPr>
        <p:txBody>
          <a:bodyPr vert="horz" lIns="91440" tIns="45720" rIns="91440" bIns="45720" rtlCol="0"/>
          <a:lstStyle>
            <a:lvl1pPr algn="r">
              <a:defRPr sz="1200"/>
            </a:lvl1pPr>
          </a:lstStyle>
          <a:p>
            <a:fld id="{490EF18F-F53F-4DC2-9AC0-D3152490DB4F}" type="datetimeFigureOut">
              <a:rPr lang="en-US" smtClean="0"/>
              <a:pPr/>
              <a:t>10/10/2021</a:t>
            </a:fld>
            <a:endParaRPr lang="en-US"/>
          </a:p>
        </p:txBody>
      </p:sp>
      <p:sp>
        <p:nvSpPr>
          <p:cNvPr id="4" name="Footer Placeholder 3"/>
          <p:cNvSpPr>
            <a:spLocks noGrp="1"/>
          </p:cNvSpPr>
          <p:nvPr>
            <p:ph type="ftr" sz="quarter" idx="2"/>
          </p:nvPr>
        </p:nvSpPr>
        <p:spPr>
          <a:xfrm>
            <a:off x="2" y="6743619"/>
            <a:ext cx="4435304" cy="35458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797023" y="6743619"/>
            <a:ext cx="4435304" cy="354580"/>
          </a:xfrm>
          <a:prstGeom prst="rect">
            <a:avLst/>
          </a:prstGeom>
        </p:spPr>
        <p:txBody>
          <a:bodyPr vert="horz" lIns="91440" tIns="45720" rIns="91440" bIns="45720" rtlCol="0" anchor="b"/>
          <a:lstStyle>
            <a:lvl1pPr algn="r">
              <a:defRPr sz="1200"/>
            </a:lvl1pPr>
          </a:lstStyle>
          <a:p>
            <a:fld id="{9F17C9EE-3374-401F-B5C3-8E162EAA186D}" type="slidenum">
              <a:rPr lang="en-US" smtClean="0"/>
              <a:pPr/>
              <a:t>‹#›</a:t>
            </a:fld>
            <a:endParaRPr lang="en-US"/>
          </a:p>
        </p:txBody>
      </p:sp>
    </p:spTree>
    <p:extLst>
      <p:ext uri="{BB962C8B-B14F-4D97-AF65-F5344CB8AC3E}">
        <p14:creationId xmlns:p14="http://schemas.microsoft.com/office/powerpoint/2010/main" xmlns="" val="391015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434998" cy="354965"/>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5797248" y="1"/>
            <a:ext cx="4434998" cy="354965"/>
          </a:xfrm>
          <a:prstGeom prst="rect">
            <a:avLst/>
          </a:prstGeom>
        </p:spPr>
        <p:txBody>
          <a:bodyPr vert="horz" lIns="99048" tIns="49524" rIns="99048" bIns="49524" rtlCol="0"/>
          <a:lstStyle>
            <a:lvl1pPr algn="r">
              <a:defRPr sz="1300"/>
            </a:lvl1pPr>
          </a:lstStyle>
          <a:p>
            <a:fld id="{91DFD052-723F-4210-B197-F36AE6C973CA}" type="datetimeFigureOut">
              <a:rPr lang="en-US" smtClean="0"/>
              <a:pPr/>
              <a:t>10/10/2021</a:t>
            </a:fld>
            <a:endParaRPr lang="en-US"/>
          </a:p>
        </p:txBody>
      </p:sp>
      <p:sp>
        <p:nvSpPr>
          <p:cNvPr id="4" name="Slide Image Placeholder 3"/>
          <p:cNvSpPr>
            <a:spLocks noGrp="1" noRot="1" noChangeAspect="1"/>
          </p:cNvSpPr>
          <p:nvPr>
            <p:ph type="sldImg" idx="2"/>
          </p:nvPr>
        </p:nvSpPr>
        <p:spPr>
          <a:xfrm>
            <a:off x="3343275" y="533400"/>
            <a:ext cx="3548063" cy="2660650"/>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1023462" y="3372167"/>
            <a:ext cx="8187690" cy="3194685"/>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6743104"/>
            <a:ext cx="4434998" cy="354965"/>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5797248" y="6743104"/>
            <a:ext cx="4434998" cy="354965"/>
          </a:xfrm>
          <a:prstGeom prst="rect">
            <a:avLst/>
          </a:prstGeom>
        </p:spPr>
        <p:txBody>
          <a:bodyPr vert="horz" lIns="99048" tIns="49524" rIns="99048" bIns="49524" rtlCol="0" anchor="b"/>
          <a:lstStyle>
            <a:lvl1pPr algn="r">
              <a:defRPr sz="1300"/>
            </a:lvl1pPr>
          </a:lstStyle>
          <a:p>
            <a:fld id="{38E4273C-D7C8-4DC1-B024-9AFE5F97761E}" type="slidenum">
              <a:rPr lang="en-US" smtClean="0"/>
              <a:pPr/>
              <a:t>‹#›</a:t>
            </a:fld>
            <a:endParaRPr lang="en-US"/>
          </a:p>
        </p:txBody>
      </p:sp>
    </p:spTree>
    <p:extLst>
      <p:ext uri="{BB962C8B-B14F-4D97-AF65-F5344CB8AC3E}">
        <p14:creationId xmlns:p14="http://schemas.microsoft.com/office/powerpoint/2010/main" xmlns="" val="42396624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3554" name="Picture 2" descr="http://www.bbc.co.uk/schools/gcsebitesize/science/images/bio_dna.jpg"/>
          <p:cNvPicPr>
            <a:picLocks noChangeAspect="1" noChangeArrowheads="1"/>
          </p:cNvPicPr>
          <p:nvPr userDrawn="1"/>
        </p:nvPicPr>
        <p:blipFill>
          <a:blip r:embed="rId2"/>
          <a:srcRect/>
          <a:stretch>
            <a:fillRect/>
          </a:stretch>
        </p:blipFill>
        <p:spPr bwMode="auto">
          <a:xfrm>
            <a:off x="2133600" y="2657475"/>
            <a:ext cx="5200650" cy="4200525"/>
          </a:xfrm>
          <a:prstGeom prst="rect">
            <a:avLst/>
          </a:prstGeom>
          <a:noFill/>
        </p:spPr>
      </p:pic>
      <p:sp>
        <p:nvSpPr>
          <p:cNvPr id="3142" name="Rectangle 70"/>
          <p:cNvSpPr>
            <a:spLocks noChangeArrowheads="1"/>
          </p:cNvSpPr>
          <p:nvPr/>
        </p:nvSpPr>
        <p:spPr bwMode="gray">
          <a:xfrm>
            <a:off x="0" y="0"/>
            <a:ext cx="2109788" cy="6858000"/>
          </a:xfrm>
          <a:prstGeom prst="rect">
            <a:avLst/>
          </a:prstGeom>
          <a:solidFill>
            <a:schemeClr val="accent1"/>
          </a:solidFill>
          <a:ln w="9525">
            <a:noFill/>
            <a:miter lim="800000"/>
            <a:headEnd/>
            <a:tailEnd/>
          </a:ln>
          <a:effectLst/>
        </p:spPr>
        <p:txBody>
          <a:bodyPr wrap="none" anchor="ctr"/>
          <a:lstStyle/>
          <a:p>
            <a:endParaRPr lang="en-US"/>
          </a:p>
        </p:txBody>
      </p:sp>
      <p:grpSp>
        <p:nvGrpSpPr>
          <p:cNvPr id="2" name="Group 181"/>
          <p:cNvGrpSpPr>
            <a:grpSpLocks/>
          </p:cNvGrpSpPr>
          <p:nvPr/>
        </p:nvGrpSpPr>
        <p:grpSpPr bwMode="auto">
          <a:xfrm rot="10800000">
            <a:off x="-6350" y="0"/>
            <a:ext cx="461963" cy="6858000"/>
            <a:chOff x="768" y="1700"/>
            <a:chExt cx="405" cy="2620"/>
          </a:xfrm>
        </p:grpSpPr>
        <p:sp>
          <p:nvSpPr>
            <p:cNvPr id="3254" name="Rectangle 182"/>
            <p:cNvSpPr>
              <a:spLocks noChangeArrowheads="1"/>
            </p:cNvSpPr>
            <p:nvPr userDrawn="1"/>
          </p:nvSpPr>
          <p:spPr bwMode="gray">
            <a:xfrm>
              <a:off x="768" y="1700"/>
              <a:ext cx="95" cy="2620"/>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3255" name="Rectangle 183"/>
            <p:cNvSpPr>
              <a:spLocks noChangeArrowheads="1"/>
            </p:cNvSpPr>
            <p:nvPr userDrawn="1"/>
          </p:nvSpPr>
          <p:spPr bwMode="gray">
            <a:xfrm>
              <a:off x="912" y="1700"/>
              <a:ext cx="261" cy="2620"/>
            </a:xfrm>
            <a:prstGeom prst="rect">
              <a:avLst/>
            </a:prstGeom>
            <a:solidFill>
              <a:schemeClr val="tx2">
                <a:alpha val="30000"/>
              </a:schemeClr>
            </a:solidFill>
            <a:ln w="9525">
              <a:noFill/>
              <a:miter lim="800000"/>
              <a:headEnd/>
              <a:tailEnd/>
            </a:ln>
            <a:effectLst/>
          </p:spPr>
          <p:txBody>
            <a:bodyPr wrap="none" anchor="ctr"/>
            <a:lstStyle/>
            <a:p>
              <a:endParaRPr lang="en-US"/>
            </a:p>
          </p:txBody>
        </p:sp>
      </p:grpSp>
      <p:grpSp>
        <p:nvGrpSpPr>
          <p:cNvPr id="3" name="Group 195"/>
          <p:cNvGrpSpPr>
            <a:grpSpLocks/>
          </p:cNvGrpSpPr>
          <p:nvPr/>
        </p:nvGrpSpPr>
        <p:grpSpPr bwMode="auto">
          <a:xfrm>
            <a:off x="1371600" y="0"/>
            <a:ext cx="547688" cy="6858000"/>
            <a:chOff x="768" y="1700"/>
            <a:chExt cx="405" cy="2620"/>
          </a:xfrm>
        </p:grpSpPr>
        <p:sp>
          <p:nvSpPr>
            <p:cNvPr id="3268" name="Rectangle 196"/>
            <p:cNvSpPr>
              <a:spLocks noChangeArrowheads="1"/>
            </p:cNvSpPr>
            <p:nvPr userDrawn="1"/>
          </p:nvSpPr>
          <p:spPr bwMode="gray">
            <a:xfrm>
              <a:off x="768" y="1700"/>
              <a:ext cx="95" cy="2620"/>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3269" name="Rectangle 197"/>
            <p:cNvSpPr>
              <a:spLocks noChangeArrowheads="1"/>
            </p:cNvSpPr>
            <p:nvPr userDrawn="1"/>
          </p:nvSpPr>
          <p:spPr bwMode="gray">
            <a:xfrm>
              <a:off x="912" y="1700"/>
              <a:ext cx="261" cy="2620"/>
            </a:xfrm>
            <a:prstGeom prst="rect">
              <a:avLst/>
            </a:prstGeom>
            <a:solidFill>
              <a:schemeClr val="tx2">
                <a:alpha val="30000"/>
              </a:schemeClr>
            </a:solidFill>
            <a:ln w="9525">
              <a:noFill/>
              <a:miter lim="800000"/>
              <a:headEnd/>
              <a:tailEnd/>
            </a:ln>
            <a:effectLst/>
          </p:spPr>
          <p:txBody>
            <a:bodyPr wrap="none" anchor="ctr"/>
            <a:lstStyle/>
            <a:p>
              <a:endParaRPr lang="en-US"/>
            </a:p>
          </p:txBody>
        </p:sp>
      </p:grpSp>
      <p:sp>
        <p:nvSpPr>
          <p:cNvPr id="3237" name="Rectangle 165"/>
          <p:cNvSpPr>
            <a:spLocks noChangeArrowheads="1"/>
          </p:cNvSpPr>
          <p:nvPr/>
        </p:nvSpPr>
        <p:spPr bwMode="gray">
          <a:xfrm>
            <a:off x="6964363" y="6350"/>
            <a:ext cx="2179637" cy="984250"/>
          </a:xfrm>
          <a:prstGeom prst="rect">
            <a:avLst/>
          </a:prstGeom>
          <a:solidFill>
            <a:schemeClr val="accent2">
              <a:alpha val="70000"/>
            </a:schemeClr>
          </a:solidFill>
          <a:ln w="9525">
            <a:noFill/>
            <a:miter lim="800000"/>
            <a:headEnd/>
            <a:tailEnd/>
          </a:ln>
          <a:effectLst/>
        </p:spPr>
        <p:txBody>
          <a:bodyPr wrap="none" anchor="ctr"/>
          <a:lstStyle/>
          <a:p>
            <a:endParaRPr lang="en-US"/>
          </a:p>
        </p:txBody>
      </p:sp>
      <p:sp>
        <p:nvSpPr>
          <p:cNvPr id="3075" name="Rectangle 3"/>
          <p:cNvSpPr>
            <a:spLocks noGrp="1" noChangeArrowheads="1"/>
          </p:cNvSpPr>
          <p:nvPr>
            <p:ph type="subTitle" idx="1"/>
          </p:nvPr>
        </p:nvSpPr>
        <p:spPr>
          <a:xfrm>
            <a:off x="5715000" y="5410200"/>
            <a:ext cx="2971800" cy="762000"/>
          </a:xfrm>
        </p:spPr>
        <p:txBody>
          <a:bodyPr/>
          <a:lstStyle>
            <a:lvl1pPr marL="0" indent="0" algn="dist">
              <a:buFontTx/>
              <a:buNone/>
              <a:defRPr sz="1400" i="1">
                <a:latin typeface="Times New Roman" pitchFamily="18" charset="0"/>
              </a:defRPr>
            </a:lvl1pPr>
          </a:lstStyle>
          <a:p>
            <a:r>
              <a:rPr lang="en-US" dirty="0" smtClean="0"/>
              <a:t>Click to edit Master subtitle style</a:t>
            </a:r>
            <a:endParaRPr lang="en-US" dirty="0"/>
          </a:p>
        </p:txBody>
      </p:sp>
      <p:sp>
        <p:nvSpPr>
          <p:cNvPr id="3076" name="Rectangle 4"/>
          <p:cNvSpPr>
            <a:spLocks noGrp="1" noChangeArrowheads="1"/>
          </p:cNvSpPr>
          <p:nvPr>
            <p:ph type="dt" sz="half" idx="2"/>
          </p:nvPr>
        </p:nvSpPr>
        <p:spPr>
          <a:xfrm>
            <a:off x="3103563" y="6445250"/>
            <a:ext cx="1144587" cy="276225"/>
          </a:xfrm>
        </p:spPr>
        <p:txBody>
          <a:bodyPr/>
          <a:lstStyle>
            <a:lvl1pPr>
              <a:defRPr/>
            </a:lvl1pPr>
          </a:lstStyle>
          <a:p>
            <a:fld id="{C613D42C-91A6-406C-A34B-1D734F596D41}" type="datetime1">
              <a:rPr lang="en-US" smtClean="0"/>
              <a:pPr/>
              <a:t>10/10/2021</a:t>
            </a:fld>
            <a:endParaRPr lang="en-US"/>
          </a:p>
        </p:txBody>
      </p:sp>
      <p:sp>
        <p:nvSpPr>
          <p:cNvPr id="3077" name="Rectangle 5"/>
          <p:cNvSpPr>
            <a:spLocks noGrp="1" noChangeArrowheads="1"/>
          </p:cNvSpPr>
          <p:nvPr>
            <p:ph type="ftr" sz="quarter" idx="3"/>
          </p:nvPr>
        </p:nvSpPr>
        <p:spPr>
          <a:xfrm>
            <a:off x="4572000" y="6445250"/>
            <a:ext cx="1206500" cy="276225"/>
          </a:xfrm>
        </p:spPr>
        <p:txBody>
          <a:bodyPr/>
          <a:lstStyle>
            <a:lvl1pPr>
              <a:defRPr/>
            </a:lvl1pPr>
          </a:lstStyle>
          <a:p>
            <a:endParaRPr lang="en-US"/>
          </a:p>
        </p:txBody>
      </p:sp>
      <p:sp>
        <p:nvSpPr>
          <p:cNvPr id="3078" name="Rectangle 6"/>
          <p:cNvSpPr>
            <a:spLocks noGrp="1" noChangeArrowheads="1"/>
          </p:cNvSpPr>
          <p:nvPr>
            <p:ph type="sldNum" sz="quarter" idx="4"/>
          </p:nvPr>
        </p:nvSpPr>
        <p:spPr>
          <a:xfrm>
            <a:off x="6096000" y="6445250"/>
            <a:ext cx="1100138" cy="276225"/>
          </a:xfrm>
        </p:spPr>
        <p:txBody>
          <a:bodyPr/>
          <a:lstStyle>
            <a:lvl1pPr>
              <a:defRPr/>
            </a:lvl1pPr>
          </a:lstStyle>
          <a:p>
            <a:fld id="{F446B426-93D7-4B46-84C2-E8123443C9A3}" type="slidenum">
              <a:rPr lang="en-US" smtClean="0"/>
              <a:pPr/>
              <a:t>‹#›</a:t>
            </a:fld>
            <a:endParaRPr lang="en-US"/>
          </a:p>
        </p:txBody>
      </p:sp>
      <p:sp>
        <p:nvSpPr>
          <p:cNvPr id="3236" name="Rectangle 164"/>
          <p:cNvSpPr>
            <a:spLocks noChangeArrowheads="1"/>
          </p:cNvSpPr>
          <p:nvPr/>
        </p:nvSpPr>
        <p:spPr bwMode="gray">
          <a:xfrm rot="-5400000">
            <a:off x="4041775" y="-1854200"/>
            <a:ext cx="990600" cy="4699000"/>
          </a:xfrm>
          <a:prstGeom prst="rect">
            <a:avLst/>
          </a:prstGeom>
          <a:solidFill>
            <a:schemeClr val="tx2">
              <a:alpha val="70000"/>
            </a:schemeClr>
          </a:solidFill>
          <a:ln w="9525">
            <a:noFill/>
            <a:miter lim="800000"/>
            <a:headEnd/>
            <a:tailEnd/>
          </a:ln>
          <a:effectLst/>
        </p:spPr>
        <p:txBody>
          <a:bodyPr wrap="none" anchor="ctr"/>
          <a:lstStyle/>
          <a:p>
            <a:endParaRPr lang="en-US"/>
          </a:p>
        </p:txBody>
      </p:sp>
      <p:sp>
        <p:nvSpPr>
          <p:cNvPr id="3074" name="Rectangle 2"/>
          <p:cNvSpPr>
            <a:spLocks noGrp="1" noChangeArrowheads="1"/>
          </p:cNvSpPr>
          <p:nvPr>
            <p:ph type="ctrTitle"/>
          </p:nvPr>
        </p:nvSpPr>
        <p:spPr>
          <a:xfrm>
            <a:off x="914400" y="1066800"/>
            <a:ext cx="7772400" cy="1470025"/>
          </a:xfrm>
        </p:spPr>
        <p:txBody>
          <a:bodyPr/>
          <a:lstStyle>
            <a:lvl1pPr algn="r">
              <a:defRPr sz="4400"/>
            </a:lvl1pPr>
          </a:lstStyle>
          <a:p>
            <a:r>
              <a:rPr lang="en-US" dirty="0" smtClean="0"/>
              <a:t>Click to edit Master title style</a:t>
            </a:r>
            <a:endParaRPr lang="en-US" dirty="0"/>
          </a:p>
        </p:txBody>
      </p:sp>
      <p:grpSp>
        <p:nvGrpSpPr>
          <p:cNvPr id="4" name="Group 199"/>
          <p:cNvGrpSpPr>
            <a:grpSpLocks/>
          </p:cNvGrpSpPr>
          <p:nvPr/>
        </p:nvGrpSpPr>
        <p:grpSpPr bwMode="auto">
          <a:xfrm>
            <a:off x="2859088" y="0"/>
            <a:ext cx="547687" cy="990600"/>
            <a:chOff x="768" y="1700"/>
            <a:chExt cx="405" cy="2620"/>
          </a:xfrm>
        </p:grpSpPr>
        <p:sp>
          <p:nvSpPr>
            <p:cNvPr id="3272" name="Rectangle 200"/>
            <p:cNvSpPr>
              <a:spLocks noChangeArrowheads="1"/>
            </p:cNvSpPr>
            <p:nvPr userDrawn="1"/>
          </p:nvSpPr>
          <p:spPr bwMode="gray">
            <a:xfrm>
              <a:off x="768" y="1700"/>
              <a:ext cx="95" cy="2620"/>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273" name="Rectangle 201"/>
            <p:cNvSpPr>
              <a:spLocks noChangeArrowheads="1"/>
            </p:cNvSpPr>
            <p:nvPr userDrawn="1"/>
          </p:nvSpPr>
          <p:spPr bwMode="gray">
            <a:xfrm>
              <a:off x="912" y="1700"/>
              <a:ext cx="261" cy="2620"/>
            </a:xfrm>
            <a:prstGeom prst="rect">
              <a:avLst/>
            </a:prstGeom>
            <a:solidFill>
              <a:srgbClr val="FFFFFF">
                <a:alpha val="39999"/>
              </a:srgbClr>
            </a:solidFill>
            <a:ln w="9525">
              <a:noFill/>
              <a:miter lim="800000"/>
              <a:headEnd/>
              <a:tailEnd/>
            </a:ln>
            <a:effectLst/>
          </p:spPr>
          <p:txBody>
            <a:bodyPr wrap="none" anchor="ctr"/>
            <a:lstStyle/>
            <a:p>
              <a:endParaRPr lang="en-US"/>
            </a:p>
          </p:txBody>
        </p:sp>
      </p:grpSp>
      <p:grpSp>
        <p:nvGrpSpPr>
          <p:cNvPr id="5" name="Group 203"/>
          <p:cNvGrpSpPr>
            <a:grpSpLocks/>
          </p:cNvGrpSpPr>
          <p:nvPr/>
        </p:nvGrpSpPr>
        <p:grpSpPr bwMode="auto">
          <a:xfrm>
            <a:off x="4405313" y="0"/>
            <a:ext cx="547687" cy="990600"/>
            <a:chOff x="768" y="1700"/>
            <a:chExt cx="405" cy="2620"/>
          </a:xfrm>
        </p:grpSpPr>
        <p:sp>
          <p:nvSpPr>
            <p:cNvPr id="3276" name="Rectangle 204"/>
            <p:cNvSpPr>
              <a:spLocks noChangeArrowheads="1"/>
            </p:cNvSpPr>
            <p:nvPr userDrawn="1"/>
          </p:nvSpPr>
          <p:spPr bwMode="gray">
            <a:xfrm>
              <a:off x="768" y="1700"/>
              <a:ext cx="95" cy="2620"/>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277" name="Rectangle 205"/>
            <p:cNvSpPr>
              <a:spLocks noChangeArrowheads="1"/>
            </p:cNvSpPr>
            <p:nvPr userDrawn="1"/>
          </p:nvSpPr>
          <p:spPr bwMode="gray">
            <a:xfrm>
              <a:off x="912" y="1700"/>
              <a:ext cx="261" cy="2620"/>
            </a:xfrm>
            <a:prstGeom prst="rect">
              <a:avLst/>
            </a:prstGeom>
            <a:solidFill>
              <a:srgbClr val="FFFFFF">
                <a:alpha val="39999"/>
              </a:srgbClr>
            </a:solidFill>
            <a:ln w="9525">
              <a:noFill/>
              <a:miter lim="800000"/>
              <a:headEnd/>
              <a:tailEnd/>
            </a:ln>
            <a:effectLst/>
          </p:spPr>
          <p:txBody>
            <a:bodyPr wrap="none" anchor="ctr"/>
            <a:lstStyle/>
            <a:p>
              <a:endParaRPr lang="en-US"/>
            </a:p>
          </p:txBody>
        </p:sp>
      </p:grpSp>
      <p:grpSp>
        <p:nvGrpSpPr>
          <p:cNvPr id="6" name="Group 207"/>
          <p:cNvGrpSpPr>
            <a:grpSpLocks/>
          </p:cNvGrpSpPr>
          <p:nvPr/>
        </p:nvGrpSpPr>
        <p:grpSpPr bwMode="auto">
          <a:xfrm>
            <a:off x="6005513" y="0"/>
            <a:ext cx="547687" cy="990600"/>
            <a:chOff x="768" y="1700"/>
            <a:chExt cx="405" cy="2620"/>
          </a:xfrm>
        </p:grpSpPr>
        <p:sp>
          <p:nvSpPr>
            <p:cNvPr id="3280" name="Rectangle 208"/>
            <p:cNvSpPr>
              <a:spLocks noChangeArrowheads="1"/>
            </p:cNvSpPr>
            <p:nvPr userDrawn="1"/>
          </p:nvSpPr>
          <p:spPr bwMode="gray">
            <a:xfrm>
              <a:off x="768" y="1700"/>
              <a:ext cx="95" cy="2620"/>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281" name="Rectangle 209"/>
            <p:cNvSpPr>
              <a:spLocks noChangeArrowheads="1"/>
            </p:cNvSpPr>
            <p:nvPr userDrawn="1"/>
          </p:nvSpPr>
          <p:spPr bwMode="gray">
            <a:xfrm>
              <a:off x="912" y="1700"/>
              <a:ext cx="261" cy="2620"/>
            </a:xfrm>
            <a:prstGeom prst="rect">
              <a:avLst/>
            </a:prstGeom>
            <a:solidFill>
              <a:srgbClr val="FFFFFF">
                <a:alpha val="39999"/>
              </a:srgbClr>
            </a:solidFill>
            <a:ln w="9525">
              <a:noFill/>
              <a:miter lim="800000"/>
              <a:headEnd/>
              <a:tailEnd/>
            </a:ln>
            <a:effectLst/>
          </p:spPr>
          <p:txBody>
            <a:bodyPr wrap="none" anchor="ctr"/>
            <a:lstStyle/>
            <a:p>
              <a:endParaRPr lang="en-US"/>
            </a:p>
          </p:txBody>
        </p:sp>
      </p:grpSp>
      <p:grpSp>
        <p:nvGrpSpPr>
          <p:cNvPr id="7" name="Group 215"/>
          <p:cNvGrpSpPr>
            <a:grpSpLocks/>
          </p:cNvGrpSpPr>
          <p:nvPr/>
        </p:nvGrpSpPr>
        <p:grpSpPr bwMode="auto">
          <a:xfrm>
            <a:off x="7529513" y="0"/>
            <a:ext cx="547687" cy="990600"/>
            <a:chOff x="768" y="1700"/>
            <a:chExt cx="405" cy="2620"/>
          </a:xfrm>
        </p:grpSpPr>
        <p:sp>
          <p:nvSpPr>
            <p:cNvPr id="3288" name="Rectangle 216"/>
            <p:cNvSpPr>
              <a:spLocks noChangeArrowheads="1"/>
            </p:cNvSpPr>
            <p:nvPr userDrawn="1"/>
          </p:nvSpPr>
          <p:spPr bwMode="gray">
            <a:xfrm>
              <a:off x="768" y="1700"/>
              <a:ext cx="95" cy="2620"/>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289" name="Rectangle 217"/>
            <p:cNvSpPr>
              <a:spLocks noChangeArrowheads="1"/>
            </p:cNvSpPr>
            <p:nvPr userDrawn="1"/>
          </p:nvSpPr>
          <p:spPr bwMode="gray">
            <a:xfrm>
              <a:off x="912" y="1700"/>
              <a:ext cx="261" cy="2620"/>
            </a:xfrm>
            <a:prstGeom prst="rect">
              <a:avLst/>
            </a:prstGeom>
            <a:solidFill>
              <a:srgbClr val="FFFFFF">
                <a:alpha val="39999"/>
              </a:srgbClr>
            </a:solidFill>
            <a:ln w="9525">
              <a:noFill/>
              <a:miter lim="800000"/>
              <a:headEnd/>
              <a:tailEnd/>
            </a:ln>
            <a:effectLst/>
          </p:spPr>
          <p:txBody>
            <a:bodyPr wrap="none" anchor="ctr"/>
            <a:lstStyle/>
            <a:p>
              <a:endParaRPr lang="en-US"/>
            </a:p>
          </p:txBody>
        </p:sp>
      </p:grpSp>
      <p:grpSp>
        <p:nvGrpSpPr>
          <p:cNvPr id="8" name="Group 229"/>
          <p:cNvGrpSpPr>
            <a:grpSpLocks/>
          </p:cNvGrpSpPr>
          <p:nvPr/>
        </p:nvGrpSpPr>
        <p:grpSpPr bwMode="auto">
          <a:xfrm rot="5400000">
            <a:off x="775494" y="1302543"/>
            <a:ext cx="547688" cy="2120901"/>
            <a:chOff x="768" y="1700"/>
            <a:chExt cx="405" cy="2620"/>
          </a:xfrm>
        </p:grpSpPr>
        <p:sp>
          <p:nvSpPr>
            <p:cNvPr id="3302" name="Rectangle 230"/>
            <p:cNvSpPr>
              <a:spLocks noChangeArrowheads="1"/>
            </p:cNvSpPr>
            <p:nvPr userDrawn="1"/>
          </p:nvSpPr>
          <p:spPr bwMode="gray">
            <a:xfrm>
              <a:off x="768" y="1700"/>
              <a:ext cx="95" cy="2620"/>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3303" name="Rectangle 231"/>
            <p:cNvSpPr>
              <a:spLocks noChangeArrowheads="1"/>
            </p:cNvSpPr>
            <p:nvPr userDrawn="1"/>
          </p:nvSpPr>
          <p:spPr bwMode="gray">
            <a:xfrm>
              <a:off x="912" y="1700"/>
              <a:ext cx="261" cy="2620"/>
            </a:xfrm>
            <a:prstGeom prst="rect">
              <a:avLst/>
            </a:prstGeom>
            <a:solidFill>
              <a:schemeClr val="tx2">
                <a:alpha val="30000"/>
              </a:schemeClr>
            </a:solidFill>
            <a:ln w="9525">
              <a:noFill/>
              <a:miter lim="800000"/>
              <a:headEnd/>
              <a:tailEnd/>
            </a:ln>
            <a:effectLst/>
          </p:spPr>
          <p:txBody>
            <a:bodyPr wrap="none" anchor="ctr"/>
            <a:lstStyle/>
            <a:p>
              <a:endParaRPr lang="en-US"/>
            </a:p>
          </p:txBody>
        </p:sp>
      </p:grpSp>
      <p:grpSp>
        <p:nvGrpSpPr>
          <p:cNvPr id="9" name="Group 233"/>
          <p:cNvGrpSpPr>
            <a:grpSpLocks/>
          </p:cNvGrpSpPr>
          <p:nvPr/>
        </p:nvGrpSpPr>
        <p:grpSpPr bwMode="auto">
          <a:xfrm rot="5400000">
            <a:off x="775494" y="2770981"/>
            <a:ext cx="547687" cy="2120901"/>
            <a:chOff x="768" y="1700"/>
            <a:chExt cx="405" cy="2620"/>
          </a:xfrm>
        </p:grpSpPr>
        <p:sp>
          <p:nvSpPr>
            <p:cNvPr id="3306" name="Rectangle 234"/>
            <p:cNvSpPr>
              <a:spLocks noChangeArrowheads="1"/>
            </p:cNvSpPr>
            <p:nvPr userDrawn="1"/>
          </p:nvSpPr>
          <p:spPr bwMode="gray">
            <a:xfrm>
              <a:off x="768" y="1700"/>
              <a:ext cx="95" cy="2620"/>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3307" name="Rectangle 235"/>
            <p:cNvSpPr>
              <a:spLocks noChangeArrowheads="1"/>
            </p:cNvSpPr>
            <p:nvPr userDrawn="1"/>
          </p:nvSpPr>
          <p:spPr bwMode="gray">
            <a:xfrm>
              <a:off x="912" y="1700"/>
              <a:ext cx="261" cy="2620"/>
            </a:xfrm>
            <a:prstGeom prst="rect">
              <a:avLst/>
            </a:prstGeom>
            <a:solidFill>
              <a:schemeClr val="tx2">
                <a:alpha val="30000"/>
              </a:schemeClr>
            </a:solidFill>
            <a:ln w="9525">
              <a:noFill/>
              <a:miter lim="800000"/>
              <a:headEnd/>
              <a:tailEnd/>
            </a:ln>
            <a:effectLst/>
          </p:spPr>
          <p:txBody>
            <a:bodyPr wrap="none" anchor="ctr"/>
            <a:lstStyle/>
            <a:p>
              <a:endParaRPr lang="en-US"/>
            </a:p>
          </p:txBody>
        </p:sp>
      </p:grpSp>
      <p:grpSp>
        <p:nvGrpSpPr>
          <p:cNvPr id="10" name="Group 237"/>
          <p:cNvGrpSpPr>
            <a:grpSpLocks/>
          </p:cNvGrpSpPr>
          <p:nvPr/>
        </p:nvGrpSpPr>
        <p:grpSpPr bwMode="auto">
          <a:xfrm rot="5400000">
            <a:off x="775494" y="4218781"/>
            <a:ext cx="547687" cy="2120901"/>
            <a:chOff x="768" y="1700"/>
            <a:chExt cx="405" cy="2620"/>
          </a:xfrm>
        </p:grpSpPr>
        <p:sp>
          <p:nvSpPr>
            <p:cNvPr id="3310" name="Rectangle 238"/>
            <p:cNvSpPr>
              <a:spLocks noChangeArrowheads="1"/>
            </p:cNvSpPr>
            <p:nvPr userDrawn="1"/>
          </p:nvSpPr>
          <p:spPr bwMode="gray">
            <a:xfrm>
              <a:off x="768" y="1700"/>
              <a:ext cx="95" cy="2620"/>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3311" name="Rectangle 239"/>
            <p:cNvSpPr>
              <a:spLocks noChangeArrowheads="1"/>
            </p:cNvSpPr>
            <p:nvPr userDrawn="1"/>
          </p:nvSpPr>
          <p:spPr bwMode="gray">
            <a:xfrm>
              <a:off x="912" y="1700"/>
              <a:ext cx="261" cy="2620"/>
            </a:xfrm>
            <a:prstGeom prst="rect">
              <a:avLst/>
            </a:prstGeom>
            <a:solidFill>
              <a:schemeClr val="tx2">
                <a:alpha val="30000"/>
              </a:schemeClr>
            </a:solidFill>
            <a:ln w="9525">
              <a:noFill/>
              <a:miter lim="800000"/>
              <a:headEnd/>
              <a:tailEnd/>
            </a:ln>
            <a:effectLst/>
          </p:spPr>
          <p:txBody>
            <a:bodyPr wrap="none" anchor="ctr"/>
            <a:lstStyle/>
            <a:p>
              <a:endParaRPr lang="en-US"/>
            </a:p>
          </p:txBody>
        </p:sp>
      </p:grpSp>
      <p:grpSp>
        <p:nvGrpSpPr>
          <p:cNvPr id="11" name="Group 256"/>
          <p:cNvGrpSpPr>
            <a:grpSpLocks/>
          </p:cNvGrpSpPr>
          <p:nvPr/>
        </p:nvGrpSpPr>
        <p:grpSpPr bwMode="auto">
          <a:xfrm>
            <a:off x="-11113" y="6462713"/>
            <a:ext cx="2120901" cy="395287"/>
            <a:chOff x="-7" y="4071"/>
            <a:chExt cx="1336" cy="249"/>
          </a:xfrm>
        </p:grpSpPr>
        <p:sp>
          <p:nvSpPr>
            <p:cNvPr id="3314" name="Rectangle 242"/>
            <p:cNvSpPr>
              <a:spLocks noChangeArrowheads="1"/>
            </p:cNvSpPr>
            <p:nvPr userDrawn="1"/>
          </p:nvSpPr>
          <p:spPr bwMode="gray">
            <a:xfrm rot="5400000">
              <a:off x="620" y="3444"/>
              <a:ext cx="81" cy="1336"/>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3315" name="Rectangle 243"/>
            <p:cNvSpPr>
              <a:spLocks noChangeArrowheads="1"/>
            </p:cNvSpPr>
            <p:nvPr userDrawn="1"/>
          </p:nvSpPr>
          <p:spPr bwMode="gray">
            <a:xfrm rot="5400000">
              <a:off x="598" y="3589"/>
              <a:ext cx="126" cy="1336"/>
            </a:xfrm>
            <a:prstGeom prst="rect">
              <a:avLst/>
            </a:prstGeom>
            <a:solidFill>
              <a:schemeClr val="tx2">
                <a:alpha val="30000"/>
              </a:schemeClr>
            </a:solidFill>
            <a:ln w="9525">
              <a:noFill/>
              <a:miter lim="800000"/>
              <a:headEnd/>
              <a:tailEnd/>
            </a:ln>
            <a:effectLst/>
          </p:spPr>
          <p:txBody>
            <a:bodyPr wrap="none" anchor="ctr"/>
            <a:lstStyle/>
            <a:p>
              <a:endParaRPr lang="en-US"/>
            </a:p>
          </p:txBody>
        </p:sp>
      </p:grpSp>
      <p:grpSp>
        <p:nvGrpSpPr>
          <p:cNvPr id="12" name="Group 254"/>
          <p:cNvGrpSpPr>
            <a:grpSpLocks/>
          </p:cNvGrpSpPr>
          <p:nvPr/>
        </p:nvGrpSpPr>
        <p:grpSpPr bwMode="auto">
          <a:xfrm>
            <a:off x="-11113" y="623888"/>
            <a:ext cx="9155113" cy="547687"/>
            <a:chOff x="-7" y="403"/>
            <a:chExt cx="5767" cy="345"/>
          </a:xfrm>
        </p:grpSpPr>
        <p:grpSp>
          <p:nvGrpSpPr>
            <p:cNvPr id="13" name="Group 219"/>
            <p:cNvGrpSpPr>
              <a:grpSpLocks/>
            </p:cNvGrpSpPr>
            <p:nvPr userDrawn="1"/>
          </p:nvGrpSpPr>
          <p:grpSpPr bwMode="auto">
            <a:xfrm rot="5400000">
              <a:off x="488" y="-92"/>
              <a:ext cx="345" cy="1336"/>
              <a:chOff x="768" y="1700"/>
              <a:chExt cx="405" cy="2620"/>
            </a:xfrm>
          </p:grpSpPr>
          <p:sp>
            <p:nvSpPr>
              <p:cNvPr id="3292" name="Rectangle 220"/>
              <p:cNvSpPr>
                <a:spLocks noChangeArrowheads="1"/>
              </p:cNvSpPr>
              <p:nvPr userDrawn="1"/>
            </p:nvSpPr>
            <p:spPr bwMode="gray">
              <a:xfrm>
                <a:off x="768" y="1700"/>
                <a:ext cx="95" cy="2620"/>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3293" name="Rectangle 221"/>
              <p:cNvSpPr>
                <a:spLocks noChangeArrowheads="1"/>
              </p:cNvSpPr>
              <p:nvPr userDrawn="1"/>
            </p:nvSpPr>
            <p:spPr bwMode="gray">
              <a:xfrm>
                <a:off x="912" y="1700"/>
                <a:ext cx="261" cy="2620"/>
              </a:xfrm>
              <a:prstGeom prst="rect">
                <a:avLst/>
              </a:prstGeom>
              <a:solidFill>
                <a:schemeClr val="tx2">
                  <a:alpha val="30000"/>
                </a:schemeClr>
              </a:solidFill>
              <a:ln w="9525">
                <a:noFill/>
                <a:miter lim="800000"/>
                <a:headEnd/>
                <a:tailEnd/>
              </a:ln>
              <a:effectLst/>
            </p:spPr>
            <p:txBody>
              <a:bodyPr wrap="none" anchor="ctr"/>
              <a:lstStyle/>
              <a:p>
                <a:endParaRPr lang="en-US"/>
              </a:p>
            </p:txBody>
          </p:sp>
        </p:grpSp>
        <p:grpSp>
          <p:nvGrpSpPr>
            <p:cNvPr id="14" name="Group 245"/>
            <p:cNvGrpSpPr>
              <a:grpSpLocks/>
            </p:cNvGrpSpPr>
            <p:nvPr userDrawn="1"/>
          </p:nvGrpSpPr>
          <p:grpSpPr bwMode="auto">
            <a:xfrm rot="5400000">
              <a:off x="3397" y="-1615"/>
              <a:ext cx="345" cy="4381"/>
              <a:chOff x="768" y="1700"/>
              <a:chExt cx="405" cy="2620"/>
            </a:xfrm>
          </p:grpSpPr>
          <p:sp>
            <p:nvSpPr>
              <p:cNvPr id="3318" name="Rectangle 246"/>
              <p:cNvSpPr>
                <a:spLocks noChangeArrowheads="1"/>
              </p:cNvSpPr>
              <p:nvPr userDrawn="1"/>
            </p:nvSpPr>
            <p:spPr bwMode="gray">
              <a:xfrm>
                <a:off x="768" y="1700"/>
                <a:ext cx="95" cy="2620"/>
              </a:xfrm>
              <a:prstGeom prst="rect">
                <a:avLst/>
              </a:prstGeom>
              <a:solidFill>
                <a:srgbClr val="FFFFFF">
                  <a:alpha val="39999"/>
                </a:srgbClr>
              </a:solidFill>
              <a:ln w="9525">
                <a:noFill/>
                <a:miter lim="800000"/>
                <a:headEnd/>
                <a:tailEnd/>
              </a:ln>
              <a:effectLst/>
            </p:spPr>
            <p:txBody>
              <a:bodyPr wrap="none" anchor="ctr"/>
              <a:lstStyle/>
              <a:p>
                <a:endParaRPr lang="en-US"/>
              </a:p>
            </p:txBody>
          </p:sp>
          <p:sp>
            <p:nvSpPr>
              <p:cNvPr id="3319" name="Rectangle 247"/>
              <p:cNvSpPr>
                <a:spLocks noChangeArrowheads="1"/>
              </p:cNvSpPr>
              <p:nvPr userDrawn="1"/>
            </p:nvSpPr>
            <p:spPr bwMode="gray">
              <a:xfrm>
                <a:off x="912" y="1700"/>
                <a:ext cx="261" cy="2620"/>
              </a:xfrm>
              <a:prstGeom prst="rect">
                <a:avLst/>
              </a:prstGeom>
              <a:solidFill>
                <a:srgbClr val="FFFFFF">
                  <a:alpha val="39999"/>
                </a:srgbClr>
              </a:solidFill>
              <a:ln w="9525">
                <a:noFill/>
                <a:miter lim="800000"/>
                <a:headEnd/>
                <a:tailEnd/>
              </a:ln>
              <a:effectLst/>
            </p:spPr>
            <p:txBody>
              <a:bodyPr wrap="none" anchor="ctr"/>
              <a:lstStyle/>
              <a:p>
                <a:endParaRPr lang="en-US"/>
              </a:p>
            </p:txBody>
          </p:sp>
        </p:grpSp>
      </p:grpSp>
      <p:sp>
        <p:nvSpPr>
          <p:cNvPr id="3235" name="Rectangle 163"/>
          <p:cNvSpPr>
            <a:spLocks noChangeArrowheads="1"/>
          </p:cNvSpPr>
          <p:nvPr/>
        </p:nvSpPr>
        <p:spPr bwMode="gray">
          <a:xfrm>
            <a:off x="685800" y="990600"/>
            <a:ext cx="8458200" cy="1676400"/>
          </a:xfrm>
          <a:prstGeom prst="rect">
            <a:avLst/>
          </a:prstGeom>
          <a:solidFill>
            <a:schemeClr val="bg1"/>
          </a:solidFill>
          <a:ln w="9525">
            <a:noFill/>
            <a:miter lim="800000"/>
            <a:headEnd/>
            <a:tailEnd/>
          </a:ln>
          <a:effectLst/>
        </p:spPr>
        <p:txBody>
          <a:bodyPr wrap="none" anchor="ctr"/>
          <a:lstStyle/>
          <a:p>
            <a:endParaRPr lang="en-US"/>
          </a:p>
        </p:txBody>
      </p:sp>
      <p:sp>
        <p:nvSpPr>
          <p:cNvPr id="3101" name="Rectangle 29"/>
          <p:cNvSpPr>
            <a:spLocks noChangeArrowheads="1"/>
          </p:cNvSpPr>
          <p:nvPr userDrawn="1"/>
        </p:nvSpPr>
        <p:spPr bwMode="gray">
          <a:xfrm>
            <a:off x="762000" y="1066800"/>
            <a:ext cx="8382000" cy="1509713"/>
          </a:xfrm>
          <a:prstGeom prst="rect">
            <a:avLst/>
          </a:prstGeom>
          <a:solidFill>
            <a:schemeClr val="accent1"/>
          </a:solidFill>
          <a:ln w="57150">
            <a:noFill/>
            <a:miter lim="800000"/>
            <a:headEnd/>
            <a:tailEnd/>
          </a:ln>
          <a:effectLst/>
        </p:spPr>
        <p:txBody>
          <a:bodyPr wrap="none" anchor="ctr"/>
          <a:lstStyle/>
          <a:p>
            <a:endParaRPr lang="en-US"/>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8832C33-8732-48E9-AA55-57EDFF64A6D7}" type="datetime1">
              <a:rPr lang="en-US" smtClean="0"/>
              <a:pPr/>
              <a:t>10/10/2021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4188" y="457200"/>
            <a:ext cx="1852612" cy="5668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76350" y="457200"/>
            <a:ext cx="5405438" cy="5668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C4760A2-3610-42ED-94F4-D33A0D62AE6E}" type="datetime1">
              <a:rPr lang="en-US" smtClean="0"/>
              <a:pPr/>
              <a:t>10/10/2021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76350" y="457200"/>
            <a:ext cx="649605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276350" y="1600200"/>
            <a:ext cx="7410450" cy="4525963"/>
          </a:xfrm>
        </p:spPr>
        <p:txBody>
          <a:bodyPr/>
          <a:lstStyle/>
          <a:p>
            <a:r>
              <a:rPr lang="en-US" smtClean="0"/>
              <a:t>Click icon to add table</a:t>
            </a:r>
            <a:endParaRPr lang="en-US"/>
          </a:p>
        </p:txBody>
      </p:sp>
      <p:sp>
        <p:nvSpPr>
          <p:cNvPr id="4" name="Date Placeholder 3"/>
          <p:cNvSpPr>
            <a:spLocks noGrp="1"/>
          </p:cNvSpPr>
          <p:nvPr>
            <p:ph type="dt" sz="half" idx="10"/>
          </p:nvPr>
        </p:nvSpPr>
        <p:spPr>
          <a:xfrm>
            <a:off x="1295400" y="6245225"/>
            <a:ext cx="2133600" cy="476250"/>
          </a:xfrm>
        </p:spPr>
        <p:txBody>
          <a:bodyPr/>
          <a:lstStyle>
            <a:lvl1pPr>
              <a:defRPr/>
            </a:lvl1pPr>
          </a:lstStyle>
          <a:p>
            <a:fld id="{1B53D5B1-97C1-4AF7-AABD-E794E7670306}" type="datetime1">
              <a:rPr lang="en-US" smtClean="0"/>
              <a:pPr/>
              <a:t>10/10/2021</a:t>
            </a:fld>
            <a:endParaRPr lang="en-US"/>
          </a:p>
        </p:txBody>
      </p:sp>
      <p:sp>
        <p:nvSpPr>
          <p:cNvPr id="5" name="Footer Placeholder 4"/>
          <p:cNvSpPr>
            <a:spLocks noGrp="1"/>
          </p:cNvSpPr>
          <p:nvPr>
            <p:ph type="ftr" sz="quarter" idx="11"/>
          </p:nvPr>
        </p:nvSpPr>
        <p:spPr>
          <a:xfrm>
            <a:off x="3538538"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76350" y="457200"/>
            <a:ext cx="6496050" cy="762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276350" y="1600200"/>
            <a:ext cx="36290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57775" y="1600200"/>
            <a:ext cx="36290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295400" y="6245225"/>
            <a:ext cx="2133600" cy="476250"/>
          </a:xfrm>
        </p:spPr>
        <p:txBody>
          <a:bodyPr/>
          <a:lstStyle>
            <a:lvl1pPr>
              <a:defRPr/>
            </a:lvl1pPr>
          </a:lstStyle>
          <a:p>
            <a:fld id="{AE4E2177-BAB5-45F5-8D14-4E3907C723BF}" type="datetime1">
              <a:rPr lang="en-US" smtClean="0"/>
              <a:pPr/>
              <a:t>10/10/2021</a:t>
            </a:fld>
            <a:endParaRPr lang="en-US"/>
          </a:p>
        </p:txBody>
      </p:sp>
      <p:sp>
        <p:nvSpPr>
          <p:cNvPr id="6" name="Footer Placeholder 5"/>
          <p:cNvSpPr>
            <a:spLocks noGrp="1"/>
          </p:cNvSpPr>
          <p:nvPr>
            <p:ph type="ftr" sz="quarter" idx="11"/>
          </p:nvPr>
        </p:nvSpPr>
        <p:spPr>
          <a:xfrm>
            <a:off x="3538538"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84F7454-CAC4-4E65-9CAC-41EC7F557B7C}" type="datetime1">
              <a:rPr lang="en-US" smtClean="0"/>
              <a:pPr/>
              <a:t>10/10/2021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304800" y="6381750"/>
            <a:ext cx="457200" cy="476250"/>
          </a:xfrm>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E9CAB73-E9D7-4397-A09D-41C1C9F12052}" type="datetime1">
              <a:rPr lang="en-US" smtClean="0"/>
              <a:pPr/>
              <a:t>10/10/2021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76350" y="1600200"/>
            <a:ext cx="36290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57775" y="1600200"/>
            <a:ext cx="36290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3D8D6B01-3522-4743-8F57-B54B34950338}" type="datetime1">
              <a:rPr lang="en-US" smtClean="0"/>
              <a:pPr/>
              <a:t>10/10/2021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26BA50AF-52C7-45C5-9B0D-746AE737D270}" type="datetime1">
              <a:rPr lang="en-US" smtClean="0"/>
              <a:pPr/>
              <a:t>10/10/2021</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F8CD3439-52C9-4A78-944C-57A21202DABB}" type="datetime1">
              <a:rPr lang="en-US" smtClean="0"/>
              <a:pPr/>
              <a:t>10/10/2021</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2A03089B-E28C-43DF-B9BF-603ECAF53EBD}" type="datetime1">
              <a:rPr lang="en-US" smtClean="0"/>
              <a:pPr/>
              <a:t>10/10/2021</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E5CF5F6-BFC5-4913-BB4A-A6EE6BF42E42}" type="datetime1">
              <a:rPr lang="en-US" smtClean="0"/>
              <a:pPr/>
              <a:t>10/10/2021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A006DE3-8374-44EA-AAF3-741F9DFE1092}" type="datetime1">
              <a:rPr lang="en-US" smtClean="0"/>
              <a:pPr/>
              <a:t>10/10/2021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46B426-93D7-4B46-84C2-E8123443C9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5" name="Picture 2" descr="http://www.bbc.co.uk/schools/gcsebitesize/science/images/bio_dna.jpg"/>
          <p:cNvPicPr>
            <a:picLocks noChangeAspect="1" noChangeArrowheads="1"/>
          </p:cNvPicPr>
          <p:nvPr userDrawn="1"/>
        </p:nvPicPr>
        <p:blipFill>
          <a:blip r:embed="rId15" cstate="print"/>
          <a:srcRect/>
          <a:stretch>
            <a:fillRect/>
          </a:stretch>
        </p:blipFill>
        <p:spPr bwMode="auto">
          <a:xfrm>
            <a:off x="-1" y="304800"/>
            <a:ext cx="1143001" cy="1143000"/>
          </a:xfrm>
          <a:prstGeom prst="rect">
            <a:avLst/>
          </a:prstGeom>
          <a:noFill/>
        </p:spPr>
      </p:pic>
      <p:sp>
        <p:nvSpPr>
          <p:cNvPr id="1063" name="Rectangle 39"/>
          <p:cNvSpPr>
            <a:spLocks noChangeArrowheads="1"/>
          </p:cNvSpPr>
          <p:nvPr/>
        </p:nvSpPr>
        <p:spPr bwMode="gray">
          <a:xfrm>
            <a:off x="0" y="1447800"/>
            <a:ext cx="1116013" cy="5410200"/>
          </a:xfrm>
          <a:prstGeom prst="rect">
            <a:avLst/>
          </a:prstGeom>
          <a:solidFill>
            <a:schemeClr val="accent1"/>
          </a:solidFill>
          <a:ln w="9525">
            <a:noFill/>
            <a:miter lim="800000"/>
            <a:headEnd/>
            <a:tailEnd/>
          </a:ln>
          <a:effectLst/>
        </p:spPr>
        <p:txBody>
          <a:bodyPr wrap="none" anchor="ctr"/>
          <a:lstStyle/>
          <a:p>
            <a:endParaRPr lang="en-US"/>
          </a:p>
        </p:txBody>
      </p:sp>
      <p:sp>
        <p:nvSpPr>
          <p:cNvPr id="1080" name="Rectangle 56"/>
          <p:cNvSpPr>
            <a:spLocks noChangeArrowheads="1"/>
          </p:cNvSpPr>
          <p:nvPr/>
        </p:nvSpPr>
        <p:spPr bwMode="gray">
          <a:xfrm>
            <a:off x="0" y="0"/>
            <a:ext cx="1116013" cy="260350"/>
          </a:xfrm>
          <a:prstGeom prst="rect">
            <a:avLst/>
          </a:prstGeom>
          <a:solidFill>
            <a:schemeClr val="tx2"/>
          </a:solidFill>
          <a:ln w="9525">
            <a:noFill/>
            <a:miter lim="800000"/>
            <a:headEnd/>
            <a:tailEnd/>
          </a:ln>
          <a:effectLst/>
        </p:spPr>
        <p:txBody>
          <a:bodyPr wrap="none" anchor="ctr"/>
          <a:lstStyle/>
          <a:p>
            <a:endParaRPr lang="en-US"/>
          </a:p>
        </p:txBody>
      </p:sp>
      <p:sp>
        <p:nvSpPr>
          <p:cNvPr id="1028" name="Rectangle 4"/>
          <p:cNvSpPr>
            <a:spLocks noGrp="1" noChangeArrowheads="1"/>
          </p:cNvSpPr>
          <p:nvPr>
            <p:ph type="dt" sz="half" idx="2"/>
          </p:nvPr>
        </p:nvSpPr>
        <p:spPr bwMode="gray">
          <a:xfrm>
            <a:off x="12954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DB735CEF-5F36-445C-959B-F30AFBAB00E1}" type="datetime1">
              <a:rPr lang="en-US" smtClean="0"/>
              <a:pPr/>
              <a:t>10/10/2021</a:t>
            </a:fld>
            <a:endParaRPr lang="en-US"/>
          </a:p>
        </p:txBody>
      </p:sp>
      <p:sp>
        <p:nvSpPr>
          <p:cNvPr id="1029" name="Rectangle 5"/>
          <p:cNvSpPr>
            <a:spLocks noGrp="1" noChangeArrowheads="1"/>
          </p:cNvSpPr>
          <p:nvPr>
            <p:ph type="ftr" sz="quarter" idx="3"/>
          </p:nvPr>
        </p:nvSpPr>
        <p:spPr bwMode="gray">
          <a:xfrm>
            <a:off x="3538538"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gray">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446B426-93D7-4B46-84C2-E8123443C9A3}" type="slidenum">
              <a:rPr lang="en-US" smtClean="0"/>
              <a:pPr/>
              <a:t>‹#›</a:t>
            </a:fld>
            <a:endParaRPr lang="en-US"/>
          </a:p>
        </p:txBody>
      </p:sp>
      <p:sp>
        <p:nvSpPr>
          <p:cNvPr id="1027" name="Rectangle 3"/>
          <p:cNvSpPr>
            <a:spLocks noGrp="1" noChangeArrowheads="1"/>
          </p:cNvSpPr>
          <p:nvPr>
            <p:ph type="body" idx="1"/>
          </p:nvPr>
        </p:nvSpPr>
        <p:spPr bwMode="gray">
          <a:xfrm>
            <a:off x="1276350" y="1600200"/>
            <a:ext cx="741045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grpSp>
        <p:nvGrpSpPr>
          <p:cNvPr id="2" name="Group 71"/>
          <p:cNvGrpSpPr>
            <a:grpSpLocks/>
          </p:cNvGrpSpPr>
          <p:nvPr/>
        </p:nvGrpSpPr>
        <p:grpSpPr bwMode="auto">
          <a:xfrm rot="37800000">
            <a:off x="283368" y="1393032"/>
            <a:ext cx="550863" cy="1117600"/>
            <a:chOff x="1060" y="0"/>
            <a:chExt cx="394" cy="4320"/>
          </a:xfrm>
        </p:grpSpPr>
        <p:sp>
          <p:nvSpPr>
            <p:cNvPr id="1096" name="Rectangle 72"/>
            <p:cNvSpPr>
              <a:spLocks noChangeArrowheads="1"/>
            </p:cNvSpPr>
            <p:nvPr userDrawn="1"/>
          </p:nvSpPr>
          <p:spPr bwMode="gray">
            <a:xfrm>
              <a:off x="1214" y="0"/>
              <a:ext cx="240" cy="4320"/>
            </a:xfrm>
            <a:prstGeom prst="rect">
              <a:avLst/>
            </a:prstGeom>
            <a:solidFill>
              <a:schemeClr val="tx2">
                <a:alpha val="39999"/>
              </a:schemeClr>
            </a:solidFill>
            <a:ln w="9525">
              <a:noFill/>
              <a:miter lim="800000"/>
              <a:headEnd/>
              <a:tailEnd/>
            </a:ln>
            <a:effectLst/>
          </p:spPr>
          <p:txBody>
            <a:bodyPr wrap="none" anchor="ctr"/>
            <a:lstStyle/>
            <a:p>
              <a:endParaRPr lang="en-US"/>
            </a:p>
          </p:txBody>
        </p:sp>
        <p:sp>
          <p:nvSpPr>
            <p:cNvPr id="1097" name="Rectangle 73"/>
            <p:cNvSpPr>
              <a:spLocks noChangeArrowheads="1"/>
            </p:cNvSpPr>
            <p:nvPr userDrawn="1"/>
          </p:nvSpPr>
          <p:spPr bwMode="gray">
            <a:xfrm>
              <a:off x="1060" y="0"/>
              <a:ext cx="93" cy="4320"/>
            </a:xfrm>
            <a:prstGeom prst="rect">
              <a:avLst/>
            </a:prstGeom>
            <a:solidFill>
              <a:schemeClr val="tx2">
                <a:alpha val="39999"/>
              </a:schemeClr>
            </a:solidFill>
            <a:ln w="9525">
              <a:noFill/>
              <a:miter lim="800000"/>
              <a:headEnd/>
              <a:tailEnd/>
            </a:ln>
            <a:effectLst/>
          </p:spPr>
          <p:txBody>
            <a:bodyPr wrap="none" anchor="ctr"/>
            <a:lstStyle/>
            <a:p>
              <a:endParaRPr lang="en-US"/>
            </a:p>
          </p:txBody>
        </p:sp>
      </p:grpSp>
      <p:sp>
        <p:nvSpPr>
          <p:cNvPr id="1098" name="Rectangle 74"/>
          <p:cNvSpPr>
            <a:spLocks noChangeArrowheads="1"/>
          </p:cNvSpPr>
          <p:nvPr/>
        </p:nvSpPr>
        <p:spPr bwMode="gray">
          <a:xfrm rot="-5400000">
            <a:off x="3908425" y="-2727325"/>
            <a:ext cx="261938" cy="5716588"/>
          </a:xfrm>
          <a:prstGeom prst="rect">
            <a:avLst/>
          </a:prstGeom>
          <a:solidFill>
            <a:schemeClr val="tx2">
              <a:alpha val="70000"/>
            </a:schemeClr>
          </a:solidFill>
          <a:ln w="9525">
            <a:noFill/>
            <a:miter lim="800000"/>
            <a:headEnd/>
            <a:tailEnd/>
          </a:ln>
          <a:effectLst/>
        </p:spPr>
        <p:txBody>
          <a:bodyPr wrap="none" anchor="ctr"/>
          <a:lstStyle/>
          <a:p>
            <a:endParaRPr lang="en-US"/>
          </a:p>
        </p:txBody>
      </p:sp>
      <p:grpSp>
        <p:nvGrpSpPr>
          <p:cNvPr id="3" name="Group 80"/>
          <p:cNvGrpSpPr>
            <a:grpSpLocks/>
          </p:cNvGrpSpPr>
          <p:nvPr/>
        </p:nvGrpSpPr>
        <p:grpSpPr bwMode="auto">
          <a:xfrm>
            <a:off x="152400" y="1447800"/>
            <a:ext cx="457200" cy="5410200"/>
            <a:chOff x="768" y="1700"/>
            <a:chExt cx="405" cy="2620"/>
          </a:xfrm>
        </p:grpSpPr>
        <p:sp>
          <p:nvSpPr>
            <p:cNvPr id="1105" name="Rectangle 81"/>
            <p:cNvSpPr>
              <a:spLocks noChangeArrowheads="1"/>
            </p:cNvSpPr>
            <p:nvPr userDrawn="1"/>
          </p:nvSpPr>
          <p:spPr bwMode="gray">
            <a:xfrm>
              <a:off x="768" y="1700"/>
              <a:ext cx="95" cy="2620"/>
            </a:xfrm>
            <a:prstGeom prst="rect">
              <a:avLst/>
            </a:prstGeom>
            <a:solidFill>
              <a:schemeClr val="tx2">
                <a:alpha val="30000"/>
              </a:schemeClr>
            </a:solidFill>
            <a:ln w="9525">
              <a:noFill/>
              <a:miter lim="800000"/>
              <a:headEnd/>
              <a:tailEnd/>
            </a:ln>
            <a:effectLst/>
          </p:spPr>
          <p:txBody>
            <a:bodyPr wrap="none" anchor="ctr"/>
            <a:lstStyle/>
            <a:p>
              <a:endParaRPr lang="en-US"/>
            </a:p>
          </p:txBody>
        </p:sp>
        <p:sp>
          <p:nvSpPr>
            <p:cNvPr id="1106" name="Rectangle 82"/>
            <p:cNvSpPr>
              <a:spLocks noChangeArrowheads="1"/>
            </p:cNvSpPr>
            <p:nvPr userDrawn="1"/>
          </p:nvSpPr>
          <p:spPr bwMode="gray">
            <a:xfrm>
              <a:off x="912" y="1700"/>
              <a:ext cx="261" cy="2620"/>
            </a:xfrm>
            <a:prstGeom prst="rect">
              <a:avLst/>
            </a:prstGeom>
            <a:solidFill>
              <a:schemeClr val="tx2">
                <a:alpha val="30000"/>
              </a:schemeClr>
            </a:solidFill>
            <a:ln w="9525">
              <a:noFill/>
              <a:miter lim="800000"/>
              <a:headEnd/>
              <a:tailEnd/>
            </a:ln>
            <a:effectLst/>
          </p:spPr>
          <p:txBody>
            <a:bodyPr wrap="none" anchor="ctr"/>
            <a:lstStyle/>
            <a:p>
              <a:endParaRPr lang="en-US"/>
            </a:p>
          </p:txBody>
        </p:sp>
      </p:grpSp>
      <p:sp>
        <p:nvSpPr>
          <p:cNvPr id="1084" name="Rectangle 60"/>
          <p:cNvSpPr>
            <a:spLocks noChangeArrowheads="1"/>
          </p:cNvSpPr>
          <p:nvPr/>
        </p:nvSpPr>
        <p:spPr bwMode="gray">
          <a:xfrm>
            <a:off x="1181100" y="333375"/>
            <a:ext cx="7962900" cy="1038225"/>
          </a:xfrm>
          <a:prstGeom prst="rect">
            <a:avLst/>
          </a:prstGeom>
          <a:gradFill rotWithShape="1">
            <a:gsLst>
              <a:gs pos="0">
                <a:srgbClr val="C0C0C0">
                  <a:alpha val="50000"/>
                </a:srgbClr>
              </a:gs>
              <a:gs pos="100000">
                <a:srgbClr val="C0C0C0">
                  <a:gamma/>
                  <a:tint val="41176"/>
                  <a:invGamma/>
                </a:srgbClr>
              </a:gs>
            </a:gsLst>
            <a:lin ang="0" scaled="1"/>
          </a:gradFill>
          <a:ln w="9525">
            <a:noFill/>
            <a:miter lim="800000"/>
            <a:headEnd/>
            <a:tailEnd/>
          </a:ln>
          <a:effectLst/>
        </p:spPr>
        <p:txBody>
          <a:bodyPr wrap="none" anchor="ctr"/>
          <a:lstStyle/>
          <a:p>
            <a:endParaRPr lang="en-US"/>
          </a:p>
        </p:txBody>
      </p:sp>
      <p:grpSp>
        <p:nvGrpSpPr>
          <p:cNvPr id="4" name="Group 83"/>
          <p:cNvGrpSpPr>
            <a:grpSpLocks/>
          </p:cNvGrpSpPr>
          <p:nvPr/>
        </p:nvGrpSpPr>
        <p:grpSpPr bwMode="auto">
          <a:xfrm rot="27000000">
            <a:off x="283368" y="2840832"/>
            <a:ext cx="550863" cy="1117600"/>
            <a:chOff x="1060" y="0"/>
            <a:chExt cx="394" cy="4320"/>
          </a:xfrm>
        </p:grpSpPr>
        <p:sp>
          <p:nvSpPr>
            <p:cNvPr id="1108" name="Rectangle 84"/>
            <p:cNvSpPr>
              <a:spLocks noChangeArrowheads="1"/>
            </p:cNvSpPr>
            <p:nvPr userDrawn="1"/>
          </p:nvSpPr>
          <p:spPr bwMode="gray">
            <a:xfrm>
              <a:off x="1214" y="0"/>
              <a:ext cx="240" cy="4320"/>
            </a:xfrm>
            <a:prstGeom prst="rect">
              <a:avLst/>
            </a:prstGeom>
            <a:solidFill>
              <a:schemeClr val="tx2">
                <a:alpha val="39999"/>
              </a:schemeClr>
            </a:solidFill>
            <a:ln w="9525">
              <a:noFill/>
              <a:miter lim="800000"/>
              <a:headEnd/>
              <a:tailEnd/>
            </a:ln>
            <a:effectLst/>
          </p:spPr>
          <p:txBody>
            <a:bodyPr wrap="none" anchor="ctr"/>
            <a:lstStyle/>
            <a:p>
              <a:endParaRPr lang="en-US"/>
            </a:p>
          </p:txBody>
        </p:sp>
        <p:sp>
          <p:nvSpPr>
            <p:cNvPr id="1109" name="Rectangle 85"/>
            <p:cNvSpPr>
              <a:spLocks noChangeArrowheads="1"/>
            </p:cNvSpPr>
            <p:nvPr userDrawn="1"/>
          </p:nvSpPr>
          <p:spPr bwMode="gray">
            <a:xfrm>
              <a:off x="1060" y="0"/>
              <a:ext cx="93" cy="4320"/>
            </a:xfrm>
            <a:prstGeom prst="rect">
              <a:avLst/>
            </a:prstGeom>
            <a:solidFill>
              <a:schemeClr val="tx2">
                <a:alpha val="39999"/>
              </a:schemeClr>
            </a:solidFill>
            <a:ln w="9525">
              <a:noFill/>
              <a:miter lim="800000"/>
              <a:headEnd/>
              <a:tailEnd/>
            </a:ln>
            <a:effectLst/>
          </p:spPr>
          <p:txBody>
            <a:bodyPr wrap="none" anchor="ctr"/>
            <a:lstStyle/>
            <a:p>
              <a:endParaRPr lang="en-US"/>
            </a:p>
          </p:txBody>
        </p:sp>
      </p:grpSp>
      <p:sp>
        <p:nvSpPr>
          <p:cNvPr id="1099" name="Rectangle 75"/>
          <p:cNvSpPr>
            <a:spLocks noChangeArrowheads="1"/>
          </p:cNvSpPr>
          <p:nvPr/>
        </p:nvSpPr>
        <p:spPr bwMode="gray">
          <a:xfrm>
            <a:off x="6964363" y="6350"/>
            <a:ext cx="2179637" cy="254000"/>
          </a:xfrm>
          <a:prstGeom prst="rect">
            <a:avLst/>
          </a:prstGeom>
          <a:solidFill>
            <a:schemeClr val="accent2">
              <a:alpha val="70000"/>
            </a:schemeClr>
          </a:solidFill>
          <a:ln w="9525">
            <a:noFill/>
            <a:miter lim="800000"/>
            <a:headEnd/>
            <a:tailEnd/>
          </a:ln>
          <a:effectLst/>
        </p:spPr>
        <p:txBody>
          <a:bodyPr wrap="none" anchor="ctr"/>
          <a:lstStyle/>
          <a:p>
            <a:endParaRPr lang="en-US"/>
          </a:p>
        </p:txBody>
      </p:sp>
      <p:grpSp>
        <p:nvGrpSpPr>
          <p:cNvPr id="5" name="Group 89"/>
          <p:cNvGrpSpPr>
            <a:grpSpLocks/>
          </p:cNvGrpSpPr>
          <p:nvPr/>
        </p:nvGrpSpPr>
        <p:grpSpPr bwMode="auto">
          <a:xfrm>
            <a:off x="1905000" y="0"/>
            <a:ext cx="642938" cy="285750"/>
            <a:chOff x="768" y="1700"/>
            <a:chExt cx="405" cy="2620"/>
          </a:xfrm>
        </p:grpSpPr>
        <p:sp>
          <p:nvSpPr>
            <p:cNvPr id="1114" name="Rectangle 90"/>
            <p:cNvSpPr>
              <a:spLocks noChangeArrowheads="1"/>
            </p:cNvSpPr>
            <p:nvPr userDrawn="1"/>
          </p:nvSpPr>
          <p:spPr bwMode="gray">
            <a:xfrm>
              <a:off x="768" y="1700"/>
              <a:ext cx="95" cy="262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1115" name="Rectangle 91"/>
            <p:cNvSpPr>
              <a:spLocks noChangeArrowheads="1"/>
            </p:cNvSpPr>
            <p:nvPr userDrawn="1"/>
          </p:nvSpPr>
          <p:spPr bwMode="gray">
            <a:xfrm>
              <a:off x="912" y="1700"/>
              <a:ext cx="261" cy="2620"/>
            </a:xfrm>
            <a:prstGeom prst="rect">
              <a:avLst/>
            </a:prstGeom>
            <a:solidFill>
              <a:srgbClr val="FFFFFF">
                <a:alpha val="50000"/>
              </a:srgbClr>
            </a:solidFill>
            <a:ln w="9525">
              <a:noFill/>
              <a:miter lim="800000"/>
              <a:headEnd/>
              <a:tailEnd/>
            </a:ln>
            <a:effectLst/>
          </p:spPr>
          <p:txBody>
            <a:bodyPr wrap="none" anchor="ctr"/>
            <a:lstStyle/>
            <a:p>
              <a:endParaRPr lang="en-US"/>
            </a:p>
          </p:txBody>
        </p:sp>
      </p:grpSp>
      <p:grpSp>
        <p:nvGrpSpPr>
          <p:cNvPr id="6" name="Group 92"/>
          <p:cNvGrpSpPr>
            <a:grpSpLocks/>
          </p:cNvGrpSpPr>
          <p:nvPr/>
        </p:nvGrpSpPr>
        <p:grpSpPr bwMode="auto">
          <a:xfrm>
            <a:off x="3810000" y="0"/>
            <a:ext cx="642938" cy="285750"/>
            <a:chOff x="768" y="1700"/>
            <a:chExt cx="405" cy="2620"/>
          </a:xfrm>
        </p:grpSpPr>
        <p:sp>
          <p:nvSpPr>
            <p:cNvPr id="1117" name="Rectangle 93"/>
            <p:cNvSpPr>
              <a:spLocks noChangeArrowheads="1"/>
            </p:cNvSpPr>
            <p:nvPr userDrawn="1"/>
          </p:nvSpPr>
          <p:spPr bwMode="gray">
            <a:xfrm>
              <a:off x="768" y="1700"/>
              <a:ext cx="95" cy="262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1118" name="Rectangle 94"/>
            <p:cNvSpPr>
              <a:spLocks noChangeArrowheads="1"/>
            </p:cNvSpPr>
            <p:nvPr userDrawn="1"/>
          </p:nvSpPr>
          <p:spPr bwMode="gray">
            <a:xfrm>
              <a:off x="912" y="1700"/>
              <a:ext cx="261" cy="2620"/>
            </a:xfrm>
            <a:prstGeom prst="rect">
              <a:avLst/>
            </a:prstGeom>
            <a:solidFill>
              <a:srgbClr val="FFFFFF">
                <a:alpha val="50000"/>
              </a:srgbClr>
            </a:solidFill>
            <a:ln w="9525">
              <a:noFill/>
              <a:miter lim="800000"/>
              <a:headEnd/>
              <a:tailEnd/>
            </a:ln>
            <a:effectLst/>
          </p:spPr>
          <p:txBody>
            <a:bodyPr wrap="none" anchor="ctr"/>
            <a:lstStyle/>
            <a:p>
              <a:endParaRPr lang="en-US"/>
            </a:p>
          </p:txBody>
        </p:sp>
      </p:grpSp>
      <p:grpSp>
        <p:nvGrpSpPr>
          <p:cNvPr id="7" name="Group 95"/>
          <p:cNvGrpSpPr>
            <a:grpSpLocks/>
          </p:cNvGrpSpPr>
          <p:nvPr/>
        </p:nvGrpSpPr>
        <p:grpSpPr bwMode="auto">
          <a:xfrm>
            <a:off x="5791200" y="0"/>
            <a:ext cx="642938" cy="285750"/>
            <a:chOff x="768" y="1700"/>
            <a:chExt cx="405" cy="2620"/>
          </a:xfrm>
        </p:grpSpPr>
        <p:sp>
          <p:nvSpPr>
            <p:cNvPr id="1120" name="Rectangle 96"/>
            <p:cNvSpPr>
              <a:spLocks noChangeArrowheads="1"/>
            </p:cNvSpPr>
            <p:nvPr userDrawn="1"/>
          </p:nvSpPr>
          <p:spPr bwMode="gray">
            <a:xfrm>
              <a:off x="768" y="1700"/>
              <a:ext cx="95" cy="262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1121" name="Rectangle 97"/>
            <p:cNvSpPr>
              <a:spLocks noChangeArrowheads="1"/>
            </p:cNvSpPr>
            <p:nvPr userDrawn="1"/>
          </p:nvSpPr>
          <p:spPr bwMode="gray">
            <a:xfrm>
              <a:off x="912" y="1700"/>
              <a:ext cx="261" cy="2620"/>
            </a:xfrm>
            <a:prstGeom prst="rect">
              <a:avLst/>
            </a:prstGeom>
            <a:solidFill>
              <a:srgbClr val="FFFFFF">
                <a:alpha val="50000"/>
              </a:srgbClr>
            </a:solidFill>
            <a:ln w="9525">
              <a:noFill/>
              <a:miter lim="800000"/>
              <a:headEnd/>
              <a:tailEnd/>
            </a:ln>
            <a:effectLst/>
          </p:spPr>
          <p:txBody>
            <a:bodyPr wrap="none" anchor="ctr"/>
            <a:lstStyle/>
            <a:p>
              <a:endParaRPr lang="en-US"/>
            </a:p>
          </p:txBody>
        </p:sp>
      </p:grpSp>
      <p:grpSp>
        <p:nvGrpSpPr>
          <p:cNvPr id="8" name="Group 98"/>
          <p:cNvGrpSpPr>
            <a:grpSpLocks/>
          </p:cNvGrpSpPr>
          <p:nvPr/>
        </p:nvGrpSpPr>
        <p:grpSpPr bwMode="auto">
          <a:xfrm>
            <a:off x="7772400" y="0"/>
            <a:ext cx="642938" cy="304800"/>
            <a:chOff x="768" y="1700"/>
            <a:chExt cx="405" cy="2620"/>
          </a:xfrm>
        </p:grpSpPr>
        <p:sp>
          <p:nvSpPr>
            <p:cNvPr id="1123" name="Rectangle 99"/>
            <p:cNvSpPr>
              <a:spLocks noChangeArrowheads="1"/>
            </p:cNvSpPr>
            <p:nvPr userDrawn="1"/>
          </p:nvSpPr>
          <p:spPr bwMode="gray">
            <a:xfrm>
              <a:off x="768" y="1700"/>
              <a:ext cx="95" cy="2620"/>
            </a:xfrm>
            <a:prstGeom prst="rect">
              <a:avLst/>
            </a:prstGeom>
            <a:solidFill>
              <a:srgbClr val="FFFFFF">
                <a:alpha val="50000"/>
              </a:srgbClr>
            </a:solidFill>
            <a:ln w="9525">
              <a:noFill/>
              <a:miter lim="800000"/>
              <a:headEnd/>
              <a:tailEnd/>
            </a:ln>
            <a:effectLst/>
          </p:spPr>
          <p:txBody>
            <a:bodyPr wrap="none" anchor="ctr"/>
            <a:lstStyle/>
            <a:p>
              <a:endParaRPr lang="en-US"/>
            </a:p>
          </p:txBody>
        </p:sp>
        <p:sp>
          <p:nvSpPr>
            <p:cNvPr id="1124" name="Rectangle 100"/>
            <p:cNvSpPr>
              <a:spLocks noChangeArrowheads="1"/>
            </p:cNvSpPr>
            <p:nvPr userDrawn="1"/>
          </p:nvSpPr>
          <p:spPr bwMode="gray">
            <a:xfrm>
              <a:off x="912" y="1700"/>
              <a:ext cx="261" cy="2620"/>
            </a:xfrm>
            <a:prstGeom prst="rect">
              <a:avLst/>
            </a:prstGeom>
            <a:solidFill>
              <a:srgbClr val="FFFFFF">
                <a:alpha val="50000"/>
              </a:srgbClr>
            </a:solidFill>
            <a:ln w="9525">
              <a:noFill/>
              <a:miter lim="800000"/>
              <a:headEnd/>
              <a:tailEnd/>
            </a:ln>
            <a:effectLst/>
          </p:spPr>
          <p:txBody>
            <a:bodyPr wrap="none" anchor="ctr"/>
            <a:lstStyle/>
            <a:p>
              <a:endParaRPr lang="en-US"/>
            </a:p>
          </p:txBody>
        </p:sp>
      </p:grpSp>
      <p:sp>
        <p:nvSpPr>
          <p:cNvPr id="1026" name="Rectangle 2"/>
          <p:cNvSpPr>
            <a:spLocks noGrp="1" noChangeArrowheads="1"/>
          </p:cNvSpPr>
          <p:nvPr>
            <p:ph type="title"/>
          </p:nvPr>
        </p:nvSpPr>
        <p:spPr bwMode="gray">
          <a:xfrm>
            <a:off x="1276350" y="457200"/>
            <a:ext cx="649605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grpSp>
        <p:nvGrpSpPr>
          <p:cNvPr id="9" name="Group 101"/>
          <p:cNvGrpSpPr>
            <a:grpSpLocks/>
          </p:cNvGrpSpPr>
          <p:nvPr/>
        </p:nvGrpSpPr>
        <p:grpSpPr bwMode="auto">
          <a:xfrm>
            <a:off x="152400" y="0"/>
            <a:ext cx="457200" cy="261938"/>
            <a:chOff x="768" y="1700"/>
            <a:chExt cx="405" cy="2620"/>
          </a:xfrm>
        </p:grpSpPr>
        <p:sp>
          <p:nvSpPr>
            <p:cNvPr id="1126" name="Rectangle 102"/>
            <p:cNvSpPr>
              <a:spLocks noChangeArrowheads="1"/>
            </p:cNvSpPr>
            <p:nvPr userDrawn="1"/>
          </p:nvSpPr>
          <p:spPr bwMode="gray">
            <a:xfrm>
              <a:off x="768" y="1700"/>
              <a:ext cx="95" cy="2620"/>
            </a:xfrm>
            <a:prstGeom prst="rect">
              <a:avLst/>
            </a:prstGeom>
            <a:solidFill>
              <a:schemeClr val="tx2">
                <a:alpha val="50000"/>
              </a:schemeClr>
            </a:solidFill>
            <a:ln w="9525">
              <a:noFill/>
              <a:miter lim="800000"/>
              <a:headEnd/>
              <a:tailEnd/>
            </a:ln>
            <a:effectLst/>
          </p:spPr>
          <p:txBody>
            <a:bodyPr wrap="none" anchor="ctr"/>
            <a:lstStyle/>
            <a:p>
              <a:endParaRPr lang="en-US"/>
            </a:p>
          </p:txBody>
        </p:sp>
        <p:sp>
          <p:nvSpPr>
            <p:cNvPr id="1127" name="Rectangle 103"/>
            <p:cNvSpPr>
              <a:spLocks noChangeArrowheads="1"/>
            </p:cNvSpPr>
            <p:nvPr userDrawn="1"/>
          </p:nvSpPr>
          <p:spPr bwMode="gray">
            <a:xfrm>
              <a:off x="912" y="1700"/>
              <a:ext cx="261" cy="2620"/>
            </a:xfrm>
            <a:prstGeom prst="rect">
              <a:avLst/>
            </a:prstGeom>
            <a:solidFill>
              <a:schemeClr val="tx2">
                <a:alpha val="50000"/>
              </a:schemeClr>
            </a:solidFill>
            <a:ln w="9525">
              <a:noFill/>
              <a:miter lim="800000"/>
              <a:headEnd/>
              <a:tailEnd/>
            </a:ln>
            <a:effectLst/>
          </p:spPr>
          <p:txBody>
            <a:bodyPr wrap="none" anchor="ctr"/>
            <a:lstStyle/>
            <a:p>
              <a:endParaRPr lang="en-US"/>
            </a:p>
          </p:txBody>
        </p:sp>
      </p:grpSp>
      <p:grpSp>
        <p:nvGrpSpPr>
          <p:cNvPr id="10" name="Group 104"/>
          <p:cNvGrpSpPr>
            <a:grpSpLocks/>
          </p:cNvGrpSpPr>
          <p:nvPr/>
        </p:nvGrpSpPr>
        <p:grpSpPr bwMode="auto">
          <a:xfrm rot="37800000">
            <a:off x="283369" y="4331494"/>
            <a:ext cx="550862" cy="1117600"/>
            <a:chOff x="1060" y="0"/>
            <a:chExt cx="394" cy="4320"/>
          </a:xfrm>
        </p:grpSpPr>
        <p:sp>
          <p:nvSpPr>
            <p:cNvPr id="1129" name="Rectangle 105"/>
            <p:cNvSpPr>
              <a:spLocks noChangeArrowheads="1"/>
            </p:cNvSpPr>
            <p:nvPr userDrawn="1"/>
          </p:nvSpPr>
          <p:spPr bwMode="gray">
            <a:xfrm>
              <a:off x="1214" y="0"/>
              <a:ext cx="240" cy="4320"/>
            </a:xfrm>
            <a:prstGeom prst="rect">
              <a:avLst/>
            </a:prstGeom>
            <a:solidFill>
              <a:schemeClr val="tx2">
                <a:alpha val="39999"/>
              </a:schemeClr>
            </a:solidFill>
            <a:ln w="9525">
              <a:noFill/>
              <a:miter lim="800000"/>
              <a:headEnd/>
              <a:tailEnd/>
            </a:ln>
            <a:effectLst/>
          </p:spPr>
          <p:txBody>
            <a:bodyPr wrap="none" anchor="ctr"/>
            <a:lstStyle/>
            <a:p>
              <a:endParaRPr lang="en-US"/>
            </a:p>
          </p:txBody>
        </p:sp>
        <p:sp>
          <p:nvSpPr>
            <p:cNvPr id="1130" name="Rectangle 106"/>
            <p:cNvSpPr>
              <a:spLocks noChangeArrowheads="1"/>
            </p:cNvSpPr>
            <p:nvPr userDrawn="1"/>
          </p:nvSpPr>
          <p:spPr bwMode="gray">
            <a:xfrm>
              <a:off x="1060" y="0"/>
              <a:ext cx="93" cy="4320"/>
            </a:xfrm>
            <a:prstGeom prst="rect">
              <a:avLst/>
            </a:prstGeom>
            <a:solidFill>
              <a:schemeClr val="tx2">
                <a:alpha val="39999"/>
              </a:schemeClr>
            </a:solidFill>
            <a:ln w="9525">
              <a:noFill/>
              <a:miter lim="800000"/>
              <a:headEnd/>
              <a:tailEnd/>
            </a:ln>
            <a:effectLst/>
          </p:spPr>
          <p:txBody>
            <a:bodyPr wrap="none" anchor="ctr"/>
            <a:lstStyle/>
            <a:p>
              <a:endParaRPr lang="en-US"/>
            </a:p>
          </p:txBody>
        </p:sp>
      </p:grpSp>
      <p:grpSp>
        <p:nvGrpSpPr>
          <p:cNvPr id="11" name="Group 107"/>
          <p:cNvGrpSpPr>
            <a:grpSpLocks/>
          </p:cNvGrpSpPr>
          <p:nvPr/>
        </p:nvGrpSpPr>
        <p:grpSpPr bwMode="auto">
          <a:xfrm rot="27000000">
            <a:off x="283369" y="5779294"/>
            <a:ext cx="550862" cy="1117600"/>
            <a:chOff x="1060" y="0"/>
            <a:chExt cx="394" cy="4320"/>
          </a:xfrm>
        </p:grpSpPr>
        <p:sp>
          <p:nvSpPr>
            <p:cNvPr id="1132" name="Rectangle 108"/>
            <p:cNvSpPr>
              <a:spLocks noChangeArrowheads="1"/>
            </p:cNvSpPr>
            <p:nvPr userDrawn="1"/>
          </p:nvSpPr>
          <p:spPr bwMode="gray">
            <a:xfrm>
              <a:off x="1214" y="0"/>
              <a:ext cx="240" cy="4320"/>
            </a:xfrm>
            <a:prstGeom prst="rect">
              <a:avLst/>
            </a:prstGeom>
            <a:solidFill>
              <a:schemeClr val="tx2">
                <a:alpha val="39999"/>
              </a:schemeClr>
            </a:solidFill>
            <a:ln w="9525">
              <a:noFill/>
              <a:miter lim="800000"/>
              <a:headEnd/>
              <a:tailEnd/>
            </a:ln>
            <a:effectLst/>
          </p:spPr>
          <p:txBody>
            <a:bodyPr wrap="none" anchor="ctr"/>
            <a:lstStyle/>
            <a:p>
              <a:endParaRPr lang="en-US"/>
            </a:p>
          </p:txBody>
        </p:sp>
        <p:sp>
          <p:nvSpPr>
            <p:cNvPr id="1133" name="Rectangle 109"/>
            <p:cNvSpPr>
              <a:spLocks noChangeArrowheads="1"/>
            </p:cNvSpPr>
            <p:nvPr userDrawn="1"/>
          </p:nvSpPr>
          <p:spPr bwMode="gray">
            <a:xfrm>
              <a:off x="1060" y="0"/>
              <a:ext cx="93" cy="4320"/>
            </a:xfrm>
            <a:prstGeom prst="rect">
              <a:avLst/>
            </a:prstGeom>
            <a:solidFill>
              <a:schemeClr val="tx2">
                <a:alpha val="39999"/>
              </a:schemeClr>
            </a:solidFill>
            <a:ln w="9525">
              <a:noFill/>
              <a:miter lim="800000"/>
              <a:headEnd/>
              <a:tailEnd/>
            </a:ln>
            <a:effec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hf hdr="0" ftr="0" dt="0"/>
  <p:txStyles>
    <p:titleStyle>
      <a:lvl1pPr algn="l" rtl="0" eaLnBrk="1" fontAlgn="base" hangingPunct="1">
        <a:spcBef>
          <a:spcPct val="0"/>
        </a:spcBef>
        <a:spcAft>
          <a:spcPct val="0"/>
        </a:spcAft>
        <a:defRPr sz="4000" b="1">
          <a:solidFill>
            <a:srgbClr val="000000"/>
          </a:solidFill>
          <a:latin typeface="+mj-lt"/>
          <a:ea typeface="+mj-ea"/>
          <a:cs typeface="+mj-cs"/>
        </a:defRPr>
      </a:lvl1pPr>
      <a:lvl2pPr algn="l" rtl="0" eaLnBrk="1" fontAlgn="base" hangingPunct="1">
        <a:spcBef>
          <a:spcPct val="0"/>
        </a:spcBef>
        <a:spcAft>
          <a:spcPct val="0"/>
        </a:spcAft>
        <a:defRPr sz="4000" b="1">
          <a:solidFill>
            <a:srgbClr val="000000"/>
          </a:solidFill>
          <a:latin typeface="Arial" charset="0"/>
        </a:defRPr>
      </a:lvl2pPr>
      <a:lvl3pPr algn="l" rtl="0" eaLnBrk="1" fontAlgn="base" hangingPunct="1">
        <a:spcBef>
          <a:spcPct val="0"/>
        </a:spcBef>
        <a:spcAft>
          <a:spcPct val="0"/>
        </a:spcAft>
        <a:defRPr sz="4000" b="1">
          <a:solidFill>
            <a:srgbClr val="000000"/>
          </a:solidFill>
          <a:latin typeface="Arial" charset="0"/>
        </a:defRPr>
      </a:lvl3pPr>
      <a:lvl4pPr algn="l" rtl="0" eaLnBrk="1" fontAlgn="base" hangingPunct="1">
        <a:spcBef>
          <a:spcPct val="0"/>
        </a:spcBef>
        <a:spcAft>
          <a:spcPct val="0"/>
        </a:spcAft>
        <a:defRPr sz="4000" b="1">
          <a:solidFill>
            <a:srgbClr val="000000"/>
          </a:solidFill>
          <a:latin typeface="Arial" charset="0"/>
        </a:defRPr>
      </a:lvl4pPr>
      <a:lvl5pPr algn="l" rtl="0" eaLnBrk="1" fontAlgn="base" hangingPunct="1">
        <a:spcBef>
          <a:spcPct val="0"/>
        </a:spcBef>
        <a:spcAft>
          <a:spcPct val="0"/>
        </a:spcAft>
        <a:defRPr sz="4000" b="1">
          <a:solidFill>
            <a:srgbClr val="000000"/>
          </a:solidFill>
          <a:latin typeface="Arial" charset="0"/>
        </a:defRPr>
      </a:lvl5pPr>
      <a:lvl6pPr marL="457200" algn="l" rtl="0" eaLnBrk="1" fontAlgn="base" hangingPunct="1">
        <a:spcBef>
          <a:spcPct val="0"/>
        </a:spcBef>
        <a:spcAft>
          <a:spcPct val="0"/>
        </a:spcAft>
        <a:defRPr sz="4000" b="1">
          <a:solidFill>
            <a:srgbClr val="000000"/>
          </a:solidFill>
          <a:latin typeface="Arial" charset="0"/>
        </a:defRPr>
      </a:lvl6pPr>
      <a:lvl7pPr marL="914400" algn="l" rtl="0" eaLnBrk="1" fontAlgn="base" hangingPunct="1">
        <a:spcBef>
          <a:spcPct val="0"/>
        </a:spcBef>
        <a:spcAft>
          <a:spcPct val="0"/>
        </a:spcAft>
        <a:defRPr sz="4000" b="1">
          <a:solidFill>
            <a:srgbClr val="000000"/>
          </a:solidFill>
          <a:latin typeface="Arial" charset="0"/>
        </a:defRPr>
      </a:lvl7pPr>
      <a:lvl8pPr marL="1371600" algn="l" rtl="0" eaLnBrk="1" fontAlgn="base" hangingPunct="1">
        <a:spcBef>
          <a:spcPct val="0"/>
        </a:spcBef>
        <a:spcAft>
          <a:spcPct val="0"/>
        </a:spcAft>
        <a:defRPr sz="4000" b="1">
          <a:solidFill>
            <a:srgbClr val="000000"/>
          </a:solidFill>
          <a:latin typeface="Arial" charset="0"/>
        </a:defRPr>
      </a:lvl8pPr>
      <a:lvl9pPr marL="1828800" algn="l" rtl="0" eaLnBrk="1" fontAlgn="base" hangingPunct="1">
        <a:spcBef>
          <a:spcPct val="0"/>
        </a:spcBef>
        <a:spcAft>
          <a:spcPct val="0"/>
        </a:spcAft>
        <a:defRPr sz="4000" b="1">
          <a:solidFill>
            <a:srgbClr val="0000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953000" y="5029200"/>
            <a:ext cx="3962400" cy="1219200"/>
          </a:xfrm>
        </p:spPr>
        <p:txBody>
          <a:bodyPr/>
          <a:lstStyle/>
          <a:p>
            <a:pPr algn="r"/>
            <a:r>
              <a:rPr lang="en-US" sz="3200" i="0" dirty="0" err="1" smtClean="0"/>
              <a:t>Tamosa</a:t>
            </a:r>
            <a:r>
              <a:rPr lang="en-US" sz="3200" i="0" dirty="0" smtClean="0"/>
              <a:t> </a:t>
            </a:r>
            <a:r>
              <a:rPr lang="en-US" sz="3200" i="0" dirty="0" err="1" smtClean="0"/>
              <a:t>Mukherjee</a:t>
            </a:r>
            <a:endParaRPr lang="en-US" sz="3200" i="0" smtClean="0"/>
          </a:p>
          <a:p>
            <a:pPr algn="r"/>
            <a:r>
              <a:rPr lang="en-US" sz="3200" i="0" smtClean="0"/>
              <a:t>CUTM</a:t>
            </a:r>
            <a:endParaRPr lang="en-US" sz="3200" i="0" dirty="0"/>
          </a:p>
        </p:txBody>
      </p:sp>
      <p:sp>
        <p:nvSpPr>
          <p:cNvPr id="3" name="Slide Number Placeholder 2"/>
          <p:cNvSpPr>
            <a:spLocks noGrp="1"/>
          </p:cNvSpPr>
          <p:nvPr>
            <p:ph type="sldNum" sz="quarter" idx="4"/>
          </p:nvPr>
        </p:nvSpPr>
        <p:spPr>
          <a:xfrm>
            <a:off x="457200" y="6248400"/>
            <a:ext cx="1100138" cy="276225"/>
          </a:xfrm>
        </p:spPr>
        <p:txBody>
          <a:bodyPr/>
          <a:lstStyle/>
          <a:p>
            <a:fld id="{F446B426-93D7-4B46-84C2-E8123443C9A3}" type="slidenum">
              <a:rPr lang="en-US" smtClean="0"/>
              <a:pPr/>
              <a:t>1</a:t>
            </a:fld>
            <a:endParaRPr lang="en-US" dirty="0"/>
          </a:p>
        </p:txBody>
      </p:sp>
      <p:sp>
        <p:nvSpPr>
          <p:cNvPr id="2" name="Title 1"/>
          <p:cNvSpPr>
            <a:spLocks noGrp="1"/>
          </p:cNvSpPr>
          <p:nvPr>
            <p:ph type="ctrTitle"/>
          </p:nvPr>
        </p:nvSpPr>
        <p:spPr/>
        <p:txBody>
          <a:bodyPr/>
          <a:lstStyle/>
          <a:p>
            <a:r>
              <a:rPr lang="en-US" dirty="0" smtClean="0"/>
              <a:t>Genomic and </a:t>
            </a:r>
            <a:r>
              <a:rPr lang="en-US" dirty="0" err="1" smtClean="0"/>
              <a:t>cDNA</a:t>
            </a:r>
            <a:r>
              <a:rPr lang="en-US" dirty="0" smtClean="0"/>
              <a:t> libraries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cDNA</a:t>
            </a:r>
            <a:r>
              <a:rPr lang="en-US" dirty="0" smtClean="0"/>
              <a:t> libraries</a:t>
            </a:r>
            <a:endParaRPr lang="en-US" dirty="0"/>
          </a:p>
        </p:txBody>
      </p:sp>
      <p:sp>
        <p:nvSpPr>
          <p:cNvPr id="3" name="Content Placeholder 2"/>
          <p:cNvSpPr>
            <a:spLocks noGrp="1"/>
          </p:cNvSpPr>
          <p:nvPr>
            <p:ph idx="1"/>
          </p:nvPr>
        </p:nvSpPr>
        <p:spPr>
          <a:xfrm>
            <a:off x="1276350" y="1371600"/>
            <a:ext cx="7410450" cy="5486400"/>
          </a:xfrm>
        </p:spPr>
        <p:txBody>
          <a:bodyPr>
            <a:normAutofit fontScale="85000" lnSpcReduction="20000"/>
          </a:bodyPr>
          <a:lstStyle/>
          <a:p>
            <a:pPr>
              <a:buNone/>
            </a:pPr>
            <a:r>
              <a:rPr lang="en-US" dirty="0" smtClean="0"/>
              <a:t>(called a </a:t>
            </a:r>
            <a:r>
              <a:rPr lang="en-US" b="1" dirty="0" err="1" smtClean="0"/>
              <a:t>cDNA</a:t>
            </a:r>
            <a:r>
              <a:rPr lang="en-US" b="1" dirty="0" smtClean="0"/>
              <a:t> </a:t>
            </a:r>
            <a:r>
              <a:rPr lang="en-US" dirty="0" smtClean="0"/>
              <a:t>library because all the DNA in this library is complementary to mRNA)</a:t>
            </a:r>
          </a:p>
          <a:p>
            <a:r>
              <a:rPr lang="en-US" dirty="0" smtClean="0"/>
              <a:t>If we are seeking a specific gene that is active in a specific type of tissue in a plant or animal, then it makes sense to construct a </a:t>
            </a:r>
            <a:r>
              <a:rPr lang="en-US" dirty="0" err="1" smtClean="0"/>
              <a:t>cDNA</a:t>
            </a:r>
            <a:r>
              <a:rPr lang="en-US" dirty="0" smtClean="0"/>
              <a:t> library from a sample of that tissue. </a:t>
            </a:r>
          </a:p>
          <a:p>
            <a:r>
              <a:rPr lang="en-US" dirty="0" smtClean="0">
                <a:solidFill>
                  <a:srgbClr val="C00000"/>
                </a:solidFill>
              </a:rPr>
              <a:t>For example, suppose we want to identify </a:t>
            </a:r>
            <a:r>
              <a:rPr lang="en-US" dirty="0" err="1" smtClean="0">
                <a:solidFill>
                  <a:srgbClr val="C00000"/>
                </a:solidFill>
              </a:rPr>
              <a:t>cDNAs</a:t>
            </a:r>
            <a:r>
              <a:rPr lang="en-US" dirty="0" smtClean="0">
                <a:solidFill>
                  <a:srgbClr val="C00000"/>
                </a:solidFill>
              </a:rPr>
              <a:t> corresponding to insulin mRNAs. </a:t>
            </a:r>
          </a:p>
          <a:p>
            <a:r>
              <a:rPr lang="en-US" dirty="0" smtClean="0"/>
              <a:t>The B-islet cells of the pancreas are the most abundant source of insulin, and so mRNAs from pancreas cells are the appropriate source for a </a:t>
            </a:r>
            <a:r>
              <a:rPr lang="en-US" dirty="0" err="1" smtClean="0"/>
              <a:t>cDNA</a:t>
            </a:r>
            <a:r>
              <a:rPr lang="en-US" dirty="0" smtClean="0"/>
              <a:t> library because these mRNAs should be enriched for the gene in question.</a:t>
            </a:r>
          </a:p>
          <a:p>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76350" y="1600200"/>
            <a:ext cx="7410450" cy="5257800"/>
          </a:xfrm>
        </p:spPr>
        <p:txBody>
          <a:bodyPr>
            <a:normAutofit/>
          </a:bodyPr>
          <a:lstStyle/>
          <a:p>
            <a:r>
              <a:rPr lang="en-US" dirty="0" err="1" smtClean="0"/>
              <a:t>cDNA</a:t>
            </a:r>
            <a:r>
              <a:rPr lang="en-US" dirty="0" smtClean="0"/>
              <a:t> library has two additional advantages.</a:t>
            </a:r>
          </a:p>
          <a:p>
            <a:r>
              <a:rPr lang="en-US" dirty="0" smtClean="0">
                <a:solidFill>
                  <a:srgbClr val="C00000"/>
                </a:solidFill>
              </a:rPr>
              <a:t>First, it is enriched with fragments from actively transcribed genes. </a:t>
            </a:r>
          </a:p>
          <a:p>
            <a:r>
              <a:rPr lang="en-US" dirty="0" smtClean="0"/>
              <a:t>Second, </a:t>
            </a:r>
            <a:r>
              <a:rPr lang="en-US" dirty="0" err="1" smtClean="0"/>
              <a:t>introns</a:t>
            </a:r>
            <a:r>
              <a:rPr lang="en-US" dirty="0" smtClean="0"/>
              <a:t> do not interrupt the cloned sequences; </a:t>
            </a:r>
            <a:r>
              <a:rPr lang="en-US" dirty="0" err="1" smtClean="0"/>
              <a:t>introns</a:t>
            </a:r>
            <a:r>
              <a:rPr lang="en-US" dirty="0" smtClean="0"/>
              <a:t> would pose a problem when the goal is to produce a eukaryotic protein in bacteria, because most bacteria have no means of removing the </a:t>
            </a:r>
            <a:r>
              <a:rPr lang="en-US" dirty="0" err="1" smtClean="0"/>
              <a:t>introns</a:t>
            </a:r>
            <a:r>
              <a:rPr lang="en-US" dirty="0" smtClean="0"/>
              <a:t>.</a:t>
            </a:r>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 of </a:t>
            </a:r>
            <a:r>
              <a:rPr lang="en-US" dirty="0" err="1" smtClean="0"/>
              <a:t>cDNA</a:t>
            </a:r>
            <a:r>
              <a:rPr lang="en-US" dirty="0" smtClean="0"/>
              <a:t> library</a:t>
            </a:r>
            <a:endParaRPr lang="en-US" dirty="0"/>
          </a:p>
        </p:txBody>
      </p:sp>
      <p:sp>
        <p:nvSpPr>
          <p:cNvPr id="3" name="Content Placeholder 2"/>
          <p:cNvSpPr>
            <a:spLocks noGrp="1"/>
          </p:cNvSpPr>
          <p:nvPr>
            <p:ph idx="1"/>
          </p:nvPr>
        </p:nvSpPr>
        <p:spPr>
          <a:xfrm>
            <a:off x="1276350" y="1447800"/>
            <a:ext cx="7410450" cy="5410200"/>
          </a:xfrm>
        </p:spPr>
        <p:txBody>
          <a:bodyPr>
            <a:normAutofit fontScale="85000" lnSpcReduction="10000"/>
          </a:bodyPr>
          <a:lstStyle/>
          <a:p>
            <a:r>
              <a:rPr lang="en-US" dirty="0" smtClean="0"/>
              <a:t>It contains only sequences that are present in mature mRNA.</a:t>
            </a:r>
          </a:p>
          <a:p>
            <a:r>
              <a:rPr lang="en-US" dirty="0" smtClean="0">
                <a:solidFill>
                  <a:srgbClr val="C00000"/>
                </a:solidFill>
              </a:rPr>
              <a:t>promoters and enhancers are not present</a:t>
            </a:r>
          </a:p>
          <a:p>
            <a:r>
              <a:rPr lang="en-US" dirty="0" err="1" smtClean="0"/>
              <a:t>cDNA</a:t>
            </a:r>
            <a:r>
              <a:rPr lang="en-US" dirty="0" smtClean="0"/>
              <a:t> library represents only those gene sequences expressed in the tissue from which the RNA was isolated.</a:t>
            </a:r>
          </a:p>
          <a:p>
            <a:r>
              <a:rPr lang="en-US" dirty="0" smtClean="0">
                <a:solidFill>
                  <a:srgbClr val="C00000"/>
                </a:solidFill>
              </a:rPr>
              <a:t>The frequency of a particular DNA sequence in a </a:t>
            </a:r>
            <a:r>
              <a:rPr lang="en-US" dirty="0" err="1" smtClean="0">
                <a:solidFill>
                  <a:srgbClr val="C00000"/>
                </a:solidFill>
              </a:rPr>
              <a:t>cDNA</a:t>
            </a:r>
            <a:r>
              <a:rPr lang="en-US" dirty="0" smtClean="0">
                <a:solidFill>
                  <a:srgbClr val="C00000"/>
                </a:solidFill>
              </a:rPr>
              <a:t> library depends on the abundance of the corresponding mRNA in the given tissue. </a:t>
            </a:r>
          </a:p>
          <a:p>
            <a:r>
              <a:rPr lang="en-US" dirty="0" smtClean="0"/>
              <a:t>In contrast, almost all genes are present at the same frequency in a genomic DNA library.</a:t>
            </a:r>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t>
            </a:r>
            <a:r>
              <a:rPr lang="en-US" dirty="0" err="1" smtClean="0"/>
              <a:t>cDNA</a:t>
            </a:r>
            <a:r>
              <a:rPr lang="en-US" dirty="0" smtClean="0"/>
              <a:t> library</a:t>
            </a:r>
            <a:endParaRPr lang="en-US" dirty="0"/>
          </a:p>
        </p:txBody>
      </p:sp>
      <p:sp>
        <p:nvSpPr>
          <p:cNvPr id="3" name="Content Placeholder 2"/>
          <p:cNvSpPr>
            <a:spLocks noGrp="1"/>
          </p:cNvSpPr>
          <p:nvPr>
            <p:ph idx="1"/>
          </p:nvPr>
        </p:nvSpPr>
        <p:spPr/>
        <p:txBody>
          <a:bodyPr/>
          <a:lstStyle/>
          <a:p>
            <a:r>
              <a:rPr lang="en-US" dirty="0" smtClean="0">
                <a:solidFill>
                  <a:srgbClr val="C00000"/>
                </a:solidFill>
              </a:rPr>
              <a:t>To create a </a:t>
            </a:r>
            <a:r>
              <a:rPr lang="en-US" dirty="0" err="1" smtClean="0">
                <a:solidFill>
                  <a:srgbClr val="C00000"/>
                </a:solidFill>
              </a:rPr>
              <a:t>cDNA</a:t>
            </a:r>
            <a:r>
              <a:rPr lang="en-US" dirty="0" smtClean="0">
                <a:solidFill>
                  <a:srgbClr val="C00000"/>
                </a:solidFill>
              </a:rPr>
              <a:t> library, messenger RNA must first be separated from other types of cellular RNA (</a:t>
            </a:r>
            <a:r>
              <a:rPr lang="en-US" dirty="0" err="1" smtClean="0">
                <a:solidFill>
                  <a:srgbClr val="C00000"/>
                </a:solidFill>
              </a:rPr>
              <a:t>tRNA</a:t>
            </a:r>
            <a:r>
              <a:rPr lang="en-US" dirty="0" smtClean="0">
                <a:solidFill>
                  <a:srgbClr val="C00000"/>
                </a:solidFill>
              </a:rPr>
              <a:t>, </a:t>
            </a:r>
            <a:r>
              <a:rPr lang="en-US" dirty="0" err="1" smtClean="0">
                <a:solidFill>
                  <a:srgbClr val="C00000"/>
                </a:solidFill>
              </a:rPr>
              <a:t>rRNA</a:t>
            </a:r>
            <a:r>
              <a:rPr lang="en-US" dirty="0" smtClean="0">
                <a:solidFill>
                  <a:srgbClr val="C00000"/>
                </a:solidFill>
              </a:rPr>
              <a:t>, </a:t>
            </a:r>
            <a:r>
              <a:rPr lang="en-US" dirty="0" err="1" smtClean="0">
                <a:solidFill>
                  <a:srgbClr val="C00000"/>
                </a:solidFill>
              </a:rPr>
              <a:t>snRNA</a:t>
            </a:r>
            <a:r>
              <a:rPr lang="en-US" dirty="0" smtClean="0">
                <a:solidFill>
                  <a:srgbClr val="C00000"/>
                </a:solidFill>
              </a:rPr>
              <a:t>, etc.).</a:t>
            </a:r>
          </a:p>
          <a:p>
            <a:r>
              <a:rPr lang="en-US" dirty="0" smtClean="0"/>
              <a:t>Most eukaryotic mRNAs possess a string of adenine nucleotides at the 3 end, and this poly(A) tail provides a convenient hook for separating eukaryotic mRNA from the other types.</a:t>
            </a:r>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14</a:t>
            </a:fld>
            <a:endParaRPr lang="en-US"/>
          </a:p>
        </p:txBody>
      </p:sp>
      <p:pic>
        <p:nvPicPr>
          <p:cNvPr id="1029" name="Picture 5"/>
          <p:cNvPicPr>
            <a:picLocks noChangeAspect="1" noChangeArrowheads="1"/>
          </p:cNvPicPr>
          <p:nvPr/>
        </p:nvPicPr>
        <p:blipFill>
          <a:blip r:embed="rId2"/>
          <a:srcRect/>
          <a:stretch>
            <a:fillRect/>
          </a:stretch>
        </p:blipFill>
        <p:spPr bwMode="auto">
          <a:xfrm>
            <a:off x="152400" y="0"/>
            <a:ext cx="3657600" cy="6818243"/>
          </a:xfrm>
          <a:prstGeom prst="rect">
            <a:avLst/>
          </a:prstGeom>
          <a:ln>
            <a:noFill/>
          </a:ln>
          <a:effectLst>
            <a:outerShdw blurRad="190500" algn="tl" rotWithShape="0">
              <a:srgbClr val="000000">
                <a:alpha val="70000"/>
              </a:srgbClr>
            </a:outerShdw>
          </a:effectLst>
        </p:spPr>
      </p:pic>
      <p:pic>
        <p:nvPicPr>
          <p:cNvPr id="1030" name="Picture 6"/>
          <p:cNvPicPr>
            <a:picLocks noChangeAspect="1" noChangeArrowheads="1"/>
          </p:cNvPicPr>
          <p:nvPr/>
        </p:nvPicPr>
        <p:blipFill>
          <a:blip r:embed="rId3"/>
          <a:srcRect/>
          <a:stretch>
            <a:fillRect/>
          </a:stretch>
        </p:blipFill>
        <p:spPr bwMode="auto">
          <a:xfrm>
            <a:off x="4267200" y="0"/>
            <a:ext cx="4191000" cy="6797842"/>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the library for the gene of interest </a:t>
            </a:r>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15</a:t>
            </a:fld>
            <a:endParaRPr lang="en-US"/>
          </a:p>
        </p:txBody>
      </p:sp>
      <p:pic>
        <p:nvPicPr>
          <p:cNvPr id="2050" name="Picture 2"/>
          <p:cNvPicPr>
            <a:picLocks noChangeAspect="1" noChangeArrowheads="1"/>
          </p:cNvPicPr>
          <p:nvPr/>
        </p:nvPicPr>
        <p:blipFill>
          <a:blip r:embed="rId2"/>
          <a:srcRect/>
          <a:stretch>
            <a:fillRect/>
          </a:stretch>
        </p:blipFill>
        <p:spPr bwMode="auto">
          <a:xfrm>
            <a:off x="-1167" y="1905000"/>
            <a:ext cx="9145167" cy="3386137"/>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Cloning</a:t>
            </a:r>
            <a:endParaRPr lang="en-IN" dirty="0"/>
          </a:p>
        </p:txBody>
      </p:sp>
      <p:sp>
        <p:nvSpPr>
          <p:cNvPr id="3" name="Content Placeholder 2"/>
          <p:cNvSpPr>
            <a:spLocks noGrp="1"/>
          </p:cNvSpPr>
          <p:nvPr>
            <p:ph idx="1"/>
          </p:nvPr>
        </p:nvSpPr>
        <p:spPr>
          <a:xfrm>
            <a:off x="1276350" y="1371600"/>
            <a:ext cx="7410450" cy="4525963"/>
          </a:xfrm>
        </p:spPr>
        <p:txBody>
          <a:bodyPr/>
          <a:lstStyle/>
          <a:p>
            <a:pPr marL="0" indent="0">
              <a:buNone/>
            </a:pPr>
            <a:r>
              <a:rPr lang="en-IN" b="1" dirty="0" smtClean="0"/>
              <a:t>Clone</a:t>
            </a:r>
            <a:r>
              <a:rPr lang="en-IN" dirty="0" smtClean="0"/>
              <a:t>- A clone is an exact copy of an organism, single cell or macromolecule.</a:t>
            </a:r>
          </a:p>
          <a:p>
            <a:pPr marL="0" indent="0">
              <a:buNone/>
            </a:pPr>
            <a:r>
              <a:rPr lang="en-IN" b="1" dirty="0" smtClean="0"/>
              <a:t>Gene clone- </a:t>
            </a:r>
            <a:r>
              <a:rPr lang="en-IN" dirty="0" smtClean="0"/>
              <a:t>It is the production of an exact copy of a particular/single gene or DNA sequence using genetic engineering.</a:t>
            </a:r>
          </a:p>
          <a:p>
            <a:pPr marL="0" indent="0">
              <a:buNone/>
            </a:pPr>
            <a:r>
              <a:rPr lang="en-IN" b="1" dirty="0" smtClean="0"/>
              <a:t>Genetic engineering- </a:t>
            </a:r>
            <a:r>
              <a:rPr lang="en-IN" dirty="0" smtClean="0"/>
              <a:t>It is the process of cloning genes into new organism, or altering a genetic sequence to change the protein product.</a:t>
            </a:r>
            <a:endParaRPr lang="en-IN" b="1"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16</a:t>
            </a:fld>
            <a:endParaRPr lang="en-US"/>
          </a:p>
        </p:txBody>
      </p:sp>
    </p:spTree>
    <p:extLst>
      <p:ext uri="{BB962C8B-B14F-4D97-AF65-F5344CB8AC3E}">
        <p14:creationId xmlns:p14="http://schemas.microsoft.com/office/powerpoint/2010/main" xmlns="" val="3952653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46B426-93D7-4B46-84C2-E8123443C9A3}" type="slidenum">
              <a:rPr lang="en-US" smtClean="0"/>
              <a:pPr/>
              <a:t>17</a:t>
            </a:fld>
            <a:endParaRPr lang="en-US"/>
          </a:p>
        </p:txBody>
      </p:sp>
      <p:pic>
        <p:nvPicPr>
          <p:cNvPr id="1026" name="Picture 2" descr="C:\Users\vik.raj\Desktop\Untitled.pn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143000" y="381000"/>
            <a:ext cx="8001000" cy="6477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88585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Single gene cloning</a:t>
            </a:r>
            <a:endParaRPr lang="en-IN" dirty="0"/>
          </a:p>
        </p:txBody>
      </p:sp>
      <p:sp>
        <p:nvSpPr>
          <p:cNvPr id="3" name="Content Placeholder 2"/>
          <p:cNvSpPr>
            <a:spLocks noGrp="1"/>
          </p:cNvSpPr>
          <p:nvPr>
            <p:ph idx="1"/>
          </p:nvPr>
        </p:nvSpPr>
        <p:spPr>
          <a:xfrm>
            <a:off x="1123950" y="1371600"/>
            <a:ext cx="7410450" cy="4525963"/>
          </a:xfrm>
        </p:spPr>
        <p:txBody>
          <a:bodyPr/>
          <a:lstStyle/>
          <a:p>
            <a:r>
              <a:rPr lang="en-IN" dirty="0" smtClean="0"/>
              <a:t>Identification and isolation of desired gene or DNA fragments to be cloned.</a:t>
            </a:r>
          </a:p>
          <a:p>
            <a:r>
              <a:rPr lang="en-IN" dirty="0" smtClean="0"/>
              <a:t>Insertion of isolated gene in a suitable vector.</a:t>
            </a:r>
          </a:p>
          <a:p>
            <a:r>
              <a:rPr lang="en-IN" dirty="0" smtClean="0"/>
              <a:t>Introduction of this vector into a suitable organism/cell called host.</a:t>
            </a:r>
          </a:p>
          <a:p>
            <a:r>
              <a:rPr lang="en-IN" dirty="0" smtClean="0"/>
              <a:t>The vector multiplies within the host cell, producing numerous identical copies not only of itself but also of the gene that it carries. </a:t>
            </a:r>
            <a:endParaRPr lang="en-IN"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18</a:t>
            </a:fld>
            <a:endParaRPr lang="en-US"/>
          </a:p>
        </p:txBody>
      </p:sp>
    </p:spTree>
    <p:extLst>
      <p:ext uri="{BB962C8B-B14F-4D97-AF65-F5344CB8AC3E}">
        <p14:creationId xmlns:p14="http://schemas.microsoft.com/office/powerpoint/2010/main" xmlns="" val="3146396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1143000" y="1371600"/>
            <a:ext cx="7410450" cy="4525963"/>
          </a:xfrm>
        </p:spPr>
        <p:txBody>
          <a:bodyPr/>
          <a:lstStyle/>
          <a:p>
            <a:r>
              <a:rPr lang="en-IN" dirty="0" smtClean="0"/>
              <a:t>During the division of the host cell, copies of the recombinant DNA molecules are passed to the progeny and further vector replication takes place.</a:t>
            </a:r>
          </a:p>
          <a:p>
            <a:r>
              <a:rPr lang="en-IN" dirty="0" smtClean="0"/>
              <a:t>After a large no of cell division, a colony, or clone, of identical host cell is produced. Each cell in the clone contains one or more copies of the recombinant DNA molecule.</a:t>
            </a:r>
            <a:endParaRPr lang="en-IN"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19</a:t>
            </a:fld>
            <a:endParaRPr lang="en-US"/>
          </a:p>
        </p:txBody>
      </p:sp>
    </p:spTree>
    <p:extLst>
      <p:ext uri="{BB962C8B-B14F-4D97-AF65-F5344CB8AC3E}">
        <p14:creationId xmlns:p14="http://schemas.microsoft.com/office/powerpoint/2010/main" xmlns="" val="200937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Molecular Techniques to hunt a gene</a:t>
            </a:r>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2</a:t>
            </a:fld>
            <a:endParaRPr lang="en-US"/>
          </a:p>
        </p:txBody>
      </p:sp>
      <p:sp>
        <p:nvSpPr>
          <p:cNvPr id="5" name="Content Placeholder 4"/>
          <p:cNvSpPr>
            <a:spLocks noGrp="1"/>
          </p:cNvSpPr>
          <p:nvPr>
            <p:ph idx="1"/>
          </p:nvPr>
        </p:nvSpPr>
        <p:spPr>
          <a:xfrm>
            <a:off x="1276350" y="1746575"/>
            <a:ext cx="7867650" cy="4696670"/>
          </a:xfrm>
          <a:prstGeom prst="rect">
            <a:avLst/>
          </a:prstGeom>
        </p:spPr>
        <p:txBody>
          <a:bodyPr wrap="square">
            <a:spAutoFit/>
          </a:bodyPr>
          <a:lstStyle/>
          <a:p>
            <a:r>
              <a:rPr lang="en-US" sz="2200" dirty="0" smtClean="0"/>
              <a:t>To analyze a gene or to transfer it to another organism, the gene must first be located and isolated.</a:t>
            </a:r>
          </a:p>
          <a:p>
            <a:r>
              <a:rPr lang="en-US" sz="2200" dirty="0" smtClean="0">
                <a:solidFill>
                  <a:srgbClr val="C00000"/>
                </a:solidFill>
              </a:rPr>
              <a:t>Paradoxically, researchers must often clone a gene to find it.</a:t>
            </a:r>
          </a:p>
          <a:p>
            <a:r>
              <a:rPr lang="en-US" sz="2200" dirty="0" smtClean="0"/>
              <a:t>This approach—to clone first and search later—is called “shotgun cloning,” because it is like hunting with a shotgun: a hunter sprays shots widely in the general direction of the quarry, knowing that there is a good chance that one or more of the pellets will hit the intended target. </a:t>
            </a:r>
          </a:p>
          <a:p>
            <a:r>
              <a:rPr lang="en-US" sz="2200" dirty="0" smtClean="0">
                <a:solidFill>
                  <a:srgbClr val="C00000"/>
                </a:solidFill>
              </a:rPr>
              <a:t>In shotgun cloning, a researcher first clones a large number of DNA fragments, knowing that one or more contains the DNA of interest, and then searches for the fragment of interest among the clones.</a:t>
            </a:r>
            <a:endParaRPr lang="en-US" sz="2200"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446B426-93D7-4B46-84C2-E8123443C9A3}" type="slidenum">
              <a:rPr lang="en-US" smtClean="0"/>
              <a:pPr/>
              <a:t>20</a:t>
            </a:fld>
            <a:endParaRPr lang="en-US"/>
          </a:p>
        </p:txBody>
      </p:sp>
      <p:pic>
        <p:nvPicPr>
          <p:cNvPr id="2050" name="Picture 2" descr="C:\Users\vik.raj\Desktop\Untitled.pn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118419" y="304800"/>
            <a:ext cx="8001000" cy="6553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23276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Genomic libraries</a:t>
            </a:r>
            <a:endParaRPr lang="en-US" dirty="0"/>
          </a:p>
        </p:txBody>
      </p:sp>
      <p:sp>
        <p:nvSpPr>
          <p:cNvPr id="3" name="Content Placeholder 2"/>
          <p:cNvSpPr>
            <a:spLocks noGrp="1"/>
          </p:cNvSpPr>
          <p:nvPr>
            <p:ph idx="1"/>
          </p:nvPr>
        </p:nvSpPr>
        <p:spPr>
          <a:xfrm>
            <a:off x="1276350" y="1600200"/>
            <a:ext cx="7410450" cy="5257800"/>
          </a:xfrm>
        </p:spPr>
        <p:txBody>
          <a:bodyPr>
            <a:normAutofit fontScale="77500" lnSpcReduction="20000"/>
          </a:bodyPr>
          <a:lstStyle/>
          <a:p>
            <a:r>
              <a:rPr lang="en-US" dirty="0" smtClean="0"/>
              <a:t>A collection of clones containing all the DNA fragments from one source is called a </a:t>
            </a:r>
            <a:r>
              <a:rPr lang="en-US" b="1" dirty="0" smtClean="0"/>
              <a:t>DNA library.</a:t>
            </a:r>
          </a:p>
          <a:p>
            <a:r>
              <a:rPr lang="en-US" dirty="0" smtClean="0">
                <a:solidFill>
                  <a:srgbClr val="C00000"/>
                </a:solidFill>
              </a:rPr>
              <a:t>Take all the DNA from a genome, break it up into segments of the right size for our cloning vector, and insert each segment into a different copy of the vector, thereby creating a collection of recombinant DNA molecules that, taken together, represent the entire genome. </a:t>
            </a:r>
          </a:p>
          <a:p>
            <a:r>
              <a:rPr lang="en-US" dirty="0" smtClean="0"/>
              <a:t>Then transform or </a:t>
            </a:r>
            <a:r>
              <a:rPr lang="en-US" dirty="0" err="1" smtClean="0"/>
              <a:t>transduce</a:t>
            </a:r>
            <a:r>
              <a:rPr lang="en-US" dirty="0" smtClean="0"/>
              <a:t> these molecules into separate bacterial recipient cells, where they are amplified. </a:t>
            </a:r>
          </a:p>
          <a:p>
            <a:r>
              <a:rPr lang="en-US" dirty="0" smtClean="0">
                <a:solidFill>
                  <a:srgbClr val="C00000"/>
                </a:solidFill>
              </a:rPr>
              <a:t>The resulting collection of recombinant DNA-bearing bacteria or </a:t>
            </a:r>
            <a:r>
              <a:rPr lang="en-US" dirty="0" err="1" smtClean="0">
                <a:solidFill>
                  <a:srgbClr val="C00000"/>
                </a:solidFill>
              </a:rPr>
              <a:t>bacteriophages</a:t>
            </a:r>
            <a:r>
              <a:rPr lang="en-US" dirty="0" smtClean="0">
                <a:solidFill>
                  <a:srgbClr val="C00000"/>
                </a:solidFill>
              </a:rPr>
              <a:t> is called a </a:t>
            </a:r>
            <a:r>
              <a:rPr lang="en-US" b="1" dirty="0" smtClean="0">
                <a:solidFill>
                  <a:srgbClr val="C00000"/>
                </a:solidFill>
              </a:rPr>
              <a:t>genomic library.</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F446B426-93D7-4B46-84C2-E8123443C9A3}"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F446B426-93D7-4B46-84C2-E8123443C9A3}" type="slidenum">
              <a:rPr lang="en-US" smtClean="0"/>
              <a:pPr/>
              <a:t>4</a:t>
            </a:fld>
            <a:endParaRPr lang="en-US"/>
          </a:p>
        </p:txBody>
      </p:sp>
      <p:pic>
        <p:nvPicPr>
          <p:cNvPr id="1026" name="Picture 2"/>
          <p:cNvPicPr>
            <a:picLocks noChangeAspect="1" noChangeArrowheads="1"/>
          </p:cNvPicPr>
          <p:nvPr/>
        </p:nvPicPr>
        <p:blipFill>
          <a:blip r:embed="rId2"/>
          <a:srcRect/>
          <a:stretch>
            <a:fillRect/>
          </a:stretch>
        </p:blipFill>
        <p:spPr bwMode="auto">
          <a:xfrm>
            <a:off x="1143000" y="0"/>
            <a:ext cx="6858000" cy="6798777"/>
          </a:xfrm>
          <a:prstGeom prst="rect">
            <a:avLst/>
          </a:prstGeom>
          <a:noFill/>
          <a:ln w="9525">
            <a:noFill/>
            <a:miter lim="800000"/>
            <a:headEnd/>
            <a:tailEnd/>
          </a:ln>
          <a:effectLst/>
        </p:spPr>
      </p:pic>
      <p:sp>
        <p:nvSpPr>
          <p:cNvPr id="6" name="Rectangle 5"/>
          <p:cNvSpPr/>
          <p:nvPr/>
        </p:nvSpPr>
        <p:spPr>
          <a:xfrm>
            <a:off x="6705600" y="381000"/>
            <a:ext cx="1800493" cy="369332"/>
          </a:xfrm>
          <a:prstGeom prst="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wrap="none">
            <a:spAutoFit/>
          </a:bodyPr>
          <a:lstStyle/>
          <a:p>
            <a:r>
              <a:rPr lang="en-US" dirty="0" smtClean="0"/>
              <a:t>partial digestion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F446B426-93D7-4B46-84C2-E8123443C9A3}" type="slidenum">
              <a:rPr lang="en-US" smtClean="0"/>
              <a:pPr/>
              <a:t>5</a:t>
            </a:fld>
            <a:endParaRPr lang="en-US"/>
          </a:p>
        </p:txBody>
      </p:sp>
      <p:pic>
        <p:nvPicPr>
          <p:cNvPr id="2050" name="Picture 2"/>
          <p:cNvPicPr>
            <a:picLocks noChangeAspect="1" noChangeArrowheads="1"/>
          </p:cNvPicPr>
          <p:nvPr/>
        </p:nvPicPr>
        <p:blipFill>
          <a:blip r:embed="rId2"/>
          <a:srcRect/>
          <a:stretch>
            <a:fillRect/>
          </a:stretch>
        </p:blipFill>
        <p:spPr bwMode="auto">
          <a:xfrm>
            <a:off x="1728789" y="0"/>
            <a:ext cx="5401354" cy="6858000"/>
          </a:xfrm>
          <a:prstGeom prst="rect">
            <a:avLst/>
          </a:prstGeom>
          <a:noFill/>
          <a:ln w="9525">
            <a:noFill/>
            <a:miter lim="800000"/>
            <a:headEnd/>
            <a:tailEnd/>
          </a:ln>
          <a:effectLst/>
        </p:spPr>
      </p:pic>
      <p:sp>
        <p:nvSpPr>
          <p:cNvPr id="6" name="Rectangle 5"/>
          <p:cNvSpPr/>
          <p:nvPr/>
        </p:nvSpPr>
        <p:spPr>
          <a:xfrm>
            <a:off x="5715000" y="5304472"/>
            <a:ext cx="3352800"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Some clones contain the entire gene of interest, others include part of the gene, and most contain none of the gene of interest.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A genomic library must contain a large number of clones to ensure that all DNA sequences in the genome are represented in the library. </a:t>
            </a:r>
          </a:p>
          <a:p>
            <a:r>
              <a:rPr lang="en-US" dirty="0" smtClean="0">
                <a:solidFill>
                  <a:srgbClr val="C00000"/>
                </a:solidFill>
              </a:rPr>
              <a:t>A library of the human genome formed by using </a:t>
            </a:r>
            <a:r>
              <a:rPr lang="en-US" dirty="0" err="1" smtClean="0">
                <a:solidFill>
                  <a:srgbClr val="C00000"/>
                </a:solidFill>
              </a:rPr>
              <a:t>cosmids</a:t>
            </a:r>
            <a:r>
              <a:rPr lang="en-US" dirty="0" smtClean="0">
                <a:solidFill>
                  <a:srgbClr val="C00000"/>
                </a:solidFill>
              </a:rPr>
              <a:t>, each carrying a random DNA fragment from 35,000 to 44,000 </a:t>
            </a:r>
            <a:r>
              <a:rPr lang="en-US" dirty="0" err="1" smtClean="0">
                <a:solidFill>
                  <a:srgbClr val="C00000"/>
                </a:solidFill>
              </a:rPr>
              <a:t>bp</a:t>
            </a:r>
            <a:r>
              <a:rPr lang="en-US" dirty="0" smtClean="0">
                <a:solidFill>
                  <a:srgbClr val="C00000"/>
                </a:solidFill>
              </a:rPr>
              <a:t> long, would require about 350,000 </a:t>
            </a:r>
            <a:r>
              <a:rPr lang="en-US" dirty="0" err="1" smtClean="0">
                <a:solidFill>
                  <a:srgbClr val="C00000"/>
                </a:solidFill>
              </a:rPr>
              <a:t>cosmid</a:t>
            </a:r>
            <a:r>
              <a:rPr lang="en-US" dirty="0" smtClean="0">
                <a:solidFill>
                  <a:srgbClr val="C00000"/>
                </a:solidFill>
              </a:rPr>
              <a:t> clones to provide a 99% chance that every sequence is included in the library.</a:t>
            </a:r>
          </a:p>
          <a:p>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6350" y="457200"/>
            <a:ext cx="8096250" cy="762000"/>
          </a:xfrm>
        </p:spPr>
        <p:txBody>
          <a:bodyPr/>
          <a:lstStyle/>
          <a:p>
            <a:r>
              <a:rPr lang="en-US" dirty="0" smtClean="0"/>
              <a:t>How many clones</a:t>
            </a:r>
            <a:br>
              <a:rPr lang="en-US" dirty="0" smtClean="0"/>
            </a:br>
            <a:r>
              <a:rPr lang="en-US" dirty="0" smtClean="0"/>
              <a:t>do you need?</a:t>
            </a:r>
            <a:endParaRPr lang="en-US" dirty="0"/>
          </a:p>
        </p:txBody>
      </p:sp>
      <p:sp>
        <p:nvSpPr>
          <p:cNvPr id="3" name="Content Placeholder 2"/>
          <p:cNvSpPr>
            <a:spLocks noGrp="1"/>
          </p:cNvSpPr>
          <p:nvPr>
            <p:ph idx="1"/>
          </p:nvPr>
        </p:nvSpPr>
        <p:spPr>
          <a:xfrm>
            <a:off x="1276350" y="1600200"/>
            <a:ext cx="7410450" cy="5257800"/>
          </a:xfrm>
        </p:spPr>
        <p:txBody>
          <a:bodyPr>
            <a:normAutofit lnSpcReduction="10000"/>
          </a:bodyPr>
          <a:lstStyle/>
          <a:p>
            <a:r>
              <a:rPr lang="en-US" dirty="0" smtClean="0">
                <a:solidFill>
                  <a:srgbClr val="C00000"/>
                </a:solidFill>
              </a:rPr>
              <a:t>The haploid human genome is approximately 3 × 10</a:t>
            </a:r>
            <a:r>
              <a:rPr lang="en-US" baseline="30000" dirty="0" smtClean="0">
                <a:solidFill>
                  <a:srgbClr val="C00000"/>
                </a:solidFill>
              </a:rPr>
              <a:t>9</a:t>
            </a:r>
            <a:r>
              <a:rPr lang="en-US" dirty="0" smtClean="0">
                <a:solidFill>
                  <a:srgbClr val="C00000"/>
                </a:solidFill>
              </a:rPr>
              <a:t> </a:t>
            </a:r>
            <a:r>
              <a:rPr lang="en-US" dirty="0" err="1" smtClean="0">
                <a:solidFill>
                  <a:srgbClr val="C00000"/>
                </a:solidFill>
              </a:rPr>
              <a:t>bp</a:t>
            </a:r>
            <a:r>
              <a:rPr lang="en-US" dirty="0" smtClean="0">
                <a:solidFill>
                  <a:srgbClr val="C00000"/>
                </a:solidFill>
              </a:rPr>
              <a:t>, contained on 23 chromosomes. </a:t>
            </a:r>
          </a:p>
          <a:p>
            <a:r>
              <a:rPr lang="en-US" dirty="0" smtClean="0"/>
              <a:t>The challenge in constructing a recombinant library from a genome of this size is in creating clones in large enough number that the experimenter will be provided with some reasonable expectation that the library will contain the DNA segment carrying the  particular gene of interest.</a:t>
            </a:r>
          </a:p>
          <a:p>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solidFill>
                  <a:srgbClr val="00B050"/>
                </a:solidFill>
              </a:rPr>
              <a:t>How many clones need to be created to satisfy this expectation?</a:t>
            </a:r>
          </a:p>
          <a:p>
            <a:r>
              <a:rPr lang="en-US" dirty="0" smtClean="0"/>
              <a:t>The answer depends on two properties: </a:t>
            </a:r>
          </a:p>
          <a:p>
            <a:pPr marL="971550" lvl="1" indent="-514350">
              <a:buFont typeface="+mj-lt"/>
              <a:buAutoNum type="arabicPeriod"/>
            </a:pPr>
            <a:r>
              <a:rPr lang="en-US" dirty="0" smtClean="0">
                <a:solidFill>
                  <a:srgbClr val="C00000"/>
                </a:solidFill>
              </a:rPr>
              <a:t>The size of the genome being fragmented for cloning and </a:t>
            </a:r>
          </a:p>
          <a:p>
            <a:pPr marL="971550" lvl="1" indent="-514350">
              <a:buFont typeface="+mj-lt"/>
              <a:buAutoNum type="arabicPeriod"/>
            </a:pPr>
            <a:r>
              <a:rPr lang="en-US" dirty="0" smtClean="0">
                <a:solidFill>
                  <a:srgbClr val="0070C0"/>
                </a:solidFill>
              </a:rPr>
              <a:t>The average size of the cloned fragments.</a:t>
            </a:r>
            <a:endParaRPr lang="en-US" dirty="0">
              <a:solidFill>
                <a:srgbClr val="0070C0"/>
              </a:solidFill>
            </a:endParaRPr>
          </a:p>
        </p:txBody>
      </p:sp>
      <p:sp>
        <p:nvSpPr>
          <p:cNvPr id="4" name="Slide Number Placeholder 3"/>
          <p:cNvSpPr>
            <a:spLocks noGrp="1"/>
          </p:cNvSpPr>
          <p:nvPr>
            <p:ph type="sldNum" sz="quarter" idx="12"/>
          </p:nvPr>
        </p:nvSpPr>
        <p:spPr/>
        <p:txBody>
          <a:bodyPr/>
          <a:lstStyle/>
          <a:p>
            <a:fld id="{F446B426-93D7-4B46-84C2-E8123443C9A3}"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76350" y="1600201"/>
            <a:ext cx="7410450" cy="3429000"/>
          </a:xfrm>
        </p:spPr>
        <p:txBody>
          <a:bodyPr>
            <a:normAutofit fontScale="85000" lnSpcReduction="20000"/>
          </a:bodyPr>
          <a:lstStyle/>
          <a:p>
            <a:r>
              <a:rPr lang="en-US" dirty="0" smtClean="0">
                <a:solidFill>
                  <a:srgbClr val="7030A0"/>
                </a:solidFill>
              </a:rPr>
              <a:t>Clark and Carbon (1976) </a:t>
            </a:r>
            <a:r>
              <a:rPr lang="en-US" dirty="0" smtClean="0"/>
              <a:t>derived an expression based on the Poisson distribution that can be used to estimate the likelihood of finding a particular clone within a randomly generated recombinant library. </a:t>
            </a:r>
          </a:p>
          <a:p>
            <a:r>
              <a:rPr lang="en-US" dirty="0" smtClean="0">
                <a:solidFill>
                  <a:srgbClr val="C00000"/>
                </a:solidFill>
              </a:rPr>
              <a:t>The relationship specifies the number of independent clones, </a:t>
            </a:r>
            <a:r>
              <a:rPr lang="en-US" i="1" dirty="0" smtClean="0">
                <a:solidFill>
                  <a:srgbClr val="C00000"/>
                </a:solidFill>
              </a:rPr>
              <a:t>N, needed to isolate a specific </a:t>
            </a:r>
            <a:r>
              <a:rPr lang="en-US" dirty="0" smtClean="0">
                <a:solidFill>
                  <a:srgbClr val="C00000"/>
                </a:solidFill>
              </a:rPr>
              <a:t>DNA segment with probability </a:t>
            </a:r>
            <a:r>
              <a:rPr lang="en-US" i="1" dirty="0" smtClean="0">
                <a:solidFill>
                  <a:srgbClr val="C00000"/>
                </a:solidFill>
              </a:rPr>
              <a:t>P. </a:t>
            </a:r>
          </a:p>
          <a:p>
            <a:r>
              <a:rPr lang="en-US" i="1" dirty="0" smtClean="0"/>
              <a:t>It is given by the equation</a:t>
            </a:r>
            <a:endParaRPr lang="en-US" dirty="0"/>
          </a:p>
        </p:txBody>
      </p:sp>
      <p:sp>
        <p:nvSpPr>
          <p:cNvPr id="4" name="Slide Number Placeholder 3"/>
          <p:cNvSpPr>
            <a:spLocks noGrp="1"/>
          </p:cNvSpPr>
          <p:nvPr>
            <p:ph type="sldNum" sz="quarter" idx="12"/>
          </p:nvPr>
        </p:nvSpPr>
        <p:spPr/>
        <p:txBody>
          <a:bodyPr/>
          <a:lstStyle/>
          <a:p>
            <a:fld id="{F446B426-93D7-4B46-84C2-E8123443C9A3}" type="slidenum">
              <a:rPr lang="en-US" smtClean="0"/>
              <a:pPr/>
              <a:t>9</a:t>
            </a:fld>
            <a:endParaRPr lang="en-US"/>
          </a:p>
        </p:txBody>
      </p:sp>
      <p:pic>
        <p:nvPicPr>
          <p:cNvPr id="3074" name="Picture 2"/>
          <p:cNvPicPr>
            <a:picLocks noChangeAspect="1" noChangeArrowheads="1"/>
          </p:cNvPicPr>
          <p:nvPr/>
        </p:nvPicPr>
        <p:blipFill>
          <a:blip r:embed="rId2"/>
          <a:srcRect/>
          <a:stretch>
            <a:fillRect/>
          </a:stretch>
        </p:blipFill>
        <p:spPr bwMode="auto">
          <a:xfrm>
            <a:off x="1524000" y="4961995"/>
            <a:ext cx="3200400" cy="1896005"/>
          </a:xfrm>
          <a:prstGeom prst="rect">
            <a:avLst/>
          </a:prstGeom>
          <a:noFill/>
          <a:ln w="9525">
            <a:noFill/>
            <a:miter lim="800000"/>
            <a:headEnd/>
            <a:tailEnd/>
          </a:ln>
          <a:effectLst/>
        </p:spPr>
      </p:pic>
      <p:sp>
        <p:nvSpPr>
          <p:cNvPr id="6" name="Rectangle 5"/>
          <p:cNvSpPr/>
          <p:nvPr/>
        </p:nvSpPr>
        <p:spPr>
          <a:xfrm>
            <a:off x="5181600" y="4876800"/>
            <a:ext cx="3962400" cy="178510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2200" dirty="0" smtClean="0"/>
              <a:t>Where</a:t>
            </a:r>
          </a:p>
          <a:p>
            <a:r>
              <a:rPr lang="en-US" sz="2200" i="1" dirty="0" smtClean="0"/>
              <a:t>I = the size of the average cloned insert, in </a:t>
            </a:r>
            <a:r>
              <a:rPr lang="en-US" sz="2200" i="1" dirty="0" err="1" smtClean="0"/>
              <a:t>bp</a:t>
            </a:r>
            <a:r>
              <a:rPr lang="en-US" sz="2200" i="1" dirty="0" smtClean="0"/>
              <a:t>, </a:t>
            </a:r>
          </a:p>
          <a:p>
            <a:r>
              <a:rPr lang="en-US" sz="2200" i="1" dirty="0" smtClean="0"/>
              <a:t>G = size of </a:t>
            </a:r>
            <a:r>
              <a:rPr lang="en-US" sz="2200" dirty="0" smtClean="0"/>
              <a:t>the target genome, in </a:t>
            </a:r>
            <a:r>
              <a:rPr lang="en-US" sz="2200" dirty="0" err="1" smtClean="0"/>
              <a:t>bp</a:t>
            </a:r>
            <a:r>
              <a:rPr lang="en-US" sz="2200" dirty="0" smtClean="0"/>
              <a:t>.</a:t>
            </a:r>
            <a:endParaRPr lang="en-US" sz="2200" dirty="0"/>
          </a:p>
        </p:txBody>
      </p:sp>
    </p:spTree>
  </p:cSld>
  <p:clrMapOvr>
    <a:masterClrMapping/>
  </p:clrMapOvr>
</p:sld>
</file>

<file path=ppt/theme/theme1.xml><?xml version="1.0" encoding="utf-8"?>
<a:theme xmlns:a="http://schemas.openxmlformats.org/drawingml/2006/main" name="572TGp_fresh_light">
  <a:themeElements>
    <a:clrScheme name="Default Design 2">
      <a:dk1>
        <a:srgbClr val="000000"/>
      </a:dk1>
      <a:lt1>
        <a:srgbClr val="FFFFFF"/>
      </a:lt1>
      <a:dk2>
        <a:srgbClr val="AFE91F"/>
      </a:dk2>
      <a:lt2>
        <a:srgbClr val="B2B2B2"/>
      </a:lt2>
      <a:accent1>
        <a:srgbClr val="70D34D"/>
      </a:accent1>
      <a:accent2>
        <a:srgbClr val="4192DB"/>
      </a:accent2>
      <a:accent3>
        <a:srgbClr val="FFFFFF"/>
      </a:accent3>
      <a:accent4>
        <a:srgbClr val="000000"/>
      </a:accent4>
      <a:accent5>
        <a:srgbClr val="BBE6B2"/>
      </a:accent5>
      <a:accent6>
        <a:srgbClr val="3A84C6"/>
      </a:accent6>
      <a:hlink>
        <a:srgbClr val="EC7A24"/>
      </a:hlink>
      <a:folHlink>
        <a:srgbClr val="AB6CC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FDD903"/>
        </a:dk2>
        <a:lt2>
          <a:srgbClr val="B2B2B2"/>
        </a:lt2>
        <a:accent1>
          <a:srgbClr val="FF9900"/>
        </a:accent1>
        <a:accent2>
          <a:srgbClr val="76C73F"/>
        </a:accent2>
        <a:accent3>
          <a:srgbClr val="FFFFFF"/>
        </a:accent3>
        <a:accent4>
          <a:srgbClr val="000000"/>
        </a:accent4>
        <a:accent5>
          <a:srgbClr val="FFCAAA"/>
        </a:accent5>
        <a:accent6>
          <a:srgbClr val="6AB438"/>
        </a:accent6>
        <a:hlink>
          <a:srgbClr val="E2507A"/>
        </a:hlink>
        <a:folHlink>
          <a:srgbClr val="5ACAA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AFE91F"/>
        </a:dk2>
        <a:lt2>
          <a:srgbClr val="B2B2B2"/>
        </a:lt2>
        <a:accent1>
          <a:srgbClr val="70D34D"/>
        </a:accent1>
        <a:accent2>
          <a:srgbClr val="4192DB"/>
        </a:accent2>
        <a:accent3>
          <a:srgbClr val="FFFFFF"/>
        </a:accent3>
        <a:accent4>
          <a:srgbClr val="000000"/>
        </a:accent4>
        <a:accent5>
          <a:srgbClr val="BBE6B2"/>
        </a:accent5>
        <a:accent6>
          <a:srgbClr val="3A84C6"/>
        </a:accent6>
        <a:hlink>
          <a:srgbClr val="EC7A24"/>
        </a:hlink>
        <a:folHlink>
          <a:srgbClr val="AB6CCE"/>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72D3F6"/>
        </a:dk2>
        <a:lt2>
          <a:srgbClr val="B2B2B2"/>
        </a:lt2>
        <a:accent1>
          <a:srgbClr val="51A0E1"/>
        </a:accent1>
        <a:accent2>
          <a:srgbClr val="7FCD53"/>
        </a:accent2>
        <a:accent3>
          <a:srgbClr val="FFFFFF"/>
        </a:accent3>
        <a:accent4>
          <a:srgbClr val="000000"/>
        </a:accent4>
        <a:accent5>
          <a:srgbClr val="B3CDEE"/>
        </a:accent5>
        <a:accent6>
          <a:srgbClr val="72BA4A"/>
        </a:accent6>
        <a:hlink>
          <a:srgbClr val="CB518E"/>
        </a:hlink>
        <a:folHlink>
          <a:srgbClr val="DB862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572TGp_fresh_light</Template>
  <TotalTime>1458</TotalTime>
  <Words>1054</Words>
  <Application>Microsoft Office PowerPoint</Application>
  <PresentationFormat>On-screen Show (4:3)</PresentationFormat>
  <Paragraphs>79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572TGp_fresh_light</vt:lpstr>
      <vt:lpstr>Genomic and cDNA libraries</vt:lpstr>
      <vt:lpstr>Molecular Techniques to hunt a gene</vt:lpstr>
      <vt:lpstr>Genomic libraries</vt:lpstr>
      <vt:lpstr>Slide 4</vt:lpstr>
      <vt:lpstr>Slide 5</vt:lpstr>
      <vt:lpstr>Slide 6</vt:lpstr>
      <vt:lpstr>How many clones do you need?</vt:lpstr>
      <vt:lpstr>Slide 8</vt:lpstr>
      <vt:lpstr>Slide 9</vt:lpstr>
      <vt:lpstr>cDNA libraries</vt:lpstr>
      <vt:lpstr>Slide 11</vt:lpstr>
      <vt:lpstr>Disadvantages of cDNA library</vt:lpstr>
      <vt:lpstr>Creating cDNA library</vt:lpstr>
      <vt:lpstr>Slide 14</vt:lpstr>
      <vt:lpstr>Screening the library for the gene of interest </vt:lpstr>
      <vt:lpstr>Cloning</vt:lpstr>
      <vt:lpstr>Slide 17</vt:lpstr>
      <vt:lpstr>Single gene cloning</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Bhargav C. Patel</dc:creator>
  <cp:lastModifiedBy>user</cp:lastModifiedBy>
  <cp:revision>214</cp:revision>
  <dcterms:created xsi:type="dcterms:W3CDTF">2014-09-05T03:30:46Z</dcterms:created>
  <dcterms:modified xsi:type="dcterms:W3CDTF">2021-10-10T16:36:16Z</dcterms:modified>
</cp:coreProperties>
</file>