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9"/>
  </p:notesMasterIdLst>
  <p:handoutMasterIdLst>
    <p:handoutMasterId r:id="rId90"/>
  </p:handoutMasterIdLst>
  <p:sldIdLst>
    <p:sldId id="256" r:id="rId2"/>
    <p:sldId id="339" r:id="rId3"/>
    <p:sldId id="340" r:id="rId4"/>
    <p:sldId id="341" r:id="rId5"/>
    <p:sldId id="263" r:id="rId6"/>
    <p:sldId id="265" r:id="rId7"/>
    <p:sldId id="264" r:id="rId8"/>
    <p:sldId id="257" r:id="rId9"/>
    <p:sldId id="258" r:id="rId10"/>
    <p:sldId id="259" r:id="rId11"/>
    <p:sldId id="260" r:id="rId12"/>
    <p:sldId id="261" r:id="rId13"/>
    <p:sldId id="262" r:id="rId14"/>
    <p:sldId id="342" r:id="rId15"/>
    <p:sldId id="343" r:id="rId16"/>
    <p:sldId id="266" r:id="rId17"/>
    <p:sldId id="275" r:id="rId18"/>
    <p:sldId id="267" r:id="rId19"/>
    <p:sldId id="268" r:id="rId20"/>
    <p:sldId id="269" r:id="rId21"/>
    <p:sldId id="270" r:id="rId22"/>
    <p:sldId id="271" r:id="rId23"/>
    <p:sldId id="272" r:id="rId24"/>
    <p:sldId id="273" r:id="rId25"/>
    <p:sldId id="276" r:id="rId26"/>
    <p:sldId id="279" r:id="rId27"/>
    <p:sldId id="277" r:id="rId28"/>
    <p:sldId id="278" r:id="rId29"/>
    <p:sldId id="280" r:id="rId30"/>
    <p:sldId id="281" r:id="rId31"/>
    <p:sldId id="282" r:id="rId32"/>
    <p:sldId id="274" r:id="rId33"/>
    <p:sldId id="283" r:id="rId34"/>
    <p:sldId id="284" r:id="rId35"/>
    <p:sldId id="285" r:id="rId36"/>
    <p:sldId id="290" r:id="rId37"/>
    <p:sldId id="287" r:id="rId38"/>
    <p:sldId id="291" r:id="rId39"/>
    <p:sldId id="292" r:id="rId40"/>
    <p:sldId id="286" r:id="rId41"/>
    <p:sldId id="288" r:id="rId42"/>
    <p:sldId id="289"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11" r:id="rId56"/>
    <p:sldId id="312" r:id="rId57"/>
    <p:sldId id="313" r:id="rId58"/>
    <p:sldId id="305" r:id="rId59"/>
    <p:sldId id="307" r:id="rId60"/>
    <p:sldId id="309" r:id="rId61"/>
    <p:sldId id="308" r:id="rId62"/>
    <p:sldId id="310"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4" r:id="rId83"/>
    <p:sldId id="335" r:id="rId84"/>
    <p:sldId id="336" r:id="rId85"/>
    <p:sldId id="333" r:id="rId86"/>
    <p:sldId id="337" r:id="rId87"/>
    <p:sldId id="338" r:id="rId88"/>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84"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2" y="0"/>
            <a:ext cx="4435304" cy="3545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sz="quarter" idx="1"/>
          </p:nvPr>
        </p:nvSpPr>
        <p:spPr>
          <a:xfrm>
            <a:off x="5797023" y="0"/>
            <a:ext cx="4435304" cy="354580"/>
          </a:xfrm>
          <a:prstGeom prst="rect">
            <a:avLst/>
          </a:prstGeom>
        </p:spPr>
        <p:txBody>
          <a:bodyPr vert="horz" lIns="91440" tIns="45720" rIns="91440" bIns="45720" rtlCol="0"/>
          <a:lstStyle>
            <a:lvl1pPr algn="r">
              <a:defRPr sz="1200"/>
            </a:lvl1pPr>
          </a:lstStyle>
          <a:p>
            <a:fld id="{490EF18F-F53F-4DC2-9AC0-D3152490DB4F}" type="datetimeFigureOut">
              <a:rPr lang="en-US" smtClean="0"/>
              <a:pPr/>
              <a:t>10/11/2021</a:t>
            </a:fld>
            <a:endParaRPr lang="en-US"/>
          </a:p>
        </p:txBody>
      </p:sp>
      <p:sp>
        <p:nvSpPr>
          <p:cNvPr id="4" name="Footer Placeholder 3"/>
          <p:cNvSpPr>
            <a:spLocks noGrp="1" noEditPoints="1"/>
          </p:cNvSpPr>
          <p:nvPr>
            <p:ph type="ftr" sz="quarter" idx="2"/>
          </p:nvPr>
        </p:nvSpPr>
        <p:spPr>
          <a:xfrm>
            <a:off x="2" y="6743619"/>
            <a:ext cx="4435304" cy="3545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noEditPoints="1"/>
          </p:cNvSpPr>
          <p:nvPr>
            <p:ph type="sldNum" sz="quarter" idx="3"/>
          </p:nvPr>
        </p:nvSpPr>
        <p:spPr>
          <a:xfrm>
            <a:off x="5797023" y="6743619"/>
            <a:ext cx="4435304" cy="354580"/>
          </a:xfrm>
          <a:prstGeom prst="rect">
            <a:avLst/>
          </a:prstGeom>
        </p:spPr>
        <p:txBody>
          <a:bodyPr vert="horz" lIns="91440" tIns="45720" rIns="91440" bIns="45720" rtlCol="0" anchor="b"/>
          <a:lstStyle>
            <a:lvl1pPr algn="r">
              <a:defRPr sz="1200"/>
            </a:lvl1pPr>
          </a:lstStyle>
          <a:p>
            <a:fld id="{9F17C9EE-3374-401F-B5C3-8E162EAA186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2" y="1"/>
            <a:ext cx="4434998" cy="354965"/>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noEditPoints="1"/>
          </p:cNvSpPr>
          <p:nvPr>
            <p:ph type="dt" idx="1"/>
          </p:nvPr>
        </p:nvSpPr>
        <p:spPr>
          <a:xfrm>
            <a:off x="5797248" y="1"/>
            <a:ext cx="4434998" cy="354965"/>
          </a:xfrm>
          <a:prstGeom prst="rect">
            <a:avLst/>
          </a:prstGeom>
        </p:spPr>
        <p:txBody>
          <a:bodyPr vert="horz" lIns="99048" tIns="49524" rIns="99048" bIns="49524" rtlCol="0"/>
          <a:lstStyle>
            <a:lvl1pPr algn="r">
              <a:defRPr sz="1300"/>
            </a:lvl1pPr>
          </a:lstStyle>
          <a:p>
            <a:fld id="{91DFD052-723F-4210-B197-F36AE6C973CA}" type="datetimeFigureOut">
              <a:rPr lang="en-US" smtClean="0"/>
              <a:pPr/>
              <a:t>10/11/2021</a:t>
            </a:fld>
            <a:endParaRPr lang="en-US"/>
          </a:p>
        </p:txBody>
      </p:sp>
      <p:sp>
        <p:nvSpPr>
          <p:cNvPr id="4" name="Slide Image Placeholder 3"/>
          <p:cNvSpPr>
            <a:spLocks noGrp="1" noRot="1" noChangeAspect="1" noEditPoints="1"/>
          </p:cNvSpPr>
          <p:nvPr>
            <p:ph type="sldImg" idx="2"/>
          </p:nvPr>
        </p:nvSpPr>
        <p:spPr>
          <a:xfrm>
            <a:off x="3343275" y="533400"/>
            <a:ext cx="3548063" cy="266065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noEditPoints="1"/>
          </p:cNvSpPr>
          <p:nvPr>
            <p:ph type="body" sz="quarter" idx="3"/>
          </p:nvPr>
        </p:nvSpPr>
        <p:spPr>
          <a:xfrm>
            <a:off x="1023462" y="3372167"/>
            <a:ext cx="8187690" cy="3194685"/>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EditPoints="1"/>
          </p:cNvSpPr>
          <p:nvPr>
            <p:ph type="ftr" sz="quarter" idx="4"/>
          </p:nvPr>
        </p:nvSpPr>
        <p:spPr>
          <a:xfrm>
            <a:off x="2" y="6743104"/>
            <a:ext cx="4434998" cy="354965"/>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noEditPoints="1"/>
          </p:cNvSpPr>
          <p:nvPr>
            <p:ph type="sldNum" sz="quarter" idx="5"/>
          </p:nvPr>
        </p:nvSpPr>
        <p:spPr>
          <a:xfrm>
            <a:off x="5797248" y="6743104"/>
            <a:ext cx="4434998" cy="354965"/>
          </a:xfrm>
          <a:prstGeom prst="rect">
            <a:avLst/>
          </a:prstGeom>
        </p:spPr>
        <p:txBody>
          <a:bodyPr vert="horz" lIns="99048" tIns="49524" rIns="99048" bIns="49524" rtlCol="0" anchor="b"/>
          <a:lstStyle>
            <a:lvl1pPr algn="r">
              <a:defRPr sz="1300"/>
            </a:lvl1pPr>
          </a:lstStyle>
          <a:p>
            <a:fld id="{38E4273C-D7C8-4DC1-B024-9AFE5F9776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275" y="533400"/>
            <a:ext cx="354806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E1ED41F2-76A9-4A6C-8AB6-48660CE7C7F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E0378F9B-45E1-4AAB-81DB-3C903C0ED9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F67D3CA7-4DD5-496E-9703-AD6A47CBAED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48639DCC-F3E6-4118-A82C-F1D885B6D0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27E8C524-F1D5-4153-B247-31390873A82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259CEE4F-3B6A-40AD-94B2-186F515729E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962BACB7-02E2-4D05-878E-EDECCF2358A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919F20B3-BC44-433F-B79B-3E3E38B597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6B07ECF5-22D8-4635-BED9-92590930D1B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396B3B15-6BB1-434B-9514-CD494FC9441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34440030-3160-4BBD-8F2A-85AD35D8A3B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1C9D50FC-03AF-4F03-A0F9-613E46B30C1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DBBEFAB-C8AC-4FCC-A4C7-5BA8EA60799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F3F7CB5-2164-45F8-8A1A-F652866345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16DEA569-F972-479C-A5B1-05872D95FE3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16DF0911-5DDD-4153-9CC2-770BBE6C77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4E5DFF99-1FC4-4D33-A7E6-3D47EE03C25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6DE87AF0-41F8-4DB5-9AFD-E18D785440E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8616FC4-D8EA-495F-9764-069B9CCB11D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20326D5-5E88-4C05-975F-E741F3B4408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FE6EED16-7662-4087-B596-4D019AA8EE2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506F0A22-7832-4E54-877B-948093D2E77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8ACD509-99CB-4372-9D55-371813E7EF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116630A-5324-481B-B0A8-B3D5AFF2624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9C969EAF-DF86-4EB6-8DCE-8C38CE54FBD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18EF51E5-6166-433D-BC94-975DA52E7E4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33160184-C6FC-4A1D-85B2-CA2143F9290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4246F4B1-4768-4815-A99D-3CAC9FC5FC7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717BA7CD-75BB-475E-AFEE-BA9DA13DAB6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58F208A7-5F6F-4086-9F5C-299E37E5C57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90209BF-1BED-482C-9F46-6F8A78AD504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0F33252-47FD-416E-8DFA-178476F57D0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649CDF7B-C24C-4B08-9EB8-F91FAB88552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5B934F3-07AE-45C0-98E4-2891701397B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00D08A16-6505-4E06-B679-FF22B856587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D06AD08A-1D7E-4DD7-A725-DBAB4F0ED74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4AC211B9-6C9C-4145-9BF5-0152223F39A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901FB62B-A776-4C23-8119-6A126A6EE95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EEE487D0-717D-4734-84F8-46B7E022E56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4C6D071F-D843-47FC-9918-C0D9120B8C1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6D01EB9-0DA2-4D46-A87A-787ECF5CC57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E86D99CE-F619-43D1-8092-CA6359B85F4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53393F5-F2FB-4757-BBEE-A9F2BB0A0F1C}"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88C45B7B-6530-4B2D-8D5C-87202FD26BE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FF29F8C-8B94-44C7-80E7-D9892382644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D31B0D97-C437-49D2-884B-798252712B9D}"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CFF86E22-7625-422D-8C29-39B753EF3A9F}"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2E239D42-D2E3-4088-AC29-BC134ACEA9A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71CC055F-A371-4F56-A530-2921197818E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3490CF3C-233F-4483-B0EA-EDAC234E9B2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0B5F33B5-03FC-4D1A-82D2-C618E5A29BFD}"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5D60BAE1-C59E-45B8-BE3E-D8D321B80EAF}"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1A4D2234-7CDC-42EF-B889-6FBD3891721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D022D956-52AD-48C5-8ACD-A47766BDAC37}"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8768D255-D89B-420F-8AA0-BF2ED1FAAFC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F561D415-909E-4B2D-A198-5C8E57D5145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normAutofit/>
          </a:bodyPr>
          <a:lstStyle/>
          <a:p>
            <a:endParaRPr lang="en-US"/>
          </a:p>
        </p:txBody>
      </p:sp>
      <p:sp>
        <p:nvSpPr>
          <p:cNvPr id="4" name="Slide Number Placeholder 3"/>
          <p:cNvSpPr>
            <a:spLocks noGrp="1" noEditPoints="1"/>
          </p:cNvSpPr>
          <p:nvPr>
            <p:ph type="sldNum" sz="quarter" idx="10"/>
          </p:nvPr>
        </p:nvSpPr>
        <p:spPr/>
        <p:txBody>
          <a:bodyPr/>
          <a:lstStyle/>
          <a:p>
            <a:fld id="{38E4273C-D7C8-4DC1-B024-9AFE5F97761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CBD6DD3B-99CB-4D5E-8249-486BCB794630}"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EEBDBC1C-972E-43BF-92FA-D7B7708C0E60}"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C335F72F-EADD-465E-ADAC-0D484D3BAB61}"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60482919-C440-4FAB-8B3A-FABB1FF9C9DF}"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D4505254-A7F9-49CA-87CD-D61F680D6F6C}"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0573257-E5B1-4555-9494-F807F1C7F292}"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AACADF2-5FC4-435B-B9F2-A6A933B9A3A1}"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533B3B2B-F1DA-4A55-99EC-6B25906D9F6E}"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07C7C789-A841-48D5-B883-DDA41B06A05B}"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D390EB3-110E-4D93-9F7B-47AB69644BFA}"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8DECE1CF-ED3C-4B7C-8876-F076CCDC45EC}"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F234356F-F2DF-494D-907E-05CBB4AA435F}"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65804BF-A5BD-4C8A-A786-EABB53EFFF04}"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0E5CDAA8-BB50-44AB-8165-71334F76D027}"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50FADD18-6CFE-48ED-872E-67F8E5654EA3}"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D7937509-C737-4EA5-992F-643291399FD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9CC35385-E1DF-4BC4-BA91-F6B712BE5B03}"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A4B24EB9-8B9A-4CDF-B179-AD7684E0BEE5}"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721DEC48-7E44-4F95-AA5A-5457D6CBBFC0}"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2861DF03-4A23-4090-9944-430ECA6689B9}"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474DF7D-ADE0-44C9-A7A0-5668BB5FD3E0}"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5B864E0F-A5A3-492F-9584-5055C8EA07B2}"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8E15AAE7-69BE-4878-8AE8-C7D947994006}"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7042AC87-9A03-4A67-9853-BF9CE8773B10}"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9345D207-FE0E-46BA-8E0C-92B8C70DD46C}"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B7485607-2228-40EA-971E-84036BCCA04F}"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E5DE0B09-F276-4CFC-BF8F-7012F7646B52}"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15B20FD0-AA95-41AB-A69E-A8505B323BFA}"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228C72DF-3308-4BF9-8095-168A5AB3D1DF}" type="slidenum">
              <a:rPr lang="en-US" smtClean="0"/>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a:xfrm>
            <a:off x="3343540" y="533400"/>
            <a:ext cx="3547533" cy="2660650"/>
          </a:xfrm>
        </p:spPr>
        <p:txBody>
          <a:bodyPr/>
          <a:lstStyle/>
          <a:p>
            <a:endParaRPr/>
          </a:p>
        </p:txBody>
      </p:sp>
      <p:sp>
        <p:nvSpPr>
          <p:cNvPr id="3" name="Notes Placeholder 4"/>
          <p:cNvSpPr>
            <a:spLocks noGrp="1" noEditPoints="1"/>
          </p:cNvSpPr>
          <p:nvPr>
            <p:ph type="body" idx="3"/>
          </p:nvPr>
        </p:nvSpPr>
        <p:spPr/>
        <p:txBody>
          <a:bodyPr/>
          <a:lstStyle/>
          <a:p>
            <a:endParaRPr lang="en-US"/>
          </a:p>
        </p:txBody>
      </p:sp>
      <p:sp>
        <p:nvSpPr>
          <p:cNvPr id="4" name="Slide Number Placeholder 6"/>
          <p:cNvSpPr>
            <a:spLocks noGrp="1" noEditPoints="1"/>
          </p:cNvSpPr>
          <p:nvPr>
            <p:ph type="sldNum" sz="quarter" idx="5"/>
          </p:nvPr>
        </p:nvSpPr>
        <p:spPr/>
        <p:txBody>
          <a:bodyPr/>
          <a:lstStyle/>
          <a:p>
            <a:fld id="{D5F5EAE2-75A7-46E8-B820-82710F9DAF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554" name="Picture 2" descr="http://www.bbc.co.uk/schools/gcsebitesize/science/images/bio_dna.jpg"/>
          <p:cNvPicPr>
            <a:picLocks noChangeAspect="1" noChangeArrowheads="1"/>
          </p:cNvPicPr>
          <p:nvPr userDrawn="1"/>
        </p:nvPicPr>
        <p:blipFill>
          <a:blip r:embed="rId2"/>
          <a:srcRect/>
          <a:stretch>
            <a:fillRect/>
          </a:stretch>
        </p:blipFill>
        <p:spPr bwMode="auto">
          <a:xfrm>
            <a:off x="2133600" y="2657475"/>
            <a:ext cx="5200650" cy="4200525"/>
          </a:xfrm>
          <a:prstGeom prst="rect">
            <a:avLst/>
          </a:prstGeom>
          <a:noFill/>
        </p:spPr>
      </p:pic>
      <p:sp>
        <p:nvSpPr>
          <p:cNvPr id="3142" name="Rectangle 70"/>
          <p:cNvSpPr>
            <a:spLocks noChangeArrowheads="1"/>
          </p:cNvSpPr>
          <p:nvPr/>
        </p:nvSpPr>
        <p:spPr bwMode="gray">
          <a:xfrm>
            <a:off x="0" y="0"/>
            <a:ext cx="2109788" cy="6858000"/>
          </a:xfrm>
          <a:prstGeom prst="rect">
            <a:avLst/>
          </a:prstGeom>
          <a:solidFill>
            <a:schemeClr val="accent1"/>
          </a:solidFill>
          <a:ln w="9525">
            <a:noFill/>
            <a:miter lim="800000"/>
          </a:ln>
          <a:effectLst/>
        </p:spPr>
        <p:txBody>
          <a:bodyPr wrap="none" anchor="ctr"/>
          <a:lstStyle/>
          <a:p>
            <a:endParaRPr lang="en-US"/>
          </a:p>
        </p:txBody>
      </p:sp>
      <p:grpSp>
        <p:nvGrpSpPr>
          <p:cNvPr id="2" name="Group 181"/>
          <p:cNvGrpSpPr/>
          <p:nvPr/>
        </p:nvGrpSpPr>
        <p:grpSpPr bwMode="auto">
          <a:xfrm rot="10800000">
            <a:off x="-6350" y="0"/>
            <a:ext cx="461963" cy="6858000"/>
            <a:chOff x="768" y="1700"/>
            <a:chExt cx="405" cy="2620"/>
          </a:xfrm>
        </p:grpSpPr>
        <p:sp>
          <p:nvSpPr>
            <p:cNvPr id="3254" name="Rectangle 182"/>
            <p:cNvSpPr>
              <a:spLocks noChangeArrowheads="1"/>
            </p:cNvSpPr>
            <p:nvPr userDrawn="1"/>
          </p:nvSpPr>
          <p:spPr bwMode="gray">
            <a:xfrm>
              <a:off x="768" y="1700"/>
              <a:ext cx="95" cy="2620"/>
            </a:xfrm>
            <a:prstGeom prst="rect">
              <a:avLst/>
            </a:prstGeom>
            <a:solidFill>
              <a:schemeClr val="tx2">
                <a:alpha val="30000"/>
              </a:schemeClr>
            </a:solidFill>
            <a:ln w="9525">
              <a:noFill/>
              <a:miter lim="800000"/>
            </a:ln>
            <a:effectLst/>
          </p:spPr>
          <p:txBody>
            <a:bodyPr wrap="none" anchor="ctr"/>
            <a:lstStyle/>
            <a:p>
              <a:endParaRPr lang="en-US"/>
            </a:p>
          </p:txBody>
        </p:sp>
        <p:sp>
          <p:nvSpPr>
            <p:cNvPr id="3255" name="Rectangle 183"/>
            <p:cNvSpPr>
              <a:spLocks noChangeArrowheads="1"/>
            </p:cNvSpPr>
            <p:nvPr userDrawn="1"/>
          </p:nvSpPr>
          <p:spPr bwMode="gray">
            <a:xfrm>
              <a:off x="912" y="1700"/>
              <a:ext cx="261" cy="2620"/>
            </a:xfrm>
            <a:prstGeom prst="rect">
              <a:avLst/>
            </a:prstGeom>
            <a:solidFill>
              <a:schemeClr val="tx2">
                <a:alpha val="30000"/>
              </a:schemeClr>
            </a:solidFill>
            <a:ln w="9525">
              <a:noFill/>
              <a:miter lim="800000"/>
            </a:ln>
            <a:effectLst/>
          </p:spPr>
          <p:txBody>
            <a:bodyPr wrap="none" anchor="ctr"/>
            <a:lstStyle/>
            <a:p>
              <a:endParaRPr lang="en-US"/>
            </a:p>
          </p:txBody>
        </p:sp>
      </p:grpSp>
      <p:grpSp>
        <p:nvGrpSpPr>
          <p:cNvPr id="3" name="Group 195"/>
          <p:cNvGrpSpPr/>
          <p:nvPr/>
        </p:nvGrpSpPr>
        <p:grpSpPr bwMode="auto">
          <a:xfrm>
            <a:off x="1371600" y="0"/>
            <a:ext cx="547688" cy="6858000"/>
            <a:chOff x="768" y="1700"/>
            <a:chExt cx="405" cy="2620"/>
          </a:xfrm>
        </p:grpSpPr>
        <p:sp>
          <p:nvSpPr>
            <p:cNvPr id="3268" name="Rectangle 196"/>
            <p:cNvSpPr>
              <a:spLocks noChangeArrowheads="1"/>
            </p:cNvSpPr>
            <p:nvPr userDrawn="1"/>
          </p:nvSpPr>
          <p:spPr bwMode="gray">
            <a:xfrm>
              <a:off x="768" y="1700"/>
              <a:ext cx="95" cy="2620"/>
            </a:xfrm>
            <a:prstGeom prst="rect">
              <a:avLst/>
            </a:prstGeom>
            <a:solidFill>
              <a:schemeClr val="tx2">
                <a:alpha val="30000"/>
              </a:schemeClr>
            </a:solidFill>
            <a:ln w="9525">
              <a:noFill/>
              <a:miter lim="800000"/>
            </a:ln>
            <a:effectLst/>
          </p:spPr>
          <p:txBody>
            <a:bodyPr wrap="none" anchor="ctr"/>
            <a:lstStyle/>
            <a:p>
              <a:endParaRPr lang="en-US"/>
            </a:p>
          </p:txBody>
        </p:sp>
        <p:sp>
          <p:nvSpPr>
            <p:cNvPr id="3269" name="Rectangle 197"/>
            <p:cNvSpPr>
              <a:spLocks noChangeArrowheads="1"/>
            </p:cNvSpPr>
            <p:nvPr userDrawn="1"/>
          </p:nvSpPr>
          <p:spPr bwMode="gray">
            <a:xfrm>
              <a:off x="912" y="1700"/>
              <a:ext cx="261" cy="2620"/>
            </a:xfrm>
            <a:prstGeom prst="rect">
              <a:avLst/>
            </a:prstGeom>
            <a:solidFill>
              <a:schemeClr val="tx2">
                <a:alpha val="30000"/>
              </a:schemeClr>
            </a:solidFill>
            <a:ln w="9525">
              <a:noFill/>
              <a:miter lim="800000"/>
            </a:ln>
            <a:effectLst/>
          </p:spPr>
          <p:txBody>
            <a:bodyPr wrap="none" anchor="ctr"/>
            <a:lstStyle/>
            <a:p>
              <a:endParaRPr lang="en-US"/>
            </a:p>
          </p:txBody>
        </p:sp>
      </p:grpSp>
      <p:sp>
        <p:nvSpPr>
          <p:cNvPr id="3237" name="Rectangle 165"/>
          <p:cNvSpPr>
            <a:spLocks noChangeArrowheads="1"/>
          </p:cNvSpPr>
          <p:nvPr/>
        </p:nvSpPr>
        <p:spPr bwMode="gray">
          <a:xfrm>
            <a:off x="6964363" y="6350"/>
            <a:ext cx="2179637" cy="984250"/>
          </a:xfrm>
          <a:prstGeom prst="rect">
            <a:avLst/>
          </a:prstGeom>
          <a:solidFill>
            <a:schemeClr val="accent2">
              <a:alpha val="70000"/>
            </a:schemeClr>
          </a:solidFill>
          <a:ln w="9525">
            <a:noFill/>
            <a:miter lim="800000"/>
          </a:ln>
          <a:effectLst/>
        </p:spPr>
        <p:txBody>
          <a:bodyPr wrap="none" anchor="ctr"/>
          <a:lstStyle/>
          <a:p>
            <a:endParaRPr lang="en-US"/>
          </a:p>
        </p:txBody>
      </p:sp>
      <p:sp>
        <p:nvSpPr>
          <p:cNvPr id="3075" name="Rectangle 3"/>
          <p:cNvSpPr>
            <a:spLocks noGrp="1" noEditPoints="1" noChangeArrowheads="1"/>
          </p:cNvSpPr>
          <p:nvPr>
            <p:ph type="subTitle" idx="1"/>
          </p:nvPr>
        </p:nvSpPr>
        <p:spPr>
          <a:xfrm>
            <a:off x="5715000" y="5410200"/>
            <a:ext cx="2971800" cy="762000"/>
          </a:xfrm>
        </p:spPr>
        <p:txBody>
          <a:bodyPr/>
          <a:lstStyle>
            <a:lvl1pPr marL="0" indent="0" algn="dist">
              <a:buFontTx/>
              <a:buNone/>
              <a:defRPr sz="1400" i="1">
                <a:latin typeface="Times New Roman" pitchFamily="18" charset="0"/>
              </a:defRPr>
            </a:lvl1pPr>
          </a:lstStyle>
          <a:p>
            <a:pPr lvl="0"/>
            <a:r>
              <a:rPr lang="en-US" dirty="0" smtClean="0"/>
              <a:t>Click to edit Master subtitle style</a:t>
            </a:r>
            <a:endParaRPr lang="en-US" dirty="0"/>
          </a:p>
        </p:txBody>
      </p:sp>
      <p:sp>
        <p:nvSpPr>
          <p:cNvPr id="3076" name="Rectangle 4"/>
          <p:cNvSpPr>
            <a:spLocks noGrp="1" noEditPoints="1" noChangeArrowheads="1"/>
          </p:cNvSpPr>
          <p:nvPr>
            <p:ph type="dt" sz="half" idx="2"/>
          </p:nvPr>
        </p:nvSpPr>
        <p:spPr>
          <a:xfrm>
            <a:off x="3103563" y="6445250"/>
            <a:ext cx="1144587" cy="276225"/>
          </a:xfrm>
        </p:spPr>
        <p:txBody>
          <a:bodyPr/>
          <a:lstStyle/>
          <a:p>
            <a:fld id="{C613D42C-91A6-406C-A34B-1D734F596D41}" type="datetime1">
              <a:rPr lang="en-US" smtClean="0"/>
              <a:pPr/>
              <a:t>10/11/2021</a:t>
            </a:fld>
            <a:endParaRPr lang="en-US"/>
          </a:p>
        </p:txBody>
      </p:sp>
      <p:sp>
        <p:nvSpPr>
          <p:cNvPr id="3077" name="Rectangle 5"/>
          <p:cNvSpPr>
            <a:spLocks noGrp="1" noEditPoints="1" noChangeArrowheads="1"/>
          </p:cNvSpPr>
          <p:nvPr>
            <p:ph type="ftr" sz="quarter" idx="3"/>
          </p:nvPr>
        </p:nvSpPr>
        <p:spPr>
          <a:xfrm>
            <a:off x="4572000" y="6445250"/>
            <a:ext cx="1206500" cy="276225"/>
          </a:xfrm>
        </p:spPr>
        <p:txBody>
          <a:bodyPr/>
          <a:lstStyle/>
          <a:p>
            <a:endParaRPr lang="en-US"/>
          </a:p>
        </p:txBody>
      </p:sp>
      <p:sp>
        <p:nvSpPr>
          <p:cNvPr id="3078" name="Rectangle 6"/>
          <p:cNvSpPr>
            <a:spLocks noGrp="1" noEditPoints="1" noChangeArrowheads="1"/>
          </p:cNvSpPr>
          <p:nvPr>
            <p:ph type="sldNum" sz="quarter" idx="4"/>
          </p:nvPr>
        </p:nvSpPr>
        <p:spPr>
          <a:xfrm>
            <a:off x="6096000" y="6445250"/>
            <a:ext cx="1100138" cy="276225"/>
          </a:xfrm>
        </p:spPr>
        <p:txBody>
          <a:bodyPr/>
          <a:lstStyle/>
          <a:p>
            <a:fld id="{F446B426-93D7-4B46-84C2-E8123443C9A3}" type="slidenum">
              <a:rPr lang="en-US" smtClean="0"/>
              <a:pPr/>
              <a:t>‹#›</a:t>
            </a:fld>
            <a:endParaRPr lang="en-US"/>
          </a:p>
        </p:txBody>
      </p:sp>
      <p:sp>
        <p:nvSpPr>
          <p:cNvPr id="3236" name="Rectangle 164"/>
          <p:cNvSpPr>
            <a:spLocks noChangeArrowheads="1"/>
          </p:cNvSpPr>
          <p:nvPr/>
        </p:nvSpPr>
        <p:spPr bwMode="gray">
          <a:xfrm rot="-5400000">
            <a:off x="4041775" y="-1854200"/>
            <a:ext cx="990600" cy="4699000"/>
          </a:xfrm>
          <a:prstGeom prst="rect">
            <a:avLst/>
          </a:prstGeom>
          <a:solidFill>
            <a:schemeClr val="tx2">
              <a:alpha val="70000"/>
            </a:schemeClr>
          </a:solidFill>
          <a:ln w="9525">
            <a:noFill/>
            <a:miter lim="800000"/>
          </a:ln>
          <a:effectLst/>
        </p:spPr>
        <p:txBody>
          <a:bodyPr wrap="none" anchor="ctr"/>
          <a:lstStyle/>
          <a:p>
            <a:endParaRPr lang="en-US"/>
          </a:p>
        </p:txBody>
      </p:sp>
      <p:sp>
        <p:nvSpPr>
          <p:cNvPr id="3074" name="Rectangle 2"/>
          <p:cNvSpPr>
            <a:spLocks noGrp="1" noEditPoints="1" noChangeArrowheads="1"/>
          </p:cNvSpPr>
          <p:nvPr>
            <p:ph type="ctrTitle"/>
          </p:nvPr>
        </p:nvSpPr>
        <p:spPr>
          <a:xfrm>
            <a:off x="914400" y="1066800"/>
            <a:ext cx="7772400" cy="1470025"/>
          </a:xfrm>
        </p:spPr>
        <p:txBody>
          <a:bodyPr/>
          <a:lstStyle>
            <a:lvl1pPr algn="r">
              <a:defRPr sz="4400"/>
            </a:lvl1pPr>
          </a:lstStyle>
          <a:p>
            <a:r>
              <a:rPr lang="en-US" dirty="0" smtClean="0"/>
              <a:t>Click to edit Master title style</a:t>
            </a:r>
            <a:endParaRPr lang="en-US" dirty="0"/>
          </a:p>
        </p:txBody>
      </p:sp>
      <p:grpSp>
        <p:nvGrpSpPr>
          <p:cNvPr id="4" name="Group 199"/>
          <p:cNvGrpSpPr/>
          <p:nvPr/>
        </p:nvGrpSpPr>
        <p:grpSpPr bwMode="auto">
          <a:xfrm>
            <a:off x="2859088" y="0"/>
            <a:ext cx="547687" cy="990600"/>
            <a:chOff x="768" y="1700"/>
            <a:chExt cx="405" cy="2620"/>
          </a:xfrm>
        </p:grpSpPr>
        <p:sp>
          <p:nvSpPr>
            <p:cNvPr id="3272" name="Rectangle 200"/>
            <p:cNvSpPr>
              <a:spLocks noChangeArrowheads="1"/>
            </p:cNvSpPr>
            <p:nvPr userDrawn="1"/>
          </p:nvSpPr>
          <p:spPr bwMode="gray">
            <a:xfrm>
              <a:off x="768" y="1700"/>
              <a:ext cx="95" cy="2620"/>
            </a:xfrm>
            <a:prstGeom prst="rect">
              <a:avLst/>
            </a:prstGeom>
            <a:solidFill>
              <a:srgbClr val="FFFFFF">
                <a:alpha val="39999"/>
              </a:srgbClr>
            </a:solidFill>
            <a:ln w="9525">
              <a:noFill/>
              <a:miter lim="800000"/>
            </a:ln>
            <a:effectLst/>
          </p:spPr>
          <p:txBody>
            <a:bodyPr wrap="none" anchor="ctr"/>
            <a:lstStyle/>
            <a:p>
              <a:endParaRPr lang="en-US"/>
            </a:p>
          </p:txBody>
        </p:sp>
        <p:sp>
          <p:nvSpPr>
            <p:cNvPr id="3273" name="Rectangle 201"/>
            <p:cNvSpPr>
              <a:spLocks noChangeArrowheads="1"/>
            </p:cNvSpPr>
            <p:nvPr userDrawn="1"/>
          </p:nvSpPr>
          <p:spPr bwMode="gray">
            <a:xfrm>
              <a:off x="912" y="1700"/>
              <a:ext cx="261" cy="2620"/>
            </a:xfrm>
            <a:prstGeom prst="rect">
              <a:avLst/>
            </a:prstGeom>
            <a:solidFill>
              <a:srgbClr val="FFFFFF">
                <a:alpha val="39999"/>
              </a:srgbClr>
            </a:solidFill>
            <a:ln w="9525">
              <a:noFill/>
              <a:miter lim="800000"/>
            </a:ln>
            <a:effectLst/>
          </p:spPr>
          <p:txBody>
            <a:bodyPr wrap="none" anchor="ctr"/>
            <a:lstStyle/>
            <a:p>
              <a:endParaRPr lang="en-US"/>
            </a:p>
          </p:txBody>
        </p:sp>
      </p:grpSp>
      <p:grpSp>
        <p:nvGrpSpPr>
          <p:cNvPr id="5" name="Group 203"/>
          <p:cNvGrpSpPr/>
          <p:nvPr/>
        </p:nvGrpSpPr>
        <p:grpSpPr bwMode="auto">
          <a:xfrm>
            <a:off x="4405313" y="0"/>
            <a:ext cx="547687" cy="990600"/>
            <a:chOff x="768" y="1700"/>
            <a:chExt cx="405" cy="2620"/>
          </a:xfrm>
        </p:grpSpPr>
        <p:sp>
          <p:nvSpPr>
            <p:cNvPr id="3276" name="Rectangle 204"/>
            <p:cNvSpPr>
              <a:spLocks noChangeArrowheads="1"/>
            </p:cNvSpPr>
            <p:nvPr userDrawn="1"/>
          </p:nvSpPr>
          <p:spPr bwMode="gray">
            <a:xfrm>
              <a:off x="768" y="1700"/>
              <a:ext cx="95" cy="2620"/>
            </a:xfrm>
            <a:prstGeom prst="rect">
              <a:avLst/>
            </a:prstGeom>
            <a:solidFill>
              <a:srgbClr val="FFFFFF">
                <a:alpha val="39999"/>
              </a:srgbClr>
            </a:solidFill>
            <a:ln w="9525">
              <a:noFill/>
              <a:miter lim="800000"/>
            </a:ln>
            <a:effectLst/>
          </p:spPr>
          <p:txBody>
            <a:bodyPr wrap="none" anchor="ctr"/>
            <a:lstStyle/>
            <a:p>
              <a:endParaRPr lang="en-US"/>
            </a:p>
          </p:txBody>
        </p:sp>
        <p:sp>
          <p:nvSpPr>
            <p:cNvPr id="3277" name="Rectangle 205"/>
            <p:cNvSpPr>
              <a:spLocks noChangeArrowheads="1"/>
            </p:cNvSpPr>
            <p:nvPr userDrawn="1"/>
          </p:nvSpPr>
          <p:spPr bwMode="gray">
            <a:xfrm>
              <a:off x="912" y="1700"/>
              <a:ext cx="261" cy="2620"/>
            </a:xfrm>
            <a:prstGeom prst="rect">
              <a:avLst/>
            </a:prstGeom>
            <a:solidFill>
              <a:srgbClr val="FFFFFF">
                <a:alpha val="39999"/>
              </a:srgbClr>
            </a:solidFill>
            <a:ln w="9525">
              <a:noFill/>
              <a:miter lim="800000"/>
            </a:ln>
            <a:effectLst/>
          </p:spPr>
          <p:txBody>
            <a:bodyPr wrap="none" anchor="ctr"/>
            <a:lstStyle/>
            <a:p>
              <a:endParaRPr lang="en-US"/>
            </a:p>
          </p:txBody>
        </p:sp>
      </p:grpSp>
      <p:grpSp>
        <p:nvGrpSpPr>
          <p:cNvPr id="6" name="Group 207"/>
          <p:cNvGrpSpPr/>
          <p:nvPr/>
        </p:nvGrpSpPr>
        <p:grpSpPr bwMode="auto">
          <a:xfrm>
            <a:off x="6005513" y="0"/>
            <a:ext cx="547687" cy="990600"/>
            <a:chOff x="768" y="1700"/>
            <a:chExt cx="405" cy="2620"/>
          </a:xfrm>
        </p:grpSpPr>
        <p:sp>
          <p:nvSpPr>
            <p:cNvPr id="3280" name="Rectangle 208"/>
            <p:cNvSpPr>
              <a:spLocks noChangeArrowheads="1"/>
            </p:cNvSpPr>
            <p:nvPr userDrawn="1"/>
          </p:nvSpPr>
          <p:spPr bwMode="gray">
            <a:xfrm>
              <a:off x="768" y="1700"/>
              <a:ext cx="95" cy="2620"/>
            </a:xfrm>
            <a:prstGeom prst="rect">
              <a:avLst/>
            </a:prstGeom>
            <a:solidFill>
              <a:srgbClr val="FFFFFF">
                <a:alpha val="39999"/>
              </a:srgbClr>
            </a:solidFill>
            <a:ln w="9525">
              <a:noFill/>
              <a:miter lim="800000"/>
            </a:ln>
            <a:effectLst/>
          </p:spPr>
          <p:txBody>
            <a:bodyPr wrap="none" anchor="ctr"/>
            <a:lstStyle/>
            <a:p>
              <a:endParaRPr lang="en-US"/>
            </a:p>
          </p:txBody>
        </p:sp>
        <p:sp>
          <p:nvSpPr>
            <p:cNvPr id="3281" name="Rectangle 209"/>
            <p:cNvSpPr>
              <a:spLocks noChangeArrowheads="1"/>
            </p:cNvSpPr>
            <p:nvPr userDrawn="1"/>
          </p:nvSpPr>
          <p:spPr bwMode="gray">
            <a:xfrm>
              <a:off x="912" y="1700"/>
              <a:ext cx="261" cy="2620"/>
            </a:xfrm>
            <a:prstGeom prst="rect">
              <a:avLst/>
            </a:prstGeom>
            <a:solidFill>
              <a:srgbClr val="FFFFFF">
                <a:alpha val="39999"/>
              </a:srgbClr>
            </a:solidFill>
            <a:ln w="9525">
              <a:noFill/>
              <a:miter lim="800000"/>
            </a:ln>
            <a:effectLst/>
          </p:spPr>
          <p:txBody>
            <a:bodyPr wrap="none" anchor="ctr"/>
            <a:lstStyle/>
            <a:p>
              <a:endParaRPr lang="en-US"/>
            </a:p>
          </p:txBody>
        </p:sp>
      </p:grpSp>
      <p:grpSp>
        <p:nvGrpSpPr>
          <p:cNvPr id="7" name="Group 215"/>
          <p:cNvGrpSpPr/>
          <p:nvPr/>
        </p:nvGrpSpPr>
        <p:grpSpPr bwMode="auto">
          <a:xfrm>
            <a:off x="7529513" y="0"/>
            <a:ext cx="547687" cy="990600"/>
            <a:chOff x="768" y="1700"/>
            <a:chExt cx="405" cy="2620"/>
          </a:xfrm>
        </p:grpSpPr>
        <p:sp>
          <p:nvSpPr>
            <p:cNvPr id="3288" name="Rectangle 216"/>
            <p:cNvSpPr>
              <a:spLocks noChangeArrowheads="1"/>
            </p:cNvSpPr>
            <p:nvPr userDrawn="1"/>
          </p:nvSpPr>
          <p:spPr bwMode="gray">
            <a:xfrm>
              <a:off x="768" y="1700"/>
              <a:ext cx="95" cy="2620"/>
            </a:xfrm>
            <a:prstGeom prst="rect">
              <a:avLst/>
            </a:prstGeom>
            <a:solidFill>
              <a:srgbClr val="FFFFFF">
                <a:alpha val="39999"/>
              </a:srgbClr>
            </a:solidFill>
            <a:ln w="9525">
              <a:noFill/>
              <a:miter lim="800000"/>
            </a:ln>
            <a:effectLst/>
          </p:spPr>
          <p:txBody>
            <a:bodyPr wrap="none" anchor="ctr"/>
            <a:lstStyle/>
            <a:p>
              <a:endParaRPr lang="en-US"/>
            </a:p>
          </p:txBody>
        </p:sp>
        <p:sp>
          <p:nvSpPr>
            <p:cNvPr id="3289" name="Rectangle 217"/>
            <p:cNvSpPr>
              <a:spLocks noChangeArrowheads="1"/>
            </p:cNvSpPr>
            <p:nvPr userDrawn="1"/>
          </p:nvSpPr>
          <p:spPr bwMode="gray">
            <a:xfrm>
              <a:off x="912" y="1700"/>
              <a:ext cx="261" cy="2620"/>
            </a:xfrm>
            <a:prstGeom prst="rect">
              <a:avLst/>
            </a:prstGeom>
            <a:solidFill>
              <a:srgbClr val="FFFFFF">
                <a:alpha val="39999"/>
              </a:srgbClr>
            </a:solidFill>
            <a:ln w="9525">
              <a:noFill/>
              <a:miter lim="800000"/>
            </a:ln>
            <a:effectLst/>
          </p:spPr>
          <p:txBody>
            <a:bodyPr wrap="none" anchor="ctr"/>
            <a:lstStyle/>
            <a:p>
              <a:endParaRPr lang="en-US"/>
            </a:p>
          </p:txBody>
        </p:sp>
      </p:grpSp>
      <p:grpSp>
        <p:nvGrpSpPr>
          <p:cNvPr id="8" name="Group 229"/>
          <p:cNvGrpSpPr/>
          <p:nvPr/>
        </p:nvGrpSpPr>
        <p:grpSpPr bwMode="auto">
          <a:xfrm rot="5400000">
            <a:off x="775494" y="1302543"/>
            <a:ext cx="547688" cy="2120901"/>
            <a:chOff x="768" y="1700"/>
            <a:chExt cx="405" cy="2620"/>
          </a:xfrm>
        </p:grpSpPr>
        <p:sp>
          <p:nvSpPr>
            <p:cNvPr id="3302" name="Rectangle 230"/>
            <p:cNvSpPr>
              <a:spLocks noChangeArrowheads="1"/>
            </p:cNvSpPr>
            <p:nvPr userDrawn="1"/>
          </p:nvSpPr>
          <p:spPr bwMode="gray">
            <a:xfrm>
              <a:off x="768" y="1700"/>
              <a:ext cx="95" cy="2620"/>
            </a:xfrm>
            <a:prstGeom prst="rect">
              <a:avLst/>
            </a:prstGeom>
            <a:solidFill>
              <a:schemeClr val="tx2">
                <a:alpha val="30000"/>
              </a:schemeClr>
            </a:solidFill>
            <a:ln w="9525">
              <a:noFill/>
              <a:miter lim="800000"/>
            </a:ln>
            <a:effectLst/>
          </p:spPr>
          <p:txBody>
            <a:bodyPr wrap="none" anchor="ctr"/>
            <a:lstStyle/>
            <a:p>
              <a:endParaRPr lang="en-US"/>
            </a:p>
          </p:txBody>
        </p:sp>
        <p:sp>
          <p:nvSpPr>
            <p:cNvPr id="3303" name="Rectangle 231"/>
            <p:cNvSpPr>
              <a:spLocks noChangeArrowheads="1"/>
            </p:cNvSpPr>
            <p:nvPr userDrawn="1"/>
          </p:nvSpPr>
          <p:spPr bwMode="gray">
            <a:xfrm>
              <a:off x="912" y="1700"/>
              <a:ext cx="261" cy="2620"/>
            </a:xfrm>
            <a:prstGeom prst="rect">
              <a:avLst/>
            </a:prstGeom>
            <a:solidFill>
              <a:schemeClr val="tx2">
                <a:alpha val="30000"/>
              </a:schemeClr>
            </a:solidFill>
            <a:ln w="9525">
              <a:noFill/>
              <a:miter lim="800000"/>
            </a:ln>
            <a:effectLst/>
          </p:spPr>
          <p:txBody>
            <a:bodyPr wrap="none" anchor="ctr"/>
            <a:lstStyle/>
            <a:p>
              <a:endParaRPr lang="en-US"/>
            </a:p>
          </p:txBody>
        </p:sp>
      </p:grpSp>
      <p:grpSp>
        <p:nvGrpSpPr>
          <p:cNvPr id="9" name="Group 233"/>
          <p:cNvGrpSpPr/>
          <p:nvPr/>
        </p:nvGrpSpPr>
        <p:grpSpPr bwMode="auto">
          <a:xfrm rot="5400000">
            <a:off x="775494" y="2770981"/>
            <a:ext cx="547687" cy="2120901"/>
            <a:chOff x="768" y="1700"/>
            <a:chExt cx="405" cy="2620"/>
          </a:xfrm>
        </p:grpSpPr>
        <p:sp>
          <p:nvSpPr>
            <p:cNvPr id="3306" name="Rectangle 234"/>
            <p:cNvSpPr>
              <a:spLocks noChangeArrowheads="1"/>
            </p:cNvSpPr>
            <p:nvPr userDrawn="1"/>
          </p:nvSpPr>
          <p:spPr bwMode="gray">
            <a:xfrm>
              <a:off x="768" y="1700"/>
              <a:ext cx="95" cy="2620"/>
            </a:xfrm>
            <a:prstGeom prst="rect">
              <a:avLst/>
            </a:prstGeom>
            <a:solidFill>
              <a:schemeClr val="tx2">
                <a:alpha val="30000"/>
              </a:schemeClr>
            </a:solidFill>
            <a:ln w="9525">
              <a:noFill/>
              <a:miter lim="800000"/>
            </a:ln>
            <a:effectLst/>
          </p:spPr>
          <p:txBody>
            <a:bodyPr wrap="none" anchor="ctr"/>
            <a:lstStyle/>
            <a:p>
              <a:endParaRPr lang="en-US"/>
            </a:p>
          </p:txBody>
        </p:sp>
        <p:sp>
          <p:nvSpPr>
            <p:cNvPr id="3307" name="Rectangle 235"/>
            <p:cNvSpPr>
              <a:spLocks noChangeArrowheads="1"/>
            </p:cNvSpPr>
            <p:nvPr userDrawn="1"/>
          </p:nvSpPr>
          <p:spPr bwMode="gray">
            <a:xfrm>
              <a:off x="912" y="1700"/>
              <a:ext cx="261" cy="2620"/>
            </a:xfrm>
            <a:prstGeom prst="rect">
              <a:avLst/>
            </a:prstGeom>
            <a:solidFill>
              <a:schemeClr val="tx2">
                <a:alpha val="30000"/>
              </a:schemeClr>
            </a:solidFill>
            <a:ln w="9525">
              <a:noFill/>
              <a:miter lim="800000"/>
            </a:ln>
            <a:effectLst/>
          </p:spPr>
          <p:txBody>
            <a:bodyPr wrap="none" anchor="ctr"/>
            <a:lstStyle/>
            <a:p>
              <a:endParaRPr lang="en-US"/>
            </a:p>
          </p:txBody>
        </p:sp>
      </p:grpSp>
      <p:grpSp>
        <p:nvGrpSpPr>
          <p:cNvPr id="10" name="Group 237"/>
          <p:cNvGrpSpPr/>
          <p:nvPr/>
        </p:nvGrpSpPr>
        <p:grpSpPr bwMode="auto">
          <a:xfrm rot="5400000">
            <a:off x="775494" y="4218781"/>
            <a:ext cx="547687" cy="2120901"/>
            <a:chOff x="768" y="1700"/>
            <a:chExt cx="405" cy="2620"/>
          </a:xfrm>
        </p:grpSpPr>
        <p:sp>
          <p:nvSpPr>
            <p:cNvPr id="3310" name="Rectangle 238"/>
            <p:cNvSpPr>
              <a:spLocks noChangeArrowheads="1"/>
            </p:cNvSpPr>
            <p:nvPr userDrawn="1"/>
          </p:nvSpPr>
          <p:spPr bwMode="gray">
            <a:xfrm>
              <a:off x="768" y="1700"/>
              <a:ext cx="95" cy="2620"/>
            </a:xfrm>
            <a:prstGeom prst="rect">
              <a:avLst/>
            </a:prstGeom>
            <a:solidFill>
              <a:schemeClr val="tx2">
                <a:alpha val="30000"/>
              </a:schemeClr>
            </a:solidFill>
            <a:ln w="9525">
              <a:noFill/>
              <a:miter lim="800000"/>
            </a:ln>
            <a:effectLst/>
          </p:spPr>
          <p:txBody>
            <a:bodyPr wrap="none" anchor="ctr"/>
            <a:lstStyle/>
            <a:p>
              <a:endParaRPr lang="en-US"/>
            </a:p>
          </p:txBody>
        </p:sp>
        <p:sp>
          <p:nvSpPr>
            <p:cNvPr id="3311" name="Rectangle 239"/>
            <p:cNvSpPr>
              <a:spLocks noChangeArrowheads="1"/>
            </p:cNvSpPr>
            <p:nvPr userDrawn="1"/>
          </p:nvSpPr>
          <p:spPr bwMode="gray">
            <a:xfrm>
              <a:off x="912" y="1700"/>
              <a:ext cx="261" cy="2620"/>
            </a:xfrm>
            <a:prstGeom prst="rect">
              <a:avLst/>
            </a:prstGeom>
            <a:solidFill>
              <a:schemeClr val="tx2">
                <a:alpha val="30000"/>
              </a:schemeClr>
            </a:solidFill>
            <a:ln w="9525">
              <a:noFill/>
              <a:miter lim="800000"/>
            </a:ln>
            <a:effectLst/>
          </p:spPr>
          <p:txBody>
            <a:bodyPr wrap="none" anchor="ctr"/>
            <a:lstStyle/>
            <a:p>
              <a:endParaRPr lang="en-US"/>
            </a:p>
          </p:txBody>
        </p:sp>
      </p:grpSp>
      <p:grpSp>
        <p:nvGrpSpPr>
          <p:cNvPr id="11" name="Group 256"/>
          <p:cNvGrpSpPr/>
          <p:nvPr/>
        </p:nvGrpSpPr>
        <p:grpSpPr bwMode="auto">
          <a:xfrm>
            <a:off x="-11113" y="6462713"/>
            <a:ext cx="2120901" cy="395287"/>
            <a:chOff x="-7" y="4071"/>
            <a:chExt cx="1336" cy="249"/>
          </a:xfrm>
        </p:grpSpPr>
        <p:sp>
          <p:nvSpPr>
            <p:cNvPr id="3314" name="Rectangle 242"/>
            <p:cNvSpPr>
              <a:spLocks noChangeArrowheads="1"/>
            </p:cNvSpPr>
            <p:nvPr userDrawn="1"/>
          </p:nvSpPr>
          <p:spPr bwMode="gray">
            <a:xfrm rot="5400000">
              <a:off x="620" y="3444"/>
              <a:ext cx="81" cy="1336"/>
            </a:xfrm>
            <a:prstGeom prst="rect">
              <a:avLst/>
            </a:prstGeom>
            <a:solidFill>
              <a:schemeClr val="tx2">
                <a:alpha val="30000"/>
              </a:schemeClr>
            </a:solidFill>
            <a:ln w="9525">
              <a:noFill/>
              <a:miter lim="800000"/>
            </a:ln>
            <a:effectLst/>
          </p:spPr>
          <p:txBody>
            <a:bodyPr wrap="none" anchor="ctr"/>
            <a:lstStyle/>
            <a:p>
              <a:endParaRPr lang="en-US"/>
            </a:p>
          </p:txBody>
        </p:sp>
        <p:sp>
          <p:nvSpPr>
            <p:cNvPr id="3315" name="Rectangle 243"/>
            <p:cNvSpPr>
              <a:spLocks noChangeArrowheads="1"/>
            </p:cNvSpPr>
            <p:nvPr userDrawn="1"/>
          </p:nvSpPr>
          <p:spPr bwMode="gray">
            <a:xfrm rot="5400000">
              <a:off x="598" y="3589"/>
              <a:ext cx="126" cy="1336"/>
            </a:xfrm>
            <a:prstGeom prst="rect">
              <a:avLst/>
            </a:prstGeom>
            <a:solidFill>
              <a:schemeClr val="tx2">
                <a:alpha val="30000"/>
              </a:schemeClr>
            </a:solidFill>
            <a:ln w="9525">
              <a:noFill/>
              <a:miter lim="800000"/>
            </a:ln>
            <a:effectLst/>
          </p:spPr>
          <p:txBody>
            <a:bodyPr wrap="none" anchor="ctr"/>
            <a:lstStyle/>
            <a:p>
              <a:endParaRPr lang="en-US"/>
            </a:p>
          </p:txBody>
        </p:sp>
      </p:grpSp>
      <p:grpSp>
        <p:nvGrpSpPr>
          <p:cNvPr id="12" name="Group 254"/>
          <p:cNvGrpSpPr/>
          <p:nvPr/>
        </p:nvGrpSpPr>
        <p:grpSpPr bwMode="auto">
          <a:xfrm>
            <a:off x="-11113" y="623888"/>
            <a:ext cx="9155113" cy="547687"/>
            <a:chOff x="-7" y="403"/>
            <a:chExt cx="5767" cy="345"/>
          </a:xfrm>
        </p:grpSpPr>
        <p:grpSp>
          <p:nvGrpSpPr>
            <p:cNvPr id="13" name="Group 219"/>
            <p:cNvGrpSpPr/>
            <p:nvPr/>
          </p:nvGrpSpPr>
          <p:grpSpPr bwMode="auto">
            <a:xfrm rot="5400000">
              <a:off x="488" y="-92"/>
              <a:ext cx="345" cy="1336"/>
              <a:chOff x="768" y="1700"/>
              <a:chExt cx="405" cy="2620"/>
            </a:xfrm>
          </p:grpSpPr>
          <p:sp>
            <p:nvSpPr>
              <p:cNvPr id="3292" name="Rectangle 220"/>
              <p:cNvSpPr>
                <a:spLocks noChangeArrowheads="1"/>
              </p:cNvSpPr>
              <p:nvPr userDrawn="1"/>
            </p:nvSpPr>
            <p:spPr bwMode="gray">
              <a:xfrm>
                <a:off x="768" y="1700"/>
                <a:ext cx="95" cy="2620"/>
              </a:xfrm>
              <a:prstGeom prst="rect">
                <a:avLst/>
              </a:prstGeom>
              <a:solidFill>
                <a:schemeClr val="tx2">
                  <a:alpha val="30000"/>
                </a:schemeClr>
              </a:solidFill>
              <a:ln w="9525">
                <a:noFill/>
                <a:miter lim="800000"/>
              </a:ln>
              <a:effectLst/>
            </p:spPr>
            <p:txBody>
              <a:bodyPr wrap="none" anchor="ctr"/>
              <a:lstStyle/>
              <a:p>
                <a:endParaRPr lang="en-US"/>
              </a:p>
            </p:txBody>
          </p:sp>
          <p:sp>
            <p:nvSpPr>
              <p:cNvPr id="3293" name="Rectangle 221"/>
              <p:cNvSpPr>
                <a:spLocks noChangeArrowheads="1"/>
              </p:cNvSpPr>
              <p:nvPr userDrawn="1"/>
            </p:nvSpPr>
            <p:spPr bwMode="gray">
              <a:xfrm>
                <a:off x="912" y="1700"/>
                <a:ext cx="261" cy="2620"/>
              </a:xfrm>
              <a:prstGeom prst="rect">
                <a:avLst/>
              </a:prstGeom>
              <a:solidFill>
                <a:schemeClr val="tx2">
                  <a:alpha val="30000"/>
                </a:schemeClr>
              </a:solidFill>
              <a:ln w="9525">
                <a:noFill/>
                <a:miter lim="800000"/>
              </a:ln>
              <a:effectLst/>
            </p:spPr>
            <p:txBody>
              <a:bodyPr wrap="none" anchor="ctr"/>
              <a:lstStyle/>
              <a:p>
                <a:endParaRPr lang="en-US"/>
              </a:p>
            </p:txBody>
          </p:sp>
        </p:grpSp>
        <p:grpSp>
          <p:nvGrpSpPr>
            <p:cNvPr id="14" name="Group 245"/>
            <p:cNvGrpSpPr/>
            <p:nvPr/>
          </p:nvGrpSpPr>
          <p:grpSpPr bwMode="auto">
            <a:xfrm rot="5400000">
              <a:off x="3397" y="-1615"/>
              <a:ext cx="345" cy="4381"/>
              <a:chOff x="768" y="1700"/>
              <a:chExt cx="405" cy="2620"/>
            </a:xfrm>
          </p:grpSpPr>
          <p:sp>
            <p:nvSpPr>
              <p:cNvPr id="3318" name="Rectangle 246"/>
              <p:cNvSpPr>
                <a:spLocks noChangeArrowheads="1"/>
              </p:cNvSpPr>
              <p:nvPr userDrawn="1"/>
            </p:nvSpPr>
            <p:spPr bwMode="gray">
              <a:xfrm>
                <a:off x="768" y="1700"/>
                <a:ext cx="95" cy="2620"/>
              </a:xfrm>
              <a:prstGeom prst="rect">
                <a:avLst/>
              </a:prstGeom>
              <a:solidFill>
                <a:srgbClr val="FFFFFF">
                  <a:alpha val="39999"/>
                </a:srgbClr>
              </a:solidFill>
              <a:ln w="9525">
                <a:noFill/>
                <a:miter lim="800000"/>
              </a:ln>
              <a:effectLst/>
            </p:spPr>
            <p:txBody>
              <a:bodyPr wrap="none" anchor="ctr"/>
              <a:lstStyle/>
              <a:p>
                <a:endParaRPr lang="en-US"/>
              </a:p>
            </p:txBody>
          </p:sp>
          <p:sp>
            <p:nvSpPr>
              <p:cNvPr id="3319" name="Rectangle 247"/>
              <p:cNvSpPr>
                <a:spLocks noChangeArrowheads="1"/>
              </p:cNvSpPr>
              <p:nvPr userDrawn="1"/>
            </p:nvSpPr>
            <p:spPr bwMode="gray">
              <a:xfrm>
                <a:off x="912" y="1700"/>
                <a:ext cx="261" cy="2620"/>
              </a:xfrm>
              <a:prstGeom prst="rect">
                <a:avLst/>
              </a:prstGeom>
              <a:solidFill>
                <a:srgbClr val="FFFFFF">
                  <a:alpha val="39999"/>
                </a:srgbClr>
              </a:solidFill>
              <a:ln w="9525">
                <a:noFill/>
                <a:miter lim="800000"/>
              </a:ln>
              <a:effectLst/>
            </p:spPr>
            <p:txBody>
              <a:bodyPr wrap="none" anchor="ctr"/>
              <a:lstStyle/>
              <a:p>
                <a:endParaRPr lang="en-US"/>
              </a:p>
            </p:txBody>
          </p:sp>
        </p:grpSp>
      </p:grpSp>
      <p:sp>
        <p:nvSpPr>
          <p:cNvPr id="3235" name="Rectangle 163"/>
          <p:cNvSpPr>
            <a:spLocks noChangeArrowheads="1"/>
          </p:cNvSpPr>
          <p:nvPr/>
        </p:nvSpPr>
        <p:spPr bwMode="gray">
          <a:xfrm>
            <a:off x="685800" y="990600"/>
            <a:ext cx="8458200" cy="1676400"/>
          </a:xfrm>
          <a:prstGeom prst="rect">
            <a:avLst/>
          </a:prstGeom>
          <a:solidFill>
            <a:schemeClr val="bg1"/>
          </a:solidFill>
          <a:ln w="9525">
            <a:noFill/>
            <a:miter lim="800000"/>
          </a:ln>
          <a:effectLst/>
        </p:spPr>
        <p:txBody>
          <a:bodyPr wrap="none" anchor="ctr"/>
          <a:lstStyle/>
          <a:p>
            <a:endParaRPr lang="en-US"/>
          </a:p>
        </p:txBody>
      </p:sp>
      <p:sp>
        <p:nvSpPr>
          <p:cNvPr id="3101" name="Rectangle 29"/>
          <p:cNvSpPr>
            <a:spLocks noChangeArrowheads="1"/>
          </p:cNvSpPr>
          <p:nvPr userDrawn="1"/>
        </p:nvSpPr>
        <p:spPr bwMode="gray">
          <a:xfrm>
            <a:off x="762000" y="1066800"/>
            <a:ext cx="8382000" cy="1509713"/>
          </a:xfrm>
          <a:prstGeom prst="rect">
            <a:avLst/>
          </a:prstGeom>
          <a:solidFill>
            <a:schemeClr val="accent1"/>
          </a:solidFill>
          <a:ln w="57150">
            <a:noFill/>
            <a:miter lim="800000"/>
          </a:ln>
          <a:effectLst/>
        </p:spPr>
        <p:txBody>
          <a:bodyPr wrap="none" anchor="ctr"/>
          <a:lstStyle/>
          <a:p>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a:p>
        </p:txBody>
      </p:sp>
      <p:sp>
        <p:nvSpPr>
          <p:cNvPr id="3" name="Vertical Text Placeholder 2"/>
          <p:cNvSpPr>
            <a:spLocks noGrp="1" noEditPoints="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EditPoints="1"/>
          </p:cNvSpPr>
          <p:nvPr>
            <p:ph type="dt" sz="half" idx="10"/>
          </p:nvPr>
        </p:nvSpPr>
        <p:spPr/>
        <p:txBody>
          <a:bodyPr/>
          <a:lstStyle/>
          <a:p>
            <a:fld id="{38832C33-8732-48E9-AA55-57EDFF64A6D7}" type="datetime1">
              <a:rPr lang="en-US" smtClean="0"/>
              <a:pPr/>
              <a:t>10/11/2021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834188" y="457200"/>
            <a:ext cx="1852612" cy="5668963"/>
          </a:xfrm>
        </p:spPr>
        <p:txBody>
          <a:bodyPr vert="eaVert"/>
          <a:lstStyle/>
          <a:p>
            <a:r>
              <a:rPr lang="en-US" smtClean="0"/>
              <a:t>Click to edit Master title style</a:t>
            </a:r>
            <a:endParaRPr lang="en-US"/>
          </a:p>
        </p:txBody>
      </p:sp>
      <p:sp>
        <p:nvSpPr>
          <p:cNvPr id="3" name="Vertical Text Placeholder 2"/>
          <p:cNvSpPr>
            <a:spLocks noGrp="1" noEditPoints="1"/>
          </p:cNvSpPr>
          <p:nvPr>
            <p:ph type="body" orient="vert" idx="1"/>
          </p:nvPr>
        </p:nvSpPr>
        <p:spPr>
          <a:xfrm>
            <a:off x="1276350" y="457200"/>
            <a:ext cx="5405438"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EditPoints="1"/>
          </p:cNvSpPr>
          <p:nvPr>
            <p:ph type="dt" sz="half" idx="10"/>
          </p:nvPr>
        </p:nvSpPr>
        <p:spPr/>
        <p:txBody>
          <a:bodyPr/>
          <a:lstStyle/>
          <a:p>
            <a:fld id="{DC4760A2-3610-42ED-94F4-D33A0D62AE6E}" type="datetime1">
              <a:rPr lang="en-US" smtClean="0"/>
              <a:pPr/>
              <a:t>10/11/2021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6496050" cy="762000"/>
          </a:xfrm>
        </p:spPr>
        <p:txBody>
          <a:bodyPr/>
          <a:lstStyle/>
          <a:p>
            <a:r>
              <a:rPr lang="en-US" smtClean="0"/>
              <a:t>Click to edit Master title style</a:t>
            </a:r>
            <a:endParaRPr lang="en-US"/>
          </a:p>
        </p:txBody>
      </p:sp>
      <p:sp>
        <p:nvSpPr>
          <p:cNvPr id="3" name="Table Placeholder 2"/>
          <p:cNvSpPr>
            <a:spLocks noGrp="1" noEditPoints="1"/>
          </p:cNvSpPr>
          <p:nvPr>
            <p:ph type="tbl" idx="1"/>
          </p:nvPr>
        </p:nvSpPr>
        <p:spPr>
          <a:xfrm>
            <a:off x="1276350" y="1600200"/>
            <a:ext cx="7410450" cy="4525963"/>
          </a:xfrm>
        </p:spPr>
        <p:txBody>
          <a:bodyPr/>
          <a:lstStyle/>
          <a:p>
            <a:r>
              <a:rPr lang="en-US" smtClean="0"/>
              <a:t>Click icon to add table</a:t>
            </a:r>
            <a:endParaRPr lang="en-US"/>
          </a:p>
        </p:txBody>
      </p:sp>
      <p:sp>
        <p:nvSpPr>
          <p:cNvPr id="4" name="Date Placeholder 3"/>
          <p:cNvSpPr>
            <a:spLocks noGrp="1" noEditPoints="1"/>
          </p:cNvSpPr>
          <p:nvPr>
            <p:ph type="dt" sz="half" idx="10"/>
          </p:nvPr>
        </p:nvSpPr>
        <p:spPr>
          <a:xfrm>
            <a:off x="1295400" y="6245225"/>
            <a:ext cx="2133600" cy="476250"/>
          </a:xfrm>
        </p:spPr>
        <p:txBody>
          <a:bodyPr/>
          <a:lstStyle/>
          <a:p>
            <a:fld id="{1B53D5B1-97C1-4AF7-AABD-E794E7670306}" type="datetime1">
              <a:rPr lang="en-US" smtClean="0"/>
              <a:pPr/>
              <a:t>10/11/2021</a:t>
            </a:fld>
            <a:endParaRPr lang="en-US"/>
          </a:p>
        </p:txBody>
      </p:sp>
      <p:sp>
        <p:nvSpPr>
          <p:cNvPr id="5" name="Footer Placeholder 4"/>
          <p:cNvSpPr>
            <a:spLocks noGrp="1" noEditPoints="1"/>
          </p:cNvSpPr>
          <p:nvPr>
            <p:ph type="ftr" sz="quarter" idx="11"/>
          </p:nvPr>
        </p:nvSpPr>
        <p:spPr>
          <a:xfrm>
            <a:off x="3538538" y="6245225"/>
            <a:ext cx="2895600" cy="476250"/>
          </a:xfrm>
        </p:spPr>
        <p:txBody>
          <a:bodyPr/>
          <a:lstStyle/>
          <a:p>
            <a:endParaRPr lang="en-US"/>
          </a:p>
        </p:txBody>
      </p:sp>
      <p:sp>
        <p:nvSpPr>
          <p:cNvPr id="6" name="Slide Number Placeholder 5"/>
          <p:cNvSpPr>
            <a:spLocks noGrp="1" noEditPoints="1"/>
          </p:cNvSpPr>
          <p:nvPr>
            <p:ph type="sldNum" sz="quarter" idx="12"/>
          </p:nvPr>
        </p:nvSpPr>
        <p:spPr>
          <a:xfrm>
            <a:off x="6553200" y="6245225"/>
            <a:ext cx="2133600" cy="476250"/>
          </a:xfrm>
        </p:spPr>
        <p:txBody>
          <a:bodyPr/>
          <a:lstStyle/>
          <a:p>
            <a:fld id="{F446B426-93D7-4B46-84C2-E8123443C9A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6496050" cy="762000"/>
          </a:xfrm>
        </p:spPr>
        <p:txBody>
          <a:bodyPr/>
          <a:lstStyle/>
          <a:p>
            <a:r>
              <a:rPr lang="en-US" smtClean="0"/>
              <a:t>Click to edit Master title style</a:t>
            </a:r>
            <a:endParaRPr lang="en-US"/>
          </a:p>
        </p:txBody>
      </p:sp>
      <p:sp>
        <p:nvSpPr>
          <p:cNvPr id="3" name="Text Placeholder 2"/>
          <p:cNvSpPr>
            <a:spLocks noGrp="1" noEditPoints="1"/>
          </p:cNvSpPr>
          <p:nvPr>
            <p:ph type="body" sz="half" idx="1"/>
          </p:nvPr>
        </p:nvSpPr>
        <p:spPr>
          <a:xfrm>
            <a:off x="1276350" y="1600200"/>
            <a:ext cx="36290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noEditPoints="1"/>
          </p:cNvSpPr>
          <p:nvPr>
            <p:ph sz="half" idx="2"/>
          </p:nvPr>
        </p:nvSpPr>
        <p:spPr>
          <a:xfrm>
            <a:off x="5057775" y="1600200"/>
            <a:ext cx="36290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EditPoints="1"/>
          </p:cNvSpPr>
          <p:nvPr>
            <p:ph type="dt" sz="half" idx="10"/>
          </p:nvPr>
        </p:nvSpPr>
        <p:spPr>
          <a:xfrm>
            <a:off x="1295400" y="6245225"/>
            <a:ext cx="2133600" cy="476250"/>
          </a:xfrm>
        </p:spPr>
        <p:txBody>
          <a:bodyPr/>
          <a:lstStyle/>
          <a:p>
            <a:fld id="{AE4E2177-BAB5-45F5-8D14-4E3907C723BF}" type="datetime1">
              <a:rPr lang="en-US" smtClean="0"/>
              <a:pPr/>
              <a:t>10/11/2021</a:t>
            </a:fld>
            <a:endParaRPr lang="en-US"/>
          </a:p>
        </p:txBody>
      </p:sp>
      <p:sp>
        <p:nvSpPr>
          <p:cNvPr id="6" name="Footer Placeholder 5"/>
          <p:cNvSpPr>
            <a:spLocks noGrp="1" noEditPoints="1"/>
          </p:cNvSpPr>
          <p:nvPr>
            <p:ph type="ftr" sz="quarter" idx="11"/>
          </p:nvPr>
        </p:nvSpPr>
        <p:spPr>
          <a:xfrm>
            <a:off x="3538538" y="6245225"/>
            <a:ext cx="2895600" cy="476250"/>
          </a:xfrm>
        </p:spPr>
        <p:txBody>
          <a:bodyPr/>
          <a:lstStyle/>
          <a:p>
            <a:endParaRPr lang="en-US"/>
          </a:p>
        </p:txBody>
      </p:sp>
      <p:sp>
        <p:nvSpPr>
          <p:cNvPr id="7" name="Slide Number Placeholder 6"/>
          <p:cNvSpPr>
            <a:spLocks noGrp="1" noEditPoints="1"/>
          </p:cNvSpPr>
          <p:nvPr>
            <p:ph type="sldNum" sz="quarter" idx="12"/>
          </p:nvPr>
        </p:nvSpPr>
        <p:spPr>
          <a:xfrm>
            <a:off x="6553200" y="6245225"/>
            <a:ext cx="2133600" cy="476250"/>
          </a:xfrm>
        </p:spPr>
        <p:txBody>
          <a:bodyPr/>
          <a:lstStyle/>
          <a:p>
            <a:fld id="{F446B426-93D7-4B46-84C2-E8123443C9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Click to edit Master title style</a:t>
            </a:r>
            <a:endParaRPr lang="en-US" dirty="0"/>
          </a:p>
        </p:txBody>
      </p:sp>
      <p:sp>
        <p:nvSpPr>
          <p:cNvPr id="3" name="Content Placeholder 2"/>
          <p:cNvSpPr>
            <a:spLocks noGrp="1" noEditPoints="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EditPoints="1"/>
          </p:cNvSpPr>
          <p:nvPr>
            <p:ph type="dt" sz="half" idx="10"/>
          </p:nvPr>
        </p:nvSpPr>
        <p:spPr/>
        <p:txBody>
          <a:bodyPr/>
          <a:lstStyle/>
          <a:p>
            <a:fld id="{984F7454-CAC4-4E65-9CAC-41EC7F557B7C}" type="datetime1">
              <a:rPr lang="en-US" smtClean="0"/>
              <a:pPr/>
              <a:t>10/11/2021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a:xfrm>
            <a:off x="304800" y="6381750"/>
            <a:ext cx="457200" cy="476250"/>
          </a:xfrm>
        </p:spPr>
        <p:txBody>
          <a:bodyPr/>
          <a:lstStyle/>
          <a:p>
            <a:fld id="{F446B426-93D7-4B46-84C2-E8123443C9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noEditPoints="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EditPoints="1"/>
          </p:cNvSpPr>
          <p:nvPr>
            <p:ph type="dt" sz="half" idx="10"/>
          </p:nvPr>
        </p:nvSpPr>
        <p:spPr/>
        <p:txBody>
          <a:bodyPr/>
          <a:lstStyle/>
          <a:p>
            <a:fld id="{FE9CAB73-E9D7-4397-A09D-41C1C9F12052}" type="datetime1">
              <a:rPr lang="en-US" smtClean="0"/>
              <a:pPr/>
              <a:t>10/11/2021</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a:p>
        </p:txBody>
      </p:sp>
      <p:sp>
        <p:nvSpPr>
          <p:cNvPr id="3" name="Content Placeholder 2"/>
          <p:cNvSpPr>
            <a:spLocks noGrp="1" noEditPoints="1"/>
          </p:cNvSpPr>
          <p:nvPr>
            <p:ph sz="half" idx="1"/>
          </p:nvPr>
        </p:nvSpPr>
        <p:spPr>
          <a:xfrm>
            <a:off x="1276350"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noEditPoints="1"/>
          </p:cNvSpPr>
          <p:nvPr>
            <p:ph sz="half" idx="2"/>
          </p:nvPr>
        </p:nvSpPr>
        <p:spPr>
          <a:xfrm>
            <a:off x="5057775"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EditPoints="1"/>
          </p:cNvSpPr>
          <p:nvPr>
            <p:ph type="dt" sz="half" idx="10"/>
          </p:nvPr>
        </p:nvSpPr>
        <p:spPr/>
        <p:txBody>
          <a:bodyPr/>
          <a:lstStyle/>
          <a:p>
            <a:fld id="{3D8D6B01-3522-4743-8F57-B54B34950338}" type="datetime1">
              <a:rPr lang="en-US" smtClean="0"/>
              <a:pPr/>
              <a:t>10/11/2021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noEditPoints="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noEditPoints="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noEditPoints="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EditPoints="1"/>
          </p:cNvSpPr>
          <p:nvPr>
            <p:ph type="dt" sz="half" idx="10"/>
          </p:nvPr>
        </p:nvSpPr>
        <p:spPr/>
        <p:txBody>
          <a:bodyPr/>
          <a:lstStyle/>
          <a:p>
            <a:fld id="{26BA50AF-52C7-45C5-9B0D-746AE737D270}" type="datetime1">
              <a:rPr lang="en-US" smtClean="0"/>
              <a:pPr/>
              <a:t>10/11/2021</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smtClean="0"/>
              <a:t>Click to edit Master title style</a:t>
            </a:r>
            <a:endParaRPr lang="en-US"/>
          </a:p>
        </p:txBody>
      </p:sp>
      <p:sp>
        <p:nvSpPr>
          <p:cNvPr id="3" name="Date Placeholder 2"/>
          <p:cNvSpPr>
            <a:spLocks noGrp="1" noEditPoints="1"/>
          </p:cNvSpPr>
          <p:nvPr>
            <p:ph type="dt" sz="half" idx="10"/>
          </p:nvPr>
        </p:nvSpPr>
        <p:spPr/>
        <p:txBody>
          <a:bodyPr/>
          <a:lstStyle/>
          <a:p>
            <a:fld id="{F8CD3439-52C9-4A78-944C-57A21202DABB}" type="datetime1">
              <a:rPr lang="en-US" smtClean="0"/>
              <a:pPr/>
              <a:t>10/11/2021</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2A03089B-E28C-43DF-B9BF-603ECAF53EBD}" type="datetime1">
              <a:rPr lang="en-US" smtClean="0"/>
              <a:pPr/>
              <a:t>10/11/2021</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noEditPoints="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noEditPoints="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EditPoints="1"/>
          </p:cNvSpPr>
          <p:nvPr>
            <p:ph type="dt" sz="half" idx="10"/>
          </p:nvPr>
        </p:nvSpPr>
        <p:spPr/>
        <p:txBody>
          <a:bodyPr/>
          <a:lstStyle/>
          <a:p>
            <a:fld id="{2E5CF5F6-BFC5-4913-BB4A-A6EE6BF42E42}" type="datetime1">
              <a:rPr lang="en-US" smtClean="0"/>
              <a:pPr/>
              <a:t>10/11/2021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smtClean="0"/>
              <a:t>Click icon to add picture</a:t>
            </a:r>
            <a:endParaRPr lang="en-US"/>
          </a:p>
        </p:txBody>
      </p:sp>
      <p:sp>
        <p:nvSpPr>
          <p:cNvPr id="4" name="Text Placeholder 3"/>
          <p:cNvSpPr>
            <a:spLocks noGrp="1" noEditPoints="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EditPoints="1"/>
          </p:cNvSpPr>
          <p:nvPr>
            <p:ph type="dt" sz="half" idx="10"/>
          </p:nvPr>
        </p:nvSpPr>
        <p:spPr/>
        <p:txBody>
          <a:bodyPr/>
          <a:lstStyle/>
          <a:p>
            <a:fld id="{1A006DE3-8374-44EA-AAF3-741F9DFE1092}" type="datetime1">
              <a:rPr lang="en-US" smtClean="0"/>
              <a:pPr/>
              <a:t>10/11/2021</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F446B426-93D7-4B46-84C2-E8123443C9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2" descr="http://www.bbc.co.uk/schools/gcsebitesize/science/images/bio_dna.jpg"/>
          <p:cNvPicPr>
            <a:picLocks noChangeAspect="1" noChangeArrowheads="1"/>
          </p:cNvPicPr>
          <p:nvPr userDrawn="1"/>
        </p:nvPicPr>
        <p:blipFill>
          <a:blip r:embed="rId15"/>
          <a:srcRect/>
          <a:stretch>
            <a:fillRect/>
          </a:stretch>
        </p:blipFill>
        <p:spPr bwMode="auto">
          <a:xfrm>
            <a:off x="-1" y="304800"/>
            <a:ext cx="1143001" cy="1143000"/>
          </a:xfrm>
          <a:prstGeom prst="rect">
            <a:avLst/>
          </a:prstGeom>
          <a:noFill/>
        </p:spPr>
      </p:pic>
      <p:sp>
        <p:nvSpPr>
          <p:cNvPr id="1063" name="Rectangle 39"/>
          <p:cNvSpPr>
            <a:spLocks noChangeArrowheads="1"/>
          </p:cNvSpPr>
          <p:nvPr/>
        </p:nvSpPr>
        <p:spPr bwMode="gray">
          <a:xfrm>
            <a:off x="0" y="1447800"/>
            <a:ext cx="1116013" cy="5410200"/>
          </a:xfrm>
          <a:prstGeom prst="rect">
            <a:avLst/>
          </a:prstGeom>
          <a:solidFill>
            <a:schemeClr val="accent1"/>
          </a:solidFill>
          <a:ln w="9525">
            <a:noFill/>
            <a:miter lim="800000"/>
          </a:ln>
          <a:effectLst/>
        </p:spPr>
        <p:txBody>
          <a:bodyPr wrap="none" anchor="ctr"/>
          <a:lstStyle/>
          <a:p>
            <a:endParaRPr lang="en-US"/>
          </a:p>
        </p:txBody>
      </p:sp>
      <p:sp>
        <p:nvSpPr>
          <p:cNvPr id="1080" name="Rectangle 56"/>
          <p:cNvSpPr>
            <a:spLocks noChangeArrowheads="1"/>
          </p:cNvSpPr>
          <p:nvPr/>
        </p:nvSpPr>
        <p:spPr bwMode="gray">
          <a:xfrm>
            <a:off x="0" y="0"/>
            <a:ext cx="1116013" cy="260350"/>
          </a:xfrm>
          <a:prstGeom prst="rect">
            <a:avLst/>
          </a:prstGeom>
          <a:solidFill>
            <a:schemeClr val="tx2"/>
          </a:solidFill>
          <a:ln w="9525">
            <a:noFill/>
            <a:miter lim="800000"/>
          </a:ln>
          <a:effectLst/>
        </p:spPr>
        <p:txBody>
          <a:bodyPr wrap="none" anchor="ctr"/>
          <a:lstStyle/>
          <a:p>
            <a:endParaRPr lang="en-US"/>
          </a:p>
        </p:txBody>
      </p:sp>
      <p:sp>
        <p:nvSpPr>
          <p:cNvPr id="1028" name="Rectangle 4"/>
          <p:cNvSpPr>
            <a:spLocks noGrp="1" noEditPoints="1" noChangeArrowheads="1"/>
          </p:cNvSpPr>
          <p:nvPr>
            <p:ph type="dt" sz="half" idx="2"/>
          </p:nvPr>
        </p:nvSpPr>
        <p:spPr bwMode="gray">
          <a:xfrm>
            <a:off x="1295400" y="6245225"/>
            <a:ext cx="2133600" cy="476250"/>
          </a:xfrm>
          <a:prstGeom prst="rect">
            <a:avLst/>
          </a:prstGeom>
          <a:noFill/>
          <a:ln w="9525">
            <a:noFill/>
            <a:miter lim="800000"/>
          </a:ln>
          <a:effectLst/>
        </p:spPr>
        <p:txBody>
          <a:bodyPr vert="horz" wrap="square" lIns="91440" tIns="45720" rIns="91440" bIns="45720" anchor="t">
            <a:prstTxWarp prst="textNoShape">
              <a:avLst/>
            </a:prstTxWarp>
          </a:bodyPr>
          <a:lstStyle>
            <a:lvl1pPr>
              <a:defRPr sz="1400"/>
            </a:lvl1pPr>
          </a:lstStyle>
          <a:p>
            <a:fld id="{DB735CEF-5F36-445C-959B-F30AFBAB00E1}" type="datetime1">
              <a:rPr lang="en-US" smtClean="0"/>
              <a:pPr/>
              <a:t>10/11/2021</a:t>
            </a:fld>
            <a:endParaRPr lang="en-US"/>
          </a:p>
        </p:txBody>
      </p:sp>
      <p:sp>
        <p:nvSpPr>
          <p:cNvPr id="1029" name="Rectangle 5"/>
          <p:cNvSpPr>
            <a:spLocks noGrp="1" noEditPoints="1" noChangeArrowheads="1"/>
          </p:cNvSpPr>
          <p:nvPr>
            <p:ph type="ftr" sz="quarter" idx="3"/>
          </p:nvPr>
        </p:nvSpPr>
        <p:spPr bwMode="gray">
          <a:xfrm>
            <a:off x="3538538" y="6245225"/>
            <a:ext cx="2895600" cy="476250"/>
          </a:xfrm>
          <a:prstGeom prst="rect">
            <a:avLst/>
          </a:prstGeom>
          <a:noFill/>
          <a:ln w="9525">
            <a:noFill/>
            <a:miter lim="800000"/>
          </a:ln>
          <a:effectLst/>
        </p:spPr>
        <p:txBody>
          <a:bodyPr vert="horz" wrap="square" lIns="91440" tIns="45720" rIns="91440" bIns="45720" anchor="t">
            <a:prstTxWarp prst="textNoShape">
              <a:avLst/>
            </a:prstTxWarp>
          </a:bodyPr>
          <a:lstStyle>
            <a:lvl1pPr algn="ctr">
              <a:defRPr sz="1400"/>
            </a:lvl1pPr>
          </a:lstStyle>
          <a:p>
            <a:endParaRPr lang="en-US"/>
          </a:p>
        </p:txBody>
      </p:sp>
      <p:sp>
        <p:nvSpPr>
          <p:cNvPr id="1030" name="Rectangle 6"/>
          <p:cNvSpPr>
            <a:spLocks noGrp="1" noEditPoints="1" noChangeArrowheads="1"/>
          </p:cNvSpPr>
          <p:nvPr>
            <p:ph type="sldNum" sz="quarter" idx="4"/>
          </p:nvPr>
        </p:nvSpPr>
        <p:spPr bwMode="gray">
          <a:xfrm>
            <a:off x="6553200" y="6245225"/>
            <a:ext cx="2133600" cy="476250"/>
          </a:xfrm>
          <a:prstGeom prst="rect">
            <a:avLst/>
          </a:prstGeom>
          <a:noFill/>
          <a:ln w="9525">
            <a:noFill/>
            <a:miter lim="800000"/>
          </a:ln>
          <a:effectLst/>
        </p:spPr>
        <p:txBody>
          <a:bodyPr vert="horz" wrap="square" lIns="91440" tIns="45720" rIns="91440" bIns="45720" anchor="t">
            <a:prstTxWarp prst="textNoShape">
              <a:avLst/>
            </a:prstTxWarp>
          </a:bodyPr>
          <a:lstStyle>
            <a:lvl1pPr algn="r">
              <a:defRPr sz="1400"/>
            </a:lvl1pPr>
          </a:lstStyle>
          <a:p>
            <a:fld id="{F446B426-93D7-4B46-84C2-E8123443C9A3}" type="slidenum">
              <a:rPr lang="en-US" smtClean="0"/>
              <a:pPr/>
              <a:t>‹#›</a:t>
            </a:fld>
            <a:endParaRPr lang="en-US"/>
          </a:p>
        </p:txBody>
      </p:sp>
      <p:sp>
        <p:nvSpPr>
          <p:cNvPr id="1027" name="Rectangle 3"/>
          <p:cNvSpPr>
            <a:spLocks noGrp="1" noEditPoints="1" noChangeArrowheads="1"/>
          </p:cNvSpPr>
          <p:nvPr>
            <p:ph type="body" idx="1"/>
          </p:nvPr>
        </p:nvSpPr>
        <p:spPr bwMode="gray">
          <a:xfrm>
            <a:off x="1276350" y="1600200"/>
            <a:ext cx="7410450" cy="4525963"/>
          </a:xfrm>
          <a:prstGeom prst="rect">
            <a:avLst/>
          </a:prstGeom>
          <a:noFill/>
          <a:ln w="9525">
            <a:noFill/>
            <a:miter lim="800000"/>
          </a:ln>
          <a:effectLst/>
        </p:spPr>
        <p:txBody>
          <a:bodyPr vert="horz" wrap="square" lIns="91440" tIns="45720" rIns="91440" bIns="45720" anchor="t">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 name="Group 71"/>
          <p:cNvGrpSpPr/>
          <p:nvPr/>
        </p:nvGrpSpPr>
        <p:grpSpPr bwMode="auto">
          <a:xfrm rot="37800000">
            <a:off x="283368" y="1393032"/>
            <a:ext cx="550863" cy="1117600"/>
            <a:chOff x="1060" y="0"/>
            <a:chExt cx="394" cy="4320"/>
          </a:xfrm>
        </p:grpSpPr>
        <p:sp>
          <p:nvSpPr>
            <p:cNvPr id="1096" name="Rectangle 72"/>
            <p:cNvSpPr>
              <a:spLocks noChangeArrowheads="1"/>
            </p:cNvSpPr>
            <p:nvPr userDrawn="1"/>
          </p:nvSpPr>
          <p:spPr bwMode="gray">
            <a:xfrm>
              <a:off x="1214" y="0"/>
              <a:ext cx="240" cy="4320"/>
            </a:xfrm>
            <a:prstGeom prst="rect">
              <a:avLst/>
            </a:prstGeom>
            <a:solidFill>
              <a:schemeClr val="tx2">
                <a:alpha val="39999"/>
              </a:schemeClr>
            </a:solidFill>
            <a:ln w="9525">
              <a:noFill/>
              <a:miter lim="800000"/>
            </a:ln>
            <a:effectLst/>
          </p:spPr>
          <p:txBody>
            <a:bodyPr wrap="none" anchor="ctr"/>
            <a:lstStyle/>
            <a:p>
              <a:endParaRPr lang="en-US"/>
            </a:p>
          </p:txBody>
        </p:sp>
        <p:sp>
          <p:nvSpPr>
            <p:cNvPr id="1097" name="Rectangle 73"/>
            <p:cNvSpPr>
              <a:spLocks noChangeArrowheads="1"/>
            </p:cNvSpPr>
            <p:nvPr userDrawn="1"/>
          </p:nvSpPr>
          <p:spPr bwMode="gray">
            <a:xfrm>
              <a:off x="1060" y="0"/>
              <a:ext cx="93" cy="4320"/>
            </a:xfrm>
            <a:prstGeom prst="rect">
              <a:avLst/>
            </a:prstGeom>
            <a:solidFill>
              <a:schemeClr val="tx2">
                <a:alpha val="39999"/>
              </a:schemeClr>
            </a:solidFill>
            <a:ln w="9525">
              <a:noFill/>
              <a:miter lim="800000"/>
            </a:ln>
            <a:effectLst/>
          </p:spPr>
          <p:txBody>
            <a:bodyPr wrap="none" anchor="ctr"/>
            <a:lstStyle/>
            <a:p>
              <a:endParaRPr lang="en-US"/>
            </a:p>
          </p:txBody>
        </p:sp>
      </p:grpSp>
      <p:sp>
        <p:nvSpPr>
          <p:cNvPr id="1098" name="Rectangle 74"/>
          <p:cNvSpPr>
            <a:spLocks noChangeArrowheads="1"/>
          </p:cNvSpPr>
          <p:nvPr/>
        </p:nvSpPr>
        <p:spPr bwMode="gray">
          <a:xfrm rot="-5400000">
            <a:off x="3908425" y="-2727325"/>
            <a:ext cx="261938" cy="5716588"/>
          </a:xfrm>
          <a:prstGeom prst="rect">
            <a:avLst/>
          </a:prstGeom>
          <a:solidFill>
            <a:schemeClr val="tx2">
              <a:alpha val="70000"/>
            </a:schemeClr>
          </a:solidFill>
          <a:ln w="9525">
            <a:noFill/>
            <a:miter lim="800000"/>
          </a:ln>
          <a:effectLst/>
        </p:spPr>
        <p:txBody>
          <a:bodyPr wrap="none" anchor="ctr"/>
          <a:lstStyle/>
          <a:p>
            <a:endParaRPr lang="en-US"/>
          </a:p>
        </p:txBody>
      </p:sp>
      <p:grpSp>
        <p:nvGrpSpPr>
          <p:cNvPr id="3" name="Group 80"/>
          <p:cNvGrpSpPr/>
          <p:nvPr/>
        </p:nvGrpSpPr>
        <p:grpSpPr bwMode="auto">
          <a:xfrm>
            <a:off x="152400" y="1447800"/>
            <a:ext cx="457200" cy="5410200"/>
            <a:chOff x="768" y="1700"/>
            <a:chExt cx="405" cy="2620"/>
          </a:xfrm>
        </p:grpSpPr>
        <p:sp>
          <p:nvSpPr>
            <p:cNvPr id="1105" name="Rectangle 81"/>
            <p:cNvSpPr>
              <a:spLocks noChangeArrowheads="1"/>
            </p:cNvSpPr>
            <p:nvPr userDrawn="1"/>
          </p:nvSpPr>
          <p:spPr bwMode="gray">
            <a:xfrm>
              <a:off x="768" y="1700"/>
              <a:ext cx="95" cy="2620"/>
            </a:xfrm>
            <a:prstGeom prst="rect">
              <a:avLst/>
            </a:prstGeom>
            <a:solidFill>
              <a:schemeClr val="tx2">
                <a:alpha val="30000"/>
              </a:schemeClr>
            </a:solidFill>
            <a:ln w="9525">
              <a:noFill/>
              <a:miter lim="800000"/>
            </a:ln>
            <a:effectLst/>
          </p:spPr>
          <p:txBody>
            <a:bodyPr wrap="none" anchor="ctr"/>
            <a:lstStyle/>
            <a:p>
              <a:endParaRPr lang="en-US"/>
            </a:p>
          </p:txBody>
        </p:sp>
        <p:sp>
          <p:nvSpPr>
            <p:cNvPr id="1106" name="Rectangle 82"/>
            <p:cNvSpPr>
              <a:spLocks noChangeArrowheads="1"/>
            </p:cNvSpPr>
            <p:nvPr userDrawn="1"/>
          </p:nvSpPr>
          <p:spPr bwMode="gray">
            <a:xfrm>
              <a:off x="912" y="1700"/>
              <a:ext cx="261" cy="2620"/>
            </a:xfrm>
            <a:prstGeom prst="rect">
              <a:avLst/>
            </a:prstGeom>
            <a:solidFill>
              <a:schemeClr val="tx2">
                <a:alpha val="30000"/>
              </a:schemeClr>
            </a:solidFill>
            <a:ln w="9525">
              <a:noFill/>
              <a:miter lim="800000"/>
            </a:ln>
            <a:effectLst/>
          </p:spPr>
          <p:txBody>
            <a:bodyPr wrap="none" anchor="ctr"/>
            <a:lstStyle/>
            <a:p>
              <a:endParaRPr lang="en-US"/>
            </a:p>
          </p:txBody>
        </p:sp>
      </p:grpSp>
      <p:sp>
        <p:nvSpPr>
          <p:cNvPr id="1084" name="Rectangle 60"/>
          <p:cNvSpPr>
            <a:spLocks noChangeArrowheads="1"/>
          </p:cNvSpPr>
          <p:nvPr/>
        </p:nvSpPr>
        <p:spPr bwMode="gray">
          <a:xfrm>
            <a:off x="1181100" y="333375"/>
            <a:ext cx="7962900" cy="1038225"/>
          </a:xfrm>
          <a:prstGeom prst="rect">
            <a:avLst/>
          </a:prstGeom>
          <a:gradFill rotWithShape="1">
            <a:gsLst>
              <a:gs pos="0">
                <a:srgbClr val="C0C0C0">
                  <a:alpha val="50000"/>
                </a:srgbClr>
              </a:gs>
              <a:gs pos="100000">
                <a:srgbClr val="C0C0C0">
                  <a:tint val="41176"/>
                </a:srgbClr>
              </a:gs>
            </a:gsLst>
            <a:lin ang="0" scaled="1"/>
          </a:gradFill>
          <a:ln w="9525">
            <a:noFill/>
            <a:miter lim="800000"/>
          </a:ln>
          <a:effectLst/>
        </p:spPr>
        <p:txBody>
          <a:bodyPr wrap="none" anchor="ctr"/>
          <a:lstStyle/>
          <a:p>
            <a:endParaRPr lang="en-US"/>
          </a:p>
        </p:txBody>
      </p:sp>
      <p:grpSp>
        <p:nvGrpSpPr>
          <p:cNvPr id="4" name="Group 83"/>
          <p:cNvGrpSpPr/>
          <p:nvPr/>
        </p:nvGrpSpPr>
        <p:grpSpPr bwMode="auto">
          <a:xfrm rot="27000000">
            <a:off x="283368" y="2840832"/>
            <a:ext cx="550863" cy="1117600"/>
            <a:chOff x="1060" y="0"/>
            <a:chExt cx="394" cy="4320"/>
          </a:xfrm>
        </p:grpSpPr>
        <p:sp>
          <p:nvSpPr>
            <p:cNvPr id="1108" name="Rectangle 84"/>
            <p:cNvSpPr>
              <a:spLocks noChangeArrowheads="1"/>
            </p:cNvSpPr>
            <p:nvPr userDrawn="1"/>
          </p:nvSpPr>
          <p:spPr bwMode="gray">
            <a:xfrm>
              <a:off x="1214" y="0"/>
              <a:ext cx="240" cy="4320"/>
            </a:xfrm>
            <a:prstGeom prst="rect">
              <a:avLst/>
            </a:prstGeom>
            <a:solidFill>
              <a:schemeClr val="tx2">
                <a:alpha val="39999"/>
              </a:schemeClr>
            </a:solidFill>
            <a:ln w="9525">
              <a:noFill/>
              <a:miter lim="800000"/>
            </a:ln>
            <a:effectLst/>
          </p:spPr>
          <p:txBody>
            <a:bodyPr wrap="none" anchor="ctr"/>
            <a:lstStyle/>
            <a:p>
              <a:endParaRPr lang="en-US"/>
            </a:p>
          </p:txBody>
        </p:sp>
        <p:sp>
          <p:nvSpPr>
            <p:cNvPr id="1109" name="Rectangle 85"/>
            <p:cNvSpPr>
              <a:spLocks noChangeArrowheads="1"/>
            </p:cNvSpPr>
            <p:nvPr userDrawn="1"/>
          </p:nvSpPr>
          <p:spPr bwMode="gray">
            <a:xfrm>
              <a:off x="1060" y="0"/>
              <a:ext cx="93" cy="4320"/>
            </a:xfrm>
            <a:prstGeom prst="rect">
              <a:avLst/>
            </a:prstGeom>
            <a:solidFill>
              <a:schemeClr val="tx2">
                <a:alpha val="39999"/>
              </a:schemeClr>
            </a:solidFill>
            <a:ln w="9525">
              <a:noFill/>
              <a:miter lim="800000"/>
            </a:ln>
            <a:effectLst/>
          </p:spPr>
          <p:txBody>
            <a:bodyPr wrap="none" anchor="ctr"/>
            <a:lstStyle/>
            <a:p>
              <a:endParaRPr lang="en-US"/>
            </a:p>
          </p:txBody>
        </p:sp>
      </p:grpSp>
      <p:sp>
        <p:nvSpPr>
          <p:cNvPr id="1099" name="Rectangle 75"/>
          <p:cNvSpPr>
            <a:spLocks noChangeArrowheads="1"/>
          </p:cNvSpPr>
          <p:nvPr/>
        </p:nvSpPr>
        <p:spPr bwMode="gray">
          <a:xfrm>
            <a:off x="6964363" y="6350"/>
            <a:ext cx="2179637" cy="254000"/>
          </a:xfrm>
          <a:prstGeom prst="rect">
            <a:avLst/>
          </a:prstGeom>
          <a:solidFill>
            <a:schemeClr val="accent2">
              <a:alpha val="70000"/>
            </a:schemeClr>
          </a:solidFill>
          <a:ln w="9525">
            <a:noFill/>
            <a:miter lim="800000"/>
          </a:ln>
          <a:effectLst/>
        </p:spPr>
        <p:txBody>
          <a:bodyPr wrap="none" anchor="ctr"/>
          <a:lstStyle/>
          <a:p>
            <a:endParaRPr lang="en-US"/>
          </a:p>
        </p:txBody>
      </p:sp>
      <p:grpSp>
        <p:nvGrpSpPr>
          <p:cNvPr id="5" name="Group 89"/>
          <p:cNvGrpSpPr/>
          <p:nvPr/>
        </p:nvGrpSpPr>
        <p:grpSpPr bwMode="auto">
          <a:xfrm>
            <a:off x="1905000" y="0"/>
            <a:ext cx="642938" cy="285750"/>
            <a:chOff x="768" y="1700"/>
            <a:chExt cx="405" cy="2620"/>
          </a:xfrm>
        </p:grpSpPr>
        <p:sp>
          <p:nvSpPr>
            <p:cNvPr id="1114" name="Rectangle 90"/>
            <p:cNvSpPr>
              <a:spLocks noChangeArrowheads="1"/>
            </p:cNvSpPr>
            <p:nvPr userDrawn="1"/>
          </p:nvSpPr>
          <p:spPr bwMode="gray">
            <a:xfrm>
              <a:off x="768" y="1700"/>
              <a:ext cx="95" cy="2620"/>
            </a:xfrm>
            <a:prstGeom prst="rect">
              <a:avLst/>
            </a:prstGeom>
            <a:solidFill>
              <a:srgbClr val="FFFFFF">
                <a:alpha val="50000"/>
              </a:srgbClr>
            </a:solidFill>
            <a:ln w="9525">
              <a:noFill/>
              <a:miter lim="800000"/>
            </a:ln>
            <a:effectLst/>
          </p:spPr>
          <p:txBody>
            <a:bodyPr wrap="none" anchor="ctr"/>
            <a:lstStyle/>
            <a:p>
              <a:endParaRPr lang="en-US"/>
            </a:p>
          </p:txBody>
        </p:sp>
        <p:sp>
          <p:nvSpPr>
            <p:cNvPr id="1115" name="Rectangle 91"/>
            <p:cNvSpPr>
              <a:spLocks noChangeArrowheads="1"/>
            </p:cNvSpPr>
            <p:nvPr userDrawn="1"/>
          </p:nvSpPr>
          <p:spPr bwMode="gray">
            <a:xfrm>
              <a:off x="912" y="1700"/>
              <a:ext cx="261" cy="2620"/>
            </a:xfrm>
            <a:prstGeom prst="rect">
              <a:avLst/>
            </a:prstGeom>
            <a:solidFill>
              <a:srgbClr val="FFFFFF">
                <a:alpha val="50000"/>
              </a:srgbClr>
            </a:solidFill>
            <a:ln w="9525">
              <a:noFill/>
              <a:miter lim="800000"/>
            </a:ln>
            <a:effectLst/>
          </p:spPr>
          <p:txBody>
            <a:bodyPr wrap="none" anchor="ctr"/>
            <a:lstStyle/>
            <a:p>
              <a:endParaRPr lang="en-US"/>
            </a:p>
          </p:txBody>
        </p:sp>
      </p:grpSp>
      <p:grpSp>
        <p:nvGrpSpPr>
          <p:cNvPr id="6" name="Group 92"/>
          <p:cNvGrpSpPr/>
          <p:nvPr/>
        </p:nvGrpSpPr>
        <p:grpSpPr bwMode="auto">
          <a:xfrm>
            <a:off x="3810000" y="0"/>
            <a:ext cx="642938" cy="285750"/>
            <a:chOff x="768" y="1700"/>
            <a:chExt cx="405" cy="2620"/>
          </a:xfrm>
        </p:grpSpPr>
        <p:sp>
          <p:nvSpPr>
            <p:cNvPr id="1117" name="Rectangle 93"/>
            <p:cNvSpPr>
              <a:spLocks noChangeArrowheads="1"/>
            </p:cNvSpPr>
            <p:nvPr userDrawn="1"/>
          </p:nvSpPr>
          <p:spPr bwMode="gray">
            <a:xfrm>
              <a:off x="768" y="1700"/>
              <a:ext cx="95" cy="2620"/>
            </a:xfrm>
            <a:prstGeom prst="rect">
              <a:avLst/>
            </a:prstGeom>
            <a:solidFill>
              <a:srgbClr val="FFFFFF">
                <a:alpha val="50000"/>
              </a:srgbClr>
            </a:solidFill>
            <a:ln w="9525">
              <a:noFill/>
              <a:miter lim="800000"/>
            </a:ln>
            <a:effectLst/>
          </p:spPr>
          <p:txBody>
            <a:bodyPr wrap="none" anchor="ctr"/>
            <a:lstStyle/>
            <a:p>
              <a:endParaRPr lang="en-US"/>
            </a:p>
          </p:txBody>
        </p:sp>
        <p:sp>
          <p:nvSpPr>
            <p:cNvPr id="1118" name="Rectangle 94"/>
            <p:cNvSpPr>
              <a:spLocks noChangeArrowheads="1"/>
            </p:cNvSpPr>
            <p:nvPr userDrawn="1"/>
          </p:nvSpPr>
          <p:spPr bwMode="gray">
            <a:xfrm>
              <a:off x="912" y="1700"/>
              <a:ext cx="261" cy="2620"/>
            </a:xfrm>
            <a:prstGeom prst="rect">
              <a:avLst/>
            </a:prstGeom>
            <a:solidFill>
              <a:srgbClr val="FFFFFF">
                <a:alpha val="50000"/>
              </a:srgbClr>
            </a:solidFill>
            <a:ln w="9525">
              <a:noFill/>
              <a:miter lim="800000"/>
            </a:ln>
            <a:effectLst/>
          </p:spPr>
          <p:txBody>
            <a:bodyPr wrap="none" anchor="ctr"/>
            <a:lstStyle/>
            <a:p>
              <a:endParaRPr lang="en-US"/>
            </a:p>
          </p:txBody>
        </p:sp>
      </p:grpSp>
      <p:grpSp>
        <p:nvGrpSpPr>
          <p:cNvPr id="7" name="Group 95"/>
          <p:cNvGrpSpPr/>
          <p:nvPr/>
        </p:nvGrpSpPr>
        <p:grpSpPr bwMode="auto">
          <a:xfrm>
            <a:off x="5791200" y="0"/>
            <a:ext cx="642938" cy="285750"/>
            <a:chOff x="768" y="1700"/>
            <a:chExt cx="405" cy="2620"/>
          </a:xfrm>
        </p:grpSpPr>
        <p:sp>
          <p:nvSpPr>
            <p:cNvPr id="1120" name="Rectangle 96"/>
            <p:cNvSpPr>
              <a:spLocks noChangeArrowheads="1"/>
            </p:cNvSpPr>
            <p:nvPr userDrawn="1"/>
          </p:nvSpPr>
          <p:spPr bwMode="gray">
            <a:xfrm>
              <a:off x="768" y="1700"/>
              <a:ext cx="95" cy="2620"/>
            </a:xfrm>
            <a:prstGeom prst="rect">
              <a:avLst/>
            </a:prstGeom>
            <a:solidFill>
              <a:srgbClr val="FFFFFF">
                <a:alpha val="50000"/>
              </a:srgbClr>
            </a:solidFill>
            <a:ln w="9525">
              <a:noFill/>
              <a:miter lim="800000"/>
            </a:ln>
            <a:effectLst/>
          </p:spPr>
          <p:txBody>
            <a:bodyPr wrap="none" anchor="ctr"/>
            <a:lstStyle/>
            <a:p>
              <a:endParaRPr lang="en-US"/>
            </a:p>
          </p:txBody>
        </p:sp>
        <p:sp>
          <p:nvSpPr>
            <p:cNvPr id="1121" name="Rectangle 97"/>
            <p:cNvSpPr>
              <a:spLocks noChangeArrowheads="1"/>
            </p:cNvSpPr>
            <p:nvPr userDrawn="1"/>
          </p:nvSpPr>
          <p:spPr bwMode="gray">
            <a:xfrm>
              <a:off x="912" y="1700"/>
              <a:ext cx="261" cy="2620"/>
            </a:xfrm>
            <a:prstGeom prst="rect">
              <a:avLst/>
            </a:prstGeom>
            <a:solidFill>
              <a:srgbClr val="FFFFFF">
                <a:alpha val="50000"/>
              </a:srgbClr>
            </a:solidFill>
            <a:ln w="9525">
              <a:noFill/>
              <a:miter lim="800000"/>
            </a:ln>
            <a:effectLst/>
          </p:spPr>
          <p:txBody>
            <a:bodyPr wrap="none" anchor="ctr"/>
            <a:lstStyle/>
            <a:p>
              <a:endParaRPr lang="en-US"/>
            </a:p>
          </p:txBody>
        </p:sp>
      </p:grpSp>
      <p:grpSp>
        <p:nvGrpSpPr>
          <p:cNvPr id="8" name="Group 98"/>
          <p:cNvGrpSpPr/>
          <p:nvPr/>
        </p:nvGrpSpPr>
        <p:grpSpPr bwMode="auto">
          <a:xfrm>
            <a:off x="7772400" y="0"/>
            <a:ext cx="642938" cy="304800"/>
            <a:chOff x="768" y="1700"/>
            <a:chExt cx="405" cy="2620"/>
          </a:xfrm>
        </p:grpSpPr>
        <p:sp>
          <p:nvSpPr>
            <p:cNvPr id="1123" name="Rectangle 99"/>
            <p:cNvSpPr>
              <a:spLocks noChangeArrowheads="1"/>
            </p:cNvSpPr>
            <p:nvPr userDrawn="1"/>
          </p:nvSpPr>
          <p:spPr bwMode="gray">
            <a:xfrm>
              <a:off x="768" y="1700"/>
              <a:ext cx="95" cy="2620"/>
            </a:xfrm>
            <a:prstGeom prst="rect">
              <a:avLst/>
            </a:prstGeom>
            <a:solidFill>
              <a:srgbClr val="FFFFFF">
                <a:alpha val="50000"/>
              </a:srgbClr>
            </a:solidFill>
            <a:ln w="9525">
              <a:noFill/>
              <a:miter lim="800000"/>
            </a:ln>
            <a:effectLst/>
          </p:spPr>
          <p:txBody>
            <a:bodyPr wrap="none" anchor="ctr"/>
            <a:lstStyle/>
            <a:p>
              <a:endParaRPr lang="en-US"/>
            </a:p>
          </p:txBody>
        </p:sp>
        <p:sp>
          <p:nvSpPr>
            <p:cNvPr id="1124" name="Rectangle 100"/>
            <p:cNvSpPr>
              <a:spLocks noChangeArrowheads="1"/>
            </p:cNvSpPr>
            <p:nvPr userDrawn="1"/>
          </p:nvSpPr>
          <p:spPr bwMode="gray">
            <a:xfrm>
              <a:off x="912" y="1700"/>
              <a:ext cx="261" cy="2620"/>
            </a:xfrm>
            <a:prstGeom prst="rect">
              <a:avLst/>
            </a:prstGeom>
            <a:solidFill>
              <a:srgbClr val="FFFFFF">
                <a:alpha val="50000"/>
              </a:srgbClr>
            </a:solidFill>
            <a:ln w="9525">
              <a:noFill/>
              <a:miter lim="800000"/>
            </a:ln>
            <a:effectLst/>
          </p:spPr>
          <p:txBody>
            <a:bodyPr wrap="none" anchor="ctr"/>
            <a:lstStyle/>
            <a:p>
              <a:endParaRPr lang="en-US"/>
            </a:p>
          </p:txBody>
        </p:sp>
      </p:grpSp>
      <p:sp>
        <p:nvSpPr>
          <p:cNvPr id="1026" name="Rectangle 2"/>
          <p:cNvSpPr>
            <a:spLocks noGrp="1" noEditPoints="1" noChangeArrowheads="1"/>
          </p:cNvSpPr>
          <p:nvPr>
            <p:ph type="title"/>
          </p:nvPr>
        </p:nvSpPr>
        <p:spPr bwMode="gray">
          <a:xfrm>
            <a:off x="1276350" y="457200"/>
            <a:ext cx="6496050" cy="762000"/>
          </a:xfrm>
          <a:prstGeom prst="rect">
            <a:avLst/>
          </a:prstGeom>
          <a:noFill/>
          <a:ln w="9525">
            <a:noFill/>
            <a:miter lim="800000"/>
          </a:ln>
          <a:effectLst/>
        </p:spPr>
        <p:txBody>
          <a:bodyPr vert="horz" wrap="square" lIns="91440" tIns="45720" rIns="91440" bIns="45720" anchor="ctr">
            <a:prstTxWarp prst="textNoShape">
              <a:avLst/>
            </a:prstTxWarp>
          </a:bodyPr>
          <a:lstStyle/>
          <a:p>
            <a:r>
              <a:rPr lang="en-US" smtClean="0"/>
              <a:t>Click to edit Master title style</a:t>
            </a:r>
          </a:p>
        </p:txBody>
      </p:sp>
      <p:grpSp>
        <p:nvGrpSpPr>
          <p:cNvPr id="9" name="Group 101"/>
          <p:cNvGrpSpPr/>
          <p:nvPr/>
        </p:nvGrpSpPr>
        <p:grpSpPr bwMode="auto">
          <a:xfrm>
            <a:off x="152400" y="0"/>
            <a:ext cx="457200" cy="261938"/>
            <a:chOff x="768" y="1700"/>
            <a:chExt cx="405" cy="2620"/>
          </a:xfrm>
        </p:grpSpPr>
        <p:sp>
          <p:nvSpPr>
            <p:cNvPr id="1126" name="Rectangle 102"/>
            <p:cNvSpPr>
              <a:spLocks noChangeArrowheads="1"/>
            </p:cNvSpPr>
            <p:nvPr userDrawn="1"/>
          </p:nvSpPr>
          <p:spPr bwMode="gray">
            <a:xfrm>
              <a:off x="768" y="1700"/>
              <a:ext cx="95" cy="2620"/>
            </a:xfrm>
            <a:prstGeom prst="rect">
              <a:avLst/>
            </a:prstGeom>
            <a:solidFill>
              <a:schemeClr val="tx2">
                <a:alpha val="50000"/>
              </a:schemeClr>
            </a:solidFill>
            <a:ln w="9525">
              <a:noFill/>
              <a:miter lim="800000"/>
            </a:ln>
            <a:effectLst/>
          </p:spPr>
          <p:txBody>
            <a:bodyPr wrap="none" anchor="ctr"/>
            <a:lstStyle/>
            <a:p>
              <a:endParaRPr lang="en-US"/>
            </a:p>
          </p:txBody>
        </p:sp>
        <p:sp>
          <p:nvSpPr>
            <p:cNvPr id="1127" name="Rectangle 103"/>
            <p:cNvSpPr>
              <a:spLocks noChangeArrowheads="1"/>
            </p:cNvSpPr>
            <p:nvPr userDrawn="1"/>
          </p:nvSpPr>
          <p:spPr bwMode="gray">
            <a:xfrm>
              <a:off x="912" y="1700"/>
              <a:ext cx="261" cy="2620"/>
            </a:xfrm>
            <a:prstGeom prst="rect">
              <a:avLst/>
            </a:prstGeom>
            <a:solidFill>
              <a:schemeClr val="tx2">
                <a:alpha val="50000"/>
              </a:schemeClr>
            </a:solidFill>
            <a:ln w="9525">
              <a:noFill/>
              <a:miter lim="800000"/>
            </a:ln>
            <a:effectLst/>
          </p:spPr>
          <p:txBody>
            <a:bodyPr wrap="none" anchor="ctr"/>
            <a:lstStyle/>
            <a:p>
              <a:endParaRPr lang="en-US"/>
            </a:p>
          </p:txBody>
        </p:sp>
      </p:grpSp>
      <p:grpSp>
        <p:nvGrpSpPr>
          <p:cNvPr id="10" name="Group 104"/>
          <p:cNvGrpSpPr/>
          <p:nvPr/>
        </p:nvGrpSpPr>
        <p:grpSpPr bwMode="auto">
          <a:xfrm rot="37800000">
            <a:off x="283369" y="4331494"/>
            <a:ext cx="550862" cy="1117600"/>
            <a:chOff x="1060" y="0"/>
            <a:chExt cx="394" cy="4320"/>
          </a:xfrm>
        </p:grpSpPr>
        <p:sp>
          <p:nvSpPr>
            <p:cNvPr id="1129" name="Rectangle 105"/>
            <p:cNvSpPr>
              <a:spLocks noChangeArrowheads="1"/>
            </p:cNvSpPr>
            <p:nvPr userDrawn="1"/>
          </p:nvSpPr>
          <p:spPr bwMode="gray">
            <a:xfrm>
              <a:off x="1214" y="0"/>
              <a:ext cx="240" cy="4320"/>
            </a:xfrm>
            <a:prstGeom prst="rect">
              <a:avLst/>
            </a:prstGeom>
            <a:solidFill>
              <a:schemeClr val="tx2">
                <a:alpha val="39999"/>
              </a:schemeClr>
            </a:solidFill>
            <a:ln w="9525">
              <a:noFill/>
              <a:miter lim="800000"/>
            </a:ln>
            <a:effectLst/>
          </p:spPr>
          <p:txBody>
            <a:bodyPr wrap="none" anchor="ctr"/>
            <a:lstStyle/>
            <a:p>
              <a:endParaRPr lang="en-US"/>
            </a:p>
          </p:txBody>
        </p:sp>
        <p:sp>
          <p:nvSpPr>
            <p:cNvPr id="1130" name="Rectangle 106"/>
            <p:cNvSpPr>
              <a:spLocks noChangeArrowheads="1"/>
            </p:cNvSpPr>
            <p:nvPr userDrawn="1"/>
          </p:nvSpPr>
          <p:spPr bwMode="gray">
            <a:xfrm>
              <a:off x="1060" y="0"/>
              <a:ext cx="93" cy="4320"/>
            </a:xfrm>
            <a:prstGeom prst="rect">
              <a:avLst/>
            </a:prstGeom>
            <a:solidFill>
              <a:schemeClr val="tx2">
                <a:alpha val="39999"/>
              </a:schemeClr>
            </a:solidFill>
            <a:ln w="9525">
              <a:noFill/>
              <a:miter lim="800000"/>
            </a:ln>
            <a:effectLst/>
          </p:spPr>
          <p:txBody>
            <a:bodyPr wrap="none" anchor="ctr"/>
            <a:lstStyle/>
            <a:p>
              <a:endParaRPr lang="en-US"/>
            </a:p>
          </p:txBody>
        </p:sp>
      </p:grpSp>
      <p:grpSp>
        <p:nvGrpSpPr>
          <p:cNvPr id="11" name="Group 107"/>
          <p:cNvGrpSpPr/>
          <p:nvPr/>
        </p:nvGrpSpPr>
        <p:grpSpPr bwMode="auto">
          <a:xfrm rot="27000000">
            <a:off x="283369" y="5779294"/>
            <a:ext cx="550862" cy="1117600"/>
            <a:chOff x="1060" y="0"/>
            <a:chExt cx="394" cy="4320"/>
          </a:xfrm>
        </p:grpSpPr>
        <p:sp>
          <p:nvSpPr>
            <p:cNvPr id="1132" name="Rectangle 108"/>
            <p:cNvSpPr>
              <a:spLocks noChangeArrowheads="1"/>
            </p:cNvSpPr>
            <p:nvPr userDrawn="1"/>
          </p:nvSpPr>
          <p:spPr bwMode="gray">
            <a:xfrm>
              <a:off x="1214" y="0"/>
              <a:ext cx="240" cy="4320"/>
            </a:xfrm>
            <a:prstGeom prst="rect">
              <a:avLst/>
            </a:prstGeom>
            <a:solidFill>
              <a:schemeClr val="tx2">
                <a:alpha val="39999"/>
              </a:schemeClr>
            </a:solidFill>
            <a:ln w="9525">
              <a:noFill/>
              <a:miter lim="800000"/>
            </a:ln>
            <a:effectLst/>
          </p:spPr>
          <p:txBody>
            <a:bodyPr wrap="none" anchor="ctr"/>
            <a:lstStyle/>
            <a:p>
              <a:endParaRPr lang="en-US"/>
            </a:p>
          </p:txBody>
        </p:sp>
        <p:sp>
          <p:nvSpPr>
            <p:cNvPr id="1133" name="Rectangle 109"/>
            <p:cNvSpPr>
              <a:spLocks noChangeArrowheads="1"/>
            </p:cNvSpPr>
            <p:nvPr userDrawn="1"/>
          </p:nvSpPr>
          <p:spPr bwMode="gray">
            <a:xfrm>
              <a:off x="1060" y="0"/>
              <a:ext cx="93" cy="4320"/>
            </a:xfrm>
            <a:prstGeom prst="rect">
              <a:avLst/>
            </a:prstGeom>
            <a:solidFill>
              <a:schemeClr val="tx2">
                <a:alpha val="39999"/>
              </a:schemeClr>
            </a:solidFill>
            <a:ln w="9525">
              <a:noFill/>
              <a:miter lim="800000"/>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1" fontAlgn="base" hangingPunct="1">
        <a:spcBef>
          <a:spcPct val="0"/>
        </a:spcBef>
        <a:spcAft>
          <a:spcPct val="0"/>
        </a:spcAft>
        <a:defRPr sz="4000" b="1">
          <a:solidFill>
            <a:srgbClr val="000000"/>
          </a:solidFill>
          <a:latin typeface="+mj-lt"/>
          <a:ea typeface="+mj-ea"/>
          <a:cs typeface="+mj-cs"/>
        </a:defRPr>
      </a:lvl1pPr>
      <a:lvl2pPr algn="l" rtl="0" eaLnBrk="1" fontAlgn="base" hangingPunct="1">
        <a:spcBef>
          <a:spcPct val="0"/>
        </a:spcBef>
        <a:spcAft>
          <a:spcPct val="0"/>
        </a:spcAft>
        <a:defRPr sz="4000" b="1">
          <a:solidFill>
            <a:srgbClr val="000000"/>
          </a:solidFill>
          <a:latin typeface="Arial" charset="0"/>
        </a:defRPr>
      </a:lvl2pPr>
      <a:lvl3pPr algn="l" rtl="0" eaLnBrk="1" fontAlgn="base" hangingPunct="1">
        <a:spcBef>
          <a:spcPct val="0"/>
        </a:spcBef>
        <a:spcAft>
          <a:spcPct val="0"/>
        </a:spcAft>
        <a:defRPr sz="4000" b="1">
          <a:solidFill>
            <a:srgbClr val="000000"/>
          </a:solidFill>
          <a:latin typeface="Arial" charset="0"/>
        </a:defRPr>
      </a:lvl3pPr>
      <a:lvl4pPr algn="l" rtl="0" eaLnBrk="1" fontAlgn="base" hangingPunct="1">
        <a:spcBef>
          <a:spcPct val="0"/>
        </a:spcBef>
        <a:spcAft>
          <a:spcPct val="0"/>
        </a:spcAft>
        <a:defRPr sz="4000" b="1">
          <a:solidFill>
            <a:srgbClr val="000000"/>
          </a:solidFill>
          <a:latin typeface="Arial" charset="0"/>
        </a:defRPr>
      </a:lvl4pPr>
      <a:lvl5pPr algn="l" rtl="0" eaLnBrk="1" fontAlgn="base" hangingPunct="1">
        <a:spcBef>
          <a:spcPct val="0"/>
        </a:spcBef>
        <a:spcAft>
          <a:spcPct val="0"/>
        </a:spcAft>
        <a:defRPr sz="4000" b="1">
          <a:solidFill>
            <a:srgbClr val="000000"/>
          </a:solidFill>
          <a:latin typeface="Arial" charset="0"/>
        </a:defRPr>
      </a:lvl5pPr>
      <a:lvl6pPr marL="457200" algn="l" rtl="0" eaLnBrk="1" fontAlgn="base" hangingPunct="1">
        <a:spcBef>
          <a:spcPct val="0"/>
        </a:spcBef>
        <a:spcAft>
          <a:spcPct val="0"/>
        </a:spcAft>
        <a:defRPr sz="4000" b="1">
          <a:solidFill>
            <a:srgbClr val="000000"/>
          </a:solidFill>
          <a:latin typeface="Arial" charset="0"/>
        </a:defRPr>
      </a:lvl6pPr>
      <a:lvl7pPr marL="914400" algn="l" rtl="0" eaLnBrk="1" fontAlgn="base" hangingPunct="1">
        <a:spcBef>
          <a:spcPct val="0"/>
        </a:spcBef>
        <a:spcAft>
          <a:spcPct val="0"/>
        </a:spcAft>
        <a:defRPr sz="4000" b="1">
          <a:solidFill>
            <a:srgbClr val="000000"/>
          </a:solidFill>
          <a:latin typeface="Arial" charset="0"/>
        </a:defRPr>
      </a:lvl7pPr>
      <a:lvl8pPr marL="1371600" algn="l" rtl="0" eaLnBrk="1" fontAlgn="base" hangingPunct="1">
        <a:spcBef>
          <a:spcPct val="0"/>
        </a:spcBef>
        <a:spcAft>
          <a:spcPct val="0"/>
        </a:spcAft>
        <a:defRPr sz="4000" b="1">
          <a:solidFill>
            <a:srgbClr val="000000"/>
          </a:solidFill>
          <a:latin typeface="Arial" charset="0"/>
        </a:defRPr>
      </a:lvl8pPr>
      <a:lvl9pPr marL="1828800" algn="l" rtl="0" eaLnBrk="1" fontAlgn="base" hangingPunct="1">
        <a:spcBef>
          <a:spcPct val="0"/>
        </a:spcBef>
        <a:spcAft>
          <a:spcPct val="0"/>
        </a:spcAft>
        <a:defRPr sz="40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noEditPoints="1"/>
          </p:cNvSpPr>
          <p:nvPr>
            <p:ph type="subTitle" idx="1"/>
          </p:nvPr>
        </p:nvSpPr>
        <p:spPr>
          <a:xfrm>
            <a:off x="5715000" y="5181600"/>
            <a:ext cx="3352800" cy="762000"/>
          </a:xfrm>
        </p:spPr>
        <p:txBody>
          <a:bodyPr/>
          <a:lstStyle/>
          <a:p>
            <a:pPr algn="r"/>
            <a:endParaRPr lang="en-US" sz="2800" i="0" dirty="0"/>
          </a:p>
        </p:txBody>
      </p:sp>
      <p:sp>
        <p:nvSpPr>
          <p:cNvPr id="3" name="Slide Number Placeholder 2"/>
          <p:cNvSpPr>
            <a:spLocks noGrp="1" noEditPoints="1"/>
          </p:cNvSpPr>
          <p:nvPr>
            <p:ph type="sldNum" sz="quarter" idx="4"/>
          </p:nvPr>
        </p:nvSpPr>
        <p:spPr>
          <a:xfrm>
            <a:off x="457200" y="6248400"/>
            <a:ext cx="1100138" cy="276225"/>
          </a:xfrm>
        </p:spPr>
        <p:txBody>
          <a:bodyPr/>
          <a:lstStyle/>
          <a:p>
            <a:fld id="{F446B426-93D7-4B46-84C2-E8123443C9A3}" type="slidenum">
              <a:rPr lang="en-US" smtClean="0"/>
              <a:pPr/>
              <a:t>1</a:t>
            </a:fld>
            <a:endParaRPr lang="en-US" dirty="0"/>
          </a:p>
        </p:txBody>
      </p:sp>
      <p:sp>
        <p:nvSpPr>
          <p:cNvPr id="2" name="Title 1"/>
          <p:cNvSpPr>
            <a:spLocks noGrp="1" noEditPoints="1"/>
          </p:cNvSpPr>
          <p:nvPr>
            <p:ph type="ctrTitle"/>
          </p:nvPr>
        </p:nvSpPr>
        <p:spPr/>
        <p:txBody>
          <a:bodyPr/>
          <a:lstStyle/>
          <a:p>
            <a:r>
              <a:rPr lang="en-US" dirty="0" smtClean="0"/>
              <a:t>Cloning Vectors</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pic>
        <p:nvPicPr>
          <p:cNvPr id="28674" name="Picture 2"/>
          <p:cNvPicPr>
            <a:picLocks noChangeAspect="1" noChangeArrowheads="1"/>
          </p:cNvPicPr>
          <p:nvPr/>
        </p:nvPicPr>
        <p:blipFill>
          <a:blip r:embed="rId3"/>
          <a:srcRect/>
          <a:stretch>
            <a:fillRect/>
          </a:stretch>
        </p:blipFill>
        <p:spPr bwMode="auto">
          <a:xfrm>
            <a:off x="1276350" y="1447800"/>
            <a:ext cx="6343650" cy="5248275"/>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a:t>Size and copy number</a:t>
            </a:r>
            <a:endParaRPr lang="en-US" dirty="0"/>
          </a:p>
        </p:txBody>
      </p:sp>
      <p:sp>
        <p:nvSpPr>
          <p:cNvPr id="3" name="Content Placeholder 2"/>
          <p:cNvSpPr>
            <a:spLocks noGrp="1" noEditPoints="1"/>
          </p:cNvSpPr>
          <p:nvPr>
            <p:ph idx="1"/>
          </p:nvPr>
        </p:nvSpPr>
        <p:spPr>
          <a:xfrm>
            <a:off x="1276350" y="1600200"/>
            <a:ext cx="7410450" cy="5029200"/>
          </a:xfrm>
        </p:spPr>
        <p:txBody>
          <a:bodyPr>
            <a:normAutofit fontScale="92500" lnSpcReduction="20000"/>
          </a:bodyPr>
          <a:lstStyle/>
          <a:p>
            <a:r>
              <a:rPr lang="en-US" dirty="0">
                <a:solidFill>
                  <a:schemeClr val="tx1"/>
                </a:solidFill>
                <a:latin typeface="+mn-lt"/>
                <a:ea typeface="+mn-ea"/>
                <a:cs typeface="+mn-cs"/>
              </a:rPr>
              <a:t>The size and copy number of a plasmid are particularly important as far as cloning </a:t>
            </a:r>
            <a:r>
              <a:rPr lang="en-US" dirty="0" smtClean="0">
                <a:solidFill>
                  <a:schemeClr val="tx1"/>
                </a:solidFill>
                <a:latin typeface="+mn-lt"/>
                <a:ea typeface="+mn-ea"/>
                <a:cs typeface="+mn-cs"/>
              </a:rPr>
              <a:t>is concerned.</a:t>
            </a:r>
          </a:p>
          <a:p>
            <a:r>
              <a:rPr lang="en-US" dirty="0" smtClean="0">
                <a:solidFill>
                  <a:srgbClr val="FF0000"/>
                </a:solidFill>
                <a:latin typeface="+mn-lt"/>
                <a:ea typeface="+mn-ea"/>
                <a:cs typeface="+mn-cs"/>
              </a:rPr>
              <a:t>Less than </a:t>
            </a:r>
            <a:r>
              <a:rPr lang="en-US" dirty="0">
                <a:solidFill>
                  <a:srgbClr val="FF0000"/>
                </a:solidFill>
                <a:latin typeface="+mn-lt"/>
                <a:ea typeface="+mn-ea"/>
                <a:cs typeface="+mn-cs"/>
              </a:rPr>
              <a:t>10 kb is desirable for a cloning </a:t>
            </a:r>
            <a:r>
              <a:rPr lang="en-US" dirty="0" smtClean="0">
                <a:solidFill>
                  <a:srgbClr val="FF0000"/>
                </a:solidFill>
                <a:latin typeface="+mn-lt"/>
                <a:ea typeface="+mn-ea"/>
                <a:cs typeface="+mn-cs"/>
              </a:rPr>
              <a:t>vector.</a:t>
            </a:r>
          </a:p>
          <a:p>
            <a:r>
              <a:rPr lang="en-US" dirty="0">
                <a:solidFill>
                  <a:schemeClr val="tx1"/>
                </a:solidFill>
                <a:latin typeface="+mn-lt"/>
                <a:ea typeface="+mn-ea"/>
                <a:cs typeface="+mn-cs"/>
              </a:rPr>
              <a:t>Plasmids range from about 1.0 kb for </a:t>
            </a:r>
            <a:r>
              <a:rPr lang="en-US" dirty="0" smtClean="0">
                <a:solidFill>
                  <a:schemeClr val="tx1"/>
                </a:solidFill>
                <a:latin typeface="+mn-lt"/>
                <a:ea typeface="+mn-ea"/>
                <a:cs typeface="+mn-cs"/>
              </a:rPr>
              <a:t>the smallest </a:t>
            </a:r>
            <a:r>
              <a:rPr lang="en-US" dirty="0">
                <a:solidFill>
                  <a:schemeClr val="tx1"/>
                </a:solidFill>
                <a:latin typeface="+mn-lt"/>
                <a:ea typeface="+mn-ea"/>
                <a:cs typeface="+mn-cs"/>
              </a:rPr>
              <a:t>to over 250 kb for the largest </a:t>
            </a:r>
            <a:r>
              <a:rPr lang="en-US" dirty="0" smtClean="0">
                <a:solidFill>
                  <a:schemeClr val="tx1"/>
                </a:solidFill>
                <a:latin typeface="+mn-lt"/>
                <a:ea typeface="+mn-ea"/>
                <a:cs typeface="+mn-cs"/>
              </a:rPr>
              <a:t>plasmids so only </a:t>
            </a:r>
            <a:r>
              <a:rPr lang="en-US" dirty="0">
                <a:solidFill>
                  <a:schemeClr val="tx1"/>
                </a:solidFill>
                <a:latin typeface="+mn-lt"/>
                <a:ea typeface="+mn-ea"/>
                <a:cs typeface="+mn-cs"/>
              </a:rPr>
              <a:t>a few are useful </a:t>
            </a:r>
            <a:r>
              <a:rPr lang="en-US" dirty="0" smtClean="0">
                <a:solidFill>
                  <a:schemeClr val="tx1"/>
                </a:solidFill>
                <a:latin typeface="+mn-lt"/>
                <a:ea typeface="+mn-ea"/>
                <a:cs typeface="+mn-cs"/>
              </a:rPr>
              <a:t>for cloning </a:t>
            </a:r>
            <a:r>
              <a:rPr lang="en-US" dirty="0">
                <a:solidFill>
                  <a:schemeClr val="tx1"/>
                </a:solidFill>
                <a:latin typeface="+mn-lt"/>
                <a:ea typeface="+mn-ea"/>
                <a:cs typeface="+mn-cs"/>
              </a:rPr>
              <a:t>purposes</a:t>
            </a:r>
            <a:r>
              <a:rPr lang="en-US" dirty="0" smtClean="0">
                <a:solidFill>
                  <a:schemeClr val="tx1"/>
                </a:solidFill>
                <a:latin typeface="+mn-lt"/>
                <a:ea typeface="+mn-ea"/>
                <a:cs typeface="+mn-cs"/>
              </a:rPr>
              <a:t>.</a:t>
            </a:r>
          </a:p>
          <a:p>
            <a:r>
              <a:rPr lang="en-US" dirty="0" smtClean="0">
                <a:solidFill>
                  <a:srgbClr val="FF0000"/>
                </a:solidFill>
                <a:latin typeface="+mn-lt"/>
                <a:ea typeface="+mn-ea"/>
                <a:cs typeface="+mn-cs"/>
              </a:rPr>
              <a:t>However </a:t>
            </a:r>
            <a:r>
              <a:rPr lang="en-US" dirty="0">
                <a:solidFill>
                  <a:srgbClr val="FF0000"/>
                </a:solidFill>
                <a:latin typeface="+mn-lt"/>
                <a:ea typeface="+mn-ea"/>
                <a:cs typeface="+mn-cs"/>
              </a:rPr>
              <a:t>larger plasmids can be </a:t>
            </a:r>
            <a:r>
              <a:rPr lang="en-US" dirty="0" smtClean="0">
                <a:solidFill>
                  <a:srgbClr val="FF0000"/>
                </a:solidFill>
                <a:latin typeface="+mn-lt"/>
                <a:ea typeface="+mn-ea"/>
                <a:cs typeface="+mn-cs"/>
              </a:rPr>
              <a:t>adapted for </a:t>
            </a:r>
            <a:r>
              <a:rPr lang="en-US" dirty="0">
                <a:solidFill>
                  <a:srgbClr val="FF0000"/>
                </a:solidFill>
                <a:latin typeface="+mn-lt"/>
                <a:ea typeface="+mn-ea"/>
                <a:cs typeface="+mn-cs"/>
              </a:rPr>
              <a:t>cloning under some circumstances</a:t>
            </a:r>
            <a:endParaRPr lang="en-US" dirty="0">
              <a:solidFill>
                <a:srgbClr val="FF000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a:xfrm>
            <a:off x="1276350" y="1447800"/>
            <a:ext cx="7410450" cy="5410200"/>
          </a:xfrm>
        </p:spPr>
        <p:txBody>
          <a:bodyPr>
            <a:normAutofit fontScale="85000" lnSpcReduction="20000"/>
          </a:bodyPr>
          <a:lstStyle/>
          <a:p>
            <a:r>
              <a:rPr lang="en-US" dirty="0">
                <a:solidFill>
                  <a:schemeClr val="tx1"/>
                </a:solidFill>
                <a:latin typeface="+mn-lt"/>
                <a:ea typeface="+mn-ea"/>
                <a:cs typeface="+mn-cs"/>
              </a:rPr>
              <a:t>The copy number refers to the number of molecules of an individual plasmid that </a:t>
            </a:r>
            <a:r>
              <a:rPr lang="en-US" dirty="0" smtClean="0">
                <a:solidFill>
                  <a:schemeClr val="tx1"/>
                </a:solidFill>
                <a:latin typeface="+mn-lt"/>
                <a:ea typeface="+mn-ea"/>
                <a:cs typeface="+mn-cs"/>
              </a:rPr>
              <a:t>are normally </a:t>
            </a:r>
            <a:r>
              <a:rPr lang="en-US" dirty="0">
                <a:solidFill>
                  <a:schemeClr val="tx1"/>
                </a:solidFill>
                <a:latin typeface="+mn-lt"/>
                <a:ea typeface="+mn-ea"/>
                <a:cs typeface="+mn-cs"/>
              </a:rPr>
              <a:t>found in a single bacterial cell</a:t>
            </a:r>
            <a:r>
              <a:rPr lang="en-US" dirty="0" smtClean="0">
                <a:solidFill>
                  <a:schemeClr val="tx1"/>
                </a:solidFill>
                <a:latin typeface="+mn-lt"/>
                <a:ea typeface="+mn-ea"/>
                <a:cs typeface="+mn-cs"/>
              </a:rPr>
              <a:t>.</a:t>
            </a:r>
          </a:p>
          <a:p>
            <a:r>
              <a:rPr lang="en-US" dirty="0" smtClean="0">
                <a:solidFill>
                  <a:srgbClr val="FF0000"/>
                </a:solidFill>
                <a:latin typeface="+mn-lt"/>
                <a:ea typeface="+mn-ea"/>
                <a:cs typeface="+mn-cs"/>
              </a:rPr>
              <a:t>The </a:t>
            </a:r>
            <a:r>
              <a:rPr lang="en-US" dirty="0">
                <a:solidFill>
                  <a:srgbClr val="FF0000"/>
                </a:solidFill>
                <a:latin typeface="+mn-lt"/>
                <a:ea typeface="+mn-ea"/>
                <a:cs typeface="+mn-cs"/>
              </a:rPr>
              <a:t>factors that control copy number are </a:t>
            </a:r>
            <a:r>
              <a:rPr lang="en-US" dirty="0" smtClean="0">
                <a:solidFill>
                  <a:srgbClr val="FF0000"/>
                </a:solidFill>
                <a:latin typeface="+mn-lt"/>
                <a:ea typeface="+mn-ea"/>
                <a:cs typeface="+mn-cs"/>
              </a:rPr>
              <a:t>not well </a:t>
            </a:r>
            <a:r>
              <a:rPr lang="en-US" dirty="0">
                <a:solidFill>
                  <a:srgbClr val="FF0000"/>
                </a:solidFill>
                <a:latin typeface="+mn-lt"/>
                <a:ea typeface="+mn-ea"/>
                <a:cs typeface="+mn-cs"/>
              </a:rPr>
              <a:t>understood</a:t>
            </a:r>
            <a:r>
              <a:rPr lang="en-US" dirty="0" smtClean="0">
                <a:solidFill>
                  <a:srgbClr val="FF0000"/>
                </a:solidFill>
                <a:latin typeface="+mn-lt"/>
                <a:ea typeface="+mn-ea"/>
                <a:cs typeface="+mn-cs"/>
              </a:rPr>
              <a:t>.</a:t>
            </a:r>
          </a:p>
          <a:p>
            <a:r>
              <a:rPr lang="en-US" dirty="0">
                <a:solidFill>
                  <a:schemeClr val="tx1"/>
                </a:solidFill>
                <a:latin typeface="+mn-lt"/>
                <a:ea typeface="+mn-ea"/>
                <a:cs typeface="+mn-cs"/>
              </a:rPr>
              <a:t>Some plasmids, especially the larger ones, are </a:t>
            </a:r>
            <a:r>
              <a:rPr lang="en-US" b="1" dirty="0">
                <a:solidFill>
                  <a:schemeClr val="tx1"/>
                </a:solidFill>
                <a:latin typeface="+mn-lt"/>
                <a:ea typeface="+mn-ea"/>
                <a:cs typeface="+mn-cs"/>
              </a:rPr>
              <a:t>stringent </a:t>
            </a:r>
            <a:r>
              <a:rPr lang="en-US" dirty="0">
                <a:solidFill>
                  <a:schemeClr val="tx1"/>
                </a:solidFill>
                <a:latin typeface="+mn-lt"/>
                <a:ea typeface="+mn-ea"/>
                <a:cs typeface="+mn-cs"/>
              </a:rPr>
              <a:t>and have </a:t>
            </a:r>
            <a:r>
              <a:rPr lang="en-US" dirty="0" smtClean="0">
                <a:solidFill>
                  <a:schemeClr val="tx1"/>
                </a:solidFill>
                <a:latin typeface="+mn-lt"/>
                <a:ea typeface="+mn-ea"/>
                <a:cs typeface="+mn-cs"/>
              </a:rPr>
              <a:t>a </a:t>
            </a:r>
            <a:r>
              <a:rPr lang="en-US" dirty="0">
                <a:solidFill>
                  <a:schemeClr val="tx1"/>
                </a:solidFill>
                <a:latin typeface="+mn-lt"/>
                <a:ea typeface="+mn-ea"/>
                <a:cs typeface="+mn-cs"/>
              </a:rPr>
              <a:t>low copy number of perhaps just one or two per </a:t>
            </a:r>
            <a:r>
              <a:rPr lang="en-US" dirty="0" smtClean="0">
                <a:solidFill>
                  <a:schemeClr val="tx1"/>
                </a:solidFill>
                <a:latin typeface="+mn-lt"/>
                <a:ea typeface="+mn-ea"/>
                <a:cs typeface="+mn-cs"/>
              </a:rPr>
              <a:t>cell.</a:t>
            </a:r>
          </a:p>
          <a:p>
            <a:r>
              <a:rPr lang="en-US" dirty="0" smtClean="0">
                <a:solidFill>
                  <a:srgbClr val="FF0000"/>
                </a:solidFill>
                <a:latin typeface="+mn-lt"/>
                <a:ea typeface="+mn-ea"/>
                <a:cs typeface="+mn-cs"/>
              </a:rPr>
              <a:t>Others</a:t>
            </a:r>
            <a:r>
              <a:rPr lang="en-US" dirty="0">
                <a:solidFill>
                  <a:srgbClr val="FF0000"/>
                </a:solidFill>
                <a:latin typeface="+mn-lt"/>
                <a:ea typeface="+mn-ea"/>
                <a:cs typeface="+mn-cs"/>
              </a:rPr>
              <a:t>, called </a:t>
            </a:r>
            <a:r>
              <a:rPr lang="en-US" b="1" dirty="0">
                <a:solidFill>
                  <a:srgbClr val="FF0000"/>
                </a:solidFill>
                <a:latin typeface="+mn-lt"/>
                <a:ea typeface="+mn-ea"/>
                <a:cs typeface="+mn-cs"/>
              </a:rPr>
              <a:t>relaxed plasmids</a:t>
            </a:r>
            <a:r>
              <a:rPr lang="en-US" b="1" dirty="0" smtClean="0">
                <a:solidFill>
                  <a:srgbClr val="FF0000"/>
                </a:solidFill>
                <a:latin typeface="+mn-lt"/>
                <a:ea typeface="+mn-ea"/>
                <a:cs typeface="+mn-cs"/>
              </a:rPr>
              <a:t>, </a:t>
            </a:r>
            <a:r>
              <a:rPr lang="en-US" dirty="0" smtClean="0">
                <a:solidFill>
                  <a:srgbClr val="FF0000"/>
                </a:solidFill>
                <a:latin typeface="+mn-lt"/>
                <a:ea typeface="+mn-ea"/>
                <a:cs typeface="+mn-cs"/>
              </a:rPr>
              <a:t>are </a:t>
            </a:r>
            <a:r>
              <a:rPr lang="en-US" dirty="0">
                <a:solidFill>
                  <a:srgbClr val="FF0000"/>
                </a:solidFill>
                <a:latin typeface="+mn-lt"/>
                <a:ea typeface="+mn-ea"/>
                <a:cs typeface="+mn-cs"/>
              </a:rPr>
              <a:t>present in multiple copies of 50 or more per cell</a:t>
            </a:r>
            <a:r>
              <a:rPr lang="en-US" dirty="0" smtClean="0">
                <a:solidFill>
                  <a:srgbClr val="FF0000"/>
                </a:solidFill>
                <a:latin typeface="+mn-lt"/>
                <a:ea typeface="+mn-ea"/>
                <a:cs typeface="+mn-cs"/>
              </a:rPr>
              <a:t>.</a:t>
            </a:r>
          </a:p>
          <a:p>
            <a:r>
              <a:rPr lang="en-US" dirty="0" smtClean="0">
                <a:solidFill>
                  <a:schemeClr val="tx1"/>
                </a:solidFill>
                <a:latin typeface="+mn-lt"/>
                <a:ea typeface="+mn-ea"/>
                <a:cs typeface="+mn-cs"/>
              </a:rPr>
              <a:t>A useful cloning </a:t>
            </a:r>
            <a:r>
              <a:rPr lang="en-US" dirty="0">
                <a:solidFill>
                  <a:schemeClr val="tx1"/>
                </a:solidFill>
                <a:latin typeface="+mn-lt"/>
                <a:ea typeface="+mn-ea"/>
                <a:cs typeface="+mn-cs"/>
              </a:rPr>
              <a:t>vector needs to be present in the cell in multiple copies so that large </a:t>
            </a:r>
            <a:r>
              <a:rPr lang="en-US" dirty="0" smtClean="0">
                <a:solidFill>
                  <a:schemeClr val="tx1"/>
                </a:solidFill>
                <a:latin typeface="+mn-lt"/>
                <a:ea typeface="+mn-ea"/>
                <a:cs typeface="+mn-cs"/>
              </a:rPr>
              <a:t>quantities of </a:t>
            </a:r>
            <a:r>
              <a:rPr lang="en-US" dirty="0">
                <a:solidFill>
                  <a:schemeClr val="tx1"/>
                </a:solidFill>
                <a:latin typeface="+mn-lt"/>
                <a:ea typeface="+mn-ea"/>
                <a:cs typeface="+mn-cs"/>
              </a:rPr>
              <a:t>the recombinant DNA molecule can be obtained.</a:t>
            </a:r>
            <a:endParaRPr lang="en-US" dirty="0" smtClean="0">
              <a:solidFill>
                <a:schemeClr val="tx1"/>
              </a:solidFill>
              <a:latin typeface="+mn-lt"/>
              <a:ea typeface="+mn-ea"/>
              <a:cs typeface="+mn-cs"/>
            </a:endParaRPr>
          </a:p>
          <a:p>
            <a:endParaRP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a:t>Plasmid classification</a:t>
            </a:r>
            <a:endParaRPr lang="en-US" dirty="0"/>
          </a:p>
        </p:txBody>
      </p:sp>
      <p:sp>
        <p:nvSpPr>
          <p:cNvPr id="36" name="AutoShape 2"/>
          <p:cNvSpPr>
            <a:spLocks noChangeArrowheads="1"/>
          </p:cNvSpPr>
          <p:nvPr/>
        </p:nvSpPr>
        <p:spPr bwMode="gray">
          <a:xfrm>
            <a:off x="1527175" y="4394200"/>
            <a:ext cx="5073650" cy="503238"/>
          </a:xfrm>
          <a:prstGeom prst="roundRect">
            <a:avLst>
              <a:gd name="adj" fmla="val 50000"/>
            </a:avLst>
          </a:prstGeom>
          <a:noFill/>
          <a:ln w="28575">
            <a:solidFill>
              <a:schemeClr val="folHlink"/>
            </a:solidFill>
            <a:round/>
          </a:ln>
          <a:effectLst/>
        </p:spPr>
        <p:txBody>
          <a:bodyPr wrap="none" anchor="ctr"/>
          <a:lstStyle/>
          <a:p>
            <a:endParaRPr lang="en-US"/>
          </a:p>
        </p:txBody>
      </p:sp>
      <p:sp>
        <p:nvSpPr>
          <p:cNvPr id="37" name="AutoShape 3"/>
          <p:cNvSpPr>
            <a:spLocks noChangeArrowheads="1"/>
          </p:cNvSpPr>
          <p:nvPr/>
        </p:nvSpPr>
        <p:spPr bwMode="gray">
          <a:xfrm>
            <a:off x="1527175" y="3556000"/>
            <a:ext cx="5073650" cy="503238"/>
          </a:xfrm>
          <a:prstGeom prst="roundRect">
            <a:avLst>
              <a:gd name="adj" fmla="val 50000"/>
            </a:avLst>
          </a:prstGeom>
          <a:noFill/>
          <a:ln w="28575">
            <a:solidFill>
              <a:schemeClr val="hlink"/>
            </a:solidFill>
            <a:round/>
          </a:ln>
          <a:effectLst/>
        </p:spPr>
        <p:txBody>
          <a:bodyPr wrap="none" anchor="ctr"/>
          <a:lstStyle/>
          <a:p>
            <a:endParaRPr lang="en-US"/>
          </a:p>
        </p:txBody>
      </p:sp>
      <p:sp>
        <p:nvSpPr>
          <p:cNvPr id="38" name="AutoShape 4"/>
          <p:cNvSpPr>
            <a:spLocks noChangeArrowheads="1"/>
          </p:cNvSpPr>
          <p:nvPr/>
        </p:nvSpPr>
        <p:spPr bwMode="gray">
          <a:xfrm>
            <a:off x="1527175" y="2717800"/>
            <a:ext cx="5073650" cy="503238"/>
          </a:xfrm>
          <a:prstGeom prst="roundRect">
            <a:avLst>
              <a:gd name="adj" fmla="val 50000"/>
            </a:avLst>
          </a:prstGeom>
          <a:noFill/>
          <a:ln w="28575">
            <a:solidFill>
              <a:schemeClr val="accent1"/>
            </a:solidFill>
            <a:round/>
          </a:ln>
          <a:effectLst/>
        </p:spPr>
        <p:txBody>
          <a:bodyPr wrap="none" anchor="ctr"/>
          <a:lstStyle/>
          <a:p>
            <a:endParaRPr lang="en-US"/>
          </a:p>
        </p:txBody>
      </p:sp>
      <p:sp>
        <p:nvSpPr>
          <p:cNvPr id="39" name="AutoShape 5"/>
          <p:cNvSpPr>
            <a:spLocks noChangeArrowheads="1"/>
          </p:cNvSpPr>
          <p:nvPr/>
        </p:nvSpPr>
        <p:spPr bwMode="gray">
          <a:xfrm>
            <a:off x="1527175" y="1878013"/>
            <a:ext cx="5073650" cy="503237"/>
          </a:xfrm>
          <a:prstGeom prst="roundRect">
            <a:avLst>
              <a:gd name="adj" fmla="val 50000"/>
            </a:avLst>
          </a:prstGeom>
          <a:noFill/>
          <a:ln w="28575">
            <a:solidFill>
              <a:schemeClr val="accent2"/>
            </a:solidFill>
            <a:round/>
          </a:ln>
          <a:effectLst/>
        </p:spPr>
        <p:txBody>
          <a:bodyPr wrap="none" anchor="ctr"/>
          <a:lstStyle/>
          <a:p>
            <a:endParaRPr lang="en-US"/>
          </a:p>
        </p:txBody>
      </p:sp>
      <p:grpSp>
        <p:nvGrpSpPr>
          <p:cNvPr id="40" name="Group 7"/>
          <p:cNvGrpSpPr/>
          <p:nvPr/>
        </p:nvGrpSpPr>
        <p:grpSpPr bwMode="auto">
          <a:xfrm>
            <a:off x="1447800" y="1860550"/>
            <a:ext cx="523875" cy="527050"/>
            <a:chOff x="720" y="1488"/>
            <a:chExt cx="806" cy="808"/>
          </a:xfrm>
        </p:grpSpPr>
        <p:sp>
          <p:nvSpPr>
            <p:cNvPr id="41" name="Oval 8"/>
            <p:cNvSpPr>
              <a:spLocks noChangeArrowheads="1"/>
            </p:cNvSpPr>
            <p:nvPr/>
          </p:nvSpPr>
          <p:spPr bwMode="gray">
            <a:xfrm>
              <a:off x="720" y="1490"/>
              <a:ext cx="806" cy="806"/>
            </a:xfrm>
            <a:prstGeom prst="ellipse">
              <a:avLst/>
            </a:prstGeom>
            <a:solidFill>
              <a:schemeClr val="accent2"/>
            </a:solidFill>
            <a:ln w="9525">
              <a:noFill/>
              <a:round/>
            </a:ln>
            <a:effectLst/>
          </p:spPr>
          <p:txBody>
            <a:bodyPr wrap="none" anchor="ctr"/>
            <a:lstStyle/>
            <a:p>
              <a:endParaRPr lang="en-US"/>
            </a:p>
          </p:txBody>
        </p:sp>
        <p:pic>
          <p:nvPicPr>
            <p:cNvPr id="42" name="Picture 9" descr="drop"/>
            <p:cNvPicPr>
              <a:picLocks noChangeAspect="1" noChangeArrowheads="1"/>
            </p:cNvPicPr>
            <p:nvPr/>
          </p:nvPicPr>
          <p:blipFill>
            <a:blip r:embed="rId3"/>
            <a:srcRect/>
            <a:stretch>
              <a:fillRect/>
            </a:stretch>
          </p:blipFill>
          <p:spPr bwMode="gray">
            <a:xfrm>
              <a:off x="721" y="1488"/>
              <a:ext cx="800" cy="800"/>
            </a:xfrm>
            <a:prstGeom prst="rect">
              <a:avLst/>
            </a:prstGeom>
            <a:noFill/>
          </p:spPr>
        </p:pic>
      </p:grpSp>
      <p:sp>
        <p:nvSpPr>
          <p:cNvPr id="43" name="Text Box 10"/>
          <p:cNvSpPr txBox="1">
            <a:spLocks noChangeArrowheads="1"/>
          </p:cNvSpPr>
          <p:nvPr/>
        </p:nvSpPr>
        <p:spPr bwMode="gray">
          <a:xfrm>
            <a:off x="1493838" y="1828800"/>
            <a:ext cx="327025" cy="579438"/>
          </a:xfrm>
          <a:prstGeom prst="rect">
            <a:avLst/>
          </a:prstGeom>
          <a:noFill/>
          <a:ln w="9525">
            <a:noFill/>
            <a:miter lim="800000"/>
          </a:ln>
          <a:effectLst/>
        </p:spPr>
        <p:txBody>
          <a:bodyPr>
            <a:spAutoFit/>
          </a:bodyPr>
          <a:lstStyle/>
          <a:p>
            <a:pPr algn="ctr">
              <a:spcBef>
                <a:spcPct val="50000"/>
              </a:spcBef>
            </a:pPr>
            <a:r>
              <a:rPr lang="en-US" sz="3200" b="1" i="1">
                <a:solidFill>
                  <a:srgbClr val="FFFFFF"/>
                </a:solidFill>
                <a:cs typeface="Arial" charset="0"/>
              </a:rPr>
              <a:t>1</a:t>
            </a:r>
          </a:p>
        </p:txBody>
      </p:sp>
      <p:grpSp>
        <p:nvGrpSpPr>
          <p:cNvPr id="44" name="Group 11"/>
          <p:cNvGrpSpPr/>
          <p:nvPr/>
        </p:nvGrpSpPr>
        <p:grpSpPr bwMode="auto">
          <a:xfrm>
            <a:off x="1447800" y="2700338"/>
            <a:ext cx="523875" cy="527050"/>
            <a:chOff x="1188" y="1705"/>
            <a:chExt cx="330" cy="332"/>
          </a:xfrm>
        </p:grpSpPr>
        <p:sp>
          <p:nvSpPr>
            <p:cNvPr id="45" name="Oval 12"/>
            <p:cNvSpPr>
              <a:spLocks noChangeArrowheads="1"/>
            </p:cNvSpPr>
            <p:nvPr/>
          </p:nvSpPr>
          <p:spPr bwMode="gray">
            <a:xfrm>
              <a:off x="1188" y="1706"/>
              <a:ext cx="330" cy="331"/>
            </a:xfrm>
            <a:prstGeom prst="ellipse">
              <a:avLst/>
            </a:prstGeom>
            <a:solidFill>
              <a:schemeClr val="accent1"/>
            </a:solidFill>
            <a:ln w="9525">
              <a:noFill/>
              <a:round/>
            </a:ln>
            <a:effectLst/>
          </p:spPr>
          <p:txBody>
            <a:bodyPr wrap="none" anchor="ctr"/>
            <a:lstStyle/>
            <a:p>
              <a:endParaRPr lang="en-US"/>
            </a:p>
          </p:txBody>
        </p:sp>
        <p:pic>
          <p:nvPicPr>
            <p:cNvPr id="46" name="Picture 13" descr="drop"/>
            <p:cNvPicPr>
              <a:picLocks noChangeAspect="1" noChangeArrowheads="1"/>
            </p:cNvPicPr>
            <p:nvPr/>
          </p:nvPicPr>
          <p:blipFill>
            <a:blip r:embed="rId3"/>
            <a:srcRect/>
            <a:stretch>
              <a:fillRect/>
            </a:stretch>
          </p:blipFill>
          <p:spPr bwMode="gray">
            <a:xfrm>
              <a:off x="1190" y="1705"/>
              <a:ext cx="328" cy="329"/>
            </a:xfrm>
            <a:prstGeom prst="rect">
              <a:avLst/>
            </a:prstGeom>
            <a:noFill/>
          </p:spPr>
        </p:pic>
      </p:grpSp>
      <p:sp>
        <p:nvSpPr>
          <p:cNvPr id="47" name="Text Box 14"/>
          <p:cNvSpPr txBox="1">
            <a:spLocks noChangeArrowheads="1"/>
          </p:cNvSpPr>
          <p:nvPr/>
        </p:nvSpPr>
        <p:spPr bwMode="gray">
          <a:xfrm>
            <a:off x="1498600" y="2668588"/>
            <a:ext cx="346075" cy="579437"/>
          </a:xfrm>
          <a:prstGeom prst="rect">
            <a:avLst/>
          </a:prstGeom>
          <a:noFill/>
          <a:ln w="9525">
            <a:noFill/>
            <a:miter lim="800000"/>
          </a:ln>
          <a:effectLst/>
        </p:spPr>
        <p:txBody>
          <a:bodyPr>
            <a:spAutoFit/>
          </a:bodyPr>
          <a:lstStyle/>
          <a:p>
            <a:pPr algn="ctr">
              <a:spcBef>
                <a:spcPct val="50000"/>
              </a:spcBef>
            </a:pPr>
            <a:r>
              <a:rPr lang="en-US" sz="3200" b="1" i="1">
                <a:solidFill>
                  <a:srgbClr val="FFFFFF"/>
                </a:solidFill>
                <a:cs typeface="Arial" charset="0"/>
              </a:rPr>
              <a:t>2</a:t>
            </a:r>
          </a:p>
        </p:txBody>
      </p:sp>
      <p:grpSp>
        <p:nvGrpSpPr>
          <p:cNvPr id="48" name="Group 15"/>
          <p:cNvGrpSpPr/>
          <p:nvPr/>
        </p:nvGrpSpPr>
        <p:grpSpPr bwMode="auto">
          <a:xfrm>
            <a:off x="1447800" y="3538538"/>
            <a:ext cx="523875" cy="527050"/>
            <a:chOff x="1188" y="2112"/>
            <a:chExt cx="330" cy="332"/>
          </a:xfrm>
        </p:grpSpPr>
        <p:sp>
          <p:nvSpPr>
            <p:cNvPr id="49" name="Oval 16"/>
            <p:cNvSpPr>
              <a:spLocks noChangeArrowheads="1"/>
            </p:cNvSpPr>
            <p:nvPr/>
          </p:nvSpPr>
          <p:spPr bwMode="gray">
            <a:xfrm>
              <a:off x="1188" y="2113"/>
              <a:ext cx="330" cy="331"/>
            </a:xfrm>
            <a:prstGeom prst="ellipse">
              <a:avLst/>
            </a:prstGeom>
            <a:solidFill>
              <a:schemeClr val="hlink"/>
            </a:solidFill>
            <a:ln w="9525">
              <a:noFill/>
              <a:round/>
            </a:ln>
            <a:effectLst/>
          </p:spPr>
          <p:txBody>
            <a:bodyPr wrap="none" anchor="ctr"/>
            <a:lstStyle/>
            <a:p>
              <a:endParaRPr lang="en-US"/>
            </a:p>
          </p:txBody>
        </p:sp>
        <p:pic>
          <p:nvPicPr>
            <p:cNvPr id="50" name="Picture 17" descr="drop"/>
            <p:cNvPicPr>
              <a:picLocks noChangeAspect="1" noChangeArrowheads="1"/>
            </p:cNvPicPr>
            <p:nvPr/>
          </p:nvPicPr>
          <p:blipFill>
            <a:blip r:embed="rId3"/>
            <a:srcRect/>
            <a:stretch>
              <a:fillRect/>
            </a:stretch>
          </p:blipFill>
          <p:spPr bwMode="gray">
            <a:xfrm>
              <a:off x="1190" y="2112"/>
              <a:ext cx="328" cy="329"/>
            </a:xfrm>
            <a:prstGeom prst="rect">
              <a:avLst/>
            </a:prstGeom>
            <a:noFill/>
          </p:spPr>
        </p:pic>
      </p:grpSp>
      <p:sp>
        <p:nvSpPr>
          <p:cNvPr id="51" name="Text Box 18"/>
          <p:cNvSpPr txBox="1">
            <a:spLocks noChangeArrowheads="1"/>
          </p:cNvSpPr>
          <p:nvPr/>
        </p:nvSpPr>
        <p:spPr bwMode="gray">
          <a:xfrm>
            <a:off x="1501775" y="3506788"/>
            <a:ext cx="314325" cy="579437"/>
          </a:xfrm>
          <a:prstGeom prst="rect">
            <a:avLst/>
          </a:prstGeom>
          <a:noFill/>
          <a:ln w="9525">
            <a:noFill/>
            <a:miter lim="800000"/>
          </a:ln>
          <a:effectLst/>
        </p:spPr>
        <p:txBody>
          <a:bodyPr>
            <a:spAutoFit/>
          </a:bodyPr>
          <a:lstStyle/>
          <a:p>
            <a:pPr algn="ctr">
              <a:spcBef>
                <a:spcPct val="50000"/>
              </a:spcBef>
            </a:pPr>
            <a:r>
              <a:rPr lang="en-US" sz="3200" b="1" i="1">
                <a:solidFill>
                  <a:srgbClr val="FFFFFF"/>
                </a:solidFill>
                <a:cs typeface="Arial" charset="0"/>
              </a:rPr>
              <a:t>3</a:t>
            </a:r>
          </a:p>
        </p:txBody>
      </p:sp>
      <p:grpSp>
        <p:nvGrpSpPr>
          <p:cNvPr id="52" name="Group 19"/>
          <p:cNvGrpSpPr/>
          <p:nvPr/>
        </p:nvGrpSpPr>
        <p:grpSpPr bwMode="auto">
          <a:xfrm>
            <a:off x="1447800" y="4376738"/>
            <a:ext cx="523875" cy="527050"/>
            <a:chOff x="1188" y="2532"/>
            <a:chExt cx="330" cy="332"/>
          </a:xfrm>
        </p:grpSpPr>
        <p:sp>
          <p:nvSpPr>
            <p:cNvPr id="53" name="Oval 20"/>
            <p:cNvSpPr>
              <a:spLocks noChangeArrowheads="1"/>
            </p:cNvSpPr>
            <p:nvPr/>
          </p:nvSpPr>
          <p:spPr bwMode="gray">
            <a:xfrm>
              <a:off x="1188" y="2533"/>
              <a:ext cx="330" cy="331"/>
            </a:xfrm>
            <a:prstGeom prst="ellipse">
              <a:avLst/>
            </a:prstGeom>
            <a:solidFill>
              <a:schemeClr val="folHlink"/>
            </a:solidFill>
            <a:ln w="9525">
              <a:noFill/>
              <a:round/>
            </a:ln>
            <a:effectLst/>
          </p:spPr>
          <p:txBody>
            <a:bodyPr wrap="none" anchor="ctr"/>
            <a:lstStyle/>
            <a:p>
              <a:endParaRPr lang="en-US"/>
            </a:p>
          </p:txBody>
        </p:sp>
        <p:pic>
          <p:nvPicPr>
            <p:cNvPr id="54" name="Picture 21" descr="drop"/>
            <p:cNvPicPr>
              <a:picLocks noChangeAspect="1" noChangeArrowheads="1"/>
            </p:cNvPicPr>
            <p:nvPr/>
          </p:nvPicPr>
          <p:blipFill>
            <a:blip r:embed="rId3"/>
            <a:srcRect/>
            <a:stretch>
              <a:fillRect/>
            </a:stretch>
          </p:blipFill>
          <p:spPr bwMode="gray">
            <a:xfrm>
              <a:off x="1190" y="2532"/>
              <a:ext cx="328" cy="329"/>
            </a:xfrm>
            <a:prstGeom prst="rect">
              <a:avLst/>
            </a:prstGeom>
            <a:noFill/>
          </p:spPr>
        </p:pic>
      </p:grpSp>
      <p:sp>
        <p:nvSpPr>
          <p:cNvPr id="55" name="Text Box 22"/>
          <p:cNvSpPr txBox="1">
            <a:spLocks noChangeArrowheads="1"/>
          </p:cNvSpPr>
          <p:nvPr/>
        </p:nvSpPr>
        <p:spPr bwMode="gray">
          <a:xfrm>
            <a:off x="1493838" y="4344988"/>
            <a:ext cx="327025" cy="579437"/>
          </a:xfrm>
          <a:prstGeom prst="rect">
            <a:avLst/>
          </a:prstGeom>
          <a:noFill/>
          <a:ln w="9525">
            <a:noFill/>
            <a:miter lim="800000"/>
          </a:ln>
          <a:effectLst/>
        </p:spPr>
        <p:txBody>
          <a:bodyPr>
            <a:spAutoFit/>
          </a:bodyPr>
          <a:lstStyle/>
          <a:p>
            <a:pPr algn="ctr">
              <a:spcBef>
                <a:spcPct val="50000"/>
              </a:spcBef>
            </a:pPr>
            <a:r>
              <a:rPr lang="en-US" sz="3200" b="1" i="1">
                <a:solidFill>
                  <a:srgbClr val="FFFFFF"/>
                </a:solidFill>
                <a:cs typeface="Arial" charset="0"/>
              </a:rPr>
              <a:t>4</a:t>
            </a:r>
          </a:p>
        </p:txBody>
      </p:sp>
      <p:sp>
        <p:nvSpPr>
          <p:cNvPr id="56" name="Text Box 23"/>
          <p:cNvSpPr txBox="1">
            <a:spLocks noChangeArrowheads="1"/>
          </p:cNvSpPr>
          <p:nvPr/>
        </p:nvSpPr>
        <p:spPr bwMode="gray">
          <a:xfrm>
            <a:off x="2022475" y="1898650"/>
            <a:ext cx="4368800" cy="461665"/>
          </a:xfrm>
          <a:prstGeom prst="rect">
            <a:avLst/>
          </a:prstGeom>
          <a:noFill/>
          <a:ln w="9525">
            <a:noFill/>
            <a:miter lim="800000"/>
          </a:ln>
          <a:effectLst/>
        </p:spPr>
        <p:txBody>
          <a:bodyPr>
            <a:spAutoFit/>
          </a:bodyPr>
          <a:lstStyle/>
          <a:p>
            <a:pPr marL="457200" indent="-457200">
              <a:spcBef>
                <a:spcPct val="50000"/>
              </a:spcBef>
              <a:buClr>
                <a:schemeClr val="tx1"/>
              </a:buClr>
            </a:pPr>
            <a:r>
              <a:rPr lang="en-US" sz="2400" b="1" dirty="0"/>
              <a:t>Fertility or F plasmids</a:t>
            </a:r>
            <a:endParaRPr lang="en-US" sz="2400" b="1" dirty="0">
              <a:cs typeface="Arial" charset="0"/>
            </a:endParaRPr>
          </a:p>
        </p:txBody>
      </p:sp>
      <p:sp>
        <p:nvSpPr>
          <p:cNvPr id="57" name="Text Box 24"/>
          <p:cNvSpPr txBox="1">
            <a:spLocks noChangeArrowheads="1"/>
          </p:cNvSpPr>
          <p:nvPr/>
        </p:nvSpPr>
        <p:spPr bwMode="gray">
          <a:xfrm>
            <a:off x="2022475" y="2738438"/>
            <a:ext cx="4368800" cy="461665"/>
          </a:xfrm>
          <a:prstGeom prst="rect">
            <a:avLst/>
          </a:prstGeom>
          <a:noFill/>
          <a:ln w="9525">
            <a:noFill/>
            <a:miter lim="800000"/>
          </a:ln>
          <a:effectLst/>
        </p:spPr>
        <p:txBody>
          <a:bodyPr>
            <a:spAutoFit/>
          </a:bodyPr>
          <a:lstStyle/>
          <a:p>
            <a:pPr marL="457200" indent="-457200">
              <a:spcBef>
                <a:spcPct val="50000"/>
              </a:spcBef>
              <a:buClr>
                <a:schemeClr val="tx1"/>
              </a:buClr>
            </a:pPr>
            <a:r>
              <a:rPr lang="en-US" sz="2400" b="1" dirty="0"/>
              <a:t>Resistance or R plasmids</a:t>
            </a:r>
            <a:endParaRPr lang="en-US" sz="2400" b="1" dirty="0">
              <a:cs typeface="Arial" charset="0"/>
            </a:endParaRPr>
          </a:p>
        </p:txBody>
      </p:sp>
      <p:sp>
        <p:nvSpPr>
          <p:cNvPr id="58" name="Text Box 25"/>
          <p:cNvSpPr txBox="1">
            <a:spLocks noChangeArrowheads="1"/>
          </p:cNvSpPr>
          <p:nvPr/>
        </p:nvSpPr>
        <p:spPr bwMode="gray">
          <a:xfrm>
            <a:off x="2022475" y="3576638"/>
            <a:ext cx="4368800" cy="461665"/>
          </a:xfrm>
          <a:prstGeom prst="rect">
            <a:avLst/>
          </a:prstGeom>
          <a:noFill/>
          <a:ln w="9525">
            <a:noFill/>
            <a:miter lim="800000"/>
          </a:ln>
          <a:effectLst/>
        </p:spPr>
        <p:txBody>
          <a:bodyPr>
            <a:spAutoFit/>
          </a:bodyPr>
          <a:lstStyle/>
          <a:p>
            <a:pPr marL="457200" indent="-457200">
              <a:spcBef>
                <a:spcPct val="50000"/>
              </a:spcBef>
              <a:buClr>
                <a:schemeClr val="tx1"/>
              </a:buClr>
            </a:pPr>
            <a:r>
              <a:rPr lang="en-US" sz="2400" b="1" dirty="0"/>
              <a:t>Col plasmids</a:t>
            </a:r>
            <a:endParaRPr lang="en-US" sz="2400" b="1" dirty="0">
              <a:cs typeface="Arial" charset="0"/>
            </a:endParaRPr>
          </a:p>
        </p:txBody>
      </p:sp>
      <p:sp>
        <p:nvSpPr>
          <p:cNvPr id="59" name="Text Box 26"/>
          <p:cNvSpPr txBox="1">
            <a:spLocks noChangeArrowheads="1"/>
          </p:cNvSpPr>
          <p:nvPr/>
        </p:nvSpPr>
        <p:spPr bwMode="gray">
          <a:xfrm>
            <a:off x="2022475" y="4416425"/>
            <a:ext cx="4368800" cy="461665"/>
          </a:xfrm>
          <a:prstGeom prst="rect">
            <a:avLst/>
          </a:prstGeom>
          <a:noFill/>
          <a:ln w="9525">
            <a:noFill/>
            <a:miter lim="800000"/>
          </a:ln>
          <a:effectLst/>
        </p:spPr>
        <p:txBody>
          <a:bodyPr>
            <a:spAutoFit/>
          </a:bodyPr>
          <a:lstStyle/>
          <a:p>
            <a:pPr marL="457200" indent="-457200">
              <a:spcBef>
                <a:spcPct val="50000"/>
              </a:spcBef>
              <a:buClr>
                <a:schemeClr val="tx1"/>
              </a:buClr>
            </a:pPr>
            <a:r>
              <a:rPr lang="en-US" sz="2400" b="1" dirty="0" err="1"/>
              <a:t>Degradative</a:t>
            </a:r>
            <a:r>
              <a:rPr lang="en-US" sz="2400" b="1" dirty="0"/>
              <a:t> plasmids</a:t>
            </a:r>
            <a:endParaRPr lang="en-US" sz="2400" b="1" dirty="0">
              <a:cs typeface="Arial" charset="0"/>
            </a:endParaRPr>
          </a:p>
        </p:txBody>
      </p:sp>
      <p:sp>
        <p:nvSpPr>
          <p:cNvPr id="60" name="AutoShape 5"/>
          <p:cNvSpPr>
            <a:spLocks noChangeArrowheads="1"/>
          </p:cNvSpPr>
          <p:nvPr/>
        </p:nvSpPr>
        <p:spPr bwMode="gray">
          <a:xfrm>
            <a:off x="1555750" y="5260975"/>
            <a:ext cx="5073650" cy="503237"/>
          </a:xfrm>
          <a:prstGeom prst="roundRect">
            <a:avLst>
              <a:gd name="adj" fmla="val 50000"/>
            </a:avLst>
          </a:prstGeom>
          <a:noFill/>
          <a:ln w="28575">
            <a:solidFill>
              <a:schemeClr val="accent2"/>
            </a:solidFill>
            <a:round/>
          </a:ln>
          <a:effectLst/>
        </p:spPr>
        <p:txBody>
          <a:bodyPr wrap="none" anchor="ctr"/>
          <a:lstStyle/>
          <a:p>
            <a:endParaRPr lang="en-US"/>
          </a:p>
        </p:txBody>
      </p:sp>
      <p:grpSp>
        <p:nvGrpSpPr>
          <p:cNvPr id="61" name="Group 7"/>
          <p:cNvGrpSpPr/>
          <p:nvPr/>
        </p:nvGrpSpPr>
        <p:grpSpPr bwMode="auto">
          <a:xfrm>
            <a:off x="1476375" y="5243512"/>
            <a:ext cx="523875" cy="527050"/>
            <a:chOff x="720" y="1488"/>
            <a:chExt cx="806" cy="808"/>
          </a:xfrm>
        </p:grpSpPr>
        <p:sp>
          <p:nvSpPr>
            <p:cNvPr id="62" name="Oval 8"/>
            <p:cNvSpPr>
              <a:spLocks noChangeArrowheads="1"/>
            </p:cNvSpPr>
            <p:nvPr/>
          </p:nvSpPr>
          <p:spPr bwMode="gray">
            <a:xfrm>
              <a:off x="720" y="1490"/>
              <a:ext cx="806" cy="806"/>
            </a:xfrm>
            <a:prstGeom prst="ellipse">
              <a:avLst/>
            </a:prstGeom>
            <a:solidFill>
              <a:schemeClr val="accent2"/>
            </a:solidFill>
            <a:ln w="9525">
              <a:noFill/>
              <a:round/>
            </a:ln>
            <a:effectLst/>
          </p:spPr>
          <p:txBody>
            <a:bodyPr wrap="none" anchor="ctr"/>
            <a:lstStyle/>
            <a:p>
              <a:endParaRPr lang="en-US"/>
            </a:p>
          </p:txBody>
        </p:sp>
        <p:pic>
          <p:nvPicPr>
            <p:cNvPr id="63" name="Picture 9" descr="drop"/>
            <p:cNvPicPr>
              <a:picLocks noChangeAspect="1" noChangeArrowheads="1"/>
            </p:cNvPicPr>
            <p:nvPr/>
          </p:nvPicPr>
          <p:blipFill>
            <a:blip r:embed="rId3"/>
            <a:srcRect/>
            <a:stretch>
              <a:fillRect/>
            </a:stretch>
          </p:blipFill>
          <p:spPr bwMode="gray">
            <a:xfrm>
              <a:off x="721" y="1488"/>
              <a:ext cx="800" cy="800"/>
            </a:xfrm>
            <a:prstGeom prst="rect">
              <a:avLst/>
            </a:prstGeom>
            <a:noFill/>
          </p:spPr>
        </p:pic>
      </p:grpSp>
      <p:sp>
        <p:nvSpPr>
          <p:cNvPr id="64" name="Text Box 10"/>
          <p:cNvSpPr txBox="1">
            <a:spLocks noChangeArrowheads="1"/>
          </p:cNvSpPr>
          <p:nvPr/>
        </p:nvSpPr>
        <p:spPr bwMode="gray">
          <a:xfrm>
            <a:off x="1522413" y="5211762"/>
            <a:ext cx="327025" cy="579438"/>
          </a:xfrm>
          <a:prstGeom prst="rect">
            <a:avLst/>
          </a:prstGeom>
          <a:noFill/>
          <a:ln w="9525">
            <a:noFill/>
            <a:miter lim="800000"/>
          </a:ln>
          <a:effectLst/>
        </p:spPr>
        <p:txBody>
          <a:bodyPr>
            <a:spAutoFit/>
          </a:bodyPr>
          <a:lstStyle/>
          <a:p>
            <a:pPr algn="ctr">
              <a:spcBef>
                <a:spcPct val="50000"/>
              </a:spcBef>
            </a:pPr>
            <a:r>
              <a:rPr lang="en-US" sz="3200" b="1" i="1">
                <a:solidFill>
                  <a:srgbClr val="FFFFFF"/>
                </a:solidFill>
                <a:cs typeface="Arial" charset="0"/>
              </a:rPr>
              <a:t>1</a:t>
            </a:r>
          </a:p>
        </p:txBody>
      </p:sp>
      <p:sp>
        <p:nvSpPr>
          <p:cNvPr id="65" name="Text Box 23"/>
          <p:cNvSpPr txBox="1">
            <a:spLocks noChangeArrowheads="1"/>
          </p:cNvSpPr>
          <p:nvPr/>
        </p:nvSpPr>
        <p:spPr bwMode="gray">
          <a:xfrm>
            <a:off x="2051050" y="5281612"/>
            <a:ext cx="4368800" cy="461665"/>
          </a:xfrm>
          <a:prstGeom prst="rect">
            <a:avLst/>
          </a:prstGeom>
          <a:noFill/>
          <a:ln w="9525">
            <a:noFill/>
            <a:miter lim="800000"/>
          </a:ln>
          <a:effectLst/>
        </p:spPr>
        <p:txBody>
          <a:bodyPr>
            <a:spAutoFit/>
          </a:bodyPr>
          <a:lstStyle/>
          <a:p>
            <a:pPr marL="457200" indent="-457200">
              <a:spcBef>
                <a:spcPct val="50000"/>
              </a:spcBef>
              <a:buClr>
                <a:schemeClr val="tx1"/>
              </a:buClr>
            </a:pPr>
            <a:r>
              <a:rPr lang="en-US" sz="2400" b="1" dirty="0"/>
              <a:t>Virulence plasmids</a:t>
            </a:r>
            <a:endParaRPr lang="en-US" sz="2400" b="1" dirty="0">
              <a:cs typeface="Arial" charset="0"/>
            </a:endParaRPr>
          </a:p>
        </p:txBody>
      </p:sp>
      <p:sp>
        <p:nvSpPr>
          <p:cNvPr id="33" name="Slide Number Placeholder 32"/>
          <p:cNvSpPr>
            <a:spLocks noGrp="1" noEditPoints="1"/>
          </p:cNvSpPr>
          <p:nvPr>
            <p:ph type="sldNum" sz="quarter" idx="12"/>
          </p:nvPr>
        </p:nvSpPr>
        <p:spPr/>
        <p:txBody>
          <a:bodyPr/>
          <a:lstStyle/>
          <a:p>
            <a:fld id="{F446B426-93D7-4B46-84C2-E8123443C9A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IN"/>
          </a:p>
        </p:txBody>
      </p:sp>
      <p:sp>
        <p:nvSpPr>
          <p:cNvPr id="3" name="Content Placeholder 2"/>
          <p:cNvSpPr>
            <a:spLocks noGrp="1" noEditPoints="1"/>
          </p:cNvSpPr>
          <p:nvPr>
            <p:ph idx="1"/>
          </p:nvPr>
        </p:nvSpPr>
        <p:spPr/>
        <p:txBody>
          <a:bodyPr/>
          <a:lstStyle/>
          <a:p>
            <a:pPr marL="514350" indent="-514350">
              <a:buFont typeface="+mj-lt"/>
              <a:buAutoNum type="arabicPeriod"/>
            </a:pPr>
            <a:r>
              <a:rPr lang="en-IN" dirty="0" smtClean="0"/>
              <a:t>F-Plasmids- Contain </a:t>
            </a:r>
            <a:r>
              <a:rPr lang="en-IN" dirty="0" err="1" smtClean="0"/>
              <a:t>trs</a:t>
            </a:r>
            <a:r>
              <a:rPr lang="en-IN" dirty="0" smtClean="0"/>
              <a:t>-genes, capable of conjugation and results in expression of sex </a:t>
            </a:r>
            <a:r>
              <a:rPr lang="en-IN" dirty="0" err="1" smtClean="0"/>
              <a:t>pilli</a:t>
            </a:r>
            <a:r>
              <a:rPr lang="en-IN" dirty="0" smtClean="0"/>
              <a:t>.</a:t>
            </a:r>
          </a:p>
          <a:p>
            <a:pPr marL="514350" indent="-514350">
              <a:buFont typeface="+mj-lt"/>
              <a:buAutoNum type="arabicPeriod"/>
            </a:pPr>
            <a:r>
              <a:rPr lang="en-IN" dirty="0" smtClean="0"/>
              <a:t>R-Plasmids- Contain genes that provide resistance against </a:t>
            </a:r>
            <a:r>
              <a:rPr lang="en-IN" dirty="0" err="1" smtClean="0"/>
              <a:t>antibiotis</a:t>
            </a:r>
            <a:r>
              <a:rPr lang="en-IN" dirty="0" smtClean="0"/>
              <a:t> or poisons.</a:t>
            </a:r>
          </a:p>
          <a:p>
            <a:pPr marL="514350" indent="-514350">
              <a:buFont typeface="+mj-lt"/>
              <a:buAutoNum type="arabicPeriod"/>
            </a:pPr>
            <a:r>
              <a:rPr lang="en-IN" dirty="0" smtClean="0"/>
              <a:t>Col-Plasmids- Code for protein that can kill other </a:t>
            </a:r>
            <a:r>
              <a:rPr lang="en-IN" dirty="0" err="1" smtClean="0"/>
              <a:t>bacetria</a:t>
            </a:r>
            <a:r>
              <a:rPr lang="en-IN" dirty="0" smtClean="0"/>
              <a:t> like </a:t>
            </a:r>
            <a:r>
              <a:rPr lang="en-IN" dirty="0" err="1" smtClean="0"/>
              <a:t>bacteriocins</a:t>
            </a:r>
            <a:r>
              <a:rPr lang="en-IN" dirty="0" smtClean="0"/>
              <a:t>.</a:t>
            </a: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IN"/>
          </a:p>
        </p:txBody>
      </p:sp>
      <p:sp>
        <p:nvSpPr>
          <p:cNvPr id="3" name="Content Placeholder 2"/>
          <p:cNvSpPr>
            <a:spLocks noGrp="1" noEditPoints="1"/>
          </p:cNvSpPr>
          <p:nvPr>
            <p:ph idx="1"/>
          </p:nvPr>
        </p:nvSpPr>
        <p:spPr/>
        <p:txBody>
          <a:bodyPr/>
          <a:lstStyle/>
          <a:p>
            <a:pPr marL="442913" indent="-442913">
              <a:buNone/>
            </a:pPr>
            <a:r>
              <a:rPr lang="en-IN" dirty="0" smtClean="0"/>
              <a:t>4. </a:t>
            </a:r>
            <a:r>
              <a:rPr lang="en-IN" dirty="0" err="1" smtClean="0"/>
              <a:t>Degradative</a:t>
            </a:r>
            <a:r>
              <a:rPr lang="en-IN" dirty="0" smtClean="0"/>
              <a:t> </a:t>
            </a:r>
            <a:r>
              <a:rPr lang="en-IN" dirty="0"/>
              <a:t>Plasmids- digestion of </a:t>
            </a:r>
            <a:r>
              <a:rPr lang="en-IN" dirty="0" smtClean="0"/>
              <a:t>      unusual </a:t>
            </a:r>
            <a:r>
              <a:rPr lang="en-IN" dirty="0"/>
              <a:t>substance like toluene and salicylic acid.</a:t>
            </a:r>
          </a:p>
          <a:p>
            <a:pPr marL="442913" indent="-442913">
              <a:buNone/>
            </a:pPr>
            <a:r>
              <a:rPr lang="en-IN" dirty="0" smtClean="0"/>
              <a:t>5. Virulence </a:t>
            </a:r>
            <a:r>
              <a:rPr lang="en-IN" dirty="0"/>
              <a:t>Plasmids- turn bacteria into </a:t>
            </a:r>
            <a:r>
              <a:rPr lang="en-IN" dirty="0" smtClean="0"/>
              <a:t>plasmids.</a:t>
            </a:r>
            <a:endParaRPr lang="en-IN" dirty="0"/>
          </a:p>
          <a:p>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447799" y="4406900"/>
            <a:ext cx="7046913" cy="1362075"/>
          </a:xfrm>
        </p:spPr>
        <p:txBody>
          <a:bodyPr/>
          <a:lstStyle/>
          <a:p>
            <a:r>
              <a:rPr lang="en-US" dirty="0" smtClean="0"/>
              <a:t>Cloning vectors based on </a:t>
            </a:r>
            <a:r>
              <a:rPr lang="en-US" i="1" dirty="0" smtClean="0"/>
              <a:t>E. coli plasmids</a:t>
            </a:r>
            <a:endParaRPr lang="en-US" dirty="0"/>
          </a:p>
        </p:txBody>
      </p:sp>
      <p:sp>
        <p:nvSpPr>
          <p:cNvPr id="3" name="Text Placeholder 2"/>
          <p:cNvSpPr>
            <a:spLocks noGrp="1" noEditPoints="1"/>
          </p:cNvSpPr>
          <p:nvPr>
            <p:ph type="body" idx="1"/>
          </p:nvPr>
        </p:nvSpPr>
        <p:spPr>
          <a:xfrm>
            <a:off x="1447799" y="2906713"/>
            <a:ext cx="7046913" cy="1500187"/>
          </a:xfrm>
        </p:spPr>
        <p:txBody>
          <a:bodyPr/>
          <a:lstStyle/>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Good plasmid cloning vehicles</a:t>
            </a:r>
            <a:endParaRPr lang="en-US" dirty="0"/>
          </a:p>
        </p:txBody>
      </p:sp>
      <p:sp>
        <p:nvSpPr>
          <p:cNvPr id="3" name="Content Placeholder 2"/>
          <p:cNvSpPr>
            <a:spLocks noGrp="1" noEditPoints="1"/>
          </p:cNvSpPr>
          <p:nvPr>
            <p:ph idx="1"/>
          </p:nvPr>
        </p:nvSpPr>
        <p:spPr>
          <a:xfrm>
            <a:off x="1276350" y="2057400"/>
            <a:ext cx="7410450" cy="4068763"/>
          </a:xfrm>
        </p:spPr>
        <p:txBody>
          <a:bodyPr/>
          <a:lstStyle/>
          <a:p>
            <a:r>
              <a:rPr lang="en-US" dirty="0" smtClean="0"/>
              <a:t>Three important properties:</a:t>
            </a:r>
          </a:p>
          <a:p>
            <a:pPr lvl="1"/>
            <a:r>
              <a:rPr lang="en-US" dirty="0" smtClean="0">
                <a:solidFill>
                  <a:srgbClr val="FF0000"/>
                </a:solidFill>
              </a:rPr>
              <a:t>low molecular weight</a:t>
            </a:r>
          </a:p>
          <a:p>
            <a:pPr lvl="1"/>
            <a:r>
              <a:rPr lang="en-US" dirty="0" smtClean="0">
                <a:solidFill>
                  <a:srgbClr val="00B050"/>
                </a:solidFill>
              </a:rPr>
              <a:t>ability to confer readily selectable phenotypic traits on host cells</a:t>
            </a:r>
          </a:p>
          <a:p>
            <a:pPr lvl="1"/>
            <a:r>
              <a:rPr lang="en-US" dirty="0" smtClean="0">
                <a:solidFill>
                  <a:srgbClr val="7030A0"/>
                </a:solidFill>
              </a:rPr>
              <a:t>single sites for a large number of restriction </a:t>
            </a:r>
            <a:r>
              <a:rPr lang="en-US" dirty="0" err="1" smtClean="0">
                <a:solidFill>
                  <a:srgbClr val="7030A0"/>
                </a:solidFill>
              </a:rPr>
              <a:t>endonucleases</a:t>
            </a:r>
            <a:r>
              <a:rPr lang="en-US" dirty="0" smtClean="0">
                <a:solidFill>
                  <a:srgbClr val="7030A0"/>
                </a:solidFill>
              </a:rPr>
              <a:t>, preferably in genes with a readily </a:t>
            </a:r>
            <a:r>
              <a:rPr lang="en-US" dirty="0" err="1" smtClean="0">
                <a:solidFill>
                  <a:srgbClr val="7030A0"/>
                </a:solidFill>
              </a:rPr>
              <a:t>scorable</a:t>
            </a:r>
            <a:r>
              <a:rPr lang="en-US" dirty="0" smtClean="0">
                <a:solidFill>
                  <a:srgbClr val="7030A0"/>
                </a:solidFill>
              </a:rPr>
              <a:t> phenotype.</a:t>
            </a:r>
            <a:endParaRPr lang="en-US" dirty="0">
              <a:solidFill>
                <a:srgbClr val="7030A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p:txBody>
          <a:bodyPr>
            <a:normAutofit fontScale="85000" lnSpcReduction="20000"/>
          </a:bodyPr>
          <a:lstStyle/>
          <a:p>
            <a:r>
              <a:rPr lang="en-US" dirty="0" smtClean="0"/>
              <a:t>The simplest cloning vectors, and the ones most widely used in gene cloning, are those based on small bacterial plasmids. </a:t>
            </a:r>
          </a:p>
          <a:p>
            <a:r>
              <a:rPr lang="en-US" dirty="0" smtClean="0">
                <a:solidFill>
                  <a:srgbClr val="FF0000"/>
                </a:solidFill>
              </a:rPr>
              <a:t>A large number of different plasmid vectors are available for use with </a:t>
            </a:r>
            <a:r>
              <a:rPr lang="en-US" i="1" dirty="0" smtClean="0">
                <a:solidFill>
                  <a:srgbClr val="FF0000"/>
                </a:solidFill>
              </a:rPr>
              <a:t>E. coli.</a:t>
            </a:r>
          </a:p>
          <a:p>
            <a:r>
              <a:rPr lang="en-US" dirty="0" smtClean="0"/>
              <a:t>They combine ease of purification with desirable properties such as high  transformation efficiency, convenient selectable markers for </a:t>
            </a:r>
            <a:r>
              <a:rPr lang="en-US" dirty="0" err="1" smtClean="0"/>
              <a:t>transformants</a:t>
            </a:r>
            <a:r>
              <a:rPr lang="en-US" dirty="0" smtClean="0"/>
              <a:t> and recombinants, and the ability to clone reasonably large (up to about 8 kb) pieces of DNA.</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pBR322</a:t>
            </a:r>
            <a:endParaRPr lang="en-US" dirty="0"/>
          </a:p>
        </p:txBody>
      </p:sp>
      <p:sp>
        <p:nvSpPr>
          <p:cNvPr id="3" name="Content Placeholder 2"/>
          <p:cNvSpPr>
            <a:spLocks noGrp="1" noEditPoints="1"/>
          </p:cNvSpPr>
          <p:nvPr>
            <p:ph idx="1"/>
          </p:nvPr>
        </p:nvSpPr>
        <p:spPr>
          <a:xfrm>
            <a:off x="1276350" y="1600200"/>
            <a:ext cx="3143250" cy="4525963"/>
          </a:xfrm>
        </p:spPr>
        <p:txBody>
          <a:bodyPr/>
          <a:lstStyle/>
          <a:p>
            <a:r>
              <a:rPr lang="en-US" dirty="0" smtClean="0"/>
              <a:t>One of the first vectors to be developed.</a:t>
            </a:r>
          </a:p>
          <a:p>
            <a:r>
              <a:rPr lang="en-US" dirty="0" smtClean="0"/>
              <a:t>It illustrates the important, fundamental properties of any plasmid cloning vector.</a:t>
            </a:r>
          </a:p>
          <a:p>
            <a:endParaRPr lang="en-US" dirty="0"/>
          </a:p>
        </p:txBody>
      </p:sp>
      <p:pic>
        <p:nvPicPr>
          <p:cNvPr id="1026" name="Picture 2"/>
          <p:cNvPicPr>
            <a:picLocks noChangeAspect="1" noChangeArrowheads="1"/>
          </p:cNvPicPr>
          <p:nvPr/>
        </p:nvPicPr>
        <p:blipFill>
          <a:blip r:embed="rId3"/>
          <a:srcRect/>
          <a:stretch>
            <a:fillRect/>
          </a:stretch>
        </p:blipFill>
        <p:spPr bwMode="auto">
          <a:xfrm>
            <a:off x="4724400" y="2057400"/>
            <a:ext cx="4257675" cy="3505200"/>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IN" dirty="0" smtClean="0"/>
              <a:t>Vector</a:t>
            </a:r>
            <a:endParaRPr lang="en-IN" dirty="0"/>
          </a:p>
        </p:txBody>
      </p:sp>
      <p:sp>
        <p:nvSpPr>
          <p:cNvPr id="3" name="Content Placeholder 2"/>
          <p:cNvSpPr>
            <a:spLocks noGrp="1" noEditPoints="1"/>
          </p:cNvSpPr>
          <p:nvPr>
            <p:ph idx="1"/>
          </p:nvPr>
        </p:nvSpPr>
        <p:spPr/>
        <p:txBody>
          <a:bodyPr/>
          <a:lstStyle/>
          <a:p>
            <a:r>
              <a:rPr lang="en-IN" dirty="0" smtClean="0"/>
              <a:t>A vehicle used to transfer genetic material such as DNA sequence from the donor organism to target cell of recipient organism(Host cell).</a:t>
            </a:r>
          </a:p>
          <a:p>
            <a:r>
              <a:rPr lang="en-IN" dirty="0" smtClean="0"/>
              <a:t>Also referred as carrier of DNA sequence.</a:t>
            </a:r>
          </a:p>
          <a:p>
            <a:r>
              <a:rPr lang="en-IN" dirty="0" smtClean="0"/>
              <a:t>Also referred as cloning vehicle or cloning DNA.</a:t>
            </a:r>
            <a:endParaRPr lang="en-IN"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The nomenclature of plasmid cloning vectors</a:t>
            </a:r>
            <a:endParaRPr lang="en-US" dirty="0"/>
          </a:p>
        </p:txBody>
      </p:sp>
      <p:sp>
        <p:nvSpPr>
          <p:cNvPr id="3" name="Content Placeholder 2"/>
          <p:cNvSpPr>
            <a:spLocks noGrp="1" noEditPoints="1"/>
          </p:cNvSpPr>
          <p:nvPr>
            <p:ph idx="1"/>
          </p:nvPr>
        </p:nvSpPr>
        <p:spPr>
          <a:xfrm>
            <a:off x="1295400" y="1600200"/>
            <a:ext cx="7543800" cy="838200"/>
          </a:xfrm>
        </p:spPr>
        <p:txBody>
          <a:bodyPr>
            <a:normAutofit/>
          </a:bodyPr>
          <a:lstStyle/>
          <a:p>
            <a:r>
              <a:rPr lang="en-US" sz="2000" dirty="0" smtClean="0"/>
              <a:t>The name “pBR322” conforms with the standard rules for vector nomenclature:</a:t>
            </a:r>
          </a:p>
        </p:txBody>
      </p:sp>
      <p:sp>
        <p:nvSpPr>
          <p:cNvPr id="4" name="AutoShape 3"/>
          <p:cNvSpPr>
            <a:spLocks noChangeArrowheads="1"/>
          </p:cNvSpPr>
          <p:nvPr/>
        </p:nvSpPr>
        <p:spPr bwMode="invGray">
          <a:xfrm>
            <a:off x="1600200" y="3276600"/>
            <a:ext cx="6750050" cy="3386137"/>
          </a:xfrm>
          <a:prstGeom prst="roundRect">
            <a:avLst>
              <a:gd name="adj" fmla="val 16667"/>
            </a:avLst>
          </a:prstGeom>
          <a:solidFill>
            <a:srgbClr val="C0C0C0">
              <a:alpha val="50000"/>
            </a:srgbClr>
          </a:solidFill>
          <a:ln w="9525">
            <a:noFill/>
            <a:round/>
          </a:ln>
          <a:effectLst/>
        </p:spPr>
        <p:txBody>
          <a:bodyPr wrap="none" anchor="ctr"/>
          <a:lstStyle/>
          <a:p>
            <a:endParaRPr lang="en-US"/>
          </a:p>
        </p:txBody>
      </p:sp>
      <p:grpSp>
        <p:nvGrpSpPr>
          <p:cNvPr id="5" name="Group 4"/>
          <p:cNvGrpSpPr/>
          <p:nvPr/>
        </p:nvGrpSpPr>
        <p:grpSpPr bwMode="auto">
          <a:xfrm>
            <a:off x="1371600" y="3005137"/>
            <a:ext cx="1838325" cy="3309938"/>
            <a:chOff x="528" y="1392"/>
            <a:chExt cx="1158" cy="2085"/>
          </a:xfrm>
        </p:grpSpPr>
        <p:sp>
          <p:nvSpPr>
            <p:cNvPr id="6" name="AutoShape 5"/>
            <p:cNvSpPr>
              <a:spLocks noChangeArrowheads="1"/>
            </p:cNvSpPr>
            <p:nvPr/>
          </p:nvSpPr>
          <p:spPr bwMode="gray">
            <a:xfrm>
              <a:off x="528" y="1392"/>
              <a:ext cx="1158" cy="2085"/>
            </a:xfrm>
            <a:prstGeom prst="roundRect">
              <a:avLst>
                <a:gd name="adj" fmla="val 16667"/>
              </a:avLst>
            </a:prstGeom>
            <a:gradFill rotWithShape="1">
              <a:gsLst>
                <a:gs pos="0">
                  <a:schemeClr val="accent1"/>
                </a:gs>
                <a:gs pos="100000">
                  <a:schemeClr val="accent1">
                    <a:shade val="76078"/>
                  </a:schemeClr>
                </a:gs>
              </a:gsLst>
              <a:lin ang="5400000" scaled="1"/>
            </a:gradFill>
            <a:ln w="38100">
              <a:solidFill>
                <a:schemeClr val="bg1"/>
              </a:solidFill>
              <a:round/>
            </a:ln>
            <a:effectLst>
              <a:outerShdw dist="107763" dir="2700000" algn="ctr" rotWithShape="0">
                <a:srgbClr val="808080">
                  <a:alpha val="50000"/>
                </a:srgbClr>
              </a:outerShdw>
            </a:effectLst>
          </p:spPr>
          <p:txBody>
            <a:bodyPr wrap="none" anchor="ctr"/>
            <a:lstStyle/>
            <a:p>
              <a:endParaRPr lang="en-US"/>
            </a:p>
          </p:txBody>
        </p:sp>
        <p:sp>
          <p:nvSpPr>
            <p:cNvPr id="7" name="AutoShape 6"/>
            <p:cNvSpPr>
              <a:spLocks noChangeArrowheads="1"/>
            </p:cNvSpPr>
            <p:nvPr/>
          </p:nvSpPr>
          <p:spPr bwMode="gray">
            <a:xfrm>
              <a:off x="576" y="1416"/>
              <a:ext cx="1063" cy="288"/>
            </a:xfrm>
            <a:prstGeom prst="roundRect">
              <a:avLst>
                <a:gd name="adj" fmla="val 50000"/>
              </a:avLst>
            </a:prstGeom>
            <a:gradFill rotWithShape="1">
              <a:gsLst>
                <a:gs pos="0">
                  <a:schemeClr val="bg1"/>
                </a:gs>
                <a:gs pos="100000">
                  <a:schemeClr val="accent1"/>
                </a:gs>
              </a:gsLst>
              <a:lin ang="5400000" scaled="1"/>
            </a:gradFill>
            <a:ln w="9525">
              <a:noFill/>
              <a:round/>
            </a:ln>
            <a:effectLst/>
          </p:spPr>
          <p:txBody>
            <a:bodyPr wrap="none" anchor="ctr"/>
            <a:lstStyle/>
            <a:p>
              <a:endParaRPr lang="en-US"/>
            </a:p>
          </p:txBody>
        </p:sp>
      </p:grpSp>
      <p:grpSp>
        <p:nvGrpSpPr>
          <p:cNvPr id="8" name="Group 7"/>
          <p:cNvGrpSpPr/>
          <p:nvPr/>
        </p:nvGrpSpPr>
        <p:grpSpPr bwMode="auto">
          <a:xfrm>
            <a:off x="4164013" y="3005137"/>
            <a:ext cx="1838325" cy="3309938"/>
            <a:chOff x="2287" y="1392"/>
            <a:chExt cx="1158" cy="2085"/>
          </a:xfrm>
        </p:grpSpPr>
        <p:sp>
          <p:nvSpPr>
            <p:cNvPr id="9" name="AutoShape 8"/>
            <p:cNvSpPr>
              <a:spLocks noChangeArrowheads="1"/>
            </p:cNvSpPr>
            <p:nvPr/>
          </p:nvSpPr>
          <p:spPr bwMode="gray">
            <a:xfrm>
              <a:off x="2287" y="1392"/>
              <a:ext cx="1158" cy="2085"/>
            </a:xfrm>
            <a:prstGeom prst="roundRect">
              <a:avLst>
                <a:gd name="adj" fmla="val 16667"/>
              </a:avLst>
            </a:prstGeom>
            <a:gradFill rotWithShape="1">
              <a:gsLst>
                <a:gs pos="0">
                  <a:schemeClr val="accent2"/>
                </a:gs>
                <a:gs pos="100000">
                  <a:schemeClr val="accent2">
                    <a:shade val="85882"/>
                  </a:schemeClr>
                </a:gs>
              </a:gsLst>
              <a:lin ang="5400000" scaled="1"/>
            </a:gradFill>
            <a:ln w="38100">
              <a:solidFill>
                <a:schemeClr val="bg1"/>
              </a:solidFill>
              <a:round/>
            </a:ln>
            <a:effectLst>
              <a:outerShdw dist="107763" dir="2700000" algn="ctr" rotWithShape="0">
                <a:srgbClr val="808080">
                  <a:alpha val="50000"/>
                </a:srgbClr>
              </a:outerShdw>
            </a:effectLst>
          </p:spPr>
          <p:txBody>
            <a:bodyPr wrap="none" anchor="ctr"/>
            <a:lstStyle/>
            <a:p>
              <a:endParaRPr lang="en-US"/>
            </a:p>
          </p:txBody>
        </p:sp>
        <p:sp>
          <p:nvSpPr>
            <p:cNvPr id="10" name="AutoShape 9"/>
            <p:cNvSpPr>
              <a:spLocks noChangeArrowheads="1"/>
            </p:cNvSpPr>
            <p:nvPr/>
          </p:nvSpPr>
          <p:spPr bwMode="gray">
            <a:xfrm>
              <a:off x="2333" y="1416"/>
              <a:ext cx="1063" cy="288"/>
            </a:xfrm>
            <a:prstGeom prst="roundRect">
              <a:avLst>
                <a:gd name="adj" fmla="val 50000"/>
              </a:avLst>
            </a:prstGeom>
            <a:gradFill rotWithShape="1">
              <a:gsLst>
                <a:gs pos="0">
                  <a:schemeClr val="bg1"/>
                </a:gs>
                <a:gs pos="100000">
                  <a:schemeClr val="accent2"/>
                </a:gs>
              </a:gsLst>
              <a:lin ang="5400000" scaled="1"/>
            </a:gradFill>
            <a:ln w="9525">
              <a:noFill/>
              <a:round/>
            </a:ln>
            <a:effectLst/>
          </p:spPr>
          <p:txBody>
            <a:bodyPr wrap="none" anchor="ctr"/>
            <a:lstStyle/>
            <a:p>
              <a:endParaRPr lang="en-US"/>
            </a:p>
          </p:txBody>
        </p:sp>
      </p:grpSp>
      <p:grpSp>
        <p:nvGrpSpPr>
          <p:cNvPr id="11" name="Group 10"/>
          <p:cNvGrpSpPr/>
          <p:nvPr/>
        </p:nvGrpSpPr>
        <p:grpSpPr bwMode="auto">
          <a:xfrm>
            <a:off x="7000875" y="3005137"/>
            <a:ext cx="1838325" cy="3309938"/>
            <a:chOff x="4074" y="1392"/>
            <a:chExt cx="1158" cy="2085"/>
          </a:xfrm>
        </p:grpSpPr>
        <p:sp>
          <p:nvSpPr>
            <p:cNvPr id="12" name="AutoShape 11"/>
            <p:cNvSpPr>
              <a:spLocks noChangeArrowheads="1"/>
            </p:cNvSpPr>
            <p:nvPr/>
          </p:nvSpPr>
          <p:spPr bwMode="gray">
            <a:xfrm>
              <a:off x="4074" y="1392"/>
              <a:ext cx="1158" cy="2085"/>
            </a:xfrm>
            <a:prstGeom prst="roundRect">
              <a:avLst>
                <a:gd name="adj" fmla="val 16667"/>
              </a:avLst>
            </a:prstGeom>
            <a:gradFill rotWithShape="1">
              <a:gsLst>
                <a:gs pos="0">
                  <a:schemeClr val="accent1"/>
                </a:gs>
                <a:gs pos="100000">
                  <a:schemeClr val="accent1">
                    <a:shade val="72941"/>
                  </a:schemeClr>
                </a:gs>
              </a:gsLst>
              <a:lin ang="5400000" scaled="1"/>
            </a:gradFill>
            <a:ln w="38100">
              <a:solidFill>
                <a:schemeClr val="bg1"/>
              </a:solidFill>
              <a:round/>
            </a:ln>
            <a:effectLst>
              <a:outerShdw dist="107763" dir="2700000" algn="ctr" rotWithShape="0">
                <a:srgbClr val="808080">
                  <a:alpha val="50000"/>
                </a:srgbClr>
              </a:outerShdw>
            </a:effectLst>
          </p:spPr>
          <p:txBody>
            <a:bodyPr wrap="none" anchor="ctr"/>
            <a:lstStyle/>
            <a:p>
              <a:endParaRPr lang="en-US"/>
            </a:p>
          </p:txBody>
        </p:sp>
        <p:sp>
          <p:nvSpPr>
            <p:cNvPr id="13" name="AutoShape 12"/>
            <p:cNvSpPr>
              <a:spLocks noChangeArrowheads="1"/>
            </p:cNvSpPr>
            <p:nvPr/>
          </p:nvSpPr>
          <p:spPr bwMode="gray">
            <a:xfrm>
              <a:off x="4122" y="1422"/>
              <a:ext cx="1063" cy="288"/>
            </a:xfrm>
            <a:prstGeom prst="roundRect">
              <a:avLst>
                <a:gd name="adj" fmla="val 50000"/>
              </a:avLst>
            </a:prstGeom>
            <a:gradFill rotWithShape="1">
              <a:gsLst>
                <a:gs pos="0">
                  <a:schemeClr val="bg1"/>
                </a:gs>
                <a:gs pos="100000">
                  <a:schemeClr val="accent1"/>
                </a:gs>
              </a:gsLst>
              <a:lin ang="5400000" scaled="1"/>
            </a:gradFill>
            <a:ln w="9525">
              <a:noFill/>
              <a:round/>
            </a:ln>
            <a:effectLst/>
          </p:spPr>
          <p:txBody>
            <a:bodyPr wrap="none" anchor="ctr"/>
            <a:lstStyle/>
            <a:p>
              <a:endParaRPr lang="en-US"/>
            </a:p>
          </p:txBody>
        </p:sp>
      </p:grpSp>
      <p:sp>
        <p:nvSpPr>
          <p:cNvPr id="14" name="Text Box 13"/>
          <p:cNvSpPr txBox="1">
            <a:spLocks noChangeArrowheads="1"/>
          </p:cNvSpPr>
          <p:nvPr/>
        </p:nvSpPr>
        <p:spPr bwMode="gray">
          <a:xfrm>
            <a:off x="1420813" y="3662362"/>
            <a:ext cx="1752600" cy="830997"/>
          </a:xfrm>
          <a:prstGeom prst="rect">
            <a:avLst/>
          </a:prstGeom>
          <a:noFill/>
          <a:ln w="9525">
            <a:noFill/>
            <a:miter lim="800000"/>
          </a:ln>
          <a:effectLst/>
        </p:spPr>
        <p:txBody>
          <a:bodyPr>
            <a:spAutoFit/>
          </a:bodyPr>
          <a:lstStyle/>
          <a:p>
            <a:pPr marL="120650" indent="-120650" algn="ctr">
              <a:spcBef>
                <a:spcPct val="50000"/>
              </a:spcBef>
              <a:buFontTx/>
              <a:buChar char="•"/>
            </a:pPr>
            <a:r>
              <a:rPr lang="en-US" sz="1600" dirty="0" smtClean="0"/>
              <a:t>indicates that this is indeed a plasmid.</a:t>
            </a:r>
            <a:endParaRPr lang="en-US" sz="1600" b="1" dirty="0">
              <a:solidFill>
                <a:schemeClr val="bg1"/>
              </a:solidFill>
              <a:cs typeface="Arial" charset="0"/>
            </a:endParaRPr>
          </a:p>
        </p:txBody>
      </p:sp>
      <p:sp>
        <p:nvSpPr>
          <p:cNvPr id="15" name="Text Box 14"/>
          <p:cNvSpPr txBox="1">
            <a:spLocks noChangeArrowheads="1"/>
          </p:cNvSpPr>
          <p:nvPr/>
        </p:nvSpPr>
        <p:spPr bwMode="gray">
          <a:xfrm>
            <a:off x="4191000" y="3277612"/>
            <a:ext cx="1752600" cy="3046988"/>
          </a:xfrm>
          <a:prstGeom prst="rect">
            <a:avLst/>
          </a:prstGeom>
          <a:noFill/>
          <a:ln w="9525">
            <a:noFill/>
            <a:miter lim="800000"/>
          </a:ln>
          <a:effectLst/>
        </p:spPr>
        <p:txBody>
          <a:bodyPr wrap="square">
            <a:spAutoFit/>
          </a:bodyPr>
          <a:lstStyle/>
          <a:p>
            <a:pPr marL="120650" lvl="1" algn="ctr"/>
            <a:r>
              <a:rPr lang="en-US" sz="1600" dirty="0" smtClean="0"/>
              <a:t>“BR” identifies the laboratory in which the vector was originally constructed (BR stands for Bolivar and Rodriguez, the two researchers who developed pBR322).</a:t>
            </a:r>
          </a:p>
        </p:txBody>
      </p:sp>
      <p:sp>
        <p:nvSpPr>
          <p:cNvPr id="16" name="Text Box 15"/>
          <p:cNvSpPr txBox="1">
            <a:spLocks noChangeArrowheads="1"/>
          </p:cNvSpPr>
          <p:nvPr/>
        </p:nvSpPr>
        <p:spPr bwMode="gray">
          <a:xfrm>
            <a:off x="6983413" y="3276600"/>
            <a:ext cx="1752600" cy="2800767"/>
          </a:xfrm>
          <a:prstGeom prst="rect">
            <a:avLst/>
          </a:prstGeom>
          <a:noFill/>
          <a:ln w="9525">
            <a:noFill/>
            <a:miter lim="800000"/>
          </a:ln>
          <a:effectLst/>
        </p:spPr>
        <p:txBody>
          <a:bodyPr wrap="square">
            <a:spAutoFit/>
          </a:bodyPr>
          <a:lstStyle/>
          <a:p>
            <a:pPr marL="120650" indent="-120650" algn="ctr">
              <a:spcBef>
                <a:spcPct val="50000"/>
              </a:spcBef>
              <a:buFontTx/>
              <a:buChar char="•"/>
            </a:pPr>
            <a:r>
              <a:rPr lang="en-US" sz="1600" dirty="0" smtClean="0"/>
              <a:t>distinguishes this plasmid from others developed in the same laboratory (there are also plasmids called pBR325, pBR327, pBR328, etc.).</a:t>
            </a:r>
            <a:endParaRPr lang="en-US" sz="1600" b="1" dirty="0">
              <a:solidFill>
                <a:schemeClr val="bg1"/>
              </a:solidFill>
              <a:cs typeface="Arial" charset="0"/>
            </a:endParaRPr>
          </a:p>
        </p:txBody>
      </p:sp>
      <p:grpSp>
        <p:nvGrpSpPr>
          <p:cNvPr id="17" name="Group 16"/>
          <p:cNvGrpSpPr/>
          <p:nvPr/>
        </p:nvGrpSpPr>
        <p:grpSpPr bwMode="auto">
          <a:xfrm>
            <a:off x="3505200" y="4529137"/>
            <a:ext cx="504825" cy="496888"/>
            <a:chOff x="1872" y="2352"/>
            <a:chExt cx="240" cy="240"/>
          </a:xfrm>
        </p:grpSpPr>
        <p:grpSp>
          <p:nvGrpSpPr>
            <p:cNvPr id="18" name="Group 17"/>
            <p:cNvGrpSpPr/>
            <p:nvPr/>
          </p:nvGrpSpPr>
          <p:grpSpPr bwMode="auto">
            <a:xfrm>
              <a:off x="1968" y="2352"/>
              <a:ext cx="144" cy="240"/>
              <a:chOff x="1968" y="2352"/>
              <a:chExt cx="144" cy="240"/>
            </a:xfrm>
          </p:grpSpPr>
          <p:sp>
            <p:nvSpPr>
              <p:cNvPr id="25" name="Oval 18"/>
              <p:cNvSpPr>
                <a:spLocks noChangeArrowheads="1"/>
              </p:cNvSpPr>
              <p:nvPr/>
            </p:nvSpPr>
            <p:spPr bwMode="gray">
              <a:xfrm>
                <a:off x="1968" y="2352"/>
                <a:ext cx="48" cy="48"/>
              </a:xfrm>
              <a:prstGeom prst="ellipse">
                <a:avLst/>
              </a:prstGeom>
              <a:solidFill>
                <a:schemeClr val="bg1"/>
              </a:solidFill>
              <a:ln w="9525">
                <a:noFill/>
                <a:round/>
              </a:ln>
              <a:effectLst/>
            </p:spPr>
            <p:txBody>
              <a:bodyPr wrap="none" anchor="ctr"/>
              <a:lstStyle/>
              <a:p>
                <a:endParaRPr lang="en-US"/>
              </a:p>
            </p:txBody>
          </p:sp>
          <p:sp>
            <p:nvSpPr>
              <p:cNvPr id="26" name="Oval 19"/>
              <p:cNvSpPr>
                <a:spLocks noChangeArrowheads="1"/>
              </p:cNvSpPr>
              <p:nvPr/>
            </p:nvSpPr>
            <p:spPr bwMode="gray">
              <a:xfrm>
                <a:off x="2016" y="2400"/>
                <a:ext cx="48" cy="48"/>
              </a:xfrm>
              <a:prstGeom prst="ellipse">
                <a:avLst/>
              </a:prstGeom>
              <a:solidFill>
                <a:schemeClr val="bg1"/>
              </a:solidFill>
              <a:ln w="9525">
                <a:noFill/>
                <a:round/>
              </a:ln>
              <a:effectLst/>
            </p:spPr>
            <p:txBody>
              <a:bodyPr wrap="none" anchor="ctr"/>
              <a:lstStyle/>
              <a:p>
                <a:endParaRPr lang="en-US"/>
              </a:p>
            </p:txBody>
          </p:sp>
          <p:sp>
            <p:nvSpPr>
              <p:cNvPr id="27" name="Oval 20"/>
              <p:cNvSpPr>
                <a:spLocks noChangeArrowheads="1"/>
              </p:cNvSpPr>
              <p:nvPr/>
            </p:nvSpPr>
            <p:spPr bwMode="gray">
              <a:xfrm>
                <a:off x="2064" y="2448"/>
                <a:ext cx="48" cy="48"/>
              </a:xfrm>
              <a:prstGeom prst="ellipse">
                <a:avLst/>
              </a:prstGeom>
              <a:solidFill>
                <a:schemeClr val="bg1"/>
              </a:solidFill>
              <a:ln w="9525">
                <a:noFill/>
                <a:round/>
              </a:ln>
              <a:effectLst/>
            </p:spPr>
            <p:txBody>
              <a:bodyPr wrap="none" anchor="ctr"/>
              <a:lstStyle/>
              <a:p>
                <a:endParaRPr lang="en-US"/>
              </a:p>
            </p:txBody>
          </p:sp>
          <p:sp>
            <p:nvSpPr>
              <p:cNvPr id="28" name="Oval 21"/>
              <p:cNvSpPr>
                <a:spLocks noChangeArrowheads="1"/>
              </p:cNvSpPr>
              <p:nvPr/>
            </p:nvSpPr>
            <p:spPr bwMode="gray">
              <a:xfrm>
                <a:off x="2016" y="2496"/>
                <a:ext cx="48" cy="48"/>
              </a:xfrm>
              <a:prstGeom prst="ellipse">
                <a:avLst/>
              </a:prstGeom>
              <a:solidFill>
                <a:schemeClr val="bg1"/>
              </a:solidFill>
              <a:ln w="9525">
                <a:noFill/>
                <a:round/>
              </a:ln>
              <a:effectLst/>
            </p:spPr>
            <p:txBody>
              <a:bodyPr wrap="none" anchor="ctr"/>
              <a:lstStyle/>
              <a:p>
                <a:endParaRPr lang="en-US"/>
              </a:p>
            </p:txBody>
          </p:sp>
          <p:sp>
            <p:nvSpPr>
              <p:cNvPr id="29" name="Oval 22"/>
              <p:cNvSpPr>
                <a:spLocks noChangeArrowheads="1"/>
              </p:cNvSpPr>
              <p:nvPr/>
            </p:nvSpPr>
            <p:spPr bwMode="gray">
              <a:xfrm>
                <a:off x="1968" y="2544"/>
                <a:ext cx="48" cy="48"/>
              </a:xfrm>
              <a:prstGeom prst="ellipse">
                <a:avLst/>
              </a:prstGeom>
              <a:solidFill>
                <a:schemeClr val="bg1"/>
              </a:solidFill>
              <a:ln w="9525">
                <a:noFill/>
                <a:round/>
              </a:ln>
              <a:effectLst/>
            </p:spPr>
            <p:txBody>
              <a:bodyPr wrap="none" anchor="ctr"/>
              <a:lstStyle/>
              <a:p>
                <a:endParaRPr lang="en-US"/>
              </a:p>
            </p:txBody>
          </p:sp>
        </p:grpSp>
        <p:grpSp>
          <p:nvGrpSpPr>
            <p:cNvPr id="19" name="Group 23"/>
            <p:cNvGrpSpPr/>
            <p:nvPr/>
          </p:nvGrpSpPr>
          <p:grpSpPr bwMode="auto">
            <a:xfrm>
              <a:off x="1872" y="2352"/>
              <a:ext cx="144" cy="240"/>
              <a:chOff x="1968" y="2352"/>
              <a:chExt cx="144" cy="240"/>
            </a:xfrm>
          </p:grpSpPr>
          <p:sp>
            <p:nvSpPr>
              <p:cNvPr id="20" name="Oval 24"/>
              <p:cNvSpPr>
                <a:spLocks noChangeArrowheads="1"/>
              </p:cNvSpPr>
              <p:nvPr/>
            </p:nvSpPr>
            <p:spPr bwMode="gray">
              <a:xfrm>
                <a:off x="1968" y="2352"/>
                <a:ext cx="48" cy="48"/>
              </a:xfrm>
              <a:prstGeom prst="ellipse">
                <a:avLst/>
              </a:prstGeom>
              <a:solidFill>
                <a:schemeClr val="bg1"/>
              </a:solidFill>
              <a:ln w="9525">
                <a:noFill/>
                <a:round/>
              </a:ln>
              <a:effectLst/>
            </p:spPr>
            <p:txBody>
              <a:bodyPr wrap="none" anchor="ctr"/>
              <a:lstStyle/>
              <a:p>
                <a:endParaRPr lang="en-US"/>
              </a:p>
            </p:txBody>
          </p:sp>
          <p:sp>
            <p:nvSpPr>
              <p:cNvPr id="21" name="Oval 25"/>
              <p:cNvSpPr>
                <a:spLocks noChangeArrowheads="1"/>
              </p:cNvSpPr>
              <p:nvPr/>
            </p:nvSpPr>
            <p:spPr bwMode="gray">
              <a:xfrm>
                <a:off x="2016" y="2400"/>
                <a:ext cx="48" cy="48"/>
              </a:xfrm>
              <a:prstGeom prst="ellipse">
                <a:avLst/>
              </a:prstGeom>
              <a:solidFill>
                <a:schemeClr val="bg1"/>
              </a:solidFill>
              <a:ln w="9525">
                <a:noFill/>
                <a:round/>
              </a:ln>
              <a:effectLst/>
            </p:spPr>
            <p:txBody>
              <a:bodyPr wrap="none" anchor="ctr"/>
              <a:lstStyle/>
              <a:p>
                <a:endParaRPr lang="en-US"/>
              </a:p>
            </p:txBody>
          </p:sp>
          <p:sp>
            <p:nvSpPr>
              <p:cNvPr id="22" name="Oval 26"/>
              <p:cNvSpPr>
                <a:spLocks noChangeArrowheads="1"/>
              </p:cNvSpPr>
              <p:nvPr/>
            </p:nvSpPr>
            <p:spPr bwMode="gray">
              <a:xfrm>
                <a:off x="2064" y="2448"/>
                <a:ext cx="48" cy="48"/>
              </a:xfrm>
              <a:prstGeom prst="ellipse">
                <a:avLst/>
              </a:prstGeom>
              <a:solidFill>
                <a:schemeClr val="bg1"/>
              </a:solidFill>
              <a:ln w="9525">
                <a:noFill/>
                <a:round/>
              </a:ln>
              <a:effectLst/>
            </p:spPr>
            <p:txBody>
              <a:bodyPr wrap="none" anchor="ctr"/>
              <a:lstStyle/>
              <a:p>
                <a:endParaRPr lang="en-US"/>
              </a:p>
            </p:txBody>
          </p:sp>
          <p:sp>
            <p:nvSpPr>
              <p:cNvPr id="23" name="Oval 27"/>
              <p:cNvSpPr>
                <a:spLocks noChangeArrowheads="1"/>
              </p:cNvSpPr>
              <p:nvPr/>
            </p:nvSpPr>
            <p:spPr bwMode="gray">
              <a:xfrm>
                <a:off x="2016" y="2496"/>
                <a:ext cx="48" cy="48"/>
              </a:xfrm>
              <a:prstGeom prst="ellipse">
                <a:avLst/>
              </a:prstGeom>
              <a:solidFill>
                <a:schemeClr val="bg1"/>
              </a:solidFill>
              <a:ln w="9525">
                <a:noFill/>
                <a:round/>
              </a:ln>
              <a:effectLst/>
            </p:spPr>
            <p:txBody>
              <a:bodyPr wrap="none" anchor="ctr"/>
              <a:lstStyle/>
              <a:p>
                <a:endParaRPr lang="en-US"/>
              </a:p>
            </p:txBody>
          </p:sp>
          <p:sp>
            <p:nvSpPr>
              <p:cNvPr id="24" name="Oval 28"/>
              <p:cNvSpPr>
                <a:spLocks noChangeArrowheads="1"/>
              </p:cNvSpPr>
              <p:nvPr/>
            </p:nvSpPr>
            <p:spPr bwMode="gray">
              <a:xfrm>
                <a:off x="1968" y="2544"/>
                <a:ext cx="48" cy="48"/>
              </a:xfrm>
              <a:prstGeom prst="ellipse">
                <a:avLst/>
              </a:prstGeom>
              <a:solidFill>
                <a:schemeClr val="bg1"/>
              </a:solidFill>
              <a:ln w="9525">
                <a:noFill/>
                <a:round/>
              </a:ln>
              <a:effectLst/>
            </p:spPr>
            <p:txBody>
              <a:bodyPr wrap="none" anchor="ctr"/>
              <a:lstStyle/>
              <a:p>
                <a:endParaRPr lang="en-US"/>
              </a:p>
            </p:txBody>
          </p:sp>
        </p:grpSp>
      </p:grpSp>
      <p:grpSp>
        <p:nvGrpSpPr>
          <p:cNvPr id="30" name="Group 29"/>
          <p:cNvGrpSpPr/>
          <p:nvPr/>
        </p:nvGrpSpPr>
        <p:grpSpPr bwMode="auto">
          <a:xfrm>
            <a:off x="6248400" y="4529137"/>
            <a:ext cx="504825" cy="496888"/>
            <a:chOff x="1872" y="2352"/>
            <a:chExt cx="240" cy="240"/>
          </a:xfrm>
        </p:grpSpPr>
        <p:grpSp>
          <p:nvGrpSpPr>
            <p:cNvPr id="31" name="Group 30"/>
            <p:cNvGrpSpPr/>
            <p:nvPr/>
          </p:nvGrpSpPr>
          <p:grpSpPr bwMode="auto">
            <a:xfrm>
              <a:off x="1968" y="2352"/>
              <a:ext cx="144" cy="240"/>
              <a:chOff x="1968" y="2352"/>
              <a:chExt cx="144" cy="240"/>
            </a:xfrm>
          </p:grpSpPr>
          <p:sp>
            <p:nvSpPr>
              <p:cNvPr id="38" name="Oval 31"/>
              <p:cNvSpPr>
                <a:spLocks noChangeArrowheads="1"/>
              </p:cNvSpPr>
              <p:nvPr/>
            </p:nvSpPr>
            <p:spPr bwMode="gray">
              <a:xfrm>
                <a:off x="1968" y="2352"/>
                <a:ext cx="48" cy="48"/>
              </a:xfrm>
              <a:prstGeom prst="ellipse">
                <a:avLst/>
              </a:prstGeom>
              <a:solidFill>
                <a:schemeClr val="bg1"/>
              </a:solidFill>
              <a:ln w="9525">
                <a:noFill/>
                <a:round/>
              </a:ln>
              <a:effectLst/>
            </p:spPr>
            <p:txBody>
              <a:bodyPr wrap="none" anchor="ctr"/>
              <a:lstStyle/>
              <a:p>
                <a:endParaRPr lang="en-US"/>
              </a:p>
            </p:txBody>
          </p:sp>
          <p:sp>
            <p:nvSpPr>
              <p:cNvPr id="39" name="Oval 32"/>
              <p:cNvSpPr>
                <a:spLocks noChangeArrowheads="1"/>
              </p:cNvSpPr>
              <p:nvPr/>
            </p:nvSpPr>
            <p:spPr bwMode="gray">
              <a:xfrm>
                <a:off x="2016" y="2400"/>
                <a:ext cx="48" cy="48"/>
              </a:xfrm>
              <a:prstGeom prst="ellipse">
                <a:avLst/>
              </a:prstGeom>
              <a:solidFill>
                <a:schemeClr val="bg1"/>
              </a:solidFill>
              <a:ln w="9525">
                <a:noFill/>
                <a:round/>
              </a:ln>
              <a:effectLst/>
            </p:spPr>
            <p:txBody>
              <a:bodyPr wrap="none" anchor="ctr"/>
              <a:lstStyle/>
              <a:p>
                <a:endParaRPr lang="en-US"/>
              </a:p>
            </p:txBody>
          </p:sp>
          <p:sp>
            <p:nvSpPr>
              <p:cNvPr id="40" name="Oval 33"/>
              <p:cNvSpPr>
                <a:spLocks noChangeArrowheads="1"/>
              </p:cNvSpPr>
              <p:nvPr/>
            </p:nvSpPr>
            <p:spPr bwMode="gray">
              <a:xfrm>
                <a:off x="2064" y="2448"/>
                <a:ext cx="48" cy="48"/>
              </a:xfrm>
              <a:prstGeom prst="ellipse">
                <a:avLst/>
              </a:prstGeom>
              <a:solidFill>
                <a:schemeClr val="bg1"/>
              </a:solidFill>
              <a:ln w="9525">
                <a:noFill/>
                <a:round/>
              </a:ln>
              <a:effectLst/>
            </p:spPr>
            <p:txBody>
              <a:bodyPr wrap="none" anchor="ctr"/>
              <a:lstStyle/>
              <a:p>
                <a:endParaRPr lang="en-US"/>
              </a:p>
            </p:txBody>
          </p:sp>
          <p:sp>
            <p:nvSpPr>
              <p:cNvPr id="41" name="Oval 34"/>
              <p:cNvSpPr>
                <a:spLocks noChangeArrowheads="1"/>
              </p:cNvSpPr>
              <p:nvPr/>
            </p:nvSpPr>
            <p:spPr bwMode="gray">
              <a:xfrm>
                <a:off x="2016" y="2496"/>
                <a:ext cx="48" cy="48"/>
              </a:xfrm>
              <a:prstGeom prst="ellipse">
                <a:avLst/>
              </a:prstGeom>
              <a:solidFill>
                <a:schemeClr val="bg1"/>
              </a:solidFill>
              <a:ln w="9525">
                <a:noFill/>
                <a:round/>
              </a:ln>
              <a:effectLst/>
            </p:spPr>
            <p:txBody>
              <a:bodyPr wrap="none" anchor="ctr"/>
              <a:lstStyle/>
              <a:p>
                <a:endParaRPr lang="en-US"/>
              </a:p>
            </p:txBody>
          </p:sp>
          <p:sp>
            <p:nvSpPr>
              <p:cNvPr id="42" name="Oval 35"/>
              <p:cNvSpPr>
                <a:spLocks noChangeArrowheads="1"/>
              </p:cNvSpPr>
              <p:nvPr/>
            </p:nvSpPr>
            <p:spPr bwMode="gray">
              <a:xfrm>
                <a:off x="1968" y="2544"/>
                <a:ext cx="48" cy="48"/>
              </a:xfrm>
              <a:prstGeom prst="ellipse">
                <a:avLst/>
              </a:prstGeom>
              <a:solidFill>
                <a:schemeClr val="bg1"/>
              </a:solidFill>
              <a:ln w="9525">
                <a:noFill/>
                <a:round/>
              </a:ln>
              <a:effectLst/>
            </p:spPr>
            <p:txBody>
              <a:bodyPr wrap="none" anchor="ctr"/>
              <a:lstStyle/>
              <a:p>
                <a:endParaRPr lang="en-US"/>
              </a:p>
            </p:txBody>
          </p:sp>
        </p:grpSp>
        <p:grpSp>
          <p:nvGrpSpPr>
            <p:cNvPr id="32" name="Group 36"/>
            <p:cNvGrpSpPr/>
            <p:nvPr/>
          </p:nvGrpSpPr>
          <p:grpSpPr bwMode="auto">
            <a:xfrm>
              <a:off x="1872" y="2352"/>
              <a:ext cx="144" cy="240"/>
              <a:chOff x="1968" y="2352"/>
              <a:chExt cx="144" cy="240"/>
            </a:xfrm>
          </p:grpSpPr>
          <p:sp>
            <p:nvSpPr>
              <p:cNvPr id="33" name="Oval 37"/>
              <p:cNvSpPr>
                <a:spLocks noChangeArrowheads="1"/>
              </p:cNvSpPr>
              <p:nvPr/>
            </p:nvSpPr>
            <p:spPr bwMode="gray">
              <a:xfrm>
                <a:off x="1968" y="2352"/>
                <a:ext cx="48" cy="48"/>
              </a:xfrm>
              <a:prstGeom prst="ellipse">
                <a:avLst/>
              </a:prstGeom>
              <a:solidFill>
                <a:schemeClr val="bg1"/>
              </a:solidFill>
              <a:ln w="9525">
                <a:noFill/>
                <a:round/>
              </a:ln>
              <a:effectLst/>
            </p:spPr>
            <p:txBody>
              <a:bodyPr wrap="none" anchor="ctr"/>
              <a:lstStyle/>
              <a:p>
                <a:endParaRPr lang="en-US"/>
              </a:p>
            </p:txBody>
          </p:sp>
          <p:sp>
            <p:nvSpPr>
              <p:cNvPr id="34" name="Oval 38"/>
              <p:cNvSpPr>
                <a:spLocks noChangeArrowheads="1"/>
              </p:cNvSpPr>
              <p:nvPr/>
            </p:nvSpPr>
            <p:spPr bwMode="gray">
              <a:xfrm>
                <a:off x="2016" y="2400"/>
                <a:ext cx="48" cy="48"/>
              </a:xfrm>
              <a:prstGeom prst="ellipse">
                <a:avLst/>
              </a:prstGeom>
              <a:solidFill>
                <a:schemeClr val="bg1"/>
              </a:solidFill>
              <a:ln w="9525">
                <a:noFill/>
                <a:round/>
              </a:ln>
              <a:effectLst/>
            </p:spPr>
            <p:txBody>
              <a:bodyPr wrap="none" anchor="ctr"/>
              <a:lstStyle/>
              <a:p>
                <a:endParaRPr lang="en-US"/>
              </a:p>
            </p:txBody>
          </p:sp>
          <p:sp>
            <p:nvSpPr>
              <p:cNvPr id="35" name="Oval 39"/>
              <p:cNvSpPr>
                <a:spLocks noChangeArrowheads="1"/>
              </p:cNvSpPr>
              <p:nvPr/>
            </p:nvSpPr>
            <p:spPr bwMode="gray">
              <a:xfrm>
                <a:off x="2064" y="2448"/>
                <a:ext cx="48" cy="48"/>
              </a:xfrm>
              <a:prstGeom prst="ellipse">
                <a:avLst/>
              </a:prstGeom>
              <a:solidFill>
                <a:schemeClr val="bg1"/>
              </a:solidFill>
              <a:ln w="9525">
                <a:noFill/>
                <a:round/>
              </a:ln>
              <a:effectLst/>
            </p:spPr>
            <p:txBody>
              <a:bodyPr wrap="none" anchor="ctr"/>
              <a:lstStyle/>
              <a:p>
                <a:endParaRPr lang="en-US"/>
              </a:p>
            </p:txBody>
          </p:sp>
          <p:sp>
            <p:nvSpPr>
              <p:cNvPr id="36" name="Oval 40"/>
              <p:cNvSpPr>
                <a:spLocks noChangeArrowheads="1"/>
              </p:cNvSpPr>
              <p:nvPr/>
            </p:nvSpPr>
            <p:spPr bwMode="gray">
              <a:xfrm>
                <a:off x="2016" y="2496"/>
                <a:ext cx="48" cy="48"/>
              </a:xfrm>
              <a:prstGeom prst="ellipse">
                <a:avLst/>
              </a:prstGeom>
              <a:solidFill>
                <a:schemeClr val="bg1"/>
              </a:solidFill>
              <a:ln w="9525">
                <a:noFill/>
                <a:round/>
              </a:ln>
              <a:effectLst/>
            </p:spPr>
            <p:txBody>
              <a:bodyPr wrap="none" anchor="ctr"/>
              <a:lstStyle/>
              <a:p>
                <a:endParaRPr lang="en-US"/>
              </a:p>
            </p:txBody>
          </p:sp>
          <p:sp>
            <p:nvSpPr>
              <p:cNvPr id="37" name="Oval 41"/>
              <p:cNvSpPr>
                <a:spLocks noChangeArrowheads="1"/>
              </p:cNvSpPr>
              <p:nvPr/>
            </p:nvSpPr>
            <p:spPr bwMode="gray">
              <a:xfrm>
                <a:off x="1968" y="2544"/>
                <a:ext cx="48" cy="48"/>
              </a:xfrm>
              <a:prstGeom prst="ellipse">
                <a:avLst/>
              </a:prstGeom>
              <a:solidFill>
                <a:schemeClr val="bg1"/>
              </a:solidFill>
              <a:ln w="9525">
                <a:noFill/>
                <a:round/>
              </a:ln>
              <a:effectLst/>
            </p:spPr>
            <p:txBody>
              <a:bodyPr wrap="none" anchor="ctr"/>
              <a:lstStyle/>
              <a:p>
                <a:endParaRPr lang="en-US"/>
              </a:p>
            </p:txBody>
          </p:sp>
        </p:grpSp>
      </p:grpSp>
      <p:sp>
        <p:nvSpPr>
          <p:cNvPr id="43" name="Rectangle 42"/>
          <p:cNvSpPr/>
          <p:nvPr/>
        </p:nvSpPr>
        <p:spPr>
          <a:xfrm>
            <a:off x="2057400" y="2590800"/>
            <a:ext cx="380232" cy="477054"/>
          </a:xfrm>
          <a:prstGeom prst="rect">
            <a:avLst/>
          </a:prstGeom>
        </p:spPr>
        <p:txBody>
          <a:bodyPr wrap="none">
            <a:spAutoFit/>
          </a:bodyPr>
          <a:lstStyle/>
          <a:p>
            <a:r>
              <a:rPr lang="en-US" sz="2500" b="1" dirty="0" smtClean="0">
                <a:solidFill>
                  <a:srgbClr val="FF0000"/>
                </a:solidFill>
              </a:rPr>
              <a:t>p</a:t>
            </a:r>
            <a:endParaRPr lang="en-US" sz="2500" b="1" dirty="0">
              <a:solidFill>
                <a:srgbClr val="FF0000"/>
              </a:solidFill>
            </a:endParaRPr>
          </a:p>
        </p:txBody>
      </p:sp>
      <p:sp>
        <p:nvSpPr>
          <p:cNvPr id="44" name="Rectangle 43"/>
          <p:cNvSpPr/>
          <p:nvPr/>
        </p:nvSpPr>
        <p:spPr>
          <a:xfrm>
            <a:off x="4800600" y="2754868"/>
            <a:ext cx="518091" cy="369332"/>
          </a:xfrm>
          <a:prstGeom prst="rect">
            <a:avLst/>
          </a:prstGeom>
        </p:spPr>
        <p:txBody>
          <a:bodyPr wrap="none">
            <a:spAutoFit/>
          </a:bodyPr>
          <a:lstStyle/>
          <a:p>
            <a:r>
              <a:rPr lang="en-US" b="1" dirty="0" smtClean="0">
                <a:solidFill>
                  <a:srgbClr val="FF0000"/>
                </a:solidFill>
              </a:rPr>
              <a:t>BR</a:t>
            </a:r>
            <a:endParaRPr lang="en-US" b="1" dirty="0">
              <a:solidFill>
                <a:srgbClr val="FF0000"/>
              </a:solidFill>
            </a:endParaRPr>
          </a:p>
        </p:txBody>
      </p:sp>
      <p:sp>
        <p:nvSpPr>
          <p:cNvPr id="45" name="Rectangle 44"/>
          <p:cNvSpPr/>
          <p:nvPr/>
        </p:nvSpPr>
        <p:spPr>
          <a:xfrm>
            <a:off x="7620000" y="2754868"/>
            <a:ext cx="569387" cy="369332"/>
          </a:xfrm>
          <a:prstGeom prst="rect">
            <a:avLst/>
          </a:prstGeom>
        </p:spPr>
        <p:txBody>
          <a:bodyPr wrap="none">
            <a:spAutoFit/>
          </a:bodyPr>
          <a:lstStyle/>
          <a:p>
            <a:r>
              <a:rPr lang="en-US" b="1" dirty="0" smtClean="0">
                <a:solidFill>
                  <a:srgbClr val="FF0000"/>
                </a:solidFill>
              </a:rPr>
              <a:t>322</a:t>
            </a:r>
            <a:endParaRPr lang="en-US" b="1" dirty="0">
              <a:solidFill>
                <a:srgbClr val="FF0000"/>
              </a:solidFill>
            </a:endParaRPr>
          </a:p>
        </p:txBody>
      </p:sp>
      <p:sp>
        <p:nvSpPr>
          <p:cNvPr id="46" name="Slide Number Placeholder 45"/>
          <p:cNvSpPr>
            <a:spLocks noGrp="1" noEditPoints="1"/>
          </p:cNvSpPr>
          <p:nvPr>
            <p:ph type="sldNum" sz="quarter" idx="12"/>
          </p:nvPr>
        </p:nvSpPr>
        <p:spPr/>
        <p:txBody>
          <a:bodyPr/>
          <a:lstStyle/>
          <a:p>
            <a:fld id="{F446B426-93D7-4B46-84C2-E8123443C9A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The useful properties of pBR322</a:t>
            </a:r>
            <a:endParaRPr lang="en-US" dirty="0"/>
          </a:p>
        </p:txBody>
      </p:sp>
      <p:sp>
        <p:nvSpPr>
          <p:cNvPr id="3" name="Content Placeholder 2"/>
          <p:cNvSpPr>
            <a:spLocks noGrp="1" noEditPoints="1"/>
          </p:cNvSpPr>
          <p:nvPr>
            <p:ph idx="1"/>
          </p:nvPr>
        </p:nvSpPr>
        <p:spPr>
          <a:xfrm>
            <a:off x="1276350" y="1600200"/>
            <a:ext cx="4819650" cy="5257800"/>
          </a:xfrm>
        </p:spPr>
        <p:txBody>
          <a:bodyPr>
            <a:normAutofit fontScale="92500" lnSpcReduction="10000"/>
          </a:bodyPr>
          <a:lstStyle/>
          <a:p>
            <a:r>
              <a:rPr lang="en-US" dirty="0" smtClean="0"/>
              <a:t>The first useful feature of pBR322 is its size (4363 </a:t>
            </a:r>
            <a:r>
              <a:rPr lang="en-US" dirty="0" err="1" smtClean="0"/>
              <a:t>bp</a:t>
            </a:r>
            <a:r>
              <a:rPr lang="en-US" dirty="0" smtClean="0"/>
              <a:t>).</a:t>
            </a:r>
          </a:p>
          <a:p>
            <a:r>
              <a:rPr lang="en-US" dirty="0" smtClean="0"/>
              <a:t>The second feature of pBR322 is that, it carries two sets of antibiotic resistance genes.</a:t>
            </a:r>
          </a:p>
          <a:p>
            <a:r>
              <a:rPr lang="en-US" dirty="0" smtClean="0"/>
              <a:t>A third advantage of pBR322 is that it has a reasonably high copy number</a:t>
            </a:r>
            <a:endParaRPr lang="en-US" dirty="0"/>
          </a:p>
        </p:txBody>
      </p:sp>
      <p:pic>
        <p:nvPicPr>
          <p:cNvPr id="2050" name="Picture 2"/>
          <p:cNvPicPr>
            <a:picLocks noChangeAspect="1" noChangeArrowheads="1"/>
          </p:cNvPicPr>
          <p:nvPr/>
        </p:nvPicPr>
        <p:blipFill>
          <a:blip r:embed="rId3"/>
          <a:srcRect/>
          <a:stretch>
            <a:fillRect/>
          </a:stretch>
        </p:blipFill>
        <p:spPr bwMode="auto">
          <a:xfrm>
            <a:off x="6153150" y="2895600"/>
            <a:ext cx="2990850" cy="2602676"/>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More sophisticated E. coli plasmid cloning vectors</a:t>
            </a:r>
            <a:endParaRPr lang="en-US" dirty="0"/>
          </a:p>
        </p:txBody>
      </p:sp>
      <p:sp>
        <p:nvSpPr>
          <p:cNvPr id="3" name="Content Placeholder 2"/>
          <p:cNvSpPr>
            <a:spLocks noGrp="1" noEditPoints="1"/>
          </p:cNvSpPr>
          <p:nvPr>
            <p:ph idx="1"/>
          </p:nvPr>
        </p:nvSpPr>
        <p:spPr/>
        <p:txBody>
          <a:bodyPr>
            <a:normAutofit lnSpcReduction="10000"/>
          </a:bodyPr>
          <a:lstStyle/>
          <a:p>
            <a:r>
              <a:rPr lang="en-US" dirty="0" smtClean="0"/>
              <a:t>the majority of these derived from pBR322.</a:t>
            </a:r>
          </a:p>
          <a:p>
            <a:r>
              <a:rPr lang="en-US" dirty="0" smtClean="0"/>
              <a:t>One of the first of these was pBR327, which was produced by removing a 1089 </a:t>
            </a:r>
            <a:r>
              <a:rPr lang="en-US" dirty="0" err="1" smtClean="0"/>
              <a:t>bp</a:t>
            </a:r>
            <a:r>
              <a:rPr lang="en-US" dirty="0" smtClean="0"/>
              <a:t> segment from pBR322. This deletion left the </a:t>
            </a:r>
            <a:r>
              <a:rPr lang="en-US" i="1" dirty="0" err="1" smtClean="0"/>
              <a:t>ampR</a:t>
            </a:r>
            <a:r>
              <a:rPr lang="en-US" i="1" dirty="0" smtClean="0"/>
              <a:t> and </a:t>
            </a:r>
            <a:r>
              <a:rPr lang="en-US" i="1" dirty="0" err="1" smtClean="0"/>
              <a:t>tetR</a:t>
            </a:r>
            <a:r>
              <a:rPr lang="en-US" i="1" dirty="0" smtClean="0"/>
              <a:t> </a:t>
            </a:r>
            <a:r>
              <a:rPr lang="en-US" dirty="0" smtClean="0"/>
              <a:t>genes intact, but changed the </a:t>
            </a:r>
            <a:r>
              <a:rPr lang="en-US" dirty="0" err="1" smtClean="0"/>
              <a:t>replicative</a:t>
            </a:r>
            <a:r>
              <a:rPr lang="en-US" dirty="0" smtClean="0"/>
              <a:t> and conjugative abilities of the resulting plasmid.</a:t>
            </a: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Cont.</a:t>
            </a:r>
            <a:endParaRPr lang="en-US" dirty="0"/>
          </a:p>
        </p:txBody>
      </p:sp>
      <p:sp>
        <p:nvSpPr>
          <p:cNvPr id="3" name="Content Placeholder 2"/>
          <p:cNvSpPr>
            <a:spLocks noGrp="1" noEditPoints="1"/>
          </p:cNvSpPr>
          <p:nvPr>
            <p:ph idx="1"/>
          </p:nvPr>
        </p:nvSpPr>
        <p:spPr>
          <a:xfrm>
            <a:off x="1276350" y="1371600"/>
            <a:ext cx="7410450" cy="5638800"/>
          </a:xfrm>
        </p:spPr>
        <p:txBody>
          <a:bodyPr>
            <a:normAutofit fontScale="77500" lnSpcReduction="20000"/>
          </a:bodyPr>
          <a:lstStyle/>
          <a:p>
            <a:r>
              <a:rPr lang="en-US" dirty="0" smtClean="0"/>
              <a:t>As a result, pBR327 differs from pBR322 in two important ways:</a:t>
            </a:r>
          </a:p>
          <a:p>
            <a:r>
              <a:rPr lang="en-US" dirty="0" smtClean="0"/>
              <a:t>pBR327 has a higher copy number than pBR322, being present at about 30–45 molecules per </a:t>
            </a:r>
            <a:r>
              <a:rPr lang="en-US" i="1" dirty="0" smtClean="0"/>
              <a:t>E. coli cell.</a:t>
            </a:r>
          </a:p>
          <a:p>
            <a:r>
              <a:rPr lang="en-US" dirty="0" smtClean="0"/>
              <a:t>Makes this vector more suitable if the aim of the experiment is to study the function of the cloned gene.</a:t>
            </a:r>
          </a:p>
          <a:p>
            <a:r>
              <a:rPr lang="en-US" dirty="0" smtClean="0"/>
              <a:t>The deletion also destroys the conjugative ability of pBR322, making pBR327 a non-conjugative plasmid that cannot direct its own transfer to other </a:t>
            </a:r>
            <a:r>
              <a:rPr lang="en-US" i="1" dirty="0" smtClean="0"/>
              <a:t>E. coli </a:t>
            </a:r>
            <a:r>
              <a:rPr lang="en-US" dirty="0" smtClean="0"/>
              <a:t>cells. </a:t>
            </a:r>
          </a:p>
          <a:p>
            <a:r>
              <a:rPr lang="en-US" dirty="0" smtClean="0"/>
              <a:t>This is important for biological containment, averting the possibility of a recombinant pBR327 molecule escaping from the test tube and colonizing bacteria in the gut of a careless molecular biologist.</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867650" cy="762000"/>
          </a:xfrm>
        </p:spPr>
        <p:txBody>
          <a:bodyPr/>
          <a:lstStyle/>
          <a:p>
            <a:r>
              <a:rPr lang="en-US" i="1" dirty="0" smtClean="0"/>
              <a:t>pUC8—a Lac selection plasmid</a:t>
            </a:r>
            <a:endParaRPr lang="en-US" dirty="0"/>
          </a:p>
        </p:txBody>
      </p:sp>
      <p:sp>
        <p:nvSpPr>
          <p:cNvPr id="3" name="Content Placeholder 2"/>
          <p:cNvSpPr>
            <a:spLocks noGrp="1" noEditPoints="1"/>
          </p:cNvSpPr>
          <p:nvPr>
            <p:ph idx="1"/>
          </p:nvPr>
        </p:nvSpPr>
        <p:spPr>
          <a:xfrm>
            <a:off x="1276350" y="4419600"/>
            <a:ext cx="7410450" cy="1706563"/>
          </a:xfrm>
        </p:spPr>
        <p:txBody>
          <a:bodyPr>
            <a:normAutofit fontScale="62500" lnSpcReduction="20000"/>
          </a:bodyPr>
          <a:lstStyle/>
          <a:p>
            <a:r>
              <a:rPr lang="en-US" dirty="0" smtClean="0"/>
              <a:t>is descended from pBR322.</a:t>
            </a:r>
          </a:p>
          <a:p>
            <a:r>
              <a:rPr lang="en-US" dirty="0" smtClean="0"/>
              <a:t>The nucleotide sequence of the </a:t>
            </a:r>
            <a:r>
              <a:rPr lang="en-US" i="1" dirty="0" err="1" smtClean="0"/>
              <a:t>ampR</a:t>
            </a:r>
            <a:r>
              <a:rPr lang="en-US" i="1" dirty="0" smtClean="0"/>
              <a:t> gene has been changed so that it no longer </a:t>
            </a:r>
            <a:r>
              <a:rPr lang="en-US" dirty="0" smtClean="0"/>
              <a:t>contains the unique restriction sites: all these cloning sites are now clustered into a short segment of the </a:t>
            </a:r>
            <a:r>
              <a:rPr lang="en-US" i="1" dirty="0" err="1" smtClean="0"/>
              <a:t>lacZ</a:t>
            </a:r>
            <a:r>
              <a:rPr lang="en-US" i="1" dirty="0" smtClean="0"/>
              <a:t>′ gene carried by pUC8.</a:t>
            </a:r>
          </a:p>
          <a:p>
            <a:endParaRPr lang="en-US" dirty="0"/>
          </a:p>
        </p:txBody>
      </p:sp>
      <p:pic>
        <p:nvPicPr>
          <p:cNvPr id="1027" name="Picture 3"/>
          <p:cNvPicPr>
            <a:picLocks noChangeAspect="1" noChangeArrowheads="1"/>
          </p:cNvPicPr>
          <p:nvPr/>
        </p:nvPicPr>
        <p:blipFill>
          <a:blip r:embed="rId3"/>
          <a:srcRect/>
          <a:stretch>
            <a:fillRect/>
          </a:stretch>
        </p:blipFill>
        <p:spPr bwMode="auto">
          <a:xfrm>
            <a:off x="1676400" y="1447800"/>
            <a:ext cx="6143625" cy="2714625"/>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715250" cy="762000"/>
          </a:xfrm>
        </p:spPr>
        <p:txBody>
          <a:bodyPr/>
          <a:lstStyle/>
          <a:p>
            <a:r>
              <a:rPr lang="en-US" dirty="0" smtClean="0">
                <a:solidFill>
                  <a:srgbClr val="C00000"/>
                </a:solidFill>
              </a:rPr>
              <a:t>Identification of r</a:t>
            </a:r>
            <a:r>
              <a:rPr lang="en-US" dirty="0" smtClean="0">
                <a:solidFill>
                  <a:srgbClr val="0070C0"/>
                </a:solidFill>
              </a:rPr>
              <a:t>e</a:t>
            </a:r>
            <a:r>
              <a:rPr lang="en-US" dirty="0" smtClean="0">
                <a:solidFill>
                  <a:schemeClr val="accent5">
                    <a:lumMod val="50000"/>
                  </a:schemeClr>
                </a:solidFill>
              </a:rPr>
              <a:t>c</a:t>
            </a:r>
            <a:r>
              <a:rPr lang="en-US" dirty="0" smtClean="0">
                <a:solidFill>
                  <a:srgbClr val="00B0F0"/>
                </a:solidFill>
              </a:rPr>
              <a:t>o</a:t>
            </a:r>
            <a:r>
              <a:rPr lang="en-US" dirty="0" smtClean="0">
                <a:solidFill>
                  <a:srgbClr val="FFC000"/>
                </a:solidFill>
              </a:rPr>
              <a:t>m</a:t>
            </a:r>
            <a:r>
              <a:rPr lang="en-US" dirty="0" smtClean="0">
                <a:solidFill>
                  <a:srgbClr val="7030A0"/>
                </a:solidFill>
              </a:rPr>
              <a:t>b</a:t>
            </a:r>
            <a:r>
              <a:rPr lang="en-US" dirty="0" smtClean="0">
                <a:solidFill>
                  <a:srgbClr val="FFFF00"/>
                </a:solidFill>
              </a:rPr>
              <a:t>i</a:t>
            </a:r>
            <a:r>
              <a:rPr lang="en-US" dirty="0" smtClean="0">
                <a:solidFill>
                  <a:srgbClr val="0070C0"/>
                </a:solidFill>
              </a:rPr>
              <a:t>n</a:t>
            </a:r>
            <a:r>
              <a:rPr lang="en-US" dirty="0" smtClean="0">
                <a:solidFill>
                  <a:srgbClr val="C00000"/>
                </a:solidFill>
              </a:rPr>
              <a:t>a</a:t>
            </a:r>
            <a:r>
              <a:rPr lang="en-US" dirty="0" smtClean="0">
                <a:solidFill>
                  <a:srgbClr val="002060"/>
                </a:solidFill>
              </a:rPr>
              <a:t>n</a:t>
            </a:r>
            <a:r>
              <a:rPr lang="en-US" dirty="0" smtClean="0">
                <a:solidFill>
                  <a:srgbClr val="C00000"/>
                </a:solidFill>
              </a:rPr>
              <a:t>t</a:t>
            </a:r>
            <a:r>
              <a:rPr lang="en-US" dirty="0" smtClean="0">
                <a:solidFill>
                  <a:srgbClr val="00B050"/>
                </a:solidFill>
              </a:rPr>
              <a:t>s</a:t>
            </a:r>
            <a:endParaRPr lang="en-US" dirty="0">
              <a:solidFill>
                <a:srgbClr val="00B050"/>
              </a:solidFill>
            </a:endParaRPr>
          </a:p>
        </p:txBody>
      </p:sp>
      <p:sp>
        <p:nvSpPr>
          <p:cNvPr id="3" name="Content Placeholder 2"/>
          <p:cNvSpPr>
            <a:spLocks noGrp="1" noEditPoints="1"/>
          </p:cNvSpPr>
          <p:nvPr>
            <p:ph idx="1"/>
          </p:nvPr>
        </p:nvSpPr>
        <p:spPr/>
        <p:txBody>
          <a:bodyPr/>
          <a:lstStyle/>
          <a:p>
            <a:r>
              <a:rPr lang="en-US" b="1" dirty="0" err="1" smtClean="0"/>
              <a:t>Insertional</a:t>
            </a:r>
            <a:r>
              <a:rPr lang="en-US" b="1" dirty="0" smtClean="0"/>
              <a:t> inactivation</a:t>
            </a:r>
          </a:p>
          <a:p>
            <a:r>
              <a:rPr lang="en-US" dirty="0" smtClean="0"/>
              <a:t>Plating onto a selective medium enables </a:t>
            </a:r>
            <a:r>
              <a:rPr lang="en-US" dirty="0" err="1" smtClean="0"/>
              <a:t>transformants</a:t>
            </a:r>
            <a:r>
              <a:rPr lang="en-US" dirty="0" smtClean="0"/>
              <a:t> to be distinguished from </a:t>
            </a:r>
            <a:r>
              <a:rPr lang="en-US" dirty="0" err="1" smtClean="0"/>
              <a:t>nontransformants</a:t>
            </a:r>
            <a:r>
              <a:rPr lang="en-US" dirty="0" smtClean="0"/>
              <a:t>.</a:t>
            </a:r>
          </a:p>
          <a:p>
            <a:endParaRPr lang="en-US" dirty="0" smtClean="0"/>
          </a:p>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3771465"/>
            <a:ext cx="4953000" cy="3086535"/>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pic>
        <p:nvPicPr>
          <p:cNvPr id="4098" name="Picture 2"/>
          <p:cNvPicPr>
            <a:picLocks noChangeAspect="1" noChangeArrowheads="1"/>
          </p:cNvPicPr>
          <p:nvPr/>
        </p:nvPicPr>
        <p:blipFill>
          <a:blip r:embed="rId3"/>
          <a:srcRect/>
          <a:stretch>
            <a:fillRect/>
          </a:stretch>
        </p:blipFill>
        <p:spPr bwMode="auto">
          <a:xfrm>
            <a:off x="457200" y="1524000"/>
            <a:ext cx="8458200" cy="3166089"/>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609600"/>
            <a:ext cx="7019965" cy="6248400"/>
          </a:xfrm>
          <a:prstGeom prst="rect">
            <a:avLst/>
          </a:prstGeom>
          <a:noFill/>
          <a:ln w="9525">
            <a:noFill/>
            <a:miter lim="800000"/>
          </a:ln>
          <a:effectLst/>
        </p:spPr>
      </p:pic>
      <p:pic>
        <p:nvPicPr>
          <p:cNvPr id="3075" name="Picture 3"/>
          <p:cNvPicPr>
            <a:picLocks noGrp="1" noChangeAspect="1" noChangeArrowheads="1"/>
          </p:cNvPicPr>
          <p:nvPr>
            <p:ph idx="1"/>
          </p:nvPr>
        </p:nvPicPr>
        <p:blipFill>
          <a:blip r:embed="rId4"/>
          <a:srcRect/>
          <a:stretch>
            <a:fillRect/>
          </a:stretch>
        </p:blipFill>
        <p:spPr bwMode="auto">
          <a:xfrm>
            <a:off x="5172075" y="1066800"/>
            <a:ext cx="3971925" cy="2447925"/>
          </a:xfrm>
          <a:prstGeom prst="rect">
            <a:avLst/>
          </a:prstGeom>
          <a:ln>
            <a:noFill/>
          </a:ln>
          <a:effectLst>
            <a:outerShdw blurRad="190500" algn="tl" rotWithShape="0">
              <a:srgbClr val="000000">
                <a:alpha val="70000"/>
              </a:srgbClr>
            </a:outerShdw>
          </a:effectLst>
        </p:spPr>
      </p:pic>
      <p:sp>
        <p:nvSpPr>
          <p:cNvPr id="5" name="Title 4"/>
          <p:cNvSpPr>
            <a:spLocks noGrp="1" noEditPoints="1"/>
          </p:cNvSpPr>
          <p:nvPr>
            <p:ph type="title"/>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F446B426-93D7-4B46-84C2-E8123443C9A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Lac selection</a:t>
            </a:r>
            <a:endParaRPr lang="en-US" dirty="0"/>
          </a:p>
        </p:txBody>
      </p:sp>
      <p:sp>
        <p:nvSpPr>
          <p:cNvPr id="3" name="Content Placeholder 2"/>
          <p:cNvSpPr>
            <a:spLocks noGrp="1" noEditPoints="1"/>
          </p:cNvSpPr>
          <p:nvPr>
            <p:ph idx="1"/>
          </p:nvPr>
        </p:nvSpPr>
        <p:spPr/>
        <p:txBody>
          <a:bodyPr>
            <a:normAutofit fontScale="92500"/>
          </a:bodyPr>
          <a:lstStyle/>
          <a:p>
            <a:r>
              <a:rPr lang="en-US" dirty="0" smtClean="0"/>
              <a:t>Although </a:t>
            </a:r>
            <a:r>
              <a:rPr lang="en-US" dirty="0" err="1" smtClean="0"/>
              <a:t>insertional</a:t>
            </a:r>
            <a:r>
              <a:rPr lang="en-US" dirty="0" smtClean="0"/>
              <a:t> inactivation of an antibiotic resistance gene provides an effective means of recombinant identification, the method is made inconvenient by the need to carry out two screenings.</a:t>
            </a:r>
          </a:p>
          <a:p>
            <a:r>
              <a:rPr lang="en-US" dirty="0" smtClean="0"/>
              <a:t>Most modern plasmid vectors therefore make use of a different system.</a:t>
            </a:r>
          </a:p>
          <a:p>
            <a:r>
              <a:rPr lang="en-US" dirty="0" smtClean="0"/>
              <a:t>An example is pUC8.</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i="1" dirty="0"/>
          </a:p>
        </p:txBody>
      </p:sp>
      <p:sp>
        <p:nvSpPr>
          <p:cNvPr id="3" name="Content Placeholder 2"/>
          <p:cNvSpPr>
            <a:spLocks noGrp="1" noEditPoints="1"/>
          </p:cNvSpPr>
          <p:nvPr>
            <p:ph idx="1"/>
          </p:nvPr>
        </p:nvSpPr>
        <p:spPr>
          <a:xfrm>
            <a:off x="1276350" y="1600200"/>
            <a:ext cx="7410450" cy="5029200"/>
          </a:xfrm>
        </p:spPr>
        <p:txBody>
          <a:bodyPr/>
          <a:lstStyle/>
          <a:p>
            <a:r>
              <a:rPr lang="en-US" dirty="0" smtClean="0"/>
              <a:t>pUC8 carries the </a:t>
            </a:r>
            <a:r>
              <a:rPr lang="en-US" dirty="0" err="1" smtClean="0"/>
              <a:t>ampicillin</a:t>
            </a:r>
            <a:r>
              <a:rPr lang="en-US" dirty="0" smtClean="0"/>
              <a:t> resistance gene and a gene called </a:t>
            </a:r>
            <a:r>
              <a:rPr lang="en-US" i="1" dirty="0" err="1" smtClean="0"/>
              <a:t>lacZ</a:t>
            </a:r>
            <a:r>
              <a:rPr lang="en-US" i="1" dirty="0" smtClean="0"/>
              <a:t>′, which codes for part of the enzyme </a:t>
            </a:r>
            <a:r>
              <a:rPr lang="en-US" b="1" i="1" dirty="0" smtClean="0"/>
              <a:t>β-</a:t>
            </a:r>
            <a:r>
              <a:rPr lang="en-US" b="1" i="1" dirty="0" err="1" smtClean="0"/>
              <a:t>galactosidase</a:t>
            </a:r>
            <a:r>
              <a:rPr lang="en-US" b="1" i="1" dirty="0" smtClean="0"/>
              <a:t>. </a:t>
            </a:r>
          </a:p>
          <a:p>
            <a:r>
              <a:rPr lang="en-US" dirty="0" smtClean="0"/>
              <a:t>Cloning with pUC8 involves </a:t>
            </a:r>
            <a:r>
              <a:rPr lang="en-US" dirty="0" err="1" smtClean="0"/>
              <a:t>insertional</a:t>
            </a:r>
            <a:r>
              <a:rPr lang="en-US" dirty="0" smtClean="0"/>
              <a:t> inactivation of the </a:t>
            </a:r>
            <a:r>
              <a:rPr lang="en-US" i="1" dirty="0" err="1" smtClean="0"/>
              <a:t>lacZ</a:t>
            </a:r>
            <a:r>
              <a:rPr lang="en-US" i="1" dirty="0" smtClean="0"/>
              <a:t>′ gene, with recombinants identified because </a:t>
            </a:r>
            <a:r>
              <a:rPr lang="en-US" dirty="0" smtClean="0"/>
              <a:t>of their inability to synthesize b-</a:t>
            </a:r>
            <a:r>
              <a:rPr lang="en-US" dirty="0" err="1" smtClean="0"/>
              <a:t>galactosidase</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IN" dirty="0" smtClean="0"/>
              <a:t>Characteristics</a:t>
            </a:r>
            <a:endParaRPr lang="en-IN" dirty="0"/>
          </a:p>
        </p:txBody>
      </p:sp>
      <p:sp>
        <p:nvSpPr>
          <p:cNvPr id="3" name="Content Placeholder 2"/>
          <p:cNvSpPr>
            <a:spLocks noGrp="1" noEditPoints="1"/>
          </p:cNvSpPr>
          <p:nvPr>
            <p:ph idx="1"/>
          </p:nvPr>
        </p:nvSpPr>
        <p:spPr/>
        <p:txBody>
          <a:bodyPr/>
          <a:lstStyle/>
          <a:p>
            <a:r>
              <a:rPr lang="en-IN" dirty="0" smtClean="0"/>
              <a:t>Self replication and multiplication copies.</a:t>
            </a:r>
          </a:p>
          <a:p>
            <a:r>
              <a:rPr lang="en-IN" dirty="0" smtClean="0"/>
              <a:t>Replication origin site.</a:t>
            </a:r>
          </a:p>
          <a:p>
            <a:r>
              <a:rPr lang="en-IN" dirty="0" smtClean="0"/>
              <a:t>Cloning site.</a:t>
            </a:r>
          </a:p>
          <a:p>
            <a:r>
              <a:rPr lang="en-IN" dirty="0" smtClean="0"/>
              <a:t>Small size and low molecular weight.</a:t>
            </a:r>
          </a:p>
          <a:p>
            <a:r>
              <a:rPr lang="en-IN" dirty="0" smtClean="0"/>
              <a:t>Easily isolated and purified.</a:t>
            </a:r>
          </a:p>
          <a:p>
            <a:r>
              <a:rPr lang="en-IN" dirty="0" smtClean="0"/>
              <a:t>Selectable marker gene.</a:t>
            </a:r>
          </a:p>
          <a:p>
            <a:r>
              <a:rPr lang="en-IN" dirty="0" smtClean="0"/>
              <a:t>Easily isolated in host cell.</a:t>
            </a:r>
          </a:p>
          <a:p>
            <a:endParaRPr lang="en-IN"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1295400" y="1295400"/>
            <a:ext cx="6448425" cy="4229100"/>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381000" y="2057400"/>
            <a:ext cx="8206154" cy="3810000"/>
          </a:xfrm>
          <a:prstGeom prst="rect">
            <a:avLst/>
          </a:prstGeom>
          <a:noFill/>
          <a:ln w="9525">
            <a:noFill/>
            <a:miter lim="800000"/>
          </a:ln>
          <a:effectLst/>
        </p:spPr>
      </p:pic>
      <p:sp>
        <p:nvSpPr>
          <p:cNvPr id="5" name="Rectangle 4"/>
          <p:cNvSpPr/>
          <p:nvPr/>
        </p:nvSpPr>
        <p:spPr>
          <a:xfrm>
            <a:off x="4038600" y="457200"/>
            <a:ext cx="4572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en-US" dirty="0" smtClean="0"/>
              <a:t>X-gal (5-bromo-4-chloro-3-indolyl-b-D-galactopyranoside)</a:t>
            </a:r>
            <a:endParaRPr lang="en-US" dirty="0"/>
          </a:p>
        </p:txBody>
      </p:sp>
      <p:sp>
        <p:nvSpPr>
          <p:cNvPr id="6" name="Rectangle 5"/>
          <p:cNvSpPr/>
          <p:nvPr/>
        </p:nvSpPr>
        <p:spPr>
          <a:xfrm>
            <a:off x="4038600" y="1219200"/>
            <a:ext cx="4572000" cy="646331"/>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spAutoFit/>
          </a:bodyPr>
          <a:lstStyle/>
          <a:p>
            <a:r>
              <a:rPr lang="en-US" dirty="0" err="1" smtClean="0">
                <a:solidFill>
                  <a:sysClr val="windowText" lastClr="000000"/>
                </a:solidFill>
              </a:rPr>
              <a:t>Isopropylthiogalactoside</a:t>
            </a:r>
            <a:r>
              <a:rPr lang="en-US" dirty="0" smtClean="0">
                <a:solidFill>
                  <a:sysClr val="windowText" lastClr="000000"/>
                </a:solidFill>
              </a:rPr>
              <a:t> (IPTG) an inducer of the enzyme</a:t>
            </a:r>
            <a:endParaRPr lang="en-US" dirty="0">
              <a:solidFill>
                <a:sysClr val="windowText" lastClr="000000"/>
              </a:solidFill>
            </a:endParaRPr>
          </a:p>
        </p:txBody>
      </p:sp>
      <p:sp>
        <p:nvSpPr>
          <p:cNvPr id="7" name="Rectangle 6"/>
          <p:cNvSpPr/>
          <p:nvPr/>
        </p:nvSpPr>
        <p:spPr>
          <a:xfrm>
            <a:off x="838200" y="6019800"/>
            <a:ext cx="80772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Note that both </a:t>
            </a:r>
            <a:r>
              <a:rPr lang="en-US" dirty="0" err="1" smtClean="0"/>
              <a:t>ampicillin</a:t>
            </a:r>
            <a:r>
              <a:rPr lang="en-US" dirty="0" smtClean="0"/>
              <a:t> resistance and the presence or</a:t>
            </a:r>
          </a:p>
          <a:p>
            <a:r>
              <a:rPr lang="en-US" dirty="0" smtClean="0"/>
              <a:t>absence of b-</a:t>
            </a:r>
            <a:r>
              <a:rPr lang="en-US" dirty="0" err="1" smtClean="0"/>
              <a:t>galactosidase</a:t>
            </a:r>
            <a:r>
              <a:rPr lang="en-US" dirty="0" smtClean="0"/>
              <a:t> are tested for on a single agar plate.</a:t>
            </a:r>
            <a:endParaRPr lang="en-US" dirty="0"/>
          </a:p>
        </p:txBody>
      </p:sp>
      <p:sp>
        <p:nvSpPr>
          <p:cNvPr id="8" name="Slide Number Placeholder 7"/>
          <p:cNvSpPr>
            <a:spLocks noGrp="1" noEditPoints="1"/>
          </p:cNvSpPr>
          <p:nvPr>
            <p:ph type="sldNum" sz="quarter" idx="12"/>
          </p:nvPr>
        </p:nvSpPr>
        <p:spPr/>
        <p:txBody>
          <a:bodyPr/>
          <a:lstStyle/>
          <a:p>
            <a:fld id="{F446B426-93D7-4B46-84C2-E8123443C9A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1219200" y="1447800"/>
            <a:ext cx="7410450" cy="5257800"/>
          </a:xfrm>
        </p:spPr>
        <p:txBody>
          <a:bodyPr>
            <a:normAutofit fontScale="85000" lnSpcReduction="10000"/>
          </a:bodyPr>
          <a:lstStyle/>
          <a:p>
            <a:r>
              <a:rPr lang="en-US" dirty="0" smtClean="0">
                <a:solidFill>
                  <a:srgbClr val="C00000"/>
                </a:solidFill>
              </a:rPr>
              <a:t>pUC8 has three important advantages that have led to it becoming one of the most popular </a:t>
            </a:r>
            <a:r>
              <a:rPr lang="en-US" i="1" dirty="0" smtClean="0">
                <a:solidFill>
                  <a:srgbClr val="C00000"/>
                </a:solidFill>
              </a:rPr>
              <a:t>E. coli cloning vectors.</a:t>
            </a:r>
          </a:p>
          <a:p>
            <a:pPr lvl="1"/>
            <a:r>
              <a:rPr lang="en-US" dirty="0" smtClean="0"/>
              <a:t>The first of these is - plasmid having a copy number of 500–700 even before amplification.</a:t>
            </a:r>
          </a:p>
          <a:p>
            <a:pPr lvl="1"/>
            <a:r>
              <a:rPr lang="en-US" dirty="0" smtClean="0">
                <a:solidFill>
                  <a:srgbClr val="C00000"/>
                </a:solidFill>
              </a:rPr>
              <a:t>The second advantage is that identification of recombinant cells can be achieved by a single step process.</a:t>
            </a:r>
          </a:p>
          <a:p>
            <a:pPr lvl="1"/>
            <a:r>
              <a:rPr lang="en-US" dirty="0" smtClean="0"/>
              <a:t>The third advantage of pUC8 lies with the clustering of the restriction sites, which allows a DNA fragment with two different sticky ends (say </a:t>
            </a:r>
            <a:r>
              <a:rPr lang="en-US" i="1" dirty="0" err="1" smtClean="0"/>
              <a:t>EcoRI</a:t>
            </a:r>
            <a:r>
              <a:rPr lang="en-US" i="1" dirty="0" smtClean="0"/>
              <a:t> at one end and </a:t>
            </a:r>
            <a:r>
              <a:rPr lang="en-US" i="1" dirty="0" err="1" smtClean="0"/>
              <a:t>BamHI</a:t>
            </a:r>
            <a:r>
              <a:rPr lang="en-US" i="1" dirty="0" smtClean="0"/>
              <a:t> </a:t>
            </a:r>
            <a:r>
              <a:rPr lang="en-US" dirty="0" smtClean="0"/>
              <a:t>at the other) to be cloned without resorting to additional manipulations such as linker attachment.</a:t>
            </a:r>
          </a:p>
          <a:p>
            <a:endParaRPr lang="en-US" i="1" dirty="0" smtClean="0"/>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Cloning vectors based on </a:t>
            </a:r>
            <a:r>
              <a:rPr lang="en-US" dirty="0" err="1" smtClean="0"/>
              <a:t>bacteriophage</a:t>
            </a:r>
            <a:endParaRPr lang="en-US" dirty="0"/>
          </a:p>
        </p:txBody>
      </p:sp>
      <p:sp>
        <p:nvSpPr>
          <p:cNvPr id="3" name="Content Placeholder 2"/>
          <p:cNvSpPr>
            <a:spLocks noGrp="1" noEditPoints="1"/>
          </p:cNvSpPr>
          <p:nvPr>
            <p:ph idx="1"/>
          </p:nvPr>
        </p:nvSpPr>
        <p:spPr/>
        <p:txBody>
          <a:bodyPr/>
          <a:lstStyle/>
          <a:p>
            <a:r>
              <a:rPr lang="en-US" dirty="0" smtClean="0"/>
              <a:t>M13</a:t>
            </a:r>
          </a:p>
          <a:p>
            <a:r>
              <a:rPr lang="en-US" dirty="0" smtClean="0"/>
              <a:t>λ phage</a:t>
            </a:r>
            <a:endParaRPr lang="en-US" dirty="0"/>
          </a:p>
        </p:txBody>
      </p:sp>
      <p:pic>
        <p:nvPicPr>
          <p:cNvPr id="2050" name="Picture 2" descr="http://upload.wikimedia.org/wikipedia/commons/thumb/f/fd/Phage_lambda_virion.svg/250px-Phage_lambda_virion.svg.png"/>
          <p:cNvPicPr>
            <a:picLocks noChangeAspect="1" noChangeArrowheads="1"/>
          </p:cNvPicPr>
          <p:nvPr/>
        </p:nvPicPr>
        <p:blipFill>
          <a:blip r:embed="rId3"/>
          <a:srcRect/>
          <a:stretch>
            <a:fillRect/>
          </a:stretch>
        </p:blipFill>
        <p:spPr bwMode="auto">
          <a:xfrm>
            <a:off x="6324600" y="4267200"/>
            <a:ext cx="2381250" cy="2276475"/>
          </a:xfrm>
          <a:prstGeom prst="rect">
            <a:avLst/>
          </a:prstGeom>
          <a:noFill/>
        </p:spPr>
      </p:pic>
      <p:pic>
        <p:nvPicPr>
          <p:cNvPr id="2052" name="Picture 4" descr="M13B.svg"/>
          <p:cNvPicPr>
            <a:picLocks noChangeAspect="1" noChangeArrowheads="1"/>
          </p:cNvPicPr>
          <p:nvPr/>
        </p:nvPicPr>
        <p:blipFill>
          <a:blip r:embed="rId4"/>
          <a:srcRect/>
          <a:stretch>
            <a:fillRect/>
          </a:stretch>
        </p:blipFill>
        <p:spPr bwMode="auto">
          <a:xfrm>
            <a:off x="6019800" y="2514600"/>
            <a:ext cx="2857500" cy="942976"/>
          </a:xfrm>
          <a:prstGeom prst="rect">
            <a:avLst/>
          </a:prstGeom>
          <a:noFill/>
        </p:spPr>
      </p:pic>
      <p:sp>
        <p:nvSpPr>
          <p:cNvPr id="6" name="TextBox 5"/>
          <p:cNvSpPr txBox="1"/>
          <p:nvPr/>
        </p:nvSpPr>
        <p:spPr>
          <a:xfrm>
            <a:off x="1295400" y="5257800"/>
            <a:ext cx="43434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For long piece of DNA to be cloned</a:t>
            </a:r>
            <a:endParaRPr lang="en-US" dirty="0"/>
          </a:p>
        </p:txBody>
      </p:sp>
      <p:sp>
        <p:nvSpPr>
          <p:cNvPr id="7" name="Slide Number Placeholder 6"/>
          <p:cNvSpPr>
            <a:spLocks noGrp="1" noEditPoints="1"/>
          </p:cNvSpPr>
          <p:nvPr>
            <p:ph type="sldNum" sz="quarter" idx="12"/>
          </p:nvPr>
        </p:nvSpPr>
        <p:spPr/>
        <p:txBody>
          <a:bodyPr/>
          <a:lstStyle/>
          <a:p>
            <a:fld id="{F446B426-93D7-4B46-84C2-E8123443C9A3}"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Cloning vectors based on </a:t>
            </a:r>
            <a:r>
              <a:rPr lang="el-GR" dirty="0" smtClean="0"/>
              <a:t>λ</a:t>
            </a:r>
            <a:r>
              <a:rPr lang="en-US" dirty="0" smtClean="0"/>
              <a:t> </a:t>
            </a:r>
            <a:r>
              <a:rPr lang="en-US" dirty="0" err="1" smtClean="0"/>
              <a:t>bacteriophage</a:t>
            </a:r>
            <a:endParaRPr lang="en-US" dirty="0"/>
          </a:p>
        </p:txBody>
      </p:sp>
      <p:sp>
        <p:nvSpPr>
          <p:cNvPr id="3" name="Content Placeholder 2"/>
          <p:cNvSpPr>
            <a:spLocks noGrp="1" noEditPoints="1"/>
          </p:cNvSpPr>
          <p:nvPr>
            <p:ph idx="1"/>
          </p:nvPr>
        </p:nvSpPr>
        <p:spPr/>
        <p:txBody>
          <a:bodyPr/>
          <a:lstStyle/>
          <a:p>
            <a:endParaRPr lang="en-US" i="1" dirty="0" smtClean="0"/>
          </a:p>
          <a:p>
            <a:endParaRPr lang="en-US" dirty="0"/>
          </a:p>
        </p:txBody>
      </p:sp>
      <p:sp>
        <p:nvSpPr>
          <p:cNvPr id="4" name="Content Placeholder 2"/>
          <p:cNvSpPr txBox="1"/>
          <p:nvPr/>
        </p:nvSpPr>
        <p:spPr bwMode="gray">
          <a:xfrm>
            <a:off x="1219200" y="1447800"/>
            <a:ext cx="7410450" cy="5257800"/>
          </a:xfrm>
          <a:prstGeom prst="rect">
            <a:avLst/>
          </a:prstGeom>
          <a:noFill/>
          <a:ln w="9525">
            <a:noFill/>
            <a:miter lim="800000"/>
          </a:ln>
          <a:effectLst/>
        </p:spPr>
        <p:txBody>
          <a:bodyPr vert="horz" wrap="square" lIns="91440" tIns="45720" rIns="91440" bIns="45720" anchor="t">
            <a:prstTxWarp prst="textNoShape">
              <a:avLst/>
            </a:prstTxWarp>
            <a:normAutofit/>
          </a:bodyPr>
          <a:lstStyle/>
          <a:p>
            <a:r>
              <a:rPr lang="en-US" sz="3200" dirty="0" smtClean="0"/>
              <a:t>The </a:t>
            </a:r>
            <a:r>
              <a:rPr lang="en-US" sz="3200" i="1" dirty="0" smtClean="0"/>
              <a:t>E. coli </a:t>
            </a:r>
            <a:r>
              <a:rPr lang="en-US" sz="3200" dirty="0" smtClean="0"/>
              <a:t>virus (</a:t>
            </a:r>
            <a:r>
              <a:rPr lang="en-US" sz="3200" dirty="0" err="1" smtClean="0"/>
              <a:t>bacteriophage</a:t>
            </a:r>
            <a:r>
              <a:rPr lang="en-US" sz="3200" dirty="0" smtClean="0"/>
              <a:t>, or phage) λ has been engineered to be a</a:t>
            </a:r>
          </a:p>
          <a:p>
            <a:r>
              <a:rPr lang="en-US" sz="3200" dirty="0" smtClean="0"/>
              <a:t>vector for inserts in the range of 15 to 20 kb.</a:t>
            </a:r>
          </a:p>
          <a:p>
            <a:endParaRPr kumimoji="0" lang="en-US" sz="3200" b="0" i="1" u="none" strike="noStrike" kern="0" cap="none" spc="0" baseline="0" noProof="0" dirty="0" smtClean="0">
              <a:ln>
                <a:noFill/>
              </a:ln>
              <a:solidFill>
                <a:schemeClr val="tx1"/>
              </a:solidFill>
              <a:effectLst/>
              <a:uLnTx/>
              <a:latin typeface="+mn-lt"/>
              <a:ea typeface="+mn-ea"/>
              <a:cs typeface="+mn-cs"/>
            </a:endParaRPr>
          </a:p>
          <a:p>
            <a:r>
              <a:rPr lang="en-US" sz="3200" dirty="0" smtClean="0"/>
              <a:t>After </a:t>
            </a:r>
            <a:r>
              <a:rPr lang="en-US" sz="3200" dirty="0" err="1" smtClean="0"/>
              <a:t>bacteriophage</a:t>
            </a:r>
            <a:r>
              <a:rPr lang="en-US" sz="3200" dirty="0" smtClean="0"/>
              <a:t> λ infects </a:t>
            </a:r>
            <a:r>
              <a:rPr lang="en-US" sz="3200" i="1" dirty="0" smtClean="0"/>
              <a:t>E. coli </a:t>
            </a:r>
            <a:r>
              <a:rPr lang="en-US" sz="3200" dirty="0" smtClean="0"/>
              <a:t>by injection of its DNA, two possibilities</a:t>
            </a:r>
          </a:p>
          <a:p>
            <a:r>
              <a:rPr lang="en-US" sz="3200" dirty="0" smtClean="0"/>
              <a:t>exist. </a:t>
            </a:r>
          </a:p>
          <a:p>
            <a:pPr>
              <a:buFontTx/>
              <a:buChar char="-"/>
            </a:pPr>
            <a:r>
              <a:rPr lang="en-US" sz="3200" dirty="0" err="1" smtClean="0"/>
              <a:t>Lytic</a:t>
            </a:r>
            <a:r>
              <a:rPr lang="en-US" sz="3200" dirty="0" smtClean="0"/>
              <a:t> cycle </a:t>
            </a:r>
          </a:p>
          <a:p>
            <a:pPr>
              <a:buFontTx/>
              <a:buChar char="-"/>
            </a:pPr>
            <a:r>
              <a:rPr kumimoji="0" lang="en-US" sz="3200" b="0" u="none" strike="noStrike" kern="0" cap="none" spc="0" baseline="0" noProof="0" dirty="0" err="1" smtClean="0">
                <a:ln>
                  <a:noFill/>
                </a:ln>
                <a:solidFill>
                  <a:schemeClr val="tx1"/>
                </a:solidFill>
                <a:effectLst/>
                <a:uLnTx/>
                <a:latin typeface="+mn-lt"/>
                <a:ea typeface="+mn-ea"/>
                <a:cs typeface="+mn-cs"/>
              </a:rPr>
              <a:t>Lysogeny</a:t>
            </a:r>
            <a:r>
              <a:rPr kumimoji="0" lang="en-US" sz="3200" b="0" u="none" strike="noStrike" kern="0" cap="none" spc="0" baseline="0" noProof="0" dirty="0" smtClean="0">
                <a:ln>
                  <a:noFill/>
                </a:ln>
                <a:solidFill>
                  <a:schemeClr val="tx1"/>
                </a:solidFill>
                <a:effectLst/>
                <a:uLnTx/>
                <a:latin typeface="+mn-lt"/>
                <a:ea typeface="+mn-ea"/>
                <a:cs typeface="+mn-cs"/>
              </a:rPr>
              <a:t> cycle</a:t>
            </a:r>
            <a:endParaRPr kumimoji="0" lang="en-US" sz="3200" b="0" u="none" strike="noStrike" kern="0" cap="none" spc="0" baseline="0" noProof="0" dirty="0">
              <a:ln>
                <a:noFill/>
              </a:ln>
              <a:solidFill>
                <a:schemeClr val="tx1"/>
              </a:solidFill>
              <a:effectLst/>
              <a:uLnTx/>
              <a:latin typeface="+mn-lt"/>
              <a:ea typeface="+mn-ea"/>
              <a:cs typeface="+mn-cs"/>
            </a:endParaRPr>
          </a:p>
        </p:txBody>
      </p:sp>
      <p:sp>
        <p:nvSpPr>
          <p:cNvPr id="5" name="Slide Number Placeholder 4"/>
          <p:cNvSpPr>
            <a:spLocks noGrp="1" noEditPoints="1"/>
          </p:cNvSpPr>
          <p:nvPr>
            <p:ph type="sldNum" sz="quarter" idx="12"/>
          </p:nvPr>
        </p:nvSpPr>
        <p:spPr/>
        <p:txBody>
          <a:bodyPr/>
          <a:lstStyle/>
          <a:p>
            <a:fld id="{F446B426-93D7-4B46-84C2-E8123443C9A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pic>
        <p:nvPicPr>
          <p:cNvPr id="2051" name="Picture 3"/>
          <p:cNvPicPr>
            <a:picLocks noChangeAspect="1" noChangeArrowheads="1"/>
          </p:cNvPicPr>
          <p:nvPr/>
        </p:nvPicPr>
        <p:blipFill>
          <a:blip r:embed="rId3"/>
          <a:srcRect/>
          <a:stretch>
            <a:fillRect/>
          </a:stretch>
        </p:blipFill>
        <p:spPr bwMode="auto">
          <a:xfrm>
            <a:off x="1524000" y="604770"/>
            <a:ext cx="6754639" cy="6240532"/>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1357997" y="89685"/>
            <a:ext cx="5620670" cy="6393680"/>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normAutofit fontScale="77500" lnSpcReduction="20000"/>
          </a:bodyPr>
          <a:lstStyle/>
          <a:p>
            <a:r>
              <a:rPr lang="en-US" dirty="0" smtClean="0"/>
              <a:t>The production and assembly of the heads and tails and the packaging of DNA are a highly coordinated sequence of events.</a:t>
            </a:r>
          </a:p>
          <a:p>
            <a:r>
              <a:rPr lang="en-US" dirty="0" smtClean="0">
                <a:solidFill>
                  <a:srgbClr val="C00000"/>
                </a:solidFill>
              </a:rPr>
              <a:t>The DNA within the head of a λ particle is a 50-kb linear molecule with a 12-base single-stranded extension at the 5′ end of each strand. These extensions are called cohesive (</a:t>
            </a:r>
            <a:r>
              <a:rPr lang="en-US" dirty="0" err="1" smtClean="0">
                <a:solidFill>
                  <a:srgbClr val="C00000"/>
                </a:solidFill>
              </a:rPr>
              <a:t>cos</a:t>
            </a:r>
            <a:r>
              <a:rPr lang="en-US" dirty="0" smtClean="0">
                <a:solidFill>
                  <a:srgbClr val="C00000"/>
                </a:solidFill>
              </a:rPr>
              <a:t>) ends because they contain sequences that are complementary to each other.</a:t>
            </a:r>
          </a:p>
          <a:p>
            <a:r>
              <a:rPr lang="en-US" dirty="0" smtClean="0"/>
              <a:t>During the early phase of the </a:t>
            </a:r>
            <a:r>
              <a:rPr lang="en-US" dirty="0" err="1" smtClean="0"/>
              <a:t>lytic</a:t>
            </a:r>
            <a:r>
              <a:rPr lang="en-US" dirty="0" smtClean="0"/>
              <a:t> cycle, DNA replication from the circular molecule creates a linear form of λ DNA that is composed of several contiguous lengths of 50-kb units, i.e., </a:t>
            </a:r>
            <a:r>
              <a:rPr lang="en-US" dirty="0" err="1" smtClean="0"/>
              <a:t>concatemers</a:t>
            </a:r>
            <a:r>
              <a:rPr lang="en-US" dirty="0" smtClean="0"/>
              <a:t>.</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pic>
        <p:nvPicPr>
          <p:cNvPr id="4099" name="Picture 3"/>
          <p:cNvPicPr>
            <a:picLocks noChangeAspect="1" noChangeArrowheads="1"/>
          </p:cNvPicPr>
          <p:nvPr/>
        </p:nvPicPr>
        <p:blipFill>
          <a:blip r:embed="rId3"/>
          <a:srcRect/>
          <a:stretch>
            <a:fillRect/>
          </a:stretch>
        </p:blipFill>
        <p:spPr bwMode="auto">
          <a:xfrm>
            <a:off x="1066800" y="0"/>
            <a:ext cx="7334250" cy="1524000"/>
          </a:xfrm>
          <a:prstGeom prst="rect">
            <a:avLst/>
          </a:prstGeom>
          <a:noFill/>
          <a:ln w="9525">
            <a:noFill/>
            <a:miter lim="800000"/>
          </a:ln>
          <a:effectLst/>
        </p:spPr>
      </p:pic>
      <p:pic>
        <p:nvPicPr>
          <p:cNvPr id="4100" name="Picture 4"/>
          <p:cNvPicPr>
            <a:picLocks noChangeAspect="1" noChangeArrowheads="1"/>
          </p:cNvPicPr>
          <p:nvPr/>
        </p:nvPicPr>
        <p:blipFill>
          <a:blip r:embed="rId4"/>
          <a:srcRect/>
          <a:stretch>
            <a:fillRect/>
          </a:stretch>
        </p:blipFill>
        <p:spPr bwMode="auto">
          <a:xfrm>
            <a:off x="1371600" y="2667000"/>
            <a:ext cx="4648200" cy="2867025"/>
          </a:xfrm>
          <a:prstGeom prst="rect">
            <a:avLst/>
          </a:prstGeom>
          <a:noFill/>
          <a:ln w="9525">
            <a:noFill/>
            <a:miter lim="800000"/>
          </a:ln>
          <a:effectLst/>
        </p:spPr>
      </p:pic>
      <p:sp>
        <p:nvSpPr>
          <p:cNvPr id="6" name="Slide Number Placeholder 5"/>
          <p:cNvSpPr>
            <a:spLocks noGrp="1" noEditPoints="1"/>
          </p:cNvSpPr>
          <p:nvPr>
            <p:ph type="sldNum" sz="quarter" idx="12"/>
          </p:nvPr>
        </p:nvSpPr>
        <p:spPr/>
        <p:txBody>
          <a:bodyPr/>
          <a:lstStyle/>
          <a:p>
            <a:fld id="{F446B426-93D7-4B46-84C2-E8123443C9A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762000" y="1524000"/>
            <a:ext cx="7924800" cy="4886325"/>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IN" dirty="0" smtClean="0"/>
              <a:t>Selection of vector</a:t>
            </a:r>
            <a:endParaRPr lang="en-IN" dirty="0"/>
          </a:p>
        </p:txBody>
      </p:sp>
      <p:sp>
        <p:nvSpPr>
          <p:cNvPr id="3" name="Content Placeholder 2"/>
          <p:cNvSpPr>
            <a:spLocks noGrp="1" noEditPoints="1"/>
          </p:cNvSpPr>
          <p:nvPr>
            <p:ph idx="1"/>
          </p:nvPr>
        </p:nvSpPr>
        <p:spPr>
          <a:xfrm>
            <a:off x="1276350" y="1371600"/>
            <a:ext cx="7410450" cy="4525963"/>
          </a:xfrm>
        </p:spPr>
        <p:txBody>
          <a:bodyPr/>
          <a:lstStyle/>
          <a:p>
            <a:r>
              <a:rPr lang="en-IN" dirty="0" smtClean="0"/>
              <a:t>Objective of cloning experiment.</a:t>
            </a:r>
          </a:p>
          <a:p>
            <a:r>
              <a:rPr lang="en-IN" dirty="0" smtClean="0"/>
              <a:t>Ease of working.</a:t>
            </a:r>
          </a:p>
          <a:p>
            <a:r>
              <a:rPr lang="en-IN" dirty="0" smtClean="0"/>
              <a:t>Knowledge existing about the vector.</a:t>
            </a:r>
          </a:p>
          <a:p>
            <a:r>
              <a:rPr lang="en-IN" dirty="0" smtClean="0"/>
              <a:t>Suitability</a:t>
            </a:r>
          </a:p>
          <a:p>
            <a:r>
              <a:rPr lang="en-IN" dirty="0" smtClean="0"/>
              <a:t>Reliability </a:t>
            </a:r>
          </a:p>
          <a:p>
            <a:pPr marL="0" indent="0">
              <a:buNone/>
            </a:pPr>
            <a:r>
              <a:rPr lang="en-IN" b="1" dirty="0" smtClean="0"/>
              <a:t>USES</a:t>
            </a:r>
          </a:p>
          <a:p>
            <a:pPr marL="530225" indent="-530225">
              <a:buFont typeface="Wingdings" pitchFamily="2" charset="2"/>
              <a:buChar char="Ø"/>
            </a:pPr>
            <a:r>
              <a:rPr lang="en-IN" dirty="0" smtClean="0"/>
              <a:t>Genomic library</a:t>
            </a:r>
          </a:p>
          <a:p>
            <a:pPr marL="530225" indent="-530225">
              <a:buFont typeface="Wingdings" pitchFamily="2" charset="2"/>
              <a:buChar char="Ø"/>
            </a:pPr>
            <a:r>
              <a:rPr lang="en-IN" dirty="0" smtClean="0"/>
              <a:t>Preparing probes</a:t>
            </a:r>
          </a:p>
          <a:p>
            <a:pPr marL="530225" indent="-530225">
              <a:buFont typeface="Wingdings" pitchFamily="2" charset="2"/>
              <a:buChar char="Ø"/>
            </a:pPr>
            <a:r>
              <a:rPr lang="en-IN" dirty="0" smtClean="0"/>
              <a:t>Genetic engineering experiments</a:t>
            </a: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0" y="3962400"/>
            <a:ext cx="6248400" cy="2895600"/>
          </a:xfrm>
        </p:spPr>
        <p:txBody>
          <a:bodyPr>
            <a:normAutofit fontScale="55000" lnSpcReduction="20000"/>
          </a:bodyPr>
          <a:lstStyle/>
          <a:p>
            <a:r>
              <a:rPr lang="en-US" dirty="0" smtClean="0"/>
              <a:t>The location of the </a:t>
            </a:r>
            <a:r>
              <a:rPr lang="en-US" dirty="0" err="1" smtClean="0"/>
              <a:t>cos</a:t>
            </a:r>
            <a:r>
              <a:rPr lang="en-US" dirty="0" smtClean="0"/>
              <a:t> sequences, which are 50 kb</a:t>
            </a:r>
          </a:p>
          <a:p>
            <a:r>
              <a:rPr lang="en-US" dirty="0" smtClean="0"/>
              <a:t>apart in the multiple-length linear λ DNA, ensures that each head receives the correct amount of DNA. </a:t>
            </a:r>
          </a:p>
          <a:p>
            <a:r>
              <a:rPr lang="en-US" dirty="0" smtClean="0">
                <a:solidFill>
                  <a:srgbClr val="FF0000"/>
                </a:solidFill>
              </a:rPr>
              <a:t>Located at the opening of the head is an enzyme that recognizes the double-stranded </a:t>
            </a:r>
            <a:r>
              <a:rPr lang="en-US" dirty="0" err="1" smtClean="0">
                <a:solidFill>
                  <a:srgbClr val="FF0000"/>
                </a:solidFill>
              </a:rPr>
              <a:t>cos</a:t>
            </a:r>
            <a:r>
              <a:rPr lang="en-US" dirty="0" smtClean="0">
                <a:solidFill>
                  <a:srgbClr val="FF0000"/>
                </a:solidFill>
              </a:rPr>
              <a:t> sequence and cuts the DNA at this site as the DNA is inserted into the head. </a:t>
            </a:r>
          </a:p>
          <a:p>
            <a:r>
              <a:rPr lang="en-US" dirty="0" smtClean="0"/>
              <a:t>By mixing purified empty heads, </a:t>
            </a:r>
            <a:r>
              <a:rPr lang="en-US" dirty="0" err="1" smtClean="0"/>
              <a:t>bacteriophage</a:t>
            </a:r>
            <a:r>
              <a:rPr lang="en-US" dirty="0" smtClean="0"/>
              <a:t> λ DNA (50 kb), and tail assemblies, infective particles are produced in a reaction tube.</a:t>
            </a:r>
            <a:endParaRPr lang="en-US" dirty="0"/>
          </a:p>
        </p:txBody>
      </p:sp>
      <p:pic>
        <p:nvPicPr>
          <p:cNvPr id="46082" name="Picture 2"/>
          <p:cNvPicPr>
            <a:picLocks noChangeAspect="1" noChangeArrowheads="1"/>
          </p:cNvPicPr>
          <p:nvPr/>
        </p:nvPicPr>
        <p:blipFill>
          <a:blip r:embed="rId3"/>
          <a:srcRect/>
          <a:stretch>
            <a:fillRect/>
          </a:stretch>
        </p:blipFill>
        <p:spPr bwMode="auto">
          <a:xfrm>
            <a:off x="6172200" y="304800"/>
            <a:ext cx="2971800" cy="4410075"/>
          </a:xfrm>
          <a:prstGeom prst="rect">
            <a:avLst/>
          </a:prstGeom>
          <a:noFill/>
          <a:ln w="9525">
            <a:noFill/>
            <a:miter lim="800000"/>
          </a:ln>
          <a:effectLst/>
        </p:spPr>
      </p:pic>
      <p:pic>
        <p:nvPicPr>
          <p:cNvPr id="46083" name="Picture 3"/>
          <p:cNvPicPr>
            <a:picLocks noChangeAspect="1" noChangeArrowheads="1"/>
          </p:cNvPicPr>
          <p:nvPr/>
        </p:nvPicPr>
        <p:blipFill>
          <a:blip r:embed="rId4"/>
          <a:srcRect/>
          <a:stretch>
            <a:fillRect/>
          </a:stretch>
        </p:blipFill>
        <p:spPr bwMode="auto">
          <a:xfrm>
            <a:off x="304800" y="228600"/>
            <a:ext cx="5181600" cy="3127753"/>
          </a:xfrm>
          <a:prstGeom prst="rect">
            <a:avLst/>
          </a:prstGeom>
          <a:noFill/>
          <a:ln w="9525">
            <a:noFill/>
            <a:miter lim="800000"/>
          </a:ln>
          <a:effectLst/>
        </p:spPr>
      </p:pic>
      <p:sp>
        <p:nvSpPr>
          <p:cNvPr id="6" name="Slide Number Placeholder 5"/>
          <p:cNvSpPr>
            <a:spLocks noGrp="1" noEditPoints="1"/>
          </p:cNvSpPr>
          <p:nvPr>
            <p:ph type="sldNum" sz="quarter" idx="12"/>
          </p:nvPr>
        </p:nvSpPr>
        <p:spPr/>
        <p:txBody>
          <a:bodyPr/>
          <a:lstStyle/>
          <a:p>
            <a:fld id="{F446B426-93D7-4B46-84C2-E8123443C9A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Two problems</a:t>
            </a:r>
            <a:endParaRPr lang="en-US" dirty="0"/>
          </a:p>
        </p:txBody>
      </p:sp>
      <p:pic>
        <p:nvPicPr>
          <p:cNvPr id="1026" name="Picture 2"/>
          <p:cNvPicPr>
            <a:picLocks noChangeAspect="1" noChangeArrowheads="1"/>
          </p:cNvPicPr>
          <p:nvPr/>
        </p:nvPicPr>
        <p:blipFill>
          <a:blip r:embed="rId3"/>
          <a:srcRect/>
          <a:stretch>
            <a:fillRect/>
          </a:stretch>
        </p:blipFill>
        <p:spPr bwMode="auto">
          <a:xfrm>
            <a:off x="1143000" y="1371600"/>
            <a:ext cx="4924425" cy="2447925"/>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4"/>
          <a:srcRect/>
          <a:stretch>
            <a:fillRect/>
          </a:stretch>
        </p:blipFill>
        <p:spPr bwMode="auto">
          <a:xfrm>
            <a:off x="3962400" y="4410075"/>
            <a:ext cx="5019675" cy="2447925"/>
          </a:xfrm>
          <a:prstGeom prst="rect">
            <a:avLst/>
          </a:prstGeom>
          <a:ln>
            <a:noFill/>
          </a:ln>
          <a:effectLst>
            <a:outerShdw blurRad="190500" algn="tl" rotWithShape="0">
              <a:srgbClr val="000000">
                <a:alpha val="70000"/>
              </a:srgbClr>
            </a:outerShdw>
          </a:effectLst>
        </p:spPr>
      </p:pic>
      <p:sp>
        <p:nvSpPr>
          <p:cNvPr id="6" name="Slide Number Placeholder 5"/>
          <p:cNvSpPr>
            <a:spLocks noGrp="1" noEditPoints="1"/>
          </p:cNvSpPr>
          <p:nvPr>
            <p:ph type="sldNum" sz="quarter" idx="12"/>
          </p:nvPr>
        </p:nvSpPr>
        <p:spPr/>
        <p:txBody>
          <a:bodyPr/>
          <a:lstStyle/>
          <a:p>
            <a:fld id="{F446B426-93D7-4B46-84C2-E8123443C9A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First Problem Solution</a:t>
            </a:r>
            <a:endParaRPr lang="en-US" dirty="0"/>
          </a:p>
        </p:txBody>
      </p:sp>
      <p:sp>
        <p:nvSpPr>
          <p:cNvPr id="3" name="Content Placeholder 2"/>
          <p:cNvSpPr>
            <a:spLocks noGrp="1" noEditPoints="1"/>
          </p:cNvSpPr>
          <p:nvPr>
            <p:ph idx="1"/>
          </p:nvPr>
        </p:nvSpPr>
        <p:spPr>
          <a:xfrm>
            <a:off x="1276350" y="1600201"/>
            <a:ext cx="7410450" cy="2819400"/>
          </a:xfrm>
        </p:spPr>
        <p:txBody>
          <a:bodyPr>
            <a:normAutofit fontScale="77500" lnSpcReduction="20000"/>
          </a:bodyPr>
          <a:lstStyle/>
          <a:p>
            <a:r>
              <a:rPr lang="en-US" dirty="0" smtClean="0"/>
              <a:t>by the discovery that a large segment in the central region of the e DNA molecule can be removed without affecting the ability of the phage to infect </a:t>
            </a:r>
            <a:r>
              <a:rPr lang="en-US" i="1" dirty="0" smtClean="0"/>
              <a:t>E. coli cells.</a:t>
            </a:r>
          </a:p>
          <a:p>
            <a:r>
              <a:rPr lang="en-US" dirty="0" smtClean="0">
                <a:solidFill>
                  <a:srgbClr val="FF0000"/>
                </a:solidFill>
              </a:rPr>
              <a:t>Removal of all or part of this non-essential region, between positions 20 and 35 decreases the size of the resulting e molecule by up to 15 kb. (i.e. 18 kb foreign DNA can be added) </a:t>
            </a:r>
            <a:endParaRPr lang="en-US" dirty="0">
              <a:solidFill>
                <a:srgbClr val="FF0000"/>
              </a:solidFill>
            </a:endParaRPr>
          </a:p>
        </p:txBody>
      </p:sp>
      <p:pic>
        <p:nvPicPr>
          <p:cNvPr id="6146" name="Picture 2"/>
          <p:cNvPicPr>
            <a:picLocks noChangeAspect="1" noChangeArrowheads="1"/>
          </p:cNvPicPr>
          <p:nvPr/>
        </p:nvPicPr>
        <p:blipFill>
          <a:blip r:embed="rId3"/>
          <a:srcRect/>
          <a:stretch>
            <a:fillRect/>
          </a:stretch>
        </p:blipFill>
        <p:spPr bwMode="auto">
          <a:xfrm>
            <a:off x="1143000" y="4129191"/>
            <a:ext cx="7772400" cy="2728809"/>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Second Problem Solution</a:t>
            </a:r>
            <a:endParaRPr lang="en-US" dirty="0"/>
          </a:p>
        </p:txBody>
      </p:sp>
      <p:sp>
        <p:nvSpPr>
          <p:cNvPr id="3" name="Content Placeholder 2"/>
          <p:cNvSpPr>
            <a:spLocks noGrp="1" noEditPoints="1"/>
          </p:cNvSpPr>
          <p:nvPr>
            <p:ph idx="1"/>
          </p:nvPr>
        </p:nvSpPr>
        <p:spPr>
          <a:xfrm>
            <a:off x="1276350" y="1600200"/>
            <a:ext cx="7410450" cy="5105400"/>
          </a:xfrm>
        </p:spPr>
        <p:txBody>
          <a:bodyPr/>
          <a:lstStyle/>
          <a:p>
            <a:r>
              <a:rPr lang="en-US" dirty="0" smtClean="0"/>
              <a:t>If just one or two sites need to be removed, then the technique of </a:t>
            </a:r>
            <a:r>
              <a:rPr lang="en-US" i="1" dirty="0" smtClean="0"/>
              <a:t>in vitro mutagenesis (p. 200) can be used. For example, an </a:t>
            </a:r>
            <a:r>
              <a:rPr lang="en-US" i="1" dirty="0" err="1" smtClean="0"/>
              <a:t>EcoRI</a:t>
            </a:r>
            <a:r>
              <a:rPr lang="en-US" i="1" dirty="0" smtClean="0"/>
              <a:t> </a:t>
            </a:r>
            <a:r>
              <a:rPr lang="en-US" dirty="0" smtClean="0"/>
              <a:t>site, GAATTC, could be changed to GGATTC, which is not recognized by the enzyme.</a:t>
            </a:r>
          </a:p>
          <a:p>
            <a:r>
              <a:rPr lang="en-US" dirty="0" smtClean="0"/>
              <a:t>Natural selection was used to provide strains of e that lack the unwanted restriction sites.</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pic>
        <p:nvPicPr>
          <p:cNvPr id="7170" name="Picture 2"/>
          <p:cNvPicPr>
            <a:picLocks noChangeAspect="1" noChangeArrowheads="1"/>
          </p:cNvPicPr>
          <p:nvPr/>
        </p:nvPicPr>
        <p:blipFill>
          <a:blip r:embed="rId3"/>
          <a:srcRect/>
          <a:stretch>
            <a:fillRect/>
          </a:stretch>
        </p:blipFill>
        <p:spPr bwMode="auto">
          <a:xfrm>
            <a:off x="1295400" y="0"/>
            <a:ext cx="4953000" cy="6789639"/>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Insertion and replacement vectors</a:t>
            </a:r>
            <a:endParaRPr lang="en-US" dirty="0"/>
          </a:p>
        </p:txBody>
      </p:sp>
      <p:sp>
        <p:nvSpPr>
          <p:cNvPr id="3" name="Content Placeholder 2"/>
          <p:cNvSpPr>
            <a:spLocks noGrp="1" noEditPoints="1"/>
          </p:cNvSpPr>
          <p:nvPr>
            <p:ph idx="1"/>
          </p:nvPr>
        </p:nvSpPr>
        <p:spPr/>
        <p:txBody>
          <a:bodyPr/>
          <a:lstStyle/>
          <a:p>
            <a:r>
              <a:rPr lang="en-US" dirty="0" smtClean="0"/>
              <a:t>Once the problems posed by packaging constraints and by the multiple restriction sites had been solved, the way was open for the development of different types of </a:t>
            </a:r>
            <a:r>
              <a:rPr lang="el-GR" dirty="0" smtClean="0">
                <a:solidFill>
                  <a:srgbClr val="C00000"/>
                </a:solidFill>
              </a:rPr>
              <a:t>λ</a:t>
            </a:r>
            <a:r>
              <a:rPr lang="en-US" dirty="0" smtClean="0"/>
              <a:t>-based cloning vectors.</a:t>
            </a:r>
          </a:p>
          <a:p>
            <a:pPr lvl="1"/>
            <a:r>
              <a:rPr lang="el-GR" dirty="0" smtClean="0">
                <a:solidFill>
                  <a:srgbClr val="C00000"/>
                </a:solidFill>
              </a:rPr>
              <a:t>λ</a:t>
            </a:r>
            <a:r>
              <a:rPr lang="en-US" dirty="0" smtClean="0">
                <a:solidFill>
                  <a:srgbClr val="C00000"/>
                </a:solidFill>
              </a:rPr>
              <a:t> </a:t>
            </a:r>
            <a:r>
              <a:rPr lang="en-US" b="1" dirty="0" smtClean="0">
                <a:solidFill>
                  <a:srgbClr val="C00000"/>
                </a:solidFill>
              </a:rPr>
              <a:t>insertion and </a:t>
            </a:r>
          </a:p>
          <a:p>
            <a:pPr lvl="1"/>
            <a:r>
              <a:rPr lang="el-GR" dirty="0" smtClean="0">
                <a:solidFill>
                  <a:srgbClr val="C00000"/>
                </a:solidFill>
              </a:rPr>
              <a:t>λ</a:t>
            </a:r>
            <a:r>
              <a:rPr lang="en-US" dirty="0" smtClean="0">
                <a:solidFill>
                  <a:srgbClr val="C00000"/>
                </a:solidFill>
              </a:rPr>
              <a:t> </a:t>
            </a:r>
            <a:r>
              <a:rPr lang="en-US" b="1" dirty="0" smtClean="0">
                <a:solidFill>
                  <a:srgbClr val="C00000"/>
                </a:solidFill>
              </a:rPr>
              <a:t>replacement (or substitution) vectors.</a:t>
            </a:r>
            <a:endParaRPr lang="en-US" dirty="0">
              <a:solidFill>
                <a:srgbClr val="C0000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Insertion vectors</a:t>
            </a:r>
            <a:endParaRPr lang="en-US" dirty="0"/>
          </a:p>
        </p:txBody>
      </p:sp>
      <p:sp>
        <p:nvSpPr>
          <p:cNvPr id="3" name="Content Placeholder 2"/>
          <p:cNvSpPr>
            <a:spLocks noGrp="1" noEditPoints="1"/>
          </p:cNvSpPr>
          <p:nvPr>
            <p:ph idx="1"/>
          </p:nvPr>
        </p:nvSpPr>
        <p:spPr>
          <a:xfrm>
            <a:off x="1276350" y="1600201"/>
            <a:ext cx="7410450" cy="2819400"/>
          </a:xfrm>
        </p:spPr>
        <p:txBody>
          <a:bodyPr>
            <a:normAutofit fontScale="70000" lnSpcReduction="20000"/>
          </a:bodyPr>
          <a:lstStyle/>
          <a:p>
            <a:r>
              <a:rPr lang="en-US" dirty="0" smtClean="0"/>
              <a:t>With an insertion vector, a large segment of the non-essential region has been deleted, and the two arms </a:t>
            </a:r>
            <a:r>
              <a:rPr lang="en-US" dirty="0" err="1" smtClean="0"/>
              <a:t>ligated</a:t>
            </a:r>
            <a:r>
              <a:rPr lang="en-US" dirty="0" smtClean="0"/>
              <a:t> together. </a:t>
            </a:r>
          </a:p>
          <a:p>
            <a:r>
              <a:rPr lang="en-US" dirty="0" smtClean="0">
                <a:solidFill>
                  <a:srgbClr val="0070C0"/>
                </a:solidFill>
              </a:rPr>
              <a:t>An insertion vector possesses at least one unique restriction site into which new DNA can be inserted. The size of the DNA fragment that an individual vector can carry depends, of course, on the extent to which the non-essential region has been deleted. </a:t>
            </a:r>
          </a:p>
          <a:p>
            <a:r>
              <a:rPr lang="en-US" dirty="0" smtClean="0"/>
              <a:t>Two popular insertion vectors are: </a:t>
            </a:r>
            <a:r>
              <a:rPr lang="el-GR" dirty="0" smtClean="0">
                <a:solidFill>
                  <a:srgbClr val="C00000"/>
                </a:solidFill>
              </a:rPr>
              <a:t>λ</a:t>
            </a:r>
            <a:r>
              <a:rPr lang="en-US" dirty="0" smtClean="0">
                <a:solidFill>
                  <a:srgbClr val="C00000"/>
                </a:solidFill>
              </a:rPr>
              <a:t>gt10 </a:t>
            </a:r>
            <a:r>
              <a:rPr lang="en-US" dirty="0" smtClean="0"/>
              <a:t>and</a:t>
            </a:r>
            <a:r>
              <a:rPr lang="en-US" dirty="0" smtClean="0">
                <a:solidFill>
                  <a:srgbClr val="C00000"/>
                </a:solidFill>
              </a:rPr>
              <a:t> </a:t>
            </a:r>
            <a:r>
              <a:rPr lang="el-GR" dirty="0" smtClean="0">
                <a:solidFill>
                  <a:srgbClr val="C00000"/>
                </a:solidFill>
              </a:rPr>
              <a:t>λ</a:t>
            </a:r>
            <a:r>
              <a:rPr lang="en-US" dirty="0" smtClean="0">
                <a:solidFill>
                  <a:srgbClr val="C00000"/>
                </a:solidFill>
              </a:rPr>
              <a:t>ZAPII</a:t>
            </a:r>
            <a:endParaRPr lang="en-US" dirty="0">
              <a:solidFill>
                <a:srgbClr val="C00000"/>
              </a:solidFill>
            </a:endParaRPr>
          </a:p>
        </p:txBody>
      </p:sp>
      <p:pic>
        <p:nvPicPr>
          <p:cNvPr id="8194" name="Picture 2"/>
          <p:cNvPicPr>
            <a:picLocks noChangeAspect="1" noChangeArrowheads="1"/>
          </p:cNvPicPr>
          <p:nvPr/>
        </p:nvPicPr>
        <p:blipFill>
          <a:blip r:embed="rId3"/>
          <a:srcRect/>
          <a:stretch>
            <a:fillRect/>
          </a:stretch>
        </p:blipFill>
        <p:spPr bwMode="auto">
          <a:xfrm>
            <a:off x="1600200" y="4705350"/>
            <a:ext cx="6181725" cy="2152650"/>
          </a:xfrm>
          <a:prstGeom prst="rect">
            <a:avLst/>
          </a:prstGeom>
          <a:noFill/>
          <a:ln w="9525">
            <a:noFill/>
            <a:miter lim="800000"/>
          </a:ln>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l-GR" dirty="0" smtClean="0">
                <a:solidFill>
                  <a:srgbClr val="C00000"/>
                </a:solidFill>
              </a:rPr>
              <a:t>λ</a:t>
            </a:r>
            <a:r>
              <a:rPr lang="en-US" dirty="0" smtClean="0">
                <a:solidFill>
                  <a:srgbClr val="C00000"/>
                </a:solidFill>
              </a:rPr>
              <a:t>gt10</a:t>
            </a:r>
            <a:endParaRPr lang="en-US" dirty="0"/>
          </a:p>
        </p:txBody>
      </p:sp>
      <p:sp>
        <p:nvSpPr>
          <p:cNvPr id="3" name="Content Placeholder 2"/>
          <p:cNvSpPr>
            <a:spLocks noGrp="1" noEditPoints="1"/>
          </p:cNvSpPr>
          <p:nvPr>
            <p:ph idx="1"/>
          </p:nvPr>
        </p:nvSpPr>
        <p:spPr>
          <a:xfrm>
            <a:off x="4267200" y="1219200"/>
            <a:ext cx="3962400" cy="5638800"/>
          </a:xfrm>
        </p:spPr>
        <p:txBody>
          <a:bodyPr>
            <a:normAutofit fontScale="92500" lnSpcReduction="10000"/>
          </a:bodyPr>
          <a:lstStyle/>
          <a:p>
            <a:r>
              <a:rPr lang="en-US" dirty="0" smtClean="0"/>
              <a:t>which can carry up to 8 kb of new DNA, inserted into a unique </a:t>
            </a:r>
            <a:r>
              <a:rPr lang="en-US" i="1" dirty="0" err="1" smtClean="0"/>
              <a:t>EcoR</a:t>
            </a:r>
            <a:r>
              <a:rPr lang="en-US" dirty="0" err="1" smtClean="0"/>
              <a:t>I</a:t>
            </a:r>
            <a:r>
              <a:rPr lang="en-US" i="1" dirty="0" smtClean="0"/>
              <a:t> site located in the </a:t>
            </a:r>
            <a:r>
              <a:rPr lang="en-US" i="1" dirty="0" err="1" smtClean="0">
                <a:solidFill>
                  <a:srgbClr val="C00000"/>
                </a:solidFill>
              </a:rPr>
              <a:t>c</a:t>
            </a:r>
            <a:r>
              <a:rPr lang="en-US" dirty="0" err="1" smtClean="0">
                <a:solidFill>
                  <a:srgbClr val="C00000"/>
                </a:solidFill>
              </a:rPr>
              <a:t>I</a:t>
            </a:r>
            <a:r>
              <a:rPr lang="en-US" dirty="0" smtClean="0">
                <a:solidFill>
                  <a:srgbClr val="C00000"/>
                </a:solidFill>
              </a:rPr>
              <a:t> </a:t>
            </a:r>
            <a:r>
              <a:rPr lang="en-US" i="1" dirty="0" smtClean="0"/>
              <a:t>gene. </a:t>
            </a:r>
          </a:p>
          <a:p>
            <a:r>
              <a:rPr lang="en-US" i="1" dirty="0" err="1" smtClean="0">
                <a:solidFill>
                  <a:srgbClr val="0070C0"/>
                </a:solidFill>
              </a:rPr>
              <a:t>Insertional</a:t>
            </a:r>
            <a:r>
              <a:rPr lang="en-US" i="1" dirty="0" smtClean="0">
                <a:solidFill>
                  <a:srgbClr val="0070C0"/>
                </a:solidFill>
              </a:rPr>
              <a:t> inactivation of this gene means </a:t>
            </a:r>
            <a:r>
              <a:rPr lang="en-US" dirty="0" smtClean="0">
                <a:solidFill>
                  <a:srgbClr val="0070C0"/>
                </a:solidFill>
              </a:rPr>
              <a:t>that recombinants are distinguished as clear rather than turbid plaques</a:t>
            </a:r>
            <a:endParaRPr lang="en-US" dirty="0">
              <a:solidFill>
                <a:srgbClr val="0070C0"/>
              </a:solidFill>
            </a:endParaRPr>
          </a:p>
        </p:txBody>
      </p:sp>
      <p:pic>
        <p:nvPicPr>
          <p:cNvPr id="9218" name="Picture 2"/>
          <p:cNvPicPr>
            <a:picLocks noChangeAspect="1" noChangeArrowheads="1"/>
          </p:cNvPicPr>
          <p:nvPr/>
        </p:nvPicPr>
        <p:blipFill>
          <a:blip r:embed="rId3"/>
          <a:srcRect/>
          <a:stretch>
            <a:fillRect/>
          </a:stretch>
        </p:blipFill>
        <p:spPr bwMode="auto">
          <a:xfrm>
            <a:off x="0" y="1600200"/>
            <a:ext cx="4248150" cy="20288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l-GR" dirty="0" smtClean="0">
                <a:solidFill>
                  <a:srgbClr val="C00000"/>
                </a:solidFill>
              </a:rPr>
              <a:t>λ</a:t>
            </a:r>
            <a:r>
              <a:rPr lang="en-US" dirty="0" smtClean="0">
                <a:solidFill>
                  <a:srgbClr val="C00000"/>
                </a:solidFill>
              </a:rPr>
              <a:t>ZAPII</a:t>
            </a:r>
            <a:endParaRPr lang="en-US" dirty="0"/>
          </a:p>
        </p:txBody>
      </p:sp>
      <p:sp>
        <p:nvSpPr>
          <p:cNvPr id="3" name="Content Placeholder 2"/>
          <p:cNvSpPr>
            <a:spLocks noGrp="1" noEditPoints="1"/>
          </p:cNvSpPr>
          <p:nvPr>
            <p:ph idx="1"/>
          </p:nvPr>
        </p:nvSpPr>
        <p:spPr>
          <a:xfrm>
            <a:off x="4038600" y="1600200"/>
            <a:ext cx="4648200" cy="5257800"/>
          </a:xfrm>
        </p:spPr>
        <p:txBody>
          <a:bodyPr>
            <a:normAutofit/>
          </a:bodyPr>
          <a:lstStyle/>
          <a:p>
            <a:r>
              <a:rPr lang="en-US" dirty="0" smtClean="0"/>
              <a:t>with which insertion of up to 10 kb DNA into any of 6 restriction sites within a </a:t>
            </a:r>
            <a:r>
              <a:rPr lang="en-US" dirty="0" err="1" smtClean="0"/>
              <a:t>polylinker</a:t>
            </a:r>
            <a:r>
              <a:rPr lang="en-US" dirty="0" smtClean="0"/>
              <a:t> inactivates the </a:t>
            </a:r>
            <a:r>
              <a:rPr lang="en-US" i="1" dirty="0" err="1" smtClean="0"/>
              <a:t>lacZ</a:t>
            </a:r>
            <a:r>
              <a:rPr lang="en-US" i="1" dirty="0" smtClean="0"/>
              <a:t>′ gene carried by the vector.</a:t>
            </a:r>
          </a:p>
          <a:p>
            <a:r>
              <a:rPr lang="en-US" dirty="0" smtClean="0">
                <a:solidFill>
                  <a:srgbClr val="0070C0"/>
                </a:solidFill>
              </a:rPr>
              <a:t>Recombinants give clear rather than blue plaques on X-gal agar.</a:t>
            </a:r>
            <a:endParaRPr lang="en-US" dirty="0">
              <a:solidFill>
                <a:srgbClr val="0070C0"/>
              </a:solidFill>
            </a:endParaRPr>
          </a:p>
        </p:txBody>
      </p:sp>
      <p:pic>
        <p:nvPicPr>
          <p:cNvPr id="4" name="Picture 3"/>
          <p:cNvPicPr>
            <a:picLocks noChangeAspect="1" noChangeArrowheads="1"/>
          </p:cNvPicPr>
          <p:nvPr/>
        </p:nvPicPr>
        <p:blipFill>
          <a:blip r:embed="rId3"/>
          <a:srcRect/>
          <a:stretch>
            <a:fillRect/>
          </a:stretch>
        </p:blipFill>
        <p:spPr bwMode="auto">
          <a:xfrm>
            <a:off x="0" y="1524000"/>
            <a:ext cx="3971925" cy="239077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Replacement vectors</a:t>
            </a:r>
            <a:endParaRPr lang="en-US" dirty="0"/>
          </a:p>
        </p:txBody>
      </p:sp>
      <p:sp>
        <p:nvSpPr>
          <p:cNvPr id="3" name="Content Placeholder 2"/>
          <p:cNvSpPr>
            <a:spLocks noGrp="1" noEditPoints="1"/>
          </p:cNvSpPr>
          <p:nvPr>
            <p:ph idx="1"/>
          </p:nvPr>
        </p:nvSpPr>
        <p:spPr>
          <a:xfrm>
            <a:off x="1276350" y="1600200"/>
            <a:ext cx="7410450" cy="5257800"/>
          </a:xfrm>
        </p:spPr>
        <p:txBody>
          <a:bodyPr>
            <a:normAutofit fontScale="85000" lnSpcReduction="20000"/>
          </a:bodyPr>
          <a:lstStyle/>
          <a:p>
            <a:r>
              <a:rPr lang="en-US" dirty="0" smtClean="0"/>
              <a:t>Replacement vectors are generally designed to carry larger pieces of DNA than insertion vectors.</a:t>
            </a:r>
          </a:p>
          <a:p>
            <a:r>
              <a:rPr lang="en-US" dirty="0" smtClean="0">
                <a:solidFill>
                  <a:srgbClr val="C00000"/>
                </a:solidFill>
              </a:rPr>
              <a:t>A replacement vector has two recognition sites for the restriction </a:t>
            </a:r>
            <a:r>
              <a:rPr lang="en-US" dirty="0" err="1" smtClean="0">
                <a:solidFill>
                  <a:srgbClr val="C00000"/>
                </a:solidFill>
              </a:rPr>
              <a:t>endonuclease</a:t>
            </a:r>
            <a:r>
              <a:rPr lang="en-US" dirty="0" smtClean="0">
                <a:solidFill>
                  <a:srgbClr val="C00000"/>
                </a:solidFill>
              </a:rPr>
              <a:t> used for cloning.</a:t>
            </a:r>
          </a:p>
          <a:p>
            <a:r>
              <a:rPr lang="en-US" dirty="0" smtClean="0"/>
              <a:t>These sites flank a segment of DNA that is replaced by the DNA to be cloned.</a:t>
            </a:r>
          </a:p>
          <a:p>
            <a:r>
              <a:rPr lang="en-US" dirty="0" smtClean="0">
                <a:solidFill>
                  <a:srgbClr val="C00000"/>
                </a:solidFill>
              </a:rPr>
              <a:t>Often the replaceable fragment (or </a:t>
            </a:r>
            <a:r>
              <a:rPr lang="en-US" b="1" dirty="0" smtClean="0">
                <a:solidFill>
                  <a:srgbClr val="C00000"/>
                </a:solidFill>
              </a:rPr>
              <a:t>“stuffer fragment” </a:t>
            </a:r>
            <a:r>
              <a:rPr lang="en-US" dirty="0" smtClean="0">
                <a:solidFill>
                  <a:srgbClr val="C00000"/>
                </a:solidFill>
              </a:rPr>
              <a:t>in cloning jargon) carries additional restriction sites that can be used to cut it up into small pieces, so that its own re-insertion during a cloning experiment is very unlikely.</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figure-08-36c.jpg                                              00002B9CArt                            BB1CF510:"/>
          <p:cNvPicPr>
            <a:picLocks noChangeAspect="1" noChangeArrowheads="1"/>
          </p:cNvPicPr>
          <p:nvPr/>
        </p:nvPicPr>
        <p:blipFill>
          <a:blip r:embed="rId3"/>
          <a:srcRect/>
          <a:stretch>
            <a:fillRect/>
          </a:stretch>
        </p:blipFill>
        <p:spPr bwMode="auto">
          <a:xfrm>
            <a:off x="0" y="0"/>
            <a:ext cx="6108700" cy="6097587"/>
          </a:xfrm>
          <a:prstGeom prst="rect">
            <a:avLst/>
          </a:prstGeom>
          <a:noFill/>
        </p:spPr>
      </p:pic>
      <p:sp>
        <p:nvSpPr>
          <p:cNvPr id="3" name="Slide Number Placeholder 2"/>
          <p:cNvSpPr>
            <a:spLocks noGrp="1" noEditPoints="1"/>
          </p:cNvSpPr>
          <p:nvPr>
            <p:ph type="sldNum" sz="quarter" idx="12"/>
          </p:nvPr>
        </p:nvSpPr>
        <p:spPr/>
        <p:txBody>
          <a:bodyPr/>
          <a:lstStyle/>
          <a:p>
            <a:fld id="{F446B426-93D7-4B46-84C2-E8123443C9A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1295400" y="5791200"/>
            <a:ext cx="7410450" cy="838199"/>
          </a:xfrm>
        </p:spPr>
        <p:txBody>
          <a:bodyPr>
            <a:normAutofit fontScale="62500" lnSpcReduction="20000"/>
          </a:bodyPr>
          <a:lstStyle/>
          <a:p>
            <a:r>
              <a:rPr lang="en-US" dirty="0" smtClean="0"/>
              <a:t>Recombinant selection is often on the basis of size, with non-recombinant vectors being too small to be packaged into </a:t>
            </a:r>
            <a:r>
              <a:rPr lang="el-GR" dirty="0" smtClean="0">
                <a:solidFill>
                  <a:srgbClr val="C00000"/>
                </a:solidFill>
              </a:rPr>
              <a:t>λ</a:t>
            </a:r>
            <a:r>
              <a:rPr lang="en-US" dirty="0" smtClean="0"/>
              <a:t> phage heads</a:t>
            </a:r>
            <a:endParaRPr lang="en-US" dirty="0"/>
          </a:p>
        </p:txBody>
      </p:sp>
      <p:pic>
        <p:nvPicPr>
          <p:cNvPr id="1026" name="Picture 2"/>
          <p:cNvPicPr>
            <a:picLocks noChangeAspect="1" noChangeArrowheads="1"/>
          </p:cNvPicPr>
          <p:nvPr/>
        </p:nvPicPr>
        <p:blipFill>
          <a:blip r:embed="rId3"/>
          <a:srcRect/>
          <a:stretch>
            <a:fillRect/>
          </a:stretch>
        </p:blipFill>
        <p:spPr bwMode="auto">
          <a:xfrm>
            <a:off x="1194000" y="685800"/>
            <a:ext cx="7229475" cy="1714500"/>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4"/>
          <a:srcRect/>
          <a:stretch>
            <a:fillRect/>
          </a:stretch>
        </p:blipFill>
        <p:spPr bwMode="auto">
          <a:xfrm>
            <a:off x="1200150" y="3048000"/>
            <a:ext cx="7943850" cy="2266950"/>
          </a:xfrm>
          <a:prstGeom prst="rect">
            <a:avLst/>
          </a:prstGeom>
          <a:ln>
            <a:noFill/>
          </a:ln>
          <a:effectLst>
            <a:outerShdw blurRad="190500" algn="tl" rotWithShape="0">
              <a:srgbClr val="000000">
                <a:alpha val="70000"/>
              </a:srgbClr>
            </a:outerShdw>
          </a:effectLst>
        </p:spPr>
      </p:pic>
      <p:sp>
        <p:nvSpPr>
          <p:cNvPr id="6" name="Slide Number Placeholder 5"/>
          <p:cNvSpPr>
            <a:spLocks noGrp="1" noEditPoints="1"/>
          </p:cNvSpPr>
          <p:nvPr>
            <p:ph type="sldNum" sz="quarter" idx="12"/>
          </p:nvPr>
        </p:nvSpPr>
        <p:spPr/>
        <p:txBody>
          <a:bodyPr/>
          <a:lstStyle/>
          <a:p>
            <a:fld id="{F446B426-93D7-4B46-84C2-E8123443C9A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715250" cy="762000"/>
          </a:xfrm>
        </p:spPr>
        <p:txBody>
          <a:bodyPr/>
          <a:lstStyle/>
          <a:p>
            <a:r>
              <a:rPr lang="en-US" dirty="0" smtClean="0"/>
              <a:t>Identification of recombinant phages</a:t>
            </a:r>
            <a:endParaRPr lang="en-US" dirty="0"/>
          </a:p>
        </p:txBody>
      </p:sp>
      <p:sp>
        <p:nvSpPr>
          <p:cNvPr id="3" name="Content Placeholder 2"/>
          <p:cNvSpPr>
            <a:spLocks noGrp="1" noEditPoints="1"/>
          </p:cNvSpPr>
          <p:nvPr>
            <p:ph idx="1"/>
          </p:nvPr>
        </p:nvSpPr>
        <p:spPr>
          <a:xfrm>
            <a:off x="1276350" y="1600201"/>
            <a:ext cx="7410450" cy="685800"/>
          </a:xfrm>
        </p:spPr>
        <p:txBody>
          <a:bodyPr/>
          <a:lstStyle/>
          <a:p>
            <a:r>
              <a:rPr lang="en-US" dirty="0" smtClean="0"/>
              <a:t>A variety of ways</a:t>
            </a:r>
            <a:endParaRPr lang="en-US" dirty="0"/>
          </a:p>
        </p:txBody>
      </p:sp>
      <p:sp>
        <p:nvSpPr>
          <p:cNvPr id="5" name="Rectangle 4"/>
          <p:cNvSpPr/>
          <p:nvPr/>
        </p:nvSpPr>
        <p:spPr>
          <a:xfrm>
            <a:off x="1295400" y="2514600"/>
            <a:ext cx="6553200" cy="47705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500" b="1" i="1" dirty="0" err="1" smtClean="0"/>
              <a:t>Insertional</a:t>
            </a:r>
            <a:r>
              <a:rPr lang="en-US" sz="2500" b="1" i="1" dirty="0" smtClean="0"/>
              <a:t> inactivation of a </a:t>
            </a:r>
            <a:r>
              <a:rPr lang="en-US" sz="2500" b="1" i="1" dirty="0" err="1" smtClean="0"/>
              <a:t>lacZ</a:t>
            </a:r>
            <a:r>
              <a:rPr lang="en-US" sz="2500" b="1" i="1" dirty="0" smtClean="0"/>
              <a:t>′ gene</a:t>
            </a:r>
            <a:endParaRPr lang="en-US" sz="2500" dirty="0"/>
          </a:p>
        </p:txBody>
      </p:sp>
      <p:sp>
        <p:nvSpPr>
          <p:cNvPr id="7" name="Rectangle 6"/>
          <p:cNvSpPr/>
          <p:nvPr/>
        </p:nvSpPr>
        <p:spPr>
          <a:xfrm>
            <a:off x="1295400" y="3485346"/>
            <a:ext cx="6553200" cy="477054"/>
          </a:xfrm>
          <a:prstGeom prst="rect">
            <a:avLst/>
          </a:prstGeom>
          <a:solidFill>
            <a:schemeClr val="accent5">
              <a:lumMod val="9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500" b="1" i="1" dirty="0" err="1" smtClean="0"/>
              <a:t>Insertional</a:t>
            </a:r>
            <a:r>
              <a:rPr lang="en-US" sz="2500" b="1" i="1" dirty="0" smtClean="0"/>
              <a:t> inactivation of the </a:t>
            </a:r>
            <a:r>
              <a:rPr lang="el-GR" sz="2500" b="1" i="1" dirty="0" smtClean="0"/>
              <a:t>λ</a:t>
            </a:r>
            <a:r>
              <a:rPr lang="en-US" sz="2500" b="1" i="1" dirty="0" smtClean="0"/>
              <a:t> </a:t>
            </a:r>
            <a:r>
              <a:rPr lang="en-US" sz="2500" b="1" i="1" dirty="0" err="1" smtClean="0"/>
              <a:t>cI</a:t>
            </a:r>
            <a:r>
              <a:rPr lang="en-US" sz="2500" b="1" i="1" dirty="0" smtClean="0"/>
              <a:t> gene</a:t>
            </a:r>
            <a:endParaRPr lang="en-US" sz="2500" dirty="0"/>
          </a:p>
        </p:txBody>
      </p:sp>
      <p:sp>
        <p:nvSpPr>
          <p:cNvPr id="8" name="Rectangle 7"/>
          <p:cNvSpPr/>
          <p:nvPr/>
        </p:nvSpPr>
        <p:spPr>
          <a:xfrm>
            <a:off x="1295400" y="4572000"/>
            <a:ext cx="6553200" cy="477054"/>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500" b="1" i="1" dirty="0" smtClean="0">
                <a:solidFill>
                  <a:srgbClr val="FF0000"/>
                </a:solidFill>
              </a:rPr>
              <a:t>Selection using the </a:t>
            </a:r>
            <a:r>
              <a:rPr lang="en-US" sz="2500" b="1" i="1" dirty="0" err="1" smtClean="0">
                <a:solidFill>
                  <a:srgbClr val="FF0000"/>
                </a:solidFill>
              </a:rPr>
              <a:t>Spi</a:t>
            </a:r>
            <a:r>
              <a:rPr lang="en-US" sz="2500" b="1" i="1" dirty="0" smtClean="0">
                <a:solidFill>
                  <a:srgbClr val="FF0000"/>
                </a:solidFill>
              </a:rPr>
              <a:t> phenotype</a:t>
            </a:r>
            <a:endParaRPr lang="en-US" sz="2500" dirty="0">
              <a:solidFill>
                <a:srgbClr val="FF0000"/>
              </a:solidFill>
            </a:endParaRPr>
          </a:p>
        </p:txBody>
      </p:sp>
      <p:sp>
        <p:nvSpPr>
          <p:cNvPr id="9" name="Rectangle 8"/>
          <p:cNvSpPr/>
          <p:nvPr/>
        </p:nvSpPr>
        <p:spPr>
          <a:xfrm>
            <a:off x="1295400" y="5486400"/>
            <a:ext cx="6553200" cy="477054"/>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500" b="1" i="1" dirty="0" smtClean="0"/>
              <a:t>Selection on the basis of </a:t>
            </a:r>
            <a:r>
              <a:rPr lang="el-GR" sz="2500" b="1" i="1" dirty="0" smtClean="0"/>
              <a:t>λ</a:t>
            </a:r>
            <a:r>
              <a:rPr lang="en-US" sz="2500" b="1" i="1" dirty="0" smtClean="0"/>
              <a:t> genome size</a:t>
            </a:r>
            <a:endParaRPr lang="en-US" sz="2500" dirty="0"/>
          </a:p>
        </p:txBody>
      </p:sp>
      <p:sp>
        <p:nvSpPr>
          <p:cNvPr id="10" name="Slide Number Placeholder 9"/>
          <p:cNvSpPr>
            <a:spLocks noGrp="1" noEditPoints="1"/>
          </p:cNvSpPr>
          <p:nvPr>
            <p:ph type="sldNum" sz="quarter" idx="12"/>
          </p:nvPr>
        </p:nvSpPr>
        <p:spPr/>
        <p:txBody>
          <a:bodyPr/>
          <a:lstStyle/>
          <a:p>
            <a:fld id="{F446B426-93D7-4B46-84C2-E8123443C9A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sp>
        <p:nvSpPr>
          <p:cNvPr id="4" name="Rectangle 3"/>
          <p:cNvSpPr/>
          <p:nvPr/>
        </p:nvSpPr>
        <p:spPr>
          <a:xfrm>
            <a:off x="1295400" y="609600"/>
            <a:ext cx="6553200" cy="47705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500" b="1" i="1" dirty="0" err="1" smtClean="0"/>
              <a:t>Insertional</a:t>
            </a:r>
            <a:r>
              <a:rPr lang="en-US" sz="2500" b="1" i="1" dirty="0" smtClean="0"/>
              <a:t> inactivation of a </a:t>
            </a:r>
            <a:r>
              <a:rPr lang="en-US" sz="2500" b="1" i="1" dirty="0" err="1" smtClean="0"/>
              <a:t>lacZ</a:t>
            </a:r>
            <a:r>
              <a:rPr lang="en-US" sz="2500" b="1" i="1" dirty="0" smtClean="0"/>
              <a:t>′ gene</a:t>
            </a:r>
            <a:endParaRPr lang="en-US" sz="2500" dirty="0"/>
          </a:p>
        </p:txBody>
      </p:sp>
      <p:pic>
        <p:nvPicPr>
          <p:cNvPr id="2050" name="Picture 2"/>
          <p:cNvPicPr>
            <a:picLocks noChangeAspect="1" noChangeArrowheads="1"/>
          </p:cNvPicPr>
          <p:nvPr/>
        </p:nvPicPr>
        <p:blipFill>
          <a:blip r:embed="rId3"/>
          <a:srcRect/>
          <a:stretch>
            <a:fillRect/>
          </a:stretch>
        </p:blipFill>
        <p:spPr bwMode="auto">
          <a:xfrm>
            <a:off x="1676400" y="1676400"/>
            <a:ext cx="6000750" cy="3352800"/>
          </a:xfrm>
          <a:prstGeom prst="rect">
            <a:avLst/>
          </a:prstGeom>
          <a:noFill/>
          <a:ln w="9525">
            <a:noFill/>
            <a:miter lim="800000"/>
          </a:ln>
          <a:effectLst/>
        </p:spPr>
      </p:pic>
      <p:sp>
        <p:nvSpPr>
          <p:cNvPr id="6" name="Slide Number Placeholder 5"/>
          <p:cNvSpPr>
            <a:spLocks noGrp="1" noEditPoints="1"/>
          </p:cNvSpPr>
          <p:nvPr>
            <p:ph type="sldNum" sz="quarter" idx="12"/>
          </p:nvPr>
        </p:nvSpPr>
        <p:spPr/>
        <p:txBody>
          <a:bodyPr/>
          <a:lstStyle/>
          <a:p>
            <a:fld id="{F446B426-93D7-4B46-84C2-E8123443C9A3}"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sp>
        <p:nvSpPr>
          <p:cNvPr id="4" name="Rectangle 3"/>
          <p:cNvSpPr/>
          <p:nvPr/>
        </p:nvSpPr>
        <p:spPr>
          <a:xfrm>
            <a:off x="1371600" y="609600"/>
            <a:ext cx="6553200" cy="477054"/>
          </a:xfrm>
          <a:prstGeom prst="rect">
            <a:avLst/>
          </a:prstGeom>
          <a:solidFill>
            <a:schemeClr val="accent5">
              <a:lumMod val="9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500" b="1" i="1" dirty="0" err="1" smtClean="0"/>
              <a:t>Insertional</a:t>
            </a:r>
            <a:r>
              <a:rPr lang="en-US" sz="2500" b="1" i="1" dirty="0" smtClean="0"/>
              <a:t> inactivation of the </a:t>
            </a:r>
            <a:r>
              <a:rPr lang="el-GR" sz="2500" b="1" i="1" dirty="0" smtClean="0"/>
              <a:t>λ</a:t>
            </a:r>
            <a:r>
              <a:rPr lang="en-US" sz="2500" b="1" i="1" dirty="0" smtClean="0"/>
              <a:t> </a:t>
            </a:r>
            <a:r>
              <a:rPr lang="en-US" sz="2500" b="1" i="1" dirty="0" err="1" smtClean="0"/>
              <a:t>cI</a:t>
            </a:r>
            <a:r>
              <a:rPr lang="en-US" sz="2500" b="1" i="1" dirty="0" smtClean="0"/>
              <a:t> gene</a:t>
            </a:r>
            <a:endParaRPr lang="en-US" sz="2500" dirty="0"/>
          </a:p>
        </p:txBody>
      </p:sp>
      <p:pic>
        <p:nvPicPr>
          <p:cNvPr id="3074" name="Picture 2"/>
          <p:cNvPicPr>
            <a:picLocks noChangeAspect="1" noChangeArrowheads="1"/>
          </p:cNvPicPr>
          <p:nvPr/>
        </p:nvPicPr>
        <p:blipFill>
          <a:blip r:embed="rId3"/>
          <a:srcRect/>
          <a:stretch>
            <a:fillRect/>
          </a:stretch>
        </p:blipFill>
        <p:spPr bwMode="auto">
          <a:xfrm>
            <a:off x="1371600" y="1524000"/>
            <a:ext cx="5819775" cy="3209925"/>
          </a:xfrm>
          <a:prstGeom prst="rect">
            <a:avLst/>
          </a:prstGeom>
          <a:noFill/>
          <a:ln w="9525">
            <a:noFill/>
            <a:miter lim="800000"/>
          </a:ln>
          <a:effectLst/>
        </p:spPr>
      </p:pic>
      <p:sp>
        <p:nvSpPr>
          <p:cNvPr id="6" name="Slide Number Placeholder 5"/>
          <p:cNvSpPr>
            <a:spLocks noGrp="1" noEditPoints="1"/>
          </p:cNvSpPr>
          <p:nvPr>
            <p:ph type="sldNum" sz="quarter" idx="12"/>
          </p:nvPr>
        </p:nvSpPr>
        <p:spPr/>
        <p:txBody>
          <a:bodyPr/>
          <a:lstStyle/>
          <a:p>
            <a:fld id="{F446B426-93D7-4B46-84C2-E8123443C9A3}"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1371600" y="1981200"/>
            <a:ext cx="5905500" cy="2609850"/>
          </a:xfrm>
          <a:prstGeom prst="rect">
            <a:avLst/>
          </a:prstGeom>
          <a:noFill/>
          <a:ln w="9525">
            <a:noFill/>
            <a:miter lim="800000"/>
          </a:ln>
          <a:effectLst/>
        </p:spPr>
      </p:pic>
      <p:sp>
        <p:nvSpPr>
          <p:cNvPr id="5" name="Rectangle 4"/>
          <p:cNvSpPr/>
          <p:nvPr/>
        </p:nvSpPr>
        <p:spPr>
          <a:xfrm>
            <a:off x="1295400" y="609600"/>
            <a:ext cx="6553200" cy="477054"/>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500" b="1" i="1" dirty="0" smtClean="0">
                <a:solidFill>
                  <a:srgbClr val="FF0000"/>
                </a:solidFill>
              </a:rPr>
              <a:t>Selection using the </a:t>
            </a:r>
            <a:r>
              <a:rPr lang="en-US" sz="2500" b="1" i="1" dirty="0" err="1" smtClean="0">
                <a:solidFill>
                  <a:srgbClr val="FF0000"/>
                </a:solidFill>
              </a:rPr>
              <a:t>Spi</a:t>
            </a:r>
            <a:r>
              <a:rPr lang="en-US" sz="2500" b="1" i="1" dirty="0" smtClean="0">
                <a:solidFill>
                  <a:srgbClr val="FF0000"/>
                </a:solidFill>
              </a:rPr>
              <a:t> phenotype</a:t>
            </a:r>
            <a:endParaRPr lang="en-US" sz="2500" dirty="0">
              <a:solidFill>
                <a:srgbClr val="FF0000"/>
              </a:solidFill>
            </a:endParaRPr>
          </a:p>
        </p:txBody>
      </p:sp>
      <p:sp>
        <p:nvSpPr>
          <p:cNvPr id="6" name="Slide Number Placeholder 5"/>
          <p:cNvSpPr>
            <a:spLocks noGrp="1" noEditPoints="1"/>
          </p:cNvSpPr>
          <p:nvPr>
            <p:ph type="sldNum" sz="quarter" idx="12"/>
          </p:nvPr>
        </p:nvSpPr>
        <p:spPr/>
        <p:txBody>
          <a:bodyPr/>
          <a:lstStyle/>
          <a:p>
            <a:fld id="{F446B426-93D7-4B46-84C2-E8123443C9A3}"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err="1" smtClean="0"/>
              <a:t>Cosmid</a:t>
            </a:r>
            <a:endParaRPr lang="en-US" dirty="0"/>
          </a:p>
        </p:txBody>
      </p:sp>
      <p:sp>
        <p:nvSpPr>
          <p:cNvPr id="3" name="Content Placeholder 2"/>
          <p:cNvSpPr>
            <a:spLocks noGrp="1" noEditPoints="1"/>
          </p:cNvSpPr>
          <p:nvPr>
            <p:ph idx="1"/>
          </p:nvPr>
        </p:nvSpPr>
        <p:spPr>
          <a:xfrm>
            <a:off x="1181259" y="1400499"/>
            <a:ext cx="7410450" cy="5257800"/>
          </a:xfrm>
        </p:spPr>
        <p:txBody>
          <a:bodyPr>
            <a:normAutofit fontScale="92500" lnSpcReduction="20000"/>
          </a:bodyPr>
          <a:lstStyle/>
          <a:p>
            <a:r>
              <a:rPr lang="en-US" dirty="0" smtClean="0"/>
              <a:t>Most sophisticated type of </a:t>
            </a:r>
            <a:r>
              <a:rPr lang="el-GR" dirty="0" smtClean="0"/>
              <a:t>λ</a:t>
            </a:r>
            <a:r>
              <a:rPr lang="en-US" dirty="0" smtClean="0"/>
              <a:t>-based vector is the </a:t>
            </a:r>
            <a:r>
              <a:rPr lang="en-US" b="1" dirty="0" err="1" smtClean="0"/>
              <a:t>cosmid</a:t>
            </a:r>
            <a:r>
              <a:rPr lang="en-US" b="1" dirty="0" smtClean="0"/>
              <a:t>.</a:t>
            </a:r>
          </a:p>
          <a:p>
            <a:r>
              <a:rPr lang="en-US" dirty="0" smtClean="0">
                <a:solidFill>
                  <a:srgbClr val="C00000"/>
                </a:solidFill>
              </a:rPr>
              <a:t>A </a:t>
            </a:r>
            <a:r>
              <a:rPr lang="en-US" dirty="0" err="1" smtClean="0">
                <a:solidFill>
                  <a:srgbClr val="C00000"/>
                </a:solidFill>
              </a:rPr>
              <a:t>cosmid</a:t>
            </a:r>
            <a:r>
              <a:rPr lang="en-US" dirty="0" smtClean="0">
                <a:solidFill>
                  <a:srgbClr val="C00000"/>
                </a:solidFill>
              </a:rPr>
              <a:t> is basically a plasmid that carries a </a:t>
            </a:r>
            <a:r>
              <a:rPr lang="en-US" i="1" dirty="0" err="1" smtClean="0">
                <a:solidFill>
                  <a:srgbClr val="C00000"/>
                </a:solidFill>
              </a:rPr>
              <a:t>cos</a:t>
            </a:r>
            <a:r>
              <a:rPr lang="en-US" i="1" dirty="0" smtClean="0">
                <a:solidFill>
                  <a:srgbClr val="C00000"/>
                </a:solidFill>
              </a:rPr>
              <a:t> site </a:t>
            </a:r>
          </a:p>
          <a:p>
            <a:r>
              <a:rPr lang="en-US" dirty="0" smtClean="0"/>
              <a:t>Their design centers on the fact that the enzymes that package the e DNA molecule into the phage protein coat need only the </a:t>
            </a:r>
            <a:r>
              <a:rPr lang="en-US" i="1" dirty="0" err="1" smtClean="0"/>
              <a:t>cos</a:t>
            </a:r>
            <a:r>
              <a:rPr lang="en-US" i="1" dirty="0" smtClean="0"/>
              <a:t> sites in order to function</a:t>
            </a:r>
          </a:p>
          <a:p>
            <a:r>
              <a:rPr lang="en-US" dirty="0" smtClean="0">
                <a:solidFill>
                  <a:srgbClr val="C00000"/>
                </a:solidFill>
              </a:rPr>
              <a:t>The </a:t>
            </a:r>
            <a:r>
              <a:rPr lang="en-US" i="1" dirty="0" smtClean="0">
                <a:solidFill>
                  <a:srgbClr val="C00000"/>
                </a:solidFill>
              </a:rPr>
              <a:t>in vitro packaging </a:t>
            </a:r>
            <a:r>
              <a:rPr lang="en-US" dirty="0" smtClean="0">
                <a:solidFill>
                  <a:srgbClr val="C00000"/>
                </a:solidFill>
              </a:rPr>
              <a:t>reaction works not only with e genomes, but also with any molecule that carries </a:t>
            </a:r>
            <a:r>
              <a:rPr lang="en-US" i="1" dirty="0" err="1" smtClean="0">
                <a:solidFill>
                  <a:srgbClr val="C00000"/>
                </a:solidFill>
              </a:rPr>
              <a:t>cos</a:t>
            </a:r>
            <a:r>
              <a:rPr lang="en-US" i="1" dirty="0" smtClean="0">
                <a:solidFill>
                  <a:srgbClr val="C00000"/>
                </a:solidFill>
              </a:rPr>
              <a:t> sites </a:t>
            </a:r>
            <a:r>
              <a:rPr lang="en-US" dirty="0" smtClean="0">
                <a:solidFill>
                  <a:srgbClr val="C00000"/>
                </a:solidFill>
              </a:rPr>
              <a:t>separated by 37–52 kb of DNA.</a:t>
            </a:r>
            <a:endParaRPr lang="en-US" dirty="0">
              <a:solidFill>
                <a:srgbClr val="C0000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56</a:t>
            </a:fld>
            <a:endParaRPr lang="en-US"/>
          </a:p>
        </p:txBody>
      </p:sp>
      <p:pic>
        <p:nvPicPr>
          <p:cNvPr id="7170" name="Picture 2"/>
          <p:cNvPicPr>
            <a:picLocks noChangeAspect="1" noChangeArrowheads="1"/>
          </p:cNvPicPr>
          <p:nvPr/>
        </p:nvPicPr>
        <p:blipFill>
          <a:blip r:embed="rId3"/>
          <a:srcRect/>
          <a:stretch>
            <a:fillRect/>
          </a:stretch>
        </p:blipFill>
        <p:spPr bwMode="auto">
          <a:xfrm>
            <a:off x="1930893" y="2108639"/>
            <a:ext cx="5181600" cy="3951547"/>
          </a:xfrm>
          <a:prstGeom prst="rect">
            <a:avLst/>
          </a:prstGeom>
          <a:noFill/>
          <a:ln w="9525">
            <a:noFill/>
            <a:miter lim="800000"/>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57</a:t>
            </a:fld>
            <a:endParaRPr lang="en-US"/>
          </a:p>
        </p:txBody>
      </p:sp>
      <p:pic>
        <p:nvPicPr>
          <p:cNvPr id="5" name="Picture 3"/>
          <p:cNvPicPr>
            <a:picLocks noChangeAspect="1" noChangeArrowheads="1"/>
          </p:cNvPicPr>
          <p:nvPr/>
        </p:nvPicPr>
        <p:blipFill>
          <a:blip r:embed="rId3"/>
          <a:srcRect/>
          <a:stretch>
            <a:fillRect/>
          </a:stretch>
        </p:blipFill>
        <p:spPr bwMode="auto">
          <a:xfrm>
            <a:off x="1498264" y="367913"/>
            <a:ext cx="7305675" cy="6334125"/>
          </a:xfrm>
          <a:prstGeom prst="rect">
            <a:avLst/>
          </a:prstGeom>
          <a:noFill/>
          <a:ln w="9525">
            <a:noFill/>
            <a:miter lim="800000"/>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pic>
        <p:nvPicPr>
          <p:cNvPr id="5122" name="Picture 2"/>
          <p:cNvPicPr>
            <a:picLocks noChangeAspect="1" noChangeArrowheads="1"/>
          </p:cNvPicPr>
          <p:nvPr/>
        </p:nvPicPr>
        <p:blipFill>
          <a:blip r:embed="rId3"/>
          <a:srcRect/>
          <a:stretch>
            <a:fillRect/>
          </a:stretch>
        </p:blipFill>
        <p:spPr bwMode="auto">
          <a:xfrm>
            <a:off x="1900856" y="3202913"/>
            <a:ext cx="5705475" cy="1800225"/>
          </a:xfrm>
          <a:prstGeom prst="rect">
            <a:avLst/>
          </a:prstGeom>
          <a:noFill/>
          <a:ln w="9525">
            <a:noFill/>
            <a:miter lim="800000"/>
          </a:ln>
          <a:effectLst/>
        </p:spPr>
      </p:pic>
      <p:sp>
        <p:nvSpPr>
          <p:cNvPr id="5" name="Rectangle 4"/>
          <p:cNvSpPr/>
          <p:nvPr/>
        </p:nvSpPr>
        <p:spPr>
          <a:xfrm>
            <a:off x="1219200" y="609600"/>
            <a:ext cx="6553200" cy="477054"/>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500" b="1" i="1" dirty="0" smtClean="0"/>
              <a:t>Selection on the basis of </a:t>
            </a:r>
            <a:r>
              <a:rPr lang="el-GR" sz="2500" b="1" i="1" dirty="0" smtClean="0"/>
              <a:t>λ</a:t>
            </a:r>
            <a:r>
              <a:rPr lang="en-US" sz="2500" b="1" i="1" dirty="0" smtClean="0"/>
              <a:t> genome size</a:t>
            </a:r>
            <a:endParaRPr lang="en-US" sz="2500" dirty="0"/>
          </a:p>
        </p:txBody>
      </p:sp>
      <p:sp>
        <p:nvSpPr>
          <p:cNvPr id="6" name="Slide Number Placeholder 5"/>
          <p:cNvSpPr>
            <a:spLocks noGrp="1" noEditPoints="1"/>
          </p:cNvSpPr>
          <p:nvPr>
            <p:ph type="sldNum" sz="quarter" idx="12"/>
          </p:nvPr>
        </p:nvSpPr>
        <p:spPr>
          <a:xfrm>
            <a:off x="7010400" y="6477000"/>
            <a:ext cx="2133600" cy="381000"/>
          </a:xfrm>
        </p:spPr>
        <p:txBody>
          <a:bodyPr/>
          <a:lstStyle/>
          <a:p>
            <a:fld id="{F446B426-93D7-4B46-84C2-E8123443C9A3}"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Cloning vectors based on M13 phage</a:t>
            </a:r>
            <a:endParaRPr lang="en-US" dirty="0"/>
          </a:p>
        </p:txBody>
      </p:sp>
      <p:sp>
        <p:nvSpPr>
          <p:cNvPr id="3" name="Content Placeholder 2"/>
          <p:cNvSpPr>
            <a:spLocks noGrp="1" noEditPoints="1"/>
          </p:cNvSpPr>
          <p:nvPr>
            <p:ph idx="1"/>
          </p:nvPr>
        </p:nvSpPr>
        <p:spPr>
          <a:xfrm>
            <a:off x="1219200" y="1600200"/>
            <a:ext cx="7772400" cy="4525963"/>
          </a:xfrm>
        </p:spPr>
        <p:txBody>
          <a:bodyPr/>
          <a:lstStyle/>
          <a:p>
            <a:r>
              <a:rPr lang="en-US" i="1" dirty="0" smtClean="0"/>
              <a:t>M13 is a filamentous phage </a:t>
            </a:r>
            <a:r>
              <a:rPr lang="en-US" dirty="0" smtClean="0"/>
              <a:t>and is completely different in structure from </a:t>
            </a:r>
            <a:r>
              <a:rPr lang="el-GR" dirty="0" smtClean="0"/>
              <a:t>λ</a:t>
            </a:r>
            <a:r>
              <a:rPr lang="en-US" dirty="0" smtClean="0"/>
              <a:t>.</a:t>
            </a:r>
          </a:p>
          <a:p>
            <a:r>
              <a:rPr lang="en-US" dirty="0" smtClean="0"/>
              <a:t>M13 DNA molecule is circular, much smaller (6407 </a:t>
            </a:r>
            <a:r>
              <a:rPr lang="en-US" dirty="0" err="1" smtClean="0"/>
              <a:t>bp</a:t>
            </a:r>
            <a:r>
              <a:rPr lang="en-US" dirty="0" smtClean="0"/>
              <a:t>) and single-stranded.</a:t>
            </a:r>
          </a:p>
          <a:p>
            <a:endParaRPr lang="en-US" dirty="0" smtClean="0"/>
          </a:p>
          <a:p>
            <a:endParaRPr/>
          </a:p>
          <a:p>
            <a:endParaRPr/>
          </a:p>
          <a:p>
            <a:endParaRPr lang="en-US" dirty="0"/>
          </a:p>
        </p:txBody>
      </p:sp>
      <p:sp>
        <p:nvSpPr>
          <p:cNvPr id="4" name="Content Placeholder 2"/>
          <p:cNvSpPr txBox="1"/>
          <p:nvPr/>
        </p:nvSpPr>
        <p:spPr bwMode="gray">
          <a:xfrm>
            <a:off x="1219200" y="1447800"/>
            <a:ext cx="7410450" cy="5257800"/>
          </a:xfrm>
          <a:prstGeom prst="rect">
            <a:avLst/>
          </a:prstGeom>
          <a:noFill/>
          <a:ln w="9525">
            <a:noFill/>
            <a:miter lim="800000"/>
          </a:ln>
          <a:effectLst/>
        </p:spPr>
        <p:txBody>
          <a:bodyPr vert="horz" wrap="square" lIns="91440" tIns="45720" rIns="91440" bIns="45720" anchor="t">
            <a:prstTxWarp prst="textNoShape">
              <a:avLst/>
            </a:prstTxWarp>
            <a:normAutofit/>
          </a:bodyPr>
          <a:lstStyle/>
          <a:p>
            <a:endParaRPr kumimoji="0" lang="en-US" sz="3200" b="0" u="none" strike="noStrike" kern="0" cap="none" spc="0" baseline="0" noProof="0" dirty="0">
              <a:ln>
                <a:noFill/>
              </a:ln>
              <a:solidFill>
                <a:schemeClr val="tx1"/>
              </a:solidFill>
              <a:effectLst/>
              <a:uLnTx/>
              <a:latin typeface="+mn-lt"/>
              <a:ea typeface="+mn-ea"/>
              <a:cs typeface="+mn-cs"/>
            </a:endParaRPr>
          </a:p>
        </p:txBody>
      </p:sp>
      <p:sp>
        <p:nvSpPr>
          <p:cNvPr id="5" name="Slide Number Placeholder 4"/>
          <p:cNvSpPr>
            <a:spLocks noGrp="1" noEditPoints="1"/>
          </p:cNvSpPr>
          <p:nvPr>
            <p:ph type="sldNum" sz="quarter" idx="12"/>
          </p:nvPr>
        </p:nvSpPr>
        <p:spPr/>
        <p:txBody>
          <a:bodyPr/>
          <a:lstStyle/>
          <a:p>
            <a:fld id="{F446B426-93D7-4B46-84C2-E8123443C9A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ure-08-36b.jpg                                              00002B9CArt                            BB1CF510:"/>
          <p:cNvPicPr>
            <a:picLocks noChangeAspect="1" noChangeArrowheads="1"/>
          </p:cNvPicPr>
          <p:nvPr/>
        </p:nvPicPr>
        <p:blipFill>
          <a:blip r:embed="rId3"/>
          <a:srcRect/>
          <a:stretch>
            <a:fillRect/>
          </a:stretch>
        </p:blipFill>
        <p:spPr bwMode="auto">
          <a:xfrm>
            <a:off x="2133600" y="457200"/>
            <a:ext cx="4738955" cy="2308225"/>
          </a:xfrm>
          <a:prstGeom prst="rect">
            <a:avLst/>
          </a:prstGeom>
          <a:noFill/>
        </p:spPr>
      </p:pic>
      <p:pic>
        <p:nvPicPr>
          <p:cNvPr id="4" name="Picture 3" descr="figure-08-04a.jpg                                              00002B9CArt                            BB1CF510:"/>
          <p:cNvPicPr>
            <a:picLocks noChangeAspect="1" noChangeArrowheads="1"/>
          </p:cNvPicPr>
          <p:nvPr/>
        </p:nvPicPr>
        <p:blipFill>
          <a:blip r:embed="rId4"/>
          <a:srcRect/>
          <a:stretch>
            <a:fillRect/>
          </a:stretch>
        </p:blipFill>
        <p:spPr bwMode="auto">
          <a:xfrm>
            <a:off x="228600" y="3048000"/>
            <a:ext cx="8535987" cy="3810000"/>
          </a:xfrm>
          <a:prstGeom prst="rect">
            <a:avLst/>
          </a:prstGeom>
          <a:noFill/>
        </p:spPr>
      </p:pic>
      <p:sp>
        <p:nvSpPr>
          <p:cNvPr id="5" name="Slide Number Placeholder 4"/>
          <p:cNvSpPr>
            <a:spLocks noGrp="1" noEditPoints="1"/>
          </p:cNvSpPr>
          <p:nvPr>
            <p:ph type="sldNum" sz="quarter" idx="12"/>
          </p:nvPr>
        </p:nvSpPr>
        <p:spPr/>
        <p:txBody>
          <a:bodyPr/>
          <a:lstStyle/>
          <a:p>
            <a:fld id="{F446B426-93D7-4B46-84C2-E8123443C9A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4191000" y="542925"/>
            <a:ext cx="4619625" cy="6315075"/>
          </a:xfrm>
          <a:prstGeom prst="rect">
            <a:avLst/>
          </a:prstGeom>
          <a:noFill/>
          <a:ln w="9525">
            <a:noFill/>
            <a:miter lim="800000"/>
          </a:ln>
          <a:effectLst/>
        </p:spPr>
      </p:pic>
      <p:sp>
        <p:nvSpPr>
          <p:cNvPr id="2" name="Title 1"/>
          <p:cNvSpPr>
            <a:spLocks noGrp="1" noEditPoints="1"/>
          </p:cNvSpPr>
          <p:nvPr>
            <p:ph type="title"/>
          </p:nvPr>
        </p:nvSpPr>
        <p:spPr>
          <a:xfrm>
            <a:off x="1143000" y="609600"/>
            <a:ext cx="4267200" cy="609600"/>
          </a:xfrm>
        </p:spPr>
        <p:style>
          <a:lnRef idx="2">
            <a:schemeClr val="accent2"/>
          </a:lnRef>
          <a:fillRef idx="1">
            <a:schemeClr val="lt1"/>
          </a:fillRef>
          <a:effectRef idx="0">
            <a:schemeClr val="accent2"/>
          </a:effectRef>
          <a:fontRef idx="minor">
            <a:schemeClr val="dk1"/>
          </a:fontRef>
        </p:style>
        <p:txBody>
          <a:bodyPr/>
          <a:lstStyle/>
          <a:p>
            <a:r>
              <a:rPr lang="en-US" sz="3500" dirty="0" smtClean="0"/>
              <a:t>M13 infection cycle</a:t>
            </a:r>
            <a:endParaRPr lang="en-US" sz="3500" dirty="0"/>
          </a:p>
        </p:txBody>
      </p:sp>
      <p:sp>
        <p:nvSpPr>
          <p:cNvPr id="5" name="Slide Number Placeholder 4"/>
          <p:cNvSpPr>
            <a:spLocks noGrp="1" noEditPoints="1"/>
          </p:cNvSpPr>
          <p:nvPr>
            <p:ph type="sldNum" sz="quarter" idx="12"/>
          </p:nvPr>
        </p:nvSpPr>
        <p:spPr/>
        <p:txBody>
          <a:bodyPr/>
          <a:lstStyle/>
          <a:p>
            <a:fld id="{F446B426-93D7-4B46-84C2-E8123443C9A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867650" cy="762000"/>
          </a:xfrm>
        </p:spPr>
        <p:txBody>
          <a:bodyPr/>
          <a:lstStyle/>
          <a:p>
            <a:r>
              <a:rPr lang="en-US" sz="2500" dirty="0" smtClean="0"/>
              <a:t>Several features of M13 make this phage attractive as a cloning vector.</a:t>
            </a:r>
            <a:endParaRPr lang="en-US" sz="2500" dirty="0"/>
          </a:p>
        </p:txBody>
      </p:sp>
      <p:sp>
        <p:nvSpPr>
          <p:cNvPr id="3" name="Content Placeholder 2"/>
          <p:cNvSpPr>
            <a:spLocks noGrp="1" noEditPoints="1"/>
          </p:cNvSpPr>
          <p:nvPr>
            <p:ph idx="1"/>
          </p:nvPr>
        </p:nvSpPr>
        <p:spPr>
          <a:xfrm>
            <a:off x="1276350" y="1600200"/>
            <a:ext cx="7410450" cy="5257800"/>
          </a:xfrm>
        </p:spPr>
        <p:txBody>
          <a:bodyPr>
            <a:normAutofit fontScale="92500" lnSpcReduction="10000"/>
          </a:bodyPr>
          <a:lstStyle/>
          <a:p>
            <a:r>
              <a:rPr lang="en-US" dirty="0" smtClean="0"/>
              <a:t>The genome is less than 10 kb in size, well within the range desirable for a potential vector.</a:t>
            </a:r>
          </a:p>
          <a:p>
            <a:r>
              <a:rPr lang="en-US" dirty="0" smtClean="0"/>
              <a:t>double-stranded </a:t>
            </a:r>
            <a:r>
              <a:rPr lang="en-US" b="1" dirty="0" err="1" smtClean="0"/>
              <a:t>replicative</a:t>
            </a:r>
            <a:r>
              <a:rPr lang="en-US" b="1" dirty="0" smtClean="0"/>
              <a:t> form (RF) </a:t>
            </a:r>
            <a:r>
              <a:rPr lang="en-US" dirty="0" smtClean="0"/>
              <a:t>of the M13 genome behaves very much like a plasmid.</a:t>
            </a:r>
          </a:p>
          <a:p>
            <a:r>
              <a:rPr lang="en-US" dirty="0" smtClean="0"/>
              <a:t>Easily prepared from </a:t>
            </a:r>
            <a:r>
              <a:rPr lang="en-US" i="1" dirty="0" smtClean="0"/>
              <a:t>E. coli</a:t>
            </a:r>
            <a:r>
              <a:rPr lang="en-US" dirty="0" smtClean="0"/>
              <a:t> and easy </a:t>
            </a:r>
            <a:r>
              <a:rPr lang="en-US" dirty="0" err="1" smtClean="0"/>
              <a:t>transfection</a:t>
            </a:r>
            <a:r>
              <a:rPr lang="en-US" dirty="0" smtClean="0"/>
              <a:t>.</a:t>
            </a:r>
          </a:p>
          <a:p>
            <a:r>
              <a:rPr lang="en-US" dirty="0" smtClean="0"/>
              <a:t>Most IMP - genes cloned with an M13-based vector can be obtained in the form of single-stranded DNA.</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1276350" y="1600200"/>
            <a:ext cx="4210050" cy="2209800"/>
          </a:xfrm>
        </p:spPr>
        <p:txBody>
          <a:bodyPr>
            <a:normAutofit fontScale="85000" lnSpcReduction="20000"/>
          </a:bodyPr>
          <a:lstStyle/>
          <a:p>
            <a:r>
              <a:rPr lang="en-US" dirty="0" smtClean="0"/>
              <a:t>The first step in construction of an M13 cloning vector was to introduce the </a:t>
            </a:r>
            <a:r>
              <a:rPr lang="en-US" i="1" dirty="0" err="1" smtClean="0"/>
              <a:t>lacZ</a:t>
            </a:r>
            <a:r>
              <a:rPr lang="en-US" i="1" dirty="0" smtClean="0"/>
              <a:t>′ </a:t>
            </a:r>
            <a:r>
              <a:rPr lang="en-US" dirty="0" smtClean="0"/>
              <a:t>gene into the </a:t>
            </a:r>
            <a:r>
              <a:rPr lang="en-US" dirty="0" err="1" smtClean="0"/>
              <a:t>intergenic</a:t>
            </a:r>
            <a:r>
              <a:rPr lang="en-US" dirty="0" smtClean="0"/>
              <a:t> sequence. </a:t>
            </a:r>
          </a:p>
          <a:p>
            <a:endParaRPr lang="en-US" dirty="0"/>
          </a:p>
        </p:txBody>
      </p:sp>
      <p:sp>
        <p:nvSpPr>
          <p:cNvPr id="4" name="Title 3"/>
          <p:cNvSpPr>
            <a:spLocks noGrp="1" noEditPoints="1"/>
          </p:cNvSpPr>
          <p:nvPr>
            <p:ph type="title"/>
          </p:nvPr>
        </p:nvSpPr>
        <p:spPr/>
        <p:txBody>
          <a:bodyPr/>
          <a:lstStyle/>
          <a:p>
            <a:r>
              <a:rPr lang="en-US" dirty="0" smtClean="0"/>
              <a:t>Construction of M13 based vector</a:t>
            </a:r>
            <a:endParaRPr lang="en-US" dirty="0"/>
          </a:p>
        </p:txBody>
      </p:sp>
      <p:sp>
        <p:nvSpPr>
          <p:cNvPr id="5" name="Slide Number Placeholder 4"/>
          <p:cNvSpPr>
            <a:spLocks noGrp="1" noEditPoints="1"/>
          </p:cNvSpPr>
          <p:nvPr>
            <p:ph type="sldNum" sz="quarter" idx="12"/>
          </p:nvPr>
        </p:nvSpPr>
        <p:spPr/>
        <p:txBody>
          <a:bodyPr/>
          <a:lstStyle/>
          <a:p>
            <a:fld id="{F446B426-93D7-4B46-84C2-E8123443C9A3}" type="slidenum">
              <a:rPr lang="en-US" smtClean="0"/>
              <a:pPr/>
              <a:t>62</a:t>
            </a:fld>
            <a:endParaRPr lang="en-US"/>
          </a:p>
        </p:txBody>
      </p:sp>
      <p:pic>
        <p:nvPicPr>
          <p:cNvPr id="1026" name="Picture 2"/>
          <p:cNvPicPr>
            <a:picLocks noChangeAspect="1" noChangeArrowheads="1"/>
          </p:cNvPicPr>
          <p:nvPr/>
        </p:nvPicPr>
        <p:blipFill>
          <a:blip r:embed="rId3"/>
          <a:srcRect/>
          <a:stretch>
            <a:fillRect/>
          </a:stretch>
        </p:blipFill>
        <p:spPr bwMode="auto">
          <a:xfrm>
            <a:off x="5772150" y="1066800"/>
            <a:ext cx="3371850" cy="3371850"/>
          </a:xfrm>
          <a:prstGeom prst="rect">
            <a:avLst/>
          </a:prstGeom>
          <a:noFill/>
          <a:ln w="9525">
            <a:noFill/>
            <a:miter lim="800000"/>
          </a:ln>
          <a:effectLst/>
        </p:spPr>
      </p:pic>
      <p:pic>
        <p:nvPicPr>
          <p:cNvPr id="1027" name="Picture 3"/>
          <p:cNvPicPr>
            <a:picLocks noChangeAspect="1" noChangeArrowheads="1"/>
          </p:cNvPicPr>
          <p:nvPr/>
        </p:nvPicPr>
        <p:blipFill>
          <a:blip r:embed="rId4"/>
          <a:srcRect/>
          <a:stretch>
            <a:fillRect/>
          </a:stretch>
        </p:blipFill>
        <p:spPr bwMode="auto">
          <a:xfrm>
            <a:off x="152400" y="4572000"/>
            <a:ext cx="8123642" cy="199072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505200" y="4343400"/>
            <a:ext cx="1681871" cy="477054"/>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US" sz="2500" b="1" dirty="0" smtClean="0">
                <a:solidFill>
                  <a:schemeClr val="bg1"/>
                </a:solidFill>
              </a:rPr>
              <a:t>(M13mp1)</a:t>
            </a:r>
            <a:endParaRPr lang="en-US" sz="2500" b="1"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1143000" y="5257800"/>
            <a:ext cx="7410450" cy="1600200"/>
          </a:xfrm>
        </p:spPr>
        <p:txBody>
          <a:bodyPr>
            <a:normAutofit fontScale="85000" lnSpcReduction="10000"/>
          </a:bodyPr>
          <a:lstStyle/>
          <a:p>
            <a:r>
              <a:rPr lang="en-US" dirty="0" smtClean="0"/>
              <a:t>M13mp1 does not possess any unique restriction sites in the </a:t>
            </a:r>
            <a:r>
              <a:rPr lang="en-US" i="1" dirty="0" err="1" smtClean="0"/>
              <a:t>lacZ</a:t>
            </a:r>
            <a:r>
              <a:rPr lang="en-US" i="1" dirty="0" smtClean="0"/>
              <a:t>′ gene. It does, however, contain the </a:t>
            </a:r>
            <a:r>
              <a:rPr lang="en-US" i="1" dirty="0" err="1" smtClean="0"/>
              <a:t>hexanucleotide</a:t>
            </a:r>
            <a:r>
              <a:rPr lang="en-US" i="1" dirty="0" smtClean="0"/>
              <a:t> GGATTC near the start of </a:t>
            </a:r>
            <a:r>
              <a:rPr lang="en-US" dirty="0" smtClean="0"/>
              <a:t>the gene.</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63</a:t>
            </a:fld>
            <a:endParaRPr lang="en-US"/>
          </a:p>
        </p:txBody>
      </p:sp>
      <p:pic>
        <p:nvPicPr>
          <p:cNvPr id="2050" name="Picture 2"/>
          <p:cNvPicPr>
            <a:picLocks noChangeAspect="1" noChangeArrowheads="1"/>
          </p:cNvPicPr>
          <p:nvPr/>
        </p:nvPicPr>
        <p:blipFill>
          <a:blip r:embed="rId3"/>
          <a:srcRect/>
          <a:stretch>
            <a:fillRect/>
          </a:stretch>
        </p:blipFill>
        <p:spPr bwMode="auto">
          <a:xfrm>
            <a:off x="0" y="152400"/>
            <a:ext cx="9114865"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4"/>
          <a:srcRect/>
          <a:stretch>
            <a:fillRect/>
          </a:stretch>
        </p:blipFill>
        <p:spPr bwMode="auto">
          <a:xfrm>
            <a:off x="304800" y="2612929"/>
            <a:ext cx="8639175" cy="2340071"/>
          </a:xfrm>
          <a:prstGeom prst="rect">
            <a:avLst/>
          </a:prstGeom>
          <a:ln>
            <a:noFill/>
          </a:ln>
          <a:effectLst>
            <a:outerShdw blurRad="190500" algn="tl" rotWithShape="0">
              <a:srgbClr val="000000">
                <a:alpha val="70000"/>
              </a:srgbClr>
            </a:outerShdw>
          </a:effectLst>
        </p:spPr>
      </p:pic>
      <p:sp>
        <p:nvSpPr>
          <p:cNvPr id="7" name="Rectangle 6"/>
          <p:cNvSpPr/>
          <p:nvPr/>
        </p:nvSpPr>
        <p:spPr>
          <a:xfrm>
            <a:off x="4114800" y="0"/>
            <a:ext cx="1467068" cy="477054"/>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US" sz="2500" b="1" dirty="0" smtClean="0">
                <a:solidFill>
                  <a:schemeClr val="bg1"/>
                </a:solidFill>
              </a:rPr>
              <a:t>M13mp2</a:t>
            </a:r>
            <a:endParaRPr lang="en-US" sz="2500" b="1"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dirty="0"/>
          </a:p>
        </p:txBody>
      </p:sp>
      <p:sp>
        <p:nvSpPr>
          <p:cNvPr id="3" name="Content Placeholder 2"/>
          <p:cNvSpPr>
            <a:spLocks noGrp="1" noEditPoints="1"/>
          </p:cNvSpPr>
          <p:nvPr>
            <p:ph idx="1"/>
          </p:nvPr>
        </p:nvSpPr>
        <p:spPr>
          <a:xfrm>
            <a:off x="1295400" y="5257800"/>
            <a:ext cx="7410450" cy="1600200"/>
          </a:xfrm>
        </p:spPr>
        <p:txBody>
          <a:bodyPr>
            <a:normAutofit fontScale="92500"/>
          </a:bodyPr>
          <a:lstStyle/>
          <a:p>
            <a:r>
              <a:rPr lang="en-US" dirty="0" smtClean="0"/>
              <a:t>The next step in the development of M13 vectors was to introduce additional restriction sites into the </a:t>
            </a:r>
            <a:r>
              <a:rPr lang="en-US" i="1" dirty="0" err="1" smtClean="0"/>
              <a:t>lacZ</a:t>
            </a:r>
            <a:r>
              <a:rPr lang="en-US" i="1" dirty="0" smtClean="0"/>
              <a:t>′ gene.</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64</a:t>
            </a:fld>
            <a:endParaRPr lang="en-US"/>
          </a:p>
        </p:txBody>
      </p:sp>
      <p:pic>
        <p:nvPicPr>
          <p:cNvPr id="3074" name="Picture 2"/>
          <p:cNvPicPr>
            <a:picLocks noChangeAspect="1" noChangeArrowheads="1"/>
          </p:cNvPicPr>
          <p:nvPr/>
        </p:nvPicPr>
        <p:blipFill>
          <a:blip r:embed="rId3"/>
          <a:srcRect/>
          <a:stretch>
            <a:fillRect/>
          </a:stretch>
        </p:blipFill>
        <p:spPr bwMode="auto">
          <a:xfrm>
            <a:off x="1047750" y="304800"/>
            <a:ext cx="8096250" cy="4752975"/>
          </a:xfrm>
          <a:prstGeom prst="rect">
            <a:avLst/>
          </a:prstGeom>
          <a:ln>
            <a:noFill/>
          </a:ln>
          <a:effectLst>
            <a:outerShdw blurRad="190500" algn="tl" rotWithShape="0">
              <a:srgbClr val="000000">
                <a:alpha val="70000"/>
              </a:srgbClr>
            </a:outerShdw>
          </a:effectLst>
        </p:spPr>
      </p:pic>
      <p:sp>
        <p:nvSpPr>
          <p:cNvPr id="6" name="Rectangle 5"/>
          <p:cNvSpPr/>
          <p:nvPr/>
        </p:nvSpPr>
        <p:spPr>
          <a:xfrm>
            <a:off x="4419600" y="228600"/>
            <a:ext cx="1467068" cy="47705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500" b="1" dirty="0" smtClean="0"/>
              <a:t>M13mp7</a:t>
            </a:r>
            <a:endParaRPr lang="en-US" sz="25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867650" cy="762000"/>
          </a:xfrm>
        </p:spPr>
        <p:txBody>
          <a:bodyPr/>
          <a:lstStyle/>
          <a:p>
            <a:r>
              <a:rPr lang="en-US" sz="3000" dirty="0" err="1" smtClean="0">
                <a:solidFill>
                  <a:srgbClr val="C00000"/>
                </a:solidFill>
              </a:rPr>
              <a:t>Phagemid</a:t>
            </a:r>
            <a:r>
              <a:rPr lang="en-US" sz="3000" dirty="0" smtClean="0"/>
              <a:t> - </a:t>
            </a:r>
            <a:r>
              <a:rPr lang="en-US" sz="3000" i="1" dirty="0" smtClean="0"/>
              <a:t>Hybrid plasmid–M13 vectors</a:t>
            </a:r>
            <a:endParaRPr lang="en-US" sz="3000" dirty="0"/>
          </a:p>
        </p:txBody>
      </p:sp>
      <p:sp>
        <p:nvSpPr>
          <p:cNvPr id="3" name="Content Placeholder 2"/>
          <p:cNvSpPr>
            <a:spLocks noGrp="1" noEditPoints="1"/>
          </p:cNvSpPr>
          <p:nvPr>
            <p:ph idx="1"/>
          </p:nvPr>
        </p:nvSpPr>
        <p:spPr>
          <a:xfrm>
            <a:off x="1276350" y="1600200"/>
            <a:ext cx="7410450" cy="5257800"/>
          </a:xfrm>
        </p:spPr>
        <p:txBody>
          <a:bodyPr>
            <a:normAutofit lnSpcReduction="10000"/>
          </a:bodyPr>
          <a:lstStyle/>
          <a:p>
            <a:r>
              <a:rPr lang="en-US" dirty="0" smtClean="0"/>
              <a:t>Although M13 vectors are very useful for the production of single-stranded versions of cloned genes, they do suffer from one disadvantage. </a:t>
            </a:r>
          </a:p>
          <a:p>
            <a:pPr lvl="1"/>
            <a:r>
              <a:rPr lang="en-US" dirty="0" smtClean="0"/>
              <a:t>size of DNA </a:t>
            </a:r>
            <a:r>
              <a:rPr lang="en-US" dirty="0" err="1" smtClean="0"/>
              <a:t>fregment</a:t>
            </a:r>
            <a:r>
              <a:rPr lang="en-US" dirty="0" smtClean="0"/>
              <a:t>.</a:t>
            </a:r>
          </a:p>
          <a:p>
            <a:r>
              <a:rPr lang="en-US" dirty="0" smtClean="0"/>
              <a:t>To get around this problem a number of hybrid vectors (“</a:t>
            </a:r>
            <a:r>
              <a:rPr lang="en-US" b="1" dirty="0" err="1" smtClean="0"/>
              <a:t>phagemids</a:t>
            </a:r>
            <a:r>
              <a:rPr lang="en-US" b="1" dirty="0" smtClean="0"/>
              <a:t>”) </a:t>
            </a:r>
            <a:r>
              <a:rPr lang="en-US" dirty="0" smtClean="0"/>
              <a:t>have been developed by combining a part of the M13 genome with plasmid DNA.</a:t>
            </a:r>
          </a:p>
          <a:p>
            <a:r>
              <a:rPr lang="en-US" dirty="0" smtClean="0"/>
              <a:t>An example is </a:t>
            </a:r>
            <a:r>
              <a:rPr lang="en-US" b="1" dirty="0" smtClean="0">
                <a:solidFill>
                  <a:srgbClr val="C00000"/>
                </a:solidFill>
              </a:rPr>
              <a:t>pEMBL8</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pEMBL8</a:t>
            </a:r>
            <a:endParaRPr lang="en-US" dirty="0"/>
          </a:p>
        </p:txBody>
      </p:sp>
      <p:sp>
        <p:nvSpPr>
          <p:cNvPr id="3" name="Content Placeholder 2"/>
          <p:cNvSpPr>
            <a:spLocks noGrp="1" noEditPoints="1"/>
          </p:cNvSpPr>
          <p:nvPr>
            <p:ph idx="1"/>
          </p:nvPr>
        </p:nvSpPr>
        <p:spPr/>
        <p:txBody>
          <a:bodyPr/>
          <a:lstStyle/>
          <a:p>
            <a:r>
              <a:rPr lang="en-US" dirty="0" smtClean="0">
                <a:solidFill>
                  <a:srgbClr val="FF0000"/>
                </a:solidFill>
              </a:rPr>
              <a:t>It was made by transferring into pUC8 a 1300 </a:t>
            </a:r>
            <a:r>
              <a:rPr lang="en-US" dirty="0" err="1" smtClean="0">
                <a:solidFill>
                  <a:srgbClr val="FF0000"/>
                </a:solidFill>
              </a:rPr>
              <a:t>bp</a:t>
            </a:r>
            <a:r>
              <a:rPr lang="en-US" dirty="0" smtClean="0">
                <a:solidFill>
                  <a:srgbClr val="FF0000"/>
                </a:solidFill>
              </a:rPr>
              <a:t> fragment of the M13 genome.</a:t>
            </a:r>
          </a:p>
          <a:p>
            <a:r>
              <a:rPr lang="en-US" dirty="0" smtClean="0"/>
              <a:t>It contains signal sequence recognized by the enzymes that convert the normal double-stranded M13 molecule into single-stranded DNA before secretion of new phage particles.</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67</a:t>
            </a:fld>
            <a:endParaRPr lang="en-US"/>
          </a:p>
        </p:txBody>
      </p:sp>
      <p:pic>
        <p:nvPicPr>
          <p:cNvPr id="1026" name="Picture 2"/>
          <p:cNvPicPr>
            <a:picLocks noChangeAspect="1" noChangeArrowheads="1"/>
          </p:cNvPicPr>
          <p:nvPr/>
        </p:nvPicPr>
        <p:blipFill>
          <a:blip r:embed="rId3"/>
          <a:srcRect/>
          <a:stretch>
            <a:fillRect/>
          </a:stretch>
        </p:blipFill>
        <p:spPr bwMode="auto">
          <a:xfrm>
            <a:off x="533400" y="1828800"/>
            <a:ext cx="8077200" cy="4429125"/>
          </a:xfrm>
          <a:prstGeom prst="rect">
            <a:avLst/>
          </a:prstGeom>
          <a:noFill/>
          <a:ln w="9525">
            <a:noFill/>
            <a:miter lim="800000"/>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68</a:t>
            </a:fld>
            <a:endParaRPr lang="en-US"/>
          </a:p>
        </p:txBody>
      </p:sp>
      <p:pic>
        <p:nvPicPr>
          <p:cNvPr id="2050" name="Picture 2"/>
          <p:cNvPicPr>
            <a:picLocks noChangeAspect="1" noChangeArrowheads="1"/>
          </p:cNvPicPr>
          <p:nvPr/>
        </p:nvPicPr>
        <p:blipFill>
          <a:blip r:embed="rId3"/>
          <a:srcRect/>
          <a:stretch>
            <a:fillRect/>
          </a:stretch>
        </p:blipFill>
        <p:spPr bwMode="auto">
          <a:xfrm>
            <a:off x="1856324" y="126206"/>
            <a:ext cx="5763676" cy="6731794"/>
          </a:xfrm>
          <a:prstGeom prst="rect">
            <a:avLst/>
          </a:prstGeom>
          <a:noFill/>
          <a:ln w="9525">
            <a:noFill/>
            <a:miter lim="800000"/>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normAutofit fontScale="92500" lnSpcReduction="20000"/>
          </a:bodyPr>
          <a:lstStyle/>
          <a:p>
            <a:r>
              <a:rPr lang="en-US" dirty="0" smtClean="0"/>
              <a:t>All that is necessary is that the </a:t>
            </a:r>
            <a:r>
              <a:rPr lang="en-US" i="1" dirty="0" smtClean="0"/>
              <a:t>E. coli cells used </a:t>
            </a:r>
            <a:r>
              <a:rPr lang="en-US" dirty="0" smtClean="0"/>
              <a:t>as hosts for a pEMBL8 cloning experiment are subsequently infected with normal M13 to act as a </a:t>
            </a:r>
            <a:r>
              <a:rPr lang="en-US" b="1" dirty="0" smtClean="0">
                <a:solidFill>
                  <a:srgbClr val="FF0000"/>
                </a:solidFill>
              </a:rPr>
              <a:t>helper phage</a:t>
            </a:r>
            <a:r>
              <a:rPr lang="en-US" b="1" dirty="0" smtClean="0"/>
              <a:t>, </a:t>
            </a:r>
            <a:r>
              <a:rPr lang="en-US" dirty="0" smtClean="0"/>
              <a:t>providing the necessary </a:t>
            </a:r>
            <a:r>
              <a:rPr lang="en-US" dirty="0" err="1" smtClean="0"/>
              <a:t>replicative</a:t>
            </a:r>
            <a:r>
              <a:rPr lang="en-US" dirty="0" smtClean="0"/>
              <a:t> enzymes and phage coat proteins.</a:t>
            </a:r>
          </a:p>
          <a:p>
            <a:r>
              <a:rPr lang="en-US" dirty="0" smtClean="0"/>
              <a:t>It has the </a:t>
            </a:r>
            <a:r>
              <a:rPr lang="en-US" dirty="0" err="1" smtClean="0"/>
              <a:t>polylinker</a:t>
            </a:r>
            <a:r>
              <a:rPr lang="en-US" dirty="0" smtClean="0"/>
              <a:t> cloning sites within the </a:t>
            </a:r>
            <a:r>
              <a:rPr lang="en-US" i="1" dirty="0" err="1" smtClean="0"/>
              <a:t>lacZ</a:t>
            </a:r>
            <a:r>
              <a:rPr lang="en-US" i="1" dirty="0" smtClean="0"/>
              <a:t>′ </a:t>
            </a:r>
            <a:r>
              <a:rPr lang="en-US" dirty="0" smtClean="0"/>
              <a:t>gene, so recombinant plaques can be identified in the standard way on agar containing X-gal.</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3" descr="figure-08-37.jpg                                               00002B9CArt                            BB1CF510:"/>
          <p:cNvPicPr>
            <a:picLocks noChangeAspect="1" noChangeArrowheads="1"/>
          </p:cNvPicPr>
          <p:nvPr/>
        </p:nvPicPr>
        <p:blipFill>
          <a:blip r:embed="rId3"/>
          <a:srcRect/>
          <a:stretch>
            <a:fillRect/>
          </a:stretch>
        </p:blipFill>
        <p:spPr bwMode="auto">
          <a:xfrm>
            <a:off x="461963" y="379413"/>
            <a:ext cx="8218487" cy="6097587"/>
          </a:xfrm>
          <a:prstGeom prst="rect">
            <a:avLst/>
          </a:prstGeom>
          <a:noFill/>
        </p:spPr>
      </p:pic>
      <p:sp>
        <p:nvSpPr>
          <p:cNvPr id="3" name="Slide Number Placeholder 2"/>
          <p:cNvSpPr>
            <a:spLocks noGrp="1" noEditPoints="1"/>
          </p:cNvSpPr>
          <p:nvPr>
            <p:ph type="sldNum" sz="quarter" idx="12"/>
          </p:nvPr>
        </p:nvSpPr>
        <p:spPr/>
        <p:txBody>
          <a:bodyPr/>
          <a:lstStyle/>
          <a:p>
            <a:fld id="{F446B426-93D7-4B46-84C2-E8123443C9A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EditPoints="1"/>
          </p:cNvSpPr>
          <p:nvPr>
            <p:ph type="title"/>
          </p:nvPr>
        </p:nvSpPr>
        <p:spPr>
          <a:xfrm>
            <a:off x="1066800" y="1600200"/>
            <a:ext cx="7772400" cy="1362075"/>
          </a:xfrm>
        </p:spPr>
        <p:txBody>
          <a:bodyPr/>
          <a:lstStyle/>
          <a:p>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scaled="0"/>
                </a:gradFill>
                <a:effectLst>
                  <a:reflection blurRad="12700" stA="28000" endPos="45000" dist="1000" dir="5400000" sy="-100000" algn="bl" rotWithShape="0"/>
                </a:effectLst>
              </a:rPr>
              <a:t>Vectors for eukaryotes</a:t>
            </a:r>
            <a:endPar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scaled="0"/>
              </a:gradFill>
              <a:effectLst>
                <a:reflection blurRad="12700" stA="28000" endPos="45000" dist="1000" dir="5400000" sy="-100000" algn="bl" rotWithShape="0"/>
              </a:effectLst>
            </a:endParaRPr>
          </a:p>
        </p:txBody>
      </p:sp>
      <p:sp>
        <p:nvSpPr>
          <p:cNvPr id="4" name="Slide Number Placeholder 3"/>
          <p:cNvSpPr>
            <a:spLocks noGrp="1" noEditPoints="1"/>
          </p:cNvSpPr>
          <p:nvPr>
            <p:ph type="sldNum" sz="quarter" idx="12"/>
          </p:nvPr>
        </p:nvSpPr>
        <p:spPr>
          <a:xfrm>
            <a:off x="304800" y="6248400"/>
            <a:ext cx="533400" cy="476250"/>
          </a:xfrm>
        </p:spPr>
        <p:txBody>
          <a:bodyPr/>
          <a:lstStyle/>
          <a:p>
            <a:fld id="{F446B426-93D7-4B46-84C2-E8123443C9A3}" type="slidenum">
              <a:rPr lang="en-US" smtClean="0"/>
              <a:pPr/>
              <a:t>70</a:t>
            </a:fld>
            <a:endParaRPr lang="en-US"/>
          </a:p>
        </p:txBody>
      </p:sp>
      <p:sp>
        <p:nvSpPr>
          <p:cNvPr id="7" name="Rectangle 6"/>
          <p:cNvSpPr/>
          <p:nvPr/>
        </p:nvSpPr>
        <p:spPr>
          <a:xfrm>
            <a:off x="1219200" y="3048000"/>
            <a:ext cx="7315200" cy="1785104"/>
          </a:xfrm>
          <a:prstGeom prst="rect">
            <a:avLst/>
          </a:prstGeom>
        </p:spPr>
        <p:txBody>
          <a:bodyPr wrap="square">
            <a:spAutoFit/>
          </a:bodyPr>
          <a:lstStyle/>
          <a:p>
            <a:r>
              <a:rPr lang="en-US" sz="2200" b="1" dirty="0" smtClean="0">
                <a:solidFill>
                  <a:srgbClr val="0070C0"/>
                </a:solidFill>
              </a:rPr>
              <a:t>Why to use eukaryotes?</a:t>
            </a:r>
          </a:p>
          <a:p>
            <a:endParaRPr lang="en-US" sz="2200" dirty="0" smtClean="0"/>
          </a:p>
          <a:p>
            <a:r>
              <a:rPr lang="en-US" sz="2200" dirty="0" smtClean="0"/>
              <a:t>aim may not be to study a gene, but to use cloning to obtain large amounts of an important pharmaceutical protein </a:t>
            </a:r>
            <a:endParaRPr lang="en-US" sz="2200" dirty="0"/>
          </a:p>
        </p:txBody>
      </p:sp>
      <p:sp>
        <p:nvSpPr>
          <p:cNvPr id="8" name="Rectangle 7"/>
          <p:cNvSpPr/>
          <p:nvPr/>
        </p:nvSpPr>
        <p:spPr>
          <a:xfrm>
            <a:off x="1219200" y="5097959"/>
            <a:ext cx="6553200" cy="769441"/>
          </a:xfrm>
          <a:prstGeom prst="rect">
            <a:avLst/>
          </a:prstGeom>
        </p:spPr>
        <p:txBody>
          <a:bodyPr wrap="square">
            <a:spAutoFit/>
          </a:bodyPr>
          <a:lstStyle/>
          <a:p>
            <a:r>
              <a:rPr lang="en-US" sz="2200" dirty="0" smtClean="0">
                <a:solidFill>
                  <a:srgbClr val="FF0000"/>
                </a:solidFill>
              </a:rPr>
              <a:t>to change the properties of the organism (e.g., to introduce herbicide resistance into a crop plant).</a:t>
            </a:r>
            <a:endParaRPr lang="en-US" sz="2200"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EditPoints="1"/>
          </p:cNvSpPr>
          <p:nvPr>
            <p:ph type="title"/>
          </p:nvPr>
        </p:nvSpPr>
        <p:spPr/>
        <p:txBody>
          <a:bodyPr/>
          <a:lstStyle/>
          <a:p>
            <a:r>
              <a:rPr lang="en-US" dirty="0" smtClean="0"/>
              <a:t>Vectors for </a:t>
            </a:r>
            <a:r>
              <a:rPr lang="en-US" dirty="0" smtClean="0">
                <a:solidFill>
                  <a:srgbClr val="0070C0"/>
                </a:solidFill>
              </a:rPr>
              <a:t>Yeast</a:t>
            </a:r>
            <a:r>
              <a:rPr lang="en-US" dirty="0" smtClean="0"/>
              <a:t> </a:t>
            </a:r>
            <a:endParaRPr lang="en-US" dirty="0"/>
          </a:p>
        </p:txBody>
      </p:sp>
      <p:sp>
        <p:nvSpPr>
          <p:cNvPr id="6" name="Content Placeholder 5"/>
          <p:cNvSpPr>
            <a:spLocks noGrp="1" noEditPoints="1"/>
          </p:cNvSpPr>
          <p:nvPr>
            <p:ph idx="1"/>
          </p:nvPr>
        </p:nvSpPr>
        <p:spPr/>
        <p:txBody>
          <a:bodyPr/>
          <a:lstStyle/>
          <a:p>
            <a:r>
              <a:rPr lang="en-US" dirty="0" smtClean="0"/>
              <a:t>The </a:t>
            </a:r>
            <a:r>
              <a:rPr lang="en-US" dirty="0" smtClean="0">
                <a:solidFill>
                  <a:srgbClr val="C00000"/>
                </a:solidFill>
              </a:rPr>
              <a:t>2 µm plasmid</a:t>
            </a:r>
            <a:r>
              <a:rPr lang="en-US" dirty="0" smtClean="0"/>
              <a:t>, as it is called, is one of only a very limited number of plasmids found in eukaryotic cells.</a:t>
            </a:r>
          </a:p>
          <a:p>
            <a:endParaRPr lang="en-US" dirty="0" smtClean="0"/>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71</a:t>
            </a:fld>
            <a:endParaRPr lang="en-US"/>
          </a:p>
        </p:txBody>
      </p:sp>
      <p:pic>
        <p:nvPicPr>
          <p:cNvPr id="1026" name="Picture 2"/>
          <p:cNvPicPr>
            <a:picLocks noChangeAspect="1" noChangeArrowheads="1"/>
          </p:cNvPicPr>
          <p:nvPr/>
        </p:nvPicPr>
        <p:blipFill>
          <a:blip r:embed="rId3"/>
          <a:srcRect/>
          <a:stretch>
            <a:fillRect/>
          </a:stretch>
        </p:blipFill>
        <p:spPr bwMode="auto">
          <a:xfrm>
            <a:off x="2438400" y="3505200"/>
            <a:ext cx="4095750" cy="3209925"/>
          </a:xfrm>
          <a:prstGeom prst="rect">
            <a:avLst/>
          </a:prstGeom>
          <a:noFill/>
          <a:ln w="9525">
            <a:noFill/>
            <a:miter lim="800000"/>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Selectable markers for the </a:t>
            </a:r>
            <a:r>
              <a:rPr lang="en-US" dirty="0" smtClean="0">
                <a:solidFill>
                  <a:srgbClr val="C00000"/>
                </a:solidFill>
              </a:rPr>
              <a:t>2 µm plasmid </a:t>
            </a:r>
            <a:endParaRPr lang="en-US" dirty="0"/>
          </a:p>
        </p:txBody>
      </p:sp>
      <p:sp>
        <p:nvSpPr>
          <p:cNvPr id="3" name="Content Placeholder 2"/>
          <p:cNvSpPr>
            <a:spLocks noGrp="1" noEditPoints="1"/>
          </p:cNvSpPr>
          <p:nvPr>
            <p:ph idx="1"/>
          </p:nvPr>
        </p:nvSpPr>
        <p:spPr>
          <a:xfrm>
            <a:off x="1276350" y="1600200"/>
            <a:ext cx="7410450" cy="5257800"/>
          </a:xfrm>
        </p:spPr>
        <p:txBody>
          <a:bodyPr>
            <a:normAutofit lnSpcReduction="10000"/>
          </a:bodyPr>
          <a:lstStyle/>
          <a:p>
            <a:r>
              <a:rPr lang="en-US" dirty="0" smtClean="0"/>
              <a:t>the gene </a:t>
            </a:r>
            <a:r>
              <a:rPr lang="en-US" i="1" dirty="0" smtClean="0"/>
              <a:t>LEU2 </a:t>
            </a:r>
          </a:p>
          <a:p>
            <a:r>
              <a:rPr lang="en-US" dirty="0" smtClean="0"/>
              <a:t>which codes for </a:t>
            </a:r>
            <a:r>
              <a:rPr lang="en-US" b="1" i="1" dirty="0" smtClean="0">
                <a:solidFill>
                  <a:srgbClr val="00B050"/>
                </a:solidFill>
              </a:rPr>
              <a:t>b-isopropyl-</a:t>
            </a:r>
            <a:r>
              <a:rPr lang="en-US" b="1" i="1" dirty="0" err="1" smtClean="0">
                <a:solidFill>
                  <a:srgbClr val="00B050"/>
                </a:solidFill>
              </a:rPr>
              <a:t>malate</a:t>
            </a:r>
            <a:r>
              <a:rPr lang="en-US" b="1" i="1" dirty="0" smtClean="0">
                <a:solidFill>
                  <a:srgbClr val="00B050"/>
                </a:solidFill>
              </a:rPr>
              <a:t> </a:t>
            </a:r>
            <a:r>
              <a:rPr lang="en-US" b="1" i="1" dirty="0" err="1" smtClean="0">
                <a:solidFill>
                  <a:srgbClr val="00B050"/>
                </a:solidFill>
              </a:rPr>
              <a:t>dehydrogenase</a:t>
            </a:r>
            <a:r>
              <a:rPr lang="en-US" dirty="0" smtClean="0"/>
              <a:t>, one of the enzymes involved in the conversion of </a:t>
            </a:r>
            <a:r>
              <a:rPr lang="en-US" dirty="0" err="1" smtClean="0">
                <a:solidFill>
                  <a:srgbClr val="0070C0"/>
                </a:solidFill>
              </a:rPr>
              <a:t>pyruvic</a:t>
            </a:r>
            <a:r>
              <a:rPr lang="en-US" dirty="0" smtClean="0">
                <a:solidFill>
                  <a:srgbClr val="0070C0"/>
                </a:solidFill>
              </a:rPr>
              <a:t> acid</a:t>
            </a:r>
            <a:r>
              <a:rPr lang="en-US" dirty="0" smtClean="0"/>
              <a:t> to </a:t>
            </a:r>
            <a:r>
              <a:rPr lang="en-US" b="1" dirty="0" err="1" smtClean="0">
                <a:solidFill>
                  <a:srgbClr val="7030A0"/>
                </a:solidFill>
              </a:rPr>
              <a:t>leucine</a:t>
            </a:r>
            <a:r>
              <a:rPr lang="en-US" b="1" dirty="0" smtClean="0">
                <a:solidFill>
                  <a:srgbClr val="7030A0"/>
                </a:solidFill>
              </a:rPr>
              <a:t>.</a:t>
            </a:r>
          </a:p>
          <a:p>
            <a:r>
              <a:rPr lang="en-US" b="1" dirty="0" smtClean="0">
                <a:solidFill>
                  <a:srgbClr val="7030A0"/>
                </a:solidFill>
              </a:rPr>
              <a:t> </a:t>
            </a:r>
            <a:r>
              <a:rPr lang="en-US" dirty="0" smtClean="0"/>
              <a:t>a special kind of host organism is needed.</a:t>
            </a:r>
          </a:p>
          <a:p>
            <a:r>
              <a:rPr lang="en-US" dirty="0" smtClean="0"/>
              <a:t>The host must be an </a:t>
            </a:r>
            <a:r>
              <a:rPr lang="en-US" b="1" dirty="0" err="1" smtClean="0"/>
              <a:t>auxotrophic</a:t>
            </a:r>
            <a:r>
              <a:rPr lang="en-US" b="1" dirty="0" smtClean="0"/>
              <a:t> mutant that has a non-functional </a:t>
            </a:r>
            <a:r>
              <a:rPr lang="en-US" b="1" i="1" dirty="0" smtClean="0"/>
              <a:t>LEU2 gene.</a:t>
            </a:r>
            <a:endParaRPr lang="en-US" b="1" dirty="0">
              <a:solidFill>
                <a:srgbClr val="7030A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73</a:t>
            </a:fld>
            <a:endParaRPr lang="en-US"/>
          </a:p>
        </p:txBody>
      </p:sp>
      <p:pic>
        <p:nvPicPr>
          <p:cNvPr id="2050" name="Picture 2"/>
          <p:cNvPicPr>
            <a:picLocks noChangeAspect="1" noChangeArrowheads="1"/>
          </p:cNvPicPr>
          <p:nvPr/>
        </p:nvPicPr>
        <p:blipFill>
          <a:blip r:embed="rId3"/>
          <a:srcRect/>
          <a:stretch>
            <a:fillRect/>
          </a:stretch>
        </p:blipFill>
        <p:spPr bwMode="auto">
          <a:xfrm>
            <a:off x="1295400" y="381000"/>
            <a:ext cx="7534275" cy="3124200"/>
          </a:xfrm>
          <a:prstGeom prst="rect">
            <a:avLst/>
          </a:prstGeom>
          <a:ln>
            <a:noFill/>
          </a:ln>
          <a:effectLst>
            <a:outerShdw blurRad="190500" algn="tl" rotWithShape="0">
              <a:srgbClr val="000000">
                <a:alpha val="70000"/>
              </a:srgbClr>
            </a:outerShdw>
          </a:effectLst>
        </p:spPr>
      </p:pic>
      <p:pic>
        <p:nvPicPr>
          <p:cNvPr id="2051" name="Picture 3"/>
          <p:cNvPicPr>
            <a:picLocks noChangeAspect="1" noChangeArrowheads="1"/>
          </p:cNvPicPr>
          <p:nvPr/>
        </p:nvPicPr>
        <p:blipFill>
          <a:blip r:embed="rId4"/>
          <a:srcRect/>
          <a:stretch>
            <a:fillRect/>
          </a:stretch>
        </p:blipFill>
        <p:spPr bwMode="auto">
          <a:xfrm>
            <a:off x="1295400" y="3733800"/>
            <a:ext cx="7639050" cy="29146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Yeast </a:t>
            </a:r>
            <a:r>
              <a:rPr lang="en-US" dirty="0" err="1" smtClean="0"/>
              <a:t>episomal</a:t>
            </a:r>
            <a:r>
              <a:rPr lang="en-US" dirty="0" smtClean="0"/>
              <a:t> plasmids (</a:t>
            </a:r>
            <a:r>
              <a:rPr lang="en-US" dirty="0" err="1" smtClean="0"/>
              <a:t>YEps</a:t>
            </a:r>
            <a:r>
              <a:rPr lang="en-US" dirty="0" smtClean="0"/>
              <a:t>)</a:t>
            </a:r>
            <a:endParaRPr lang="en-US" dirty="0"/>
          </a:p>
        </p:txBody>
      </p:sp>
      <p:sp>
        <p:nvSpPr>
          <p:cNvPr id="3" name="Content Placeholder 2"/>
          <p:cNvSpPr>
            <a:spLocks noGrp="1" noEditPoints="1"/>
          </p:cNvSpPr>
          <p:nvPr>
            <p:ph idx="1"/>
          </p:nvPr>
        </p:nvSpPr>
        <p:spPr/>
        <p:txBody>
          <a:bodyPr/>
          <a:lstStyle/>
          <a:p>
            <a:r>
              <a:rPr lang="en-US" dirty="0" smtClean="0"/>
              <a:t>It is a </a:t>
            </a:r>
            <a:r>
              <a:rPr lang="en-US" b="1" dirty="0" smtClean="0"/>
              <a:t>shuttle vector.</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74</a:t>
            </a:fld>
            <a:endParaRPr lang="en-US"/>
          </a:p>
        </p:txBody>
      </p:sp>
      <p:pic>
        <p:nvPicPr>
          <p:cNvPr id="1026" name="Picture 2"/>
          <p:cNvPicPr>
            <a:picLocks noChangeAspect="1" noChangeArrowheads="1"/>
          </p:cNvPicPr>
          <p:nvPr/>
        </p:nvPicPr>
        <p:blipFill>
          <a:blip r:embed="rId3"/>
          <a:srcRect/>
          <a:stretch>
            <a:fillRect/>
          </a:stretch>
        </p:blipFill>
        <p:spPr bwMode="auto">
          <a:xfrm>
            <a:off x="1524000" y="2743200"/>
            <a:ext cx="5867400" cy="3657600"/>
          </a:xfrm>
          <a:prstGeom prst="rect">
            <a:avLst/>
          </a:prstGeom>
          <a:noFill/>
          <a:ln w="9525">
            <a:noFill/>
            <a:miter lim="800000"/>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75</a:t>
            </a:fld>
            <a:endParaRPr lang="en-US"/>
          </a:p>
        </p:txBody>
      </p:sp>
      <p:pic>
        <p:nvPicPr>
          <p:cNvPr id="2050" name="Picture 2"/>
          <p:cNvPicPr>
            <a:picLocks noChangeAspect="1" noChangeArrowheads="1"/>
          </p:cNvPicPr>
          <p:nvPr/>
        </p:nvPicPr>
        <p:blipFill>
          <a:blip r:embed="rId3"/>
          <a:srcRect/>
          <a:stretch>
            <a:fillRect/>
          </a:stretch>
        </p:blipFill>
        <p:spPr bwMode="auto">
          <a:xfrm>
            <a:off x="50729" y="527309"/>
            <a:ext cx="4331350" cy="6318002"/>
          </a:xfrm>
          <a:prstGeom prst="rect">
            <a:avLst/>
          </a:prstGeom>
          <a:ln>
            <a:noFill/>
          </a:ln>
          <a:effectLst>
            <a:outerShdw blurRad="190500" algn="tl" rotWithShape="0">
              <a:srgbClr val="000000">
                <a:alpha val="70000"/>
              </a:srgbClr>
            </a:outerShdw>
          </a:effectLst>
        </p:spPr>
      </p:pic>
      <p:pic>
        <p:nvPicPr>
          <p:cNvPr id="2051" name="Picture 3"/>
          <p:cNvPicPr>
            <a:picLocks noChangeAspect="1" noChangeArrowheads="1"/>
          </p:cNvPicPr>
          <p:nvPr/>
        </p:nvPicPr>
        <p:blipFill>
          <a:blip r:embed="rId4"/>
          <a:srcRect/>
          <a:stretch>
            <a:fillRect/>
          </a:stretch>
        </p:blipFill>
        <p:spPr bwMode="auto">
          <a:xfrm>
            <a:off x="4505170" y="1197459"/>
            <a:ext cx="4423229" cy="516253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i="1" dirty="0" smtClean="0"/>
              <a:t>Other types of yeast cloning vector</a:t>
            </a:r>
            <a:endParaRPr lang="en-US" dirty="0"/>
          </a:p>
        </p:txBody>
      </p:sp>
      <p:sp>
        <p:nvSpPr>
          <p:cNvPr id="3" name="Content Placeholder 2"/>
          <p:cNvSpPr>
            <a:spLocks noGrp="1" noEditPoints="1"/>
          </p:cNvSpPr>
          <p:nvPr>
            <p:ph idx="1"/>
          </p:nvPr>
        </p:nvSpPr>
        <p:spPr/>
        <p:txBody>
          <a:bodyPr/>
          <a:lstStyle/>
          <a:p>
            <a:r>
              <a:rPr lang="en-US" b="1" dirty="0" smtClean="0"/>
              <a:t>Yeast integrative plasmids (</a:t>
            </a:r>
            <a:r>
              <a:rPr lang="en-US" b="1" dirty="0" err="1" smtClean="0"/>
              <a:t>YIps</a:t>
            </a:r>
            <a:r>
              <a:rPr lang="en-US" b="1" dirty="0" smtClean="0"/>
              <a:t>)</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76</a:t>
            </a:fld>
            <a:endParaRPr lang="en-US"/>
          </a:p>
        </p:txBody>
      </p:sp>
      <p:pic>
        <p:nvPicPr>
          <p:cNvPr id="3074" name="Picture 2"/>
          <p:cNvPicPr>
            <a:picLocks noChangeAspect="1" noChangeArrowheads="1"/>
          </p:cNvPicPr>
          <p:nvPr/>
        </p:nvPicPr>
        <p:blipFill>
          <a:blip r:embed="rId3"/>
          <a:srcRect/>
          <a:stretch>
            <a:fillRect/>
          </a:stretch>
        </p:blipFill>
        <p:spPr bwMode="auto">
          <a:xfrm>
            <a:off x="4038600" y="2743200"/>
            <a:ext cx="4953000" cy="3883056"/>
          </a:xfrm>
          <a:prstGeom prst="rect">
            <a:avLst/>
          </a:prstGeom>
          <a:noFill/>
          <a:ln w="9525">
            <a:noFill/>
            <a:miter lim="800000"/>
          </a:ln>
          <a:effectLst/>
        </p:spPr>
      </p:pic>
      <p:sp>
        <p:nvSpPr>
          <p:cNvPr id="6" name="Rectangle 5"/>
          <p:cNvSpPr/>
          <p:nvPr/>
        </p:nvSpPr>
        <p:spPr>
          <a:xfrm>
            <a:off x="1752600" y="2209800"/>
            <a:ext cx="2168222"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dirty="0" smtClean="0"/>
              <a:t>An example is YIp5</a:t>
            </a:r>
            <a:endParaRPr lang="en-US" dirty="0"/>
          </a:p>
        </p:txBody>
      </p:sp>
      <p:sp>
        <p:nvSpPr>
          <p:cNvPr id="7" name="Rectangle 6"/>
          <p:cNvSpPr/>
          <p:nvPr/>
        </p:nvSpPr>
        <p:spPr>
          <a:xfrm>
            <a:off x="110024" y="3759359"/>
            <a:ext cx="40386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solidFill>
                  <a:srgbClr val="C00000"/>
                </a:solidFill>
              </a:rPr>
              <a:t>orotidine-5′-phosphate </a:t>
            </a:r>
            <a:r>
              <a:rPr lang="en-US" dirty="0" err="1" smtClean="0">
                <a:solidFill>
                  <a:srgbClr val="C00000"/>
                </a:solidFill>
              </a:rPr>
              <a:t>decarboxylase</a:t>
            </a:r>
            <a:r>
              <a:rPr lang="en-US" dirty="0" smtClean="0">
                <a:solidFill>
                  <a:srgbClr val="C00000"/>
                </a:solidFill>
              </a:rPr>
              <a:t> </a:t>
            </a:r>
          </a:p>
          <a:p>
            <a:r>
              <a:rPr lang="en-US" dirty="0" smtClean="0"/>
              <a:t>(an enzyme that catalyzes one of the steps in the biosynthesis pathway for </a:t>
            </a:r>
            <a:r>
              <a:rPr lang="en-US" dirty="0" err="1" smtClean="0"/>
              <a:t>pyrimidine</a:t>
            </a:r>
            <a:r>
              <a:rPr lang="en-US" dirty="0" smtClean="0"/>
              <a:t> nucleotides)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867650" cy="762000"/>
          </a:xfrm>
        </p:spPr>
        <p:txBody>
          <a:bodyPr/>
          <a:lstStyle/>
          <a:p>
            <a:r>
              <a:rPr lang="en-US" dirty="0" smtClean="0"/>
              <a:t>Yeast </a:t>
            </a:r>
            <a:r>
              <a:rPr lang="en-US" dirty="0" err="1" smtClean="0"/>
              <a:t>replicative</a:t>
            </a:r>
            <a:r>
              <a:rPr lang="en-US" dirty="0" smtClean="0"/>
              <a:t> plasmids (</a:t>
            </a:r>
            <a:r>
              <a:rPr lang="en-US" dirty="0" err="1" smtClean="0"/>
              <a:t>YRps</a:t>
            </a:r>
            <a:r>
              <a:rPr lang="en-US" dirty="0" smtClean="0"/>
              <a:t>)</a:t>
            </a:r>
            <a:endParaRPr lang="en-US" dirty="0"/>
          </a:p>
        </p:txBody>
      </p:sp>
      <p:sp>
        <p:nvSpPr>
          <p:cNvPr id="3" name="Content Placeholder 2"/>
          <p:cNvSpPr>
            <a:spLocks noGrp="1" noEditPoints="1"/>
          </p:cNvSpPr>
          <p:nvPr>
            <p:ph idx="1"/>
          </p:nvPr>
        </p:nvSpPr>
        <p:spPr/>
        <p:txBody>
          <a:bodyPr/>
          <a:lstStyle/>
          <a:p>
            <a:r>
              <a:rPr lang="en-US" dirty="0" smtClean="0"/>
              <a:t>YRp7</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77</a:t>
            </a:fld>
            <a:endParaRPr lang="en-US"/>
          </a:p>
        </p:txBody>
      </p:sp>
      <p:pic>
        <p:nvPicPr>
          <p:cNvPr id="4098" name="Picture 2"/>
          <p:cNvPicPr>
            <a:picLocks noChangeAspect="1" noChangeArrowheads="1"/>
          </p:cNvPicPr>
          <p:nvPr/>
        </p:nvPicPr>
        <p:blipFill>
          <a:blip r:embed="rId3"/>
          <a:srcRect/>
          <a:stretch>
            <a:fillRect/>
          </a:stretch>
        </p:blipFill>
        <p:spPr bwMode="auto">
          <a:xfrm>
            <a:off x="3200400" y="1828800"/>
            <a:ext cx="5410200" cy="4553139"/>
          </a:xfrm>
          <a:prstGeom prst="rect">
            <a:avLst/>
          </a:prstGeom>
          <a:noFill/>
          <a:ln w="9525">
            <a:noFill/>
            <a:miter lim="800000"/>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867650" cy="762000"/>
          </a:xfrm>
        </p:spPr>
        <p:txBody>
          <a:bodyPr/>
          <a:lstStyle/>
          <a:p>
            <a:r>
              <a:rPr lang="en-US" dirty="0" smtClean="0"/>
              <a:t>Yeast Artificial Chromosome</a:t>
            </a:r>
            <a:endParaRPr lang="en-US" dirty="0"/>
          </a:p>
        </p:txBody>
      </p:sp>
      <p:sp>
        <p:nvSpPr>
          <p:cNvPr id="3" name="Content Placeholder 2"/>
          <p:cNvSpPr>
            <a:spLocks noGrp="1" noEditPoints="1"/>
          </p:cNvSpPr>
          <p:nvPr>
            <p:ph idx="1"/>
          </p:nvPr>
        </p:nvSpPr>
        <p:spPr>
          <a:xfrm>
            <a:off x="1276350" y="1600200"/>
            <a:ext cx="7410450" cy="5257800"/>
          </a:xfrm>
        </p:spPr>
        <p:txBody>
          <a:bodyPr>
            <a:normAutofit fontScale="92500"/>
          </a:bodyPr>
          <a:lstStyle/>
          <a:p>
            <a:r>
              <a:rPr lang="en-US" dirty="0" smtClean="0"/>
              <a:t>key components of a chromosome</a:t>
            </a:r>
          </a:p>
          <a:p>
            <a:pPr lvl="1"/>
            <a:r>
              <a:rPr lang="en-US" dirty="0" smtClean="0">
                <a:solidFill>
                  <a:srgbClr val="FF0000"/>
                </a:solidFill>
              </a:rPr>
              <a:t>The </a:t>
            </a:r>
            <a:r>
              <a:rPr lang="en-US" dirty="0" err="1" smtClean="0">
                <a:solidFill>
                  <a:srgbClr val="FF0000"/>
                </a:solidFill>
              </a:rPr>
              <a:t>centromere</a:t>
            </a:r>
            <a:r>
              <a:rPr lang="en-US" dirty="0" smtClean="0"/>
              <a:t>, which is required for the chromosome to be distributed correctly to daughter cells during cell division;</a:t>
            </a:r>
          </a:p>
          <a:p>
            <a:pPr lvl="1"/>
            <a:r>
              <a:rPr lang="en-US" dirty="0" smtClean="0">
                <a:solidFill>
                  <a:srgbClr val="FF0000"/>
                </a:solidFill>
              </a:rPr>
              <a:t>Two telomeres</a:t>
            </a:r>
            <a:r>
              <a:rPr lang="en-US" dirty="0" smtClean="0"/>
              <a:t>, the structures at the ends of a chromosome, which are needed in order for the ends to be replicated correctly and which also prevent the chromosome from being nibbled away by </a:t>
            </a:r>
            <a:r>
              <a:rPr lang="en-US" dirty="0" err="1" smtClean="0"/>
              <a:t>exonucleases</a:t>
            </a:r>
            <a:r>
              <a:rPr lang="en-US" dirty="0" smtClean="0"/>
              <a:t>;</a:t>
            </a:r>
          </a:p>
          <a:p>
            <a:pPr lvl="1"/>
            <a:r>
              <a:rPr lang="en-US" dirty="0" smtClean="0">
                <a:solidFill>
                  <a:srgbClr val="FF0000"/>
                </a:solidFill>
              </a:rPr>
              <a:t>The origins of replication</a:t>
            </a:r>
            <a:r>
              <a:rPr lang="en-US" dirty="0" smtClean="0"/>
              <a:t>, which are the positions along the chromosome at which DNA replication initiates</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pYAC3</a:t>
            </a:r>
            <a:endParaRPr lang="en-US" dirty="0"/>
          </a:p>
        </p:txBody>
      </p:sp>
      <p:sp>
        <p:nvSpPr>
          <p:cNvPr id="3" name="Content Placeholder 2"/>
          <p:cNvSpPr>
            <a:spLocks noGrp="1" noEditPoints="1"/>
          </p:cNvSpPr>
          <p:nvPr>
            <p:ph idx="1"/>
          </p:nvPr>
        </p:nvSpPr>
        <p:spPr>
          <a:xfrm>
            <a:off x="1219200" y="1371600"/>
            <a:ext cx="7410450" cy="990600"/>
          </a:xfrm>
        </p:spPr>
        <p:txBody>
          <a:bodyPr>
            <a:normAutofit fontScale="70000" lnSpcReduction="20000"/>
          </a:bodyPr>
          <a:lstStyle/>
          <a:p>
            <a:r>
              <a:rPr lang="en-US" dirty="0" smtClean="0"/>
              <a:t>Several YAC vectors have been developed but each one is constructed along the same lines, with pYAC3 being a typical example</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79</a:t>
            </a:fld>
            <a:endParaRPr lang="en-US"/>
          </a:p>
        </p:txBody>
      </p:sp>
      <p:pic>
        <p:nvPicPr>
          <p:cNvPr id="5122" name="Picture 2"/>
          <p:cNvPicPr>
            <a:picLocks noChangeAspect="1" noChangeArrowheads="1"/>
          </p:cNvPicPr>
          <p:nvPr/>
        </p:nvPicPr>
        <p:blipFill>
          <a:blip r:embed="rId3"/>
          <a:srcRect/>
          <a:stretch>
            <a:fillRect/>
          </a:stretch>
        </p:blipFill>
        <p:spPr bwMode="auto">
          <a:xfrm>
            <a:off x="3352800" y="2590278"/>
            <a:ext cx="5029200" cy="4030249"/>
          </a:xfrm>
          <a:prstGeom prst="rect">
            <a:avLst/>
          </a:prstGeom>
          <a:noFill/>
          <a:ln w="9525">
            <a:noFill/>
            <a:miter lim="800000"/>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Plasmids</a:t>
            </a:r>
            <a:endParaRPr lang="en-US" dirty="0"/>
          </a:p>
        </p:txBody>
      </p:sp>
      <p:sp>
        <p:nvSpPr>
          <p:cNvPr id="3" name="Content Placeholder 2"/>
          <p:cNvSpPr>
            <a:spLocks noGrp="1" noEditPoints="1"/>
          </p:cNvSpPr>
          <p:nvPr>
            <p:ph idx="1"/>
          </p:nvPr>
        </p:nvSpPr>
        <p:spPr/>
        <p:txBody>
          <a:bodyPr/>
          <a:lstStyle/>
          <a:p>
            <a:r>
              <a:rPr lang="en-US" dirty="0">
                <a:solidFill>
                  <a:schemeClr val="tx1"/>
                </a:solidFill>
                <a:latin typeface="+mn-lt"/>
                <a:ea typeface="+mn-ea"/>
                <a:cs typeface="+mn-cs"/>
              </a:rPr>
              <a:t>Plasmids are circular molecules of DNA that lead an independent existence in </a:t>
            </a:r>
            <a:r>
              <a:rPr lang="en-US" dirty="0" smtClean="0">
                <a:solidFill>
                  <a:schemeClr val="tx1"/>
                </a:solidFill>
                <a:latin typeface="+mn-lt"/>
                <a:ea typeface="+mn-ea"/>
                <a:cs typeface="+mn-cs"/>
              </a:rPr>
              <a:t>the bacterial cell.</a:t>
            </a:r>
          </a:p>
          <a:p>
            <a:r>
              <a:rPr lang="en-US" dirty="0">
                <a:solidFill>
                  <a:srgbClr val="FF0000"/>
                </a:solidFill>
                <a:latin typeface="+mn-lt"/>
                <a:ea typeface="+mn-ea"/>
                <a:cs typeface="+mn-cs"/>
              </a:rPr>
              <a:t>Plasmids almost always carry one or more genes, and </a:t>
            </a:r>
            <a:r>
              <a:rPr lang="en-US" dirty="0" smtClean="0">
                <a:solidFill>
                  <a:srgbClr val="FF0000"/>
                </a:solidFill>
                <a:latin typeface="+mn-lt"/>
                <a:ea typeface="+mn-ea"/>
                <a:cs typeface="+mn-cs"/>
              </a:rPr>
              <a:t>often these </a:t>
            </a:r>
            <a:r>
              <a:rPr lang="en-US" dirty="0">
                <a:solidFill>
                  <a:srgbClr val="FF0000"/>
                </a:solidFill>
                <a:latin typeface="+mn-lt"/>
                <a:ea typeface="+mn-ea"/>
                <a:cs typeface="+mn-cs"/>
              </a:rPr>
              <a:t>genes are responsible for a useful characteristic displayed by the host bacterium.</a:t>
            </a:r>
            <a:endParaRPr lang="en-US" dirty="0">
              <a:solidFill>
                <a:srgbClr val="FF000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80</a:t>
            </a:fld>
            <a:endParaRPr lang="en-US"/>
          </a:p>
        </p:txBody>
      </p:sp>
      <p:pic>
        <p:nvPicPr>
          <p:cNvPr id="6146" name="Picture 2"/>
          <p:cNvPicPr>
            <a:picLocks noChangeAspect="1" noChangeArrowheads="1"/>
          </p:cNvPicPr>
          <p:nvPr/>
        </p:nvPicPr>
        <p:blipFill>
          <a:blip r:embed="rId3"/>
          <a:srcRect/>
          <a:stretch>
            <a:fillRect/>
          </a:stretch>
        </p:blipFill>
        <p:spPr bwMode="auto">
          <a:xfrm>
            <a:off x="1219200" y="304800"/>
            <a:ext cx="7848309" cy="6324600"/>
          </a:xfrm>
          <a:prstGeom prst="rect">
            <a:avLst/>
          </a:prstGeom>
          <a:noFill/>
          <a:ln w="9525">
            <a:noFill/>
            <a:miter lim="800000"/>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715250" cy="762000"/>
          </a:xfrm>
        </p:spPr>
        <p:txBody>
          <a:bodyPr/>
          <a:lstStyle/>
          <a:p>
            <a:r>
              <a:rPr lang="en-US" i="1" dirty="0" smtClean="0"/>
              <a:t>Applications for YAC vectors</a:t>
            </a:r>
            <a:endParaRPr lang="en-US" dirty="0"/>
          </a:p>
        </p:txBody>
      </p:sp>
      <p:sp>
        <p:nvSpPr>
          <p:cNvPr id="3" name="Content Placeholder 2"/>
          <p:cNvSpPr>
            <a:spLocks noGrp="1" noEditPoints="1"/>
          </p:cNvSpPr>
          <p:nvPr>
            <p:ph idx="1"/>
          </p:nvPr>
        </p:nvSpPr>
        <p:spPr/>
        <p:txBody>
          <a:bodyPr>
            <a:normAutofit fontScale="92500"/>
          </a:bodyPr>
          <a:lstStyle/>
          <a:p>
            <a:r>
              <a:rPr lang="en-US" dirty="0" smtClean="0"/>
              <a:t>to use them to study various aspects of chromosome structure and behavior</a:t>
            </a:r>
          </a:p>
          <a:p>
            <a:r>
              <a:rPr lang="en-US" dirty="0" smtClean="0"/>
              <a:t>Yeast artificial chromosomes opened the way to studies of the functions and modes of expression of genes that had previously been intractable to analysis by recombinant DNA techniques.</a:t>
            </a:r>
          </a:p>
          <a:p>
            <a:r>
              <a:rPr lang="en-US" dirty="0" smtClean="0"/>
              <a:t>important in the production of gene</a:t>
            </a:r>
          </a:p>
          <a:p>
            <a:r>
              <a:rPr lang="en-US" dirty="0" smtClean="0"/>
              <a:t>libraries.</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276350" y="457200"/>
            <a:ext cx="7867650" cy="762000"/>
          </a:xfrm>
        </p:spPr>
        <p:txBody>
          <a:bodyPr/>
          <a:lstStyle/>
          <a:p>
            <a:r>
              <a:rPr lang="en-US" dirty="0" smtClean="0"/>
              <a:t>P1-derived artificial chromosomes (PACs)</a:t>
            </a:r>
            <a:endParaRPr lang="en-US" dirty="0"/>
          </a:p>
        </p:txBody>
      </p:sp>
      <p:sp>
        <p:nvSpPr>
          <p:cNvPr id="3" name="Content Placeholder 2"/>
          <p:cNvSpPr>
            <a:spLocks noGrp="1" noEditPoints="1"/>
          </p:cNvSpPr>
          <p:nvPr>
            <p:ph idx="1"/>
          </p:nvPr>
        </p:nvSpPr>
        <p:spPr/>
        <p:txBody>
          <a:bodyPr/>
          <a:lstStyle/>
          <a:p>
            <a:r>
              <a:rPr lang="en-US" dirty="0" smtClean="0"/>
              <a:t>Phage P1 is a temperate </a:t>
            </a:r>
            <a:r>
              <a:rPr lang="en-US" dirty="0" err="1" smtClean="0"/>
              <a:t>bacteriophage</a:t>
            </a:r>
            <a:r>
              <a:rPr lang="en-US" dirty="0" smtClean="0"/>
              <a:t>.</a:t>
            </a:r>
          </a:p>
          <a:p>
            <a:r>
              <a:rPr lang="en-US" dirty="0" smtClean="0"/>
              <a:t>Sternberg and co-workers have developed a P1 vector system which has a capacity for DNA fragments as large as 100 kb (twice that of </a:t>
            </a:r>
            <a:r>
              <a:rPr lang="en-US" dirty="0" err="1" smtClean="0"/>
              <a:t>cosmid</a:t>
            </a:r>
            <a:r>
              <a:rPr lang="en-US" dirty="0" smtClean="0"/>
              <a:t>).</a:t>
            </a:r>
            <a:endParaRPr lang="en-US" smtClean="0"/>
          </a:p>
          <a:p>
            <a:endParaRPr lang="en-US" dirty="0" smtClean="0"/>
          </a:p>
          <a:p>
            <a:endParaRP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1276350" y="3962400"/>
            <a:ext cx="7410450" cy="2743200"/>
          </a:xfrm>
        </p:spPr>
        <p:txBody>
          <a:bodyPr>
            <a:normAutofit fontScale="70000" lnSpcReduction="20000"/>
          </a:bodyPr>
          <a:lstStyle/>
          <a:p>
            <a:r>
              <a:rPr lang="en-US" dirty="0" smtClean="0"/>
              <a:t>It contains a </a:t>
            </a:r>
            <a:r>
              <a:rPr lang="en-US" dirty="0" smtClean="0">
                <a:solidFill>
                  <a:srgbClr val="7030A0"/>
                </a:solidFill>
              </a:rPr>
              <a:t>packaging site (</a:t>
            </a:r>
            <a:r>
              <a:rPr lang="en-US" i="1" dirty="0" err="1" smtClean="0">
                <a:solidFill>
                  <a:srgbClr val="7030A0"/>
                </a:solidFill>
              </a:rPr>
              <a:t>pac</a:t>
            </a:r>
            <a:r>
              <a:rPr lang="en-US" i="1" dirty="0" smtClean="0">
                <a:solidFill>
                  <a:srgbClr val="7030A0"/>
                </a:solidFill>
              </a:rPr>
              <a:t>)</a:t>
            </a:r>
            <a:r>
              <a:rPr lang="en-US" i="1" dirty="0" smtClean="0">
                <a:solidFill>
                  <a:srgbClr val="00B050"/>
                </a:solidFill>
              </a:rPr>
              <a:t> </a:t>
            </a:r>
            <a:r>
              <a:rPr lang="en-US" i="1" dirty="0" smtClean="0"/>
              <a:t>which is necessary </a:t>
            </a:r>
            <a:r>
              <a:rPr lang="en-US" dirty="0" smtClean="0"/>
              <a:t>for </a:t>
            </a:r>
            <a:r>
              <a:rPr lang="en-US" i="1" dirty="0" smtClean="0"/>
              <a:t>in vitro packaging of recombinant molecules into </a:t>
            </a:r>
            <a:r>
              <a:rPr lang="en-US" dirty="0" smtClean="0"/>
              <a:t>phage particles.</a:t>
            </a:r>
          </a:p>
          <a:p>
            <a:r>
              <a:rPr lang="en-US" dirty="0" smtClean="0">
                <a:solidFill>
                  <a:srgbClr val="00B050"/>
                </a:solidFill>
              </a:rPr>
              <a:t>two </a:t>
            </a:r>
            <a:r>
              <a:rPr lang="en-US" i="1" dirty="0" err="1" smtClean="0">
                <a:solidFill>
                  <a:srgbClr val="00B050"/>
                </a:solidFill>
              </a:rPr>
              <a:t>loxP</a:t>
            </a:r>
            <a:r>
              <a:rPr lang="en-US" i="1" dirty="0" smtClean="0">
                <a:solidFill>
                  <a:srgbClr val="00B050"/>
                </a:solidFill>
              </a:rPr>
              <a:t> sites.</a:t>
            </a:r>
          </a:p>
          <a:p>
            <a:r>
              <a:rPr lang="en-US" dirty="0" smtClean="0"/>
              <a:t>These are the sites recognized by the phage </a:t>
            </a:r>
            <a:r>
              <a:rPr lang="en-US" dirty="0" err="1" smtClean="0"/>
              <a:t>recombinase</a:t>
            </a:r>
            <a:r>
              <a:rPr lang="en-US" dirty="0" smtClean="0"/>
              <a:t>, the product of the phage </a:t>
            </a:r>
            <a:r>
              <a:rPr lang="en-US" b="1" i="1" dirty="0" err="1" smtClean="0">
                <a:solidFill>
                  <a:srgbClr val="FF0000"/>
                </a:solidFill>
              </a:rPr>
              <a:t>cre</a:t>
            </a:r>
            <a:r>
              <a:rPr lang="en-US" b="1" i="1" dirty="0" smtClean="0">
                <a:solidFill>
                  <a:srgbClr val="FF0000"/>
                </a:solidFill>
              </a:rPr>
              <a:t> gene</a:t>
            </a:r>
            <a:r>
              <a:rPr lang="en-US" i="1" dirty="0" smtClean="0"/>
              <a:t>, and which </a:t>
            </a:r>
            <a:r>
              <a:rPr lang="en-US" dirty="0" smtClean="0"/>
              <a:t>lead to circularization of the packaged DNA after it has been injected into an </a:t>
            </a:r>
            <a:r>
              <a:rPr lang="en-US" i="1" dirty="0" smtClean="0"/>
              <a:t>E. coli host expressing </a:t>
            </a:r>
            <a:r>
              <a:rPr lang="en-US" dirty="0" smtClean="0"/>
              <a:t>the </a:t>
            </a:r>
            <a:r>
              <a:rPr lang="en-US" dirty="0" err="1" smtClean="0">
                <a:solidFill>
                  <a:srgbClr val="FF0000"/>
                </a:solidFill>
              </a:rPr>
              <a:t>recombinase</a:t>
            </a:r>
            <a:r>
              <a:rPr lang="en-US" dirty="0" smtClean="0"/>
              <a:t>.</a:t>
            </a:r>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83</a:t>
            </a:fld>
            <a:endParaRPr lang="en-US"/>
          </a:p>
        </p:txBody>
      </p:sp>
      <p:pic>
        <p:nvPicPr>
          <p:cNvPr id="1026" name="Picture 2"/>
          <p:cNvPicPr>
            <a:picLocks noChangeAspect="1" noChangeArrowheads="1"/>
          </p:cNvPicPr>
          <p:nvPr/>
        </p:nvPicPr>
        <p:blipFill>
          <a:blip r:embed="rId3"/>
          <a:srcRect/>
          <a:stretch>
            <a:fillRect/>
          </a:stretch>
        </p:blipFill>
        <p:spPr bwMode="auto">
          <a:xfrm>
            <a:off x="1219200" y="304800"/>
            <a:ext cx="7878247" cy="3505200"/>
          </a:xfrm>
          <a:prstGeom prst="rect">
            <a:avLst/>
          </a:prstGeom>
          <a:noFill/>
          <a:ln w="9525">
            <a:noFill/>
            <a:miter lim="800000"/>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84</a:t>
            </a:fld>
            <a:endParaRPr lang="en-US"/>
          </a:p>
        </p:txBody>
      </p:sp>
      <p:pic>
        <p:nvPicPr>
          <p:cNvPr id="2050" name="Picture 2"/>
          <p:cNvPicPr>
            <a:picLocks noChangeAspect="1" noChangeArrowheads="1"/>
          </p:cNvPicPr>
          <p:nvPr/>
        </p:nvPicPr>
        <p:blipFill>
          <a:blip r:embed="rId3"/>
          <a:srcRect/>
          <a:stretch>
            <a:fillRect/>
          </a:stretch>
        </p:blipFill>
        <p:spPr bwMode="auto">
          <a:xfrm>
            <a:off x="1524000" y="-16833"/>
            <a:ext cx="6934199" cy="3979233"/>
          </a:xfrm>
          <a:prstGeom prst="rect">
            <a:avLst/>
          </a:prstGeom>
          <a:ln>
            <a:noFill/>
          </a:ln>
          <a:effectLst>
            <a:outerShdw blurRad="190500" algn="tl" rotWithShape="0">
              <a:srgbClr val="000000">
                <a:alpha val="70000"/>
              </a:srgbClr>
            </a:outerShdw>
          </a:effectLst>
        </p:spPr>
      </p:pic>
      <p:pic>
        <p:nvPicPr>
          <p:cNvPr id="2051" name="Picture 3"/>
          <p:cNvPicPr>
            <a:picLocks noChangeAspect="1" noChangeArrowheads="1"/>
          </p:cNvPicPr>
          <p:nvPr/>
        </p:nvPicPr>
        <p:blipFill>
          <a:blip r:embed="rId4"/>
          <a:srcRect/>
          <a:stretch>
            <a:fillRect/>
          </a:stretch>
        </p:blipFill>
        <p:spPr bwMode="auto">
          <a:xfrm>
            <a:off x="809625" y="3962400"/>
            <a:ext cx="8334375" cy="2895600"/>
          </a:xfrm>
          <a:prstGeom prst="rect">
            <a:avLst/>
          </a:prstGeom>
          <a:noFill/>
          <a:ln w="9525">
            <a:noFill/>
            <a:miter lim="800000"/>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143000" y="457200"/>
            <a:ext cx="7696200" cy="762000"/>
          </a:xfrm>
        </p:spPr>
        <p:txBody>
          <a:bodyPr/>
          <a:lstStyle/>
          <a:p>
            <a:r>
              <a:rPr lang="en-US" sz="3500" dirty="0" smtClean="0">
                <a:solidFill>
                  <a:srgbClr val="FF0000"/>
                </a:solidFill>
              </a:rPr>
              <a:t>B</a:t>
            </a:r>
            <a:r>
              <a:rPr lang="en-US" sz="3500" dirty="0" smtClean="0"/>
              <a:t>acterial </a:t>
            </a:r>
            <a:r>
              <a:rPr lang="en-US" sz="3500" dirty="0" smtClean="0">
                <a:solidFill>
                  <a:srgbClr val="FF0000"/>
                </a:solidFill>
              </a:rPr>
              <a:t>A</a:t>
            </a:r>
            <a:r>
              <a:rPr lang="en-US" sz="3500" dirty="0" smtClean="0"/>
              <a:t>rtificial </a:t>
            </a:r>
            <a:r>
              <a:rPr lang="en-US" sz="3500" dirty="0" smtClean="0">
                <a:solidFill>
                  <a:srgbClr val="FF0000"/>
                </a:solidFill>
              </a:rPr>
              <a:t>C</a:t>
            </a:r>
            <a:r>
              <a:rPr lang="en-US" sz="3500" dirty="0" smtClean="0"/>
              <a:t>hromosomes</a:t>
            </a:r>
            <a:endParaRPr lang="en-US" sz="3500" dirty="0"/>
          </a:p>
        </p:txBody>
      </p:sp>
      <p:sp>
        <p:nvSpPr>
          <p:cNvPr id="3" name="Content Placeholder 2"/>
          <p:cNvSpPr>
            <a:spLocks noGrp="1" noEditPoints="1"/>
          </p:cNvSpPr>
          <p:nvPr>
            <p:ph idx="1"/>
          </p:nvPr>
        </p:nvSpPr>
        <p:spPr>
          <a:xfrm>
            <a:off x="1276350" y="1371600"/>
            <a:ext cx="7410450" cy="5486400"/>
          </a:xfrm>
        </p:spPr>
        <p:txBody>
          <a:bodyPr>
            <a:normAutofit fontScale="77500" lnSpcReduction="20000"/>
          </a:bodyPr>
          <a:lstStyle/>
          <a:p>
            <a:r>
              <a:rPr lang="en-US" dirty="0" smtClean="0"/>
              <a:t>YAC presented several difficulties</a:t>
            </a:r>
          </a:p>
          <a:p>
            <a:r>
              <a:rPr lang="en-US" dirty="0" smtClean="0">
                <a:solidFill>
                  <a:srgbClr val="C00000"/>
                </a:solidFill>
              </a:rPr>
              <a:t>This is based on the single-copy sex factor F of </a:t>
            </a:r>
            <a:r>
              <a:rPr lang="en-US" i="1" dirty="0" smtClean="0">
                <a:solidFill>
                  <a:srgbClr val="C00000"/>
                </a:solidFill>
              </a:rPr>
              <a:t>E. coli.</a:t>
            </a:r>
          </a:p>
          <a:p>
            <a:r>
              <a:rPr lang="en-US" dirty="0" smtClean="0"/>
              <a:t>The BAC system is based on the well-studied Escherichia coli F factor. </a:t>
            </a:r>
          </a:p>
          <a:p>
            <a:r>
              <a:rPr lang="en-US" dirty="0" smtClean="0">
                <a:solidFill>
                  <a:srgbClr val="C00000"/>
                </a:solidFill>
              </a:rPr>
              <a:t>Replication of the F factor in E. coli is strictly controlled. </a:t>
            </a:r>
          </a:p>
          <a:p>
            <a:r>
              <a:rPr lang="en-US" dirty="0" smtClean="0"/>
              <a:t>The F plasmid is maintained in low copy number (one or two copies per cell), thus reducing the potential for recombination between DNA fragments carried by the plasmid. </a:t>
            </a:r>
          </a:p>
          <a:p>
            <a:r>
              <a:rPr lang="en-US" dirty="0" smtClean="0">
                <a:solidFill>
                  <a:srgbClr val="C00000"/>
                </a:solidFill>
              </a:rPr>
              <a:t>Furthermore, F factors carrying inserted bacterial DNA are capable of maintaining fragments as large as </a:t>
            </a:r>
            <a:r>
              <a:rPr lang="en-US" dirty="0" smtClean="0"/>
              <a:t>1 mega base </a:t>
            </a:r>
            <a:r>
              <a:rPr lang="en-US" dirty="0" smtClean="0">
                <a:solidFill>
                  <a:srgbClr val="C00000"/>
                </a:solidFill>
              </a:rPr>
              <a:t>pair, suggesting that the F factor is suitable for cloning of large DNA fragments</a:t>
            </a:r>
            <a:endParaRPr lang="en-US" i="1" dirty="0" smtClean="0">
              <a:solidFill>
                <a:srgbClr val="C00000"/>
              </a:solidFill>
            </a:endParaRPr>
          </a:p>
          <a:p>
            <a:endParaRPr lang="en-US" dirty="0">
              <a:solidFill>
                <a:srgbClr val="C0000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a:xfrm>
            <a:off x="5943600" y="685800"/>
            <a:ext cx="2819400" cy="6172200"/>
          </a:xfrm>
        </p:spPr>
        <p:txBody>
          <a:bodyPr>
            <a:normAutofit fontScale="92500" lnSpcReduction="20000"/>
          </a:bodyPr>
          <a:lstStyle/>
          <a:p>
            <a:r>
              <a:rPr lang="en-US" dirty="0" smtClean="0"/>
              <a:t>This vector includes the λ </a:t>
            </a:r>
            <a:r>
              <a:rPr lang="en-US" i="1" dirty="0" err="1" smtClean="0"/>
              <a:t>cos</a:t>
            </a:r>
            <a:r>
              <a:rPr lang="en-US" i="1" dirty="0" smtClean="0"/>
              <a:t> </a:t>
            </a:r>
            <a:r>
              <a:rPr lang="en-US" dirty="0" smtClean="0"/>
              <a:t>N and P1 </a:t>
            </a:r>
            <a:r>
              <a:rPr lang="en-US" i="1" dirty="0" err="1" smtClean="0"/>
              <a:t>loxP</a:t>
            </a:r>
            <a:r>
              <a:rPr lang="en-US" i="1" dirty="0" smtClean="0"/>
              <a:t> sites</a:t>
            </a:r>
          </a:p>
          <a:p>
            <a:r>
              <a:rPr lang="en-US" i="1" dirty="0" smtClean="0">
                <a:solidFill>
                  <a:srgbClr val="C00000"/>
                </a:solidFill>
              </a:rPr>
              <a:t>Two cloning sites (</a:t>
            </a:r>
            <a:r>
              <a:rPr lang="en-US" i="1" dirty="0" err="1" smtClean="0">
                <a:solidFill>
                  <a:srgbClr val="C00000"/>
                </a:solidFill>
              </a:rPr>
              <a:t>HindIII</a:t>
            </a:r>
            <a:r>
              <a:rPr lang="en-US" i="1" dirty="0" smtClean="0">
                <a:solidFill>
                  <a:srgbClr val="C00000"/>
                </a:solidFill>
              </a:rPr>
              <a:t> and </a:t>
            </a:r>
            <a:r>
              <a:rPr lang="en-US" i="1" dirty="0" err="1" smtClean="0">
                <a:solidFill>
                  <a:srgbClr val="C00000"/>
                </a:solidFill>
              </a:rPr>
              <a:t>BamHI</a:t>
            </a:r>
            <a:r>
              <a:rPr lang="en-US" i="1" dirty="0" smtClean="0">
                <a:solidFill>
                  <a:srgbClr val="C00000"/>
                </a:solidFill>
              </a:rPr>
              <a:t>) </a:t>
            </a:r>
          </a:p>
          <a:p>
            <a:r>
              <a:rPr lang="en-US" i="1" dirty="0" smtClean="0"/>
              <a:t>Several G+C restriction enzyme sites (e.g. </a:t>
            </a:r>
            <a:r>
              <a:rPr lang="en-US" i="1" dirty="0" err="1" smtClean="0"/>
              <a:t>SfiI</a:t>
            </a:r>
            <a:r>
              <a:rPr lang="en-US" i="1" dirty="0" smtClean="0"/>
              <a:t>, </a:t>
            </a:r>
            <a:r>
              <a:rPr lang="en-US" i="1" dirty="0" err="1" smtClean="0"/>
              <a:t>NotI</a:t>
            </a:r>
            <a:r>
              <a:rPr lang="en-US" i="1" dirty="0" smtClean="0"/>
              <a:t>, etc.) for potential excision of the inserts.</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86</a:t>
            </a:fld>
            <a:endParaRPr lang="en-US"/>
          </a:p>
        </p:txBody>
      </p:sp>
      <p:pic>
        <p:nvPicPr>
          <p:cNvPr id="1026" name="Picture 2"/>
          <p:cNvPicPr>
            <a:picLocks noChangeAspect="1" noChangeArrowheads="1"/>
          </p:cNvPicPr>
          <p:nvPr/>
        </p:nvPicPr>
        <p:blipFill>
          <a:blip r:embed="rId3"/>
          <a:srcRect/>
          <a:stretch>
            <a:fillRect/>
          </a:stretch>
        </p:blipFill>
        <p:spPr bwMode="auto">
          <a:xfrm>
            <a:off x="838200" y="914400"/>
            <a:ext cx="5000625" cy="5705475"/>
          </a:xfrm>
          <a:prstGeom prst="rect">
            <a:avLst/>
          </a:prstGeom>
          <a:noFill/>
          <a:ln w="9525">
            <a:noFill/>
            <a:miter lim="800000"/>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en-US"/>
          </a:p>
        </p:txBody>
      </p:sp>
      <p:sp>
        <p:nvSpPr>
          <p:cNvPr id="3" name="Content Placeholder 2"/>
          <p:cNvSpPr>
            <a:spLocks noGrp="1" noEditPoints="1"/>
          </p:cNvSpPr>
          <p:nvPr>
            <p:ph idx="1"/>
          </p:nvPr>
        </p:nvSpPr>
        <p:spPr/>
        <p:txBody>
          <a:bodyPr/>
          <a:lstStyle/>
          <a:p>
            <a:r>
              <a:rPr lang="en-US" dirty="0" smtClean="0"/>
              <a:t>The first BAC vector, pBAC108L, lacked a selectable marker for recombinants.</a:t>
            </a:r>
          </a:p>
          <a:p>
            <a:r>
              <a:rPr lang="en-US" dirty="0" smtClean="0"/>
              <a:t>But nowadays the original cloning site is replaced with a </a:t>
            </a:r>
            <a:r>
              <a:rPr lang="en-US" i="1" dirty="0" err="1" smtClean="0"/>
              <a:t>lacZ</a:t>
            </a:r>
            <a:r>
              <a:rPr lang="en-US" i="1" dirty="0" smtClean="0"/>
              <a:t> gene </a:t>
            </a:r>
            <a:r>
              <a:rPr lang="en-US" dirty="0" smtClean="0"/>
              <a:t>carrying a multiple cloning site.</a:t>
            </a:r>
          </a:p>
          <a:p>
            <a:endParaRPr lang="en-US" dirty="0"/>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87</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General Characteristics</a:t>
            </a:r>
            <a:endParaRPr lang="en-US" dirty="0"/>
          </a:p>
        </p:txBody>
      </p:sp>
      <p:sp>
        <p:nvSpPr>
          <p:cNvPr id="3" name="Content Placeholder 2"/>
          <p:cNvSpPr>
            <a:spLocks noGrp="1" noEditPoints="1"/>
          </p:cNvSpPr>
          <p:nvPr>
            <p:ph idx="1"/>
          </p:nvPr>
        </p:nvSpPr>
        <p:spPr>
          <a:xfrm>
            <a:off x="1276350" y="1600200"/>
            <a:ext cx="7410450" cy="5257800"/>
          </a:xfrm>
        </p:spPr>
        <p:txBody>
          <a:bodyPr>
            <a:normAutofit fontScale="92500" lnSpcReduction="20000"/>
          </a:bodyPr>
          <a:lstStyle/>
          <a:p>
            <a:r>
              <a:rPr lang="en-US" dirty="0">
                <a:solidFill>
                  <a:schemeClr val="tx1"/>
                </a:solidFill>
                <a:latin typeface="+mn-lt"/>
                <a:ea typeface="+mn-ea"/>
                <a:cs typeface="+mn-cs"/>
              </a:rPr>
              <a:t>Most plasmids possess at least one DNA sequence that can act as an </a:t>
            </a:r>
            <a:r>
              <a:rPr lang="en-US" b="1" dirty="0">
                <a:solidFill>
                  <a:schemeClr val="tx1"/>
                </a:solidFill>
                <a:latin typeface="+mn-lt"/>
                <a:ea typeface="+mn-ea"/>
                <a:cs typeface="+mn-cs"/>
              </a:rPr>
              <a:t>origin of </a:t>
            </a:r>
            <a:r>
              <a:rPr lang="en-US" b="1" dirty="0" smtClean="0">
                <a:solidFill>
                  <a:schemeClr val="tx1"/>
                </a:solidFill>
                <a:latin typeface="+mn-lt"/>
                <a:ea typeface="+mn-ea"/>
                <a:cs typeface="+mn-cs"/>
              </a:rPr>
              <a:t>replication</a:t>
            </a:r>
          </a:p>
          <a:p>
            <a:r>
              <a:rPr lang="en-US" dirty="0">
                <a:solidFill>
                  <a:srgbClr val="FF0000"/>
                </a:solidFill>
                <a:latin typeface="+mn-lt"/>
                <a:ea typeface="+mn-ea"/>
                <a:cs typeface="+mn-cs"/>
              </a:rPr>
              <a:t>The smaller plasmids make use of the host cell’s own </a:t>
            </a:r>
            <a:r>
              <a:rPr lang="en-US" dirty="0" smtClean="0">
                <a:solidFill>
                  <a:srgbClr val="FF0000"/>
                </a:solidFill>
                <a:latin typeface="+mn-lt"/>
                <a:ea typeface="+mn-ea"/>
                <a:cs typeface="+mn-cs"/>
              </a:rPr>
              <a:t>DNA </a:t>
            </a:r>
            <a:r>
              <a:rPr lang="en-US" dirty="0" err="1" smtClean="0">
                <a:solidFill>
                  <a:srgbClr val="FF0000"/>
                </a:solidFill>
                <a:latin typeface="+mn-lt"/>
                <a:ea typeface="+mn-ea"/>
                <a:cs typeface="+mn-cs"/>
              </a:rPr>
              <a:t>replicative</a:t>
            </a:r>
            <a:r>
              <a:rPr lang="en-US" dirty="0" smtClean="0">
                <a:solidFill>
                  <a:srgbClr val="FF0000"/>
                </a:solidFill>
                <a:latin typeface="+mn-lt"/>
                <a:ea typeface="+mn-ea"/>
                <a:cs typeface="+mn-cs"/>
              </a:rPr>
              <a:t> </a:t>
            </a:r>
            <a:r>
              <a:rPr lang="en-US" dirty="0">
                <a:solidFill>
                  <a:srgbClr val="FF0000"/>
                </a:solidFill>
                <a:latin typeface="+mn-lt"/>
                <a:ea typeface="+mn-ea"/>
                <a:cs typeface="+mn-cs"/>
              </a:rPr>
              <a:t>enzymes in order to make copies of </a:t>
            </a:r>
            <a:r>
              <a:rPr lang="en-US" dirty="0" smtClean="0">
                <a:solidFill>
                  <a:srgbClr val="FF0000"/>
                </a:solidFill>
                <a:latin typeface="+mn-lt"/>
                <a:ea typeface="+mn-ea"/>
                <a:cs typeface="+mn-cs"/>
              </a:rPr>
              <a:t>themselves.</a:t>
            </a:r>
          </a:p>
          <a:p>
            <a:r>
              <a:rPr lang="en-US" dirty="0" smtClean="0">
                <a:solidFill>
                  <a:schemeClr val="tx1"/>
                </a:solidFill>
                <a:latin typeface="+mn-lt"/>
                <a:ea typeface="+mn-ea"/>
                <a:cs typeface="+mn-cs"/>
              </a:rPr>
              <a:t>The larger ones </a:t>
            </a:r>
            <a:r>
              <a:rPr lang="en-US" dirty="0">
                <a:solidFill>
                  <a:schemeClr val="tx1"/>
                </a:solidFill>
                <a:latin typeface="+mn-lt"/>
                <a:ea typeface="+mn-ea"/>
                <a:cs typeface="+mn-cs"/>
              </a:rPr>
              <a:t>carry genes that code for special enzymes that are specific for plasmid replication</a:t>
            </a:r>
            <a:r>
              <a:rPr lang="en-US" dirty="0" smtClean="0">
                <a:solidFill>
                  <a:schemeClr val="tx1"/>
                </a:solidFill>
                <a:latin typeface="+mn-lt"/>
                <a:ea typeface="+mn-ea"/>
                <a:cs typeface="+mn-cs"/>
              </a:rPr>
              <a:t>.</a:t>
            </a:r>
          </a:p>
          <a:p>
            <a:r>
              <a:rPr lang="en-US" dirty="0">
                <a:solidFill>
                  <a:srgbClr val="FF0000"/>
                </a:solidFill>
                <a:latin typeface="+mn-lt"/>
                <a:ea typeface="+mn-ea"/>
                <a:cs typeface="+mn-cs"/>
              </a:rPr>
              <a:t>A few types of plasmid are also able to replicate by inserting themselves into the </a:t>
            </a:r>
            <a:r>
              <a:rPr lang="en-US" dirty="0" smtClean="0">
                <a:solidFill>
                  <a:srgbClr val="FF0000"/>
                </a:solidFill>
                <a:latin typeface="+mn-lt"/>
                <a:ea typeface="+mn-ea"/>
                <a:cs typeface="+mn-cs"/>
              </a:rPr>
              <a:t>bacterial chromosome called </a:t>
            </a:r>
            <a:r>
              <a:rPr lang="en-US" dirty="0" err="1" smtClean="0">
                <a:solidFill>
                  <a:srgbClr val="FF0000"/>
                </a:solidFill>
                <a:latin typeface="+mn-lt"/>
                <a:ea typeface="+mn-ea"/>
                <a:cs typeface="+mn-cs"/>
              </a:rPr>
              <a:t>episome</a:t>
            </a:r>
            <a:r>
              <a:rPr lang="en-US" dirty="0" smtClean="0">
                <a:solidFill>
                  <a:srgbClr val="FF0000"/>
                </a:solidFill>
                <a:latin typeface="+mn-lt"/>
                <a:ea typeface="+mn-ea"/>
                <a:cs typeface="+mn-cs"/>
              </a:rPr>
              <a:t>.</a:t>
            </a:r>
          </a:p>
          <a:p>
            <a:endParaRPr lang="en-US" dirty="0">
              <a:solidFill>
                <a:srgbClr val="FF0000"/>
              </a:solidFill>
            </a:endParaRPr>
          </a:p>
        </p:txBody>
      </p:sp>
      <p:sp>
        <p:nvSpPr>
          <p:cNvPr id="4" name="Slide Number Placeholder 3"/>
          <p:cNvSpPr>
            <a:spLocks noGrp="1" noEditPoints="1"/>
          </p:cNvSpPr>
          <p:nvPr>
            <p:ph type="sldNum" sz="quarter" idx="12"/>
          </p:nvPr>
        </p:nvSpPr>
        <p:spPr/>
        <p:txBody>
          <a:bodyPr/>
          <a:lstStyle/>
          <a:p>
            <a:fld id="{F446B426-93D7-4B46-84C2-E8123443C9A3}" type="slidenum">
              <a:rPr lang="en-US" smtClean="0"/>
              <a:pPr/>
              <a:t>9</a:t>
            </a:fld>
            <a:endParaRPr lang="en-US"/>
          </a:p>
        </p:txBody>
      </p:sp>
    </p:spTree>
  </p:cSld>
  <p:clrMapOvr>
    <a:masterClrMapping/>
  </p:clrMapOvr>
</p:sld>
</file>

<file path=ppt/theme/theme1.xml><?xml version="1.0" encoding="utf-8"?>
<a:theme xmlns:a="http://schemas.openxmlformats.org/drawingml/2006/main" name="572TGp_fresh_light">
  <a:themeElements>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572TGp_fresh_light</Template>
  <TotalTime>2107</TotalTime>
  <Words>3312</Words>
  <Application>Microsoft Office PowerPoint</Application>
  <PresentationFormat>On-screen Show (4:3)</PresentationFormat>
  <Paragraphs>425</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572TGp_fresh_light</vt:lpstr>
      <vt:lpstr>Cloning Vectors</vt:lpstr>
      <vt:lpstr>Vector</vt:lpstr>
      <vt:lpstr>Characteristics</vt:lpstr>
      <vt:lpstr>Selection of vector</vt:lpstr>
      <vt:lpstr>Slide 5</vt:lpstr>
      <vt:lpstr>Slide 6</vt:lpstr>
      <vt:lpstr>Slide 7</vt:lpstr>
      <vt:lpstr>Plasmids</vt:lpstr>
      <vt:lpstr>General Characteristics</vt:lpstr>
      <vt:lpstr>Slide 10</vt:lpstr>
      <vt:lpstr>Size and copy number</vt:lpstr>
      <vt:lpstr>Slide 12</vt:lpstr>
      <vt:lpstr>Plasmid classification</vt:lpstr>
      <vt:lpstr>Slide 14</vt:lpstr>
      <vt:lpstr>Slide 15</vt:lpstr>
      <vt:lpstr>Cloning vectors based on E. coli plasmids</vt:lpstr>
      <vt:lpstr>Good plasmid cloning vehicles</vt:lpstr>
      <vt:lpstr>Slide 18</vt:lpstr>
      <vt:lpstr>pBR322</vt:lpstr>
      <vt:lpstr>The nomenclature of plasmid cloning vectors</vt:lpstr>
      <vt:lpstr>The useful properties of pBR322</vt:lpstr>
      <vt:lpstr>More sophisticated E. coli plasmid cloning vectors</vt:lpstr>
      <vt:lpstr>Cont.</vt:lpstr>
      <vt:lpstr>pUC8—a Lac selection plasmid</vt:lpstr>
      <vt:lpstr>Identification of recombinants</vt:lpstr>
      <vt:lpstr>Slide 26</vt:lpstr>
      <vt:lpstr>Slide 27</vt:lpstr>
      <vt:lpstr>Lac selection</vt:lpstr>
      <vt:lpstr>Slide 29</vt:lpstr>
      <vt:lpstr>Slide 30</vt:lpstr>
      <vt:lpstr>Slide 31</vt:lpstr>
      <vt:lpstr>Slide 32</vt:lpstr>
      <vt:lpstr>Cloning vectors based on bacteriophage</vt:lpstr>
      <vt:lpstr>Cloning vectors based on λ bacteriophage</vt:lpstr>
      <vt:lpstr>Slide 35</vt:lpstr>
      <vt:lpstr>Slide 36</vt:lpstr>
      <vt:lpstr>Slide 37</vt:lpstr>
      <vt:lpstr>Slide 38</vt:lpstr>
      <vt:lpstr>Slide 39</vt:lpstr>
      <vt:lpstr>Slide 40</vt:lpstr>
      <vt:lpstr>Two problems</vt:lpstr>
      <vt:lpstr>First Problem Solution</vt:lpstr>
      <vt:lpstr>Second Problem Solution</vt:lpstr>
      <vt:lpstr>Slide 44</vt:lpstr>
      <vt:lpstr>Insertion and replacement vectors</vt:lpstr>
      <vt:lpstr>Insertion vectors</vt:lpstr>
      <vt:lpstr>λgt10</vt:lpstr>
      <vt:lpstr>λZAPII</vt:lpstr>
      <vt:lpstr>Replacement vectors</vt:lpstr>
      <vt:lpstr>Slide 50</vt:lpstr>
      <vt:lpstr>Identification of recombinant phages</vt:lpstr>
      <vt:lpstr>Slide 52</vt:lpstr>
      <vt:lpstr>Slide 53</vt:lpstr>
      <vt:lpstr>Slide 54</vt:lpstr>
      <vt:lpstr>Cosmid</vt:lpstr>
      <vt:lpstr>Slide 56</vt:lpstr>
      <vt:lpstr>Slide 57</vt:lpstr>
      <vt:lpstr>Slide 58</vt:lpstr>
      <vt:lpstr>Cloning vectors based on M13 phage</vt:lpstr>
      <vt:lpstr>M13 infection cycle</vt:lpstr>
      <vt:lpstr>Several features of M13 make this phage attractive as a cloning vector.</vt:lpstr>
      <vt:lpstr>Construction of M13 based vector</vt:lpstr>
      <vt:lpstr>Slide 63</vt:lpstr>
      <vt:lpstr>Slide 64</vt:lpstr>
      <vt:lpstr>Phagemid - Hybrid plasmid–M13 vectors</vt:lpstr>
      <vt:lpstr>pEMBL8</vt:lpstr>
      <vt:lpstr>Slide 67</vt:lpstr>
      <vt:lpstr>Slide 68</vt:lpstr>
      <vt:lpstr>Slide 69</vt:lpstr>
      <vt:lpstr>Vectors for eukaryotes</vt:lpstr>
      <vt:lpstr>Vectors for Yeast </vt:lpstr>
      <vt:lpstr>Selectable markers for the 2 µm plasmid </vt:lpstr>
      <vt:lpstr>Slide 73</vt:lpstr>
      <vt:lpstr>Yeast episomal plasmids (YEps)</vt:lpstr>
      <vt:lpstr>Slide 75</vt:lpstr>
      <vt:lpstr>Other types of yeast cloning vector</vt:lpstr>
      <vt:lpstr>Yeast replicative plasmids (YRps)</vt:lpstr>
      <vt:lpstr>Yeast Artificial Chromosome</vt:lpstr>
      <vt:lpstr>pYAC3</vt:lpstr>
      <vt:lpstr>Slide 80</vt:lpstr>
      <vt:lpstr>Applications for YAC vectors</vt:lpstr>
      <vt:lpstr>P1-derived artificial chromosomes (PACs)</vt:lpstr>
      <vt:lpstr>Slide 83</vt:lpstr>
      <vt:lpstr>Slide 84</vt:lpstr>
      <vt:lpstr>Bacterial Artificial Chromosomes</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Bhargav C. Patel</dc:creator>
  <cp:lastModifiedBy>user</cp:lastModifiedBy>
  <cp:revision>191</cp:revision>
  <dcterms:created xsi:type="dcterms:W3CDTF">2014-09-05T03:30:46Z</dcterms:created>
  <dcterms:modified xsi:type="dcterms:W3CDTF">2021-10-10T18:44:21Z</dcterms:modified>
</cp:coreProperties>
</file>