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6C250D-988D-4F79-8DAF-53EF09FADF3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E1CBA7-BE03-4D96-91E0-EFD880B50F24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7030A0"/>
        </a:solidFill>
      </dgm:spPr>
      <dgm:t>
        <a:bodyPr/>
        <a:lstStyle/>
        <a:p>
          <a:r>
            <a:rPr lang="en-US" dirty="0" err="1" smtClean="0"/>
            <a:t>Heterofermentative</a:t>
          </a:r>
          <a:r>
            <a:rPr lang="en-US" dirty="0" smtClean="0"/>
            <a:t> bacteria</a:t>
          </a:r>
          <a:endParaRPr lang="en-US" dirty="0"/>
        </a:p>
      </dgm:t>
    </dgm:pt>
    <dgm:pt modelId="{E69FD4DC-1CF1-4ECA-AFD2-8FBD81B45FE1}" type="parTrans" cxnId="{4B446C1D-8E51-432B-9197-45D920D17CDA}">
      <dgm:prSet/>
      <dgm:spPr/>
      <dgm:t>
        <a:bodyPr/>
        <a:lstStyle/>
        <a:p>
          <a:endParaRPr lang="en-US"/>
        </a:p>
      </dgm:t>
    </dgm:pt>
    <dgm:pt modelId="{05E87A75-EFB5-43B9-A8A2-16DB5E82186A}" type="sibTrans" cxnId="{4B446C1D-8E51-432B-9197-45D920D17CDA}">
      <dgm:prSet/>
      <dgm:spPr/>
      <dgm:t>
        <a:bodyPr/>
        <a:lstStyle/>
        <a:p>
          <a:endParaRPr lang="en-US"/>
        </a:p>
      </dgm:t>
    </dgm:pt>
    <dgm:pt modelId="{28D3B26F-FAFF-4702-ABD6-3956C475BE63}">
      <dgm:prSet phldrT="[Text]"/>
      <dgm:spPr>
        <a:solidFill>
          <a:schemeClr val="accent3">
            <a:lumMod val="85000"/>
            <a:alpha val="90000"/>
          </a:schemeClr>
        </a:solidFill>
      </dgm:spPr>
      <dgm:t>
        <a:bodyPr/>
        <a:lstStyle/>
        <a:p>
          <a:r>
            <a:rPr lang="en-US" dirty="0" smtClean="0"/>
            <a:t>Produce other by products and therefore are not much useful for industrial production</a:t>
          </a:r>
          <a:endParaRPr lang="en-US" dirty="0"/>
        </a:p>
      </dgm:t>
    </dgm:pt>
    <dgm:pt modelId="{C78581F2-BBCC-44D2-903E-459099CA5F8A}" type="parTrans" cxnId="{2A2DCDAA-21F4-4852-A153-847CD51A3CEB}">
      <dgm:prSet/>
      <dgm:spPr/>
      <dgm:t>
        <a:bodyPr/>
        <a:lstStyle/>
        <a:p>
          <a:endParaRPr lang="en-US"/>
        </a:p>
      </dgm:t>
    </dgm:pt>
    <dgm:pt modelId="{48EA9CB2-E937-4AE8-A91A-63A55643CCD3}" type="sibTrans" cxnId="{2A2DCDAA-21F4-4852-A153-847CD51A3CEB}">
      <dgm:prSet/>
      <dgm:spPr/>
      <dgm:t>
        <a:bodyPr/>
        <a:lstStyle/>
        <a:p>
          <a:endParaRPr lang="en-US"/>
        </a:p>
      </dgm:t>
    </dgm:pt>
    <dgm:pt modelId="{C714A35A-0019-4B19-BC93-98695900D20E}">
      <dgm:prSet phldrT="[Text]"/>
      <dgm:spPr>
        <a:solidFill>
          <a:schemeClr val="accent3">
            <a:lumMod val="85000"/>
            <a:alpha val="90000"/>
          </a:schemeClr>
        </a:solidFill>
      </dgm:spPr>
      <dgm:t>
        <a:bodyPr/>
        <a:lstStyle/>
        <a:p>
          <a:r>
            <a:rPr lang="en-US" dirty="0" smtClean="0"/>
            <a:t>Food and feed preservation</a:t>
          </a:r>
          <a:endParaRPr lang="en-US" dirty="0"/>
        </a:p>
      </dgm:t>
    </dgm:pt>
    <dgm:pt modelId="{16B2020A-5930-4CC4-9852-7162F28CE185}" type="parTrans" cxnId="{AB0515ED-463F-49F6-A201-DC39E9915F8B}">
      <dgm:prSet/>
      <dgm:spPr/>
      <dgm:t>
        <a:bodyPr/>
        <a:lstStyle/>
        <a:p>
          <a:endParaRPr lang="en-US"/>
        </a:p>
      </dgm:t>
    </dgm:pt>
    <dgm:pt modelId="{A81364CB-CA9F-48A9-A851-81549BCE2856}" type="sibTrans" cxnId="{AB0515ED-463F-49F6-A201-DC39E9915F8B}">
      <dgm:prSet/>
      <dgm:spPr/>
      <dgm:t>
        <a:bodyPr/>
        <a:lstStyle/>
        <a:p>
          <a:endParaRPr lang="en-US"/>
        </a:p>
      </dgm:t>
    </dgm:pt>
    <dgm:pt modelId="{0499006B-5291-47B4-9CCB-4C89B285DFAA}">
      <dgm:prSet phldrT="[Text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FFC000"/>
        </a:solidFill>
      </dgm:spPr>
      <dgm:t>
        <a:bodyPr/>
        <a:lstStyle/>
        <a:p>
          <a:r>
            <a:rPr lang="en-US" dirty="0" err="1" smtClean="0">
              <a:solidFill>
                <a:srgbClr val="C00000"/>
              </a:solidFill>
            </a:rPr>
            <a:t>Homofermentative</a:t>
          </a:r>
          <a:r>
            <a:rPr lang="en-US" dirty="0" smtClean="0">
              <a:solidFill>
                <a:srgbClr val="C00000"/>
              </a:solidFill>
            </a:rPr>
            <a:t> Bacteria</a:t>
          </a:r>
          <a:endParaRPr lang="en-US" dirty="0">
            <a:solidFill>
              <a:srgbClr val="C00000"/>
            </a:solidFill>
          </a:endParaRPr>
        </a:p>
      </dgm:t>
    </dgm:pt>
    <dgm:pt modelId="{40CA11F7-CF18-4E7D-B370-6150579158DC}" type="parTrans" cxnId="{E03F4CBF-3ADB-49CF-B035-EF7686775170}">
      <dgm:prSet/>
      <dgm:spPr/>
      <dgm:t>
        <a:bodyPr/>
        <a:lstStyle/>
        <a:p>
          <a:endParaRPr lang="en-US"/>
        </a:p>
      </dgm:t>
    </dgm:pt>
    <dgm:pt modelId="{94DA5642-CBAE-4614-97A2-28DBC7BFB178}" type="sibTrans" cxnId="{E03F4CBF-3ADB-49CF-B035-EF7686775170}">
      <dgm:prSet/>
      <dgm:spPr/>
      <dgm:t>
        <a:bodyPr/>
        <a:lstStyle/>
        <a:p>
          <a:endParaRPr lang="en-US"/>
        </a:p>
      </dgm:t>
    </dgm:pt>
    <dgm:pt modelId="{38D458E1-203F-4F3E-A93D-D1E796163947}">
      <dgm:prSet phldrT="[Text]"/>
      <dgm:spPr>
        <a:solidFill>
          <a:schemeClr val="accent3">
            <a:lumMod val="85000"/>
            <a:alpha val="90000"/>
          </a:schemeClr>
        </a:solidFill>
      </dgm:spPr>
      <dgm:t>
        <a:bodyPr/>
        <a:lstStyle/>
        <a:p>
          <a:r>
            <a:rPr lang="en-US" dirty="0" err="1" smtClean="0"/>
            <a:t>Specialised</a:t>
          </a:r>
          <a:r>
            <a:rPr lang="en-US" dirty="0" smtClean="0"/>
            <a:t> for </a:t>
          </a:r>
          <a:r>
            <a:rPr lang="en-US" dirty="0" err="1" smtClean="0"/>
            <a:t>exlusive</a:t>
          </a:r>
          <a:r>
            <a:rPr lang="en-US" dirty="0" smtClean="0"/>
            <a:t> production</a:t>
          </a:r>
          <a:endParaRPr lang="en-US" dirty="0"/>
        </a:p>
      </dgm:t>
    </dgm:pt>
    <dgm:pt modelId="{0521BB5E-209C-426D-B9ED-37BFE9171388}" type="parTrans" cxnId="{C7E349AF-D871-43F6-A9AF-17A3864D9566}">
      <dgm:prSet/>
      <dgm:spPr/>
      <dgm:t>
        <a:bodyPr/>
        <a:lstStyle/>
        <a:p>
          <a:endParaRPr lang="en-US"/>
        </a:p>
      </dgm:t>
    </dgm:pt>
    <dgm:pt modelId="{10E20743-6036-4E22-9D3B-58EABCD395F3}" type="sibTrans" cxnId="{C7E349AF-D871-43F6-A9AF-17A3864D9566}">
      <dgm:prSet/>
      <dgm:spPr/>
      <dgm:t>
        <a:bodyPr/>
        <a:lstStyle/>
        <a:p>
          <a:endParaRPr lang="en-US"/>
        </a:p>
      </dgm:t>
    </dgm:pt>
    <dgm:pt modelId="{9F1F8E41-B690-4924-8AB3-E48E1A9E5BE5}">
      <dgm:prSet phldrT="[Text]" phldr="1"/>
      <dgm:spPr>
        <a:solidFill>
          <a:schemeClr val="accent3">
            <a:lumMod val="85000"/>
            <a:alpha val="90000"/>
          </a:schemeClr>
        </a:solidFill>
      </dgm:spPr>
      <dgm:t>
        <a:bodyPr/>
        <a:lstStyle/>
        <a:p>
          <a:endParaRPr lang="en-US" dirty="0"/>
        </a:p>
      </dgm:t>
    </dgm:pt>
    <dgm:pt modelId="{75AD4B60-E99F-45CA-9D14-7DA7AB27A29D}" type="parTrans" cxnId="{B0C4FE5E-8725-4416-9C50-C1F2767DA5E9}">
      <dgm:prSet/>
      <dgm:spPr/>
      <dgm:t>
        <a:bodyPr/>
        <a:lstStyle/>
        <a:p>
          <a:endParaRPr lang="en-US"/>
        </a:p>
      </dgm:t>
    </dgm:pt>
    <dgm:pt modelId="{04F15AD9-10D8-48D7-A41F-E0C71BD5BE58}" type="sibTrans" cxnId="{B0C4FE5E-8725-4416-9C50-C1F2767DA5E9}">
      <dgm:prSet/>
      <dgm:spPr/>
      <dgm:t>
        <a:bodyPr/>
        <a:lstStyle/>
        <a:p>
          <a:endParaRPr lang="en-US"/>
        </a:p>
      </dgm:t>
    </dgm:pt>
    <dgm:pt modelId="{D28585AD-BE8D-40D2-939F-CB6E03E177C7}" type="pres">
      <dgm:prSet presAssocID="{ED6C250D-988D-4F79-8DAF-53EF09FADF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61839040-F2D1-443A-9B13-4619D854FAB8}" type="pres">
      <dgm:prSet presAssocID="{47E1CBA7-BE03-4D96-91E0-EFD880B50F24}" presName="composite" presStyleCnt="0"/>
      <dgm:spPr/>
    </dgm:pt>
    <dgm:pt modelId="{2E395CFB-8C6C-453D-9C11-8A21CC6B86F0}" type="pres">
      <dgm:prSet presAssocID="{47E1CBA7-BE03-4D96-91E0-EFD880B50F2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C0B2CD-3C5A-4524-B36F-2551E2D92314}" type="pres">
      <dgm:prSet presAssocID="{47E1CBA7-BE03-4D96-91E0-EFD880B50F24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1AFFF4-25BF-433F-931E-CB2C9F0E6F1B}" type="pres">
      <dgm:prSet presAssocID="{05E87A75-EFB5-43B9-A8A2-16DB5E82186A}" presName="space" presStyleCnt="0"/>
      <dgm:spPr/>
    </dgm:pt>
    <dgm:pt modelId="{E529A9E8-41B8-4963-9BE7-F4277FEA590B}" type="pres">
      <dgm:prSet presAssocID="{0499006B-5291-47B4-9CCB-4C89B285DFAA}" presName="composite" presStyleCnt="0"/>
      <dgm:spPr/>
    </dgm:pt>
    <dgm:pt modelId="{80F904C6-0905-4010-A378-15CA803F24B1}" type="pres">
      <dgm:prSet presAssocID="{0499006B-5291-47B4-9CCB-4C89B285DFA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65FD07D-53AD-4662-8D70-7C1364F7D5EE}" type="pres">
      <dgm:prSet presAssocID="{0499006B-5291-47B4-9CCB-4C89B285DFAA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446C1D-8E51-432B-9197-45D920D17CDA}" srcId="{ED6C250D-988D-4F79-8DAF-53EF09FADF36}" destId="{47E1CBA7-BE03-4D96-91E0-EFD880B50F24}" srcOrd="0" destOrd="0" parTransId="{E69FD4DC-1CF1-4ECA-AFD2-8FBD81B45FE1}" sibTransId="{05E87A75-EFB5-43B9-A8A2-16DB5E82186A}"/>
    <dgm:cxn modelId="{2A2DCDAA-21F4-4852-A153-847CD51A3CEB}" srcId="{47E1CBA7-BE03-4D96-91E0-EFD880B50F24}" destId="{28D3B26F-FAFF-4702-ABD6-3956C475BE63}" srcOrd="0" destOrd="0" parTransId="{C78581F2-BBCC-44D2-903E-459099CA5F8A}" sibTransId="{48EA9CB2-E937-4AE8-A91A-63A55643CCD3}"/>
    <dgm:cxn modelId="{3CA379FF-A537-403E-9AEE-738F563F5995}" type="presOf" srcId="{47E1CBA7-BE03-4D96-91E0-EFD880B50F24}" destId="{2E395CFB-8C6C-453D-9C11-8A21CC6B86F0}" srcOrd="0" destOrd="0" presId="urn:microsoft.com/office/officeart/2005/8/layout/hList1"/>
    <dgm:cxn modelId="{D1581D3A-23CB-4A65-8BD5-FCE96E791636}" type="presOf" srcId="{38D458E1-203F-4F3E-A93D-D1E796163947}" destId="{965FD07D-53AD-4662-8D70-7C1364F7D5EE}" srcOrd="0" destOrd="0" presId="urn:microsoft.com/office/officeart/2005/8/layout/hList1"/>
    <dgm:cxn modelId="{E3086F8B-2770-4F0C-8F47-4E4240AD01BA}" type="presOf" srcId="{0499006B-5291-47B4-9CCB-4C89B285DFAA}" destId="{80F904C6-0905-4010-A378-15CA803F24B1}" srcOrd="0" destOrd="0" presId="urn:microsoft.com/office/officeart/2005/8/layout/hList1"/>
    <dgm:cxn modelId="{3500EB4F-3F5F-4771-9B2C-69B7B64412F6}" type="presOf" srcId="{C714A35A-0019-4B19-BC93-98695900D20E}" destId="{34C0B2CD-3C5A-4524-B36F-2551E2D92314}" srcOrd="0" destOrd="1" presId="urn:microsoft.com/office/officeart/2005/8/layout/hList1"/>
    <dgm:cxn modelId="{C0918431-55D0-4ED4-B0F1-35AF3B11B6E0}" type="presOf" srcId="{28D3B26F-FAFF-4702-ABD6-3956C475BE63}" destId="{34C0B2CD-3C5A-4524-B36F-2551E2D92314}" srcOrd="0" destOrd="0" presId="urn:microsoft.com/office/officeart/2005/8/layout/hList1"/>
    <dgm:cxn modelId="{B0C4FE5E-8725-4416-9C50-C1F2767DA5E9}" srcId="{0499006B-5291-47B4-9CCB-4C89B285DFAA}" destId="{9F1F8E41-B690-4924-8AB3-E48E1A9E5BE5}" srcOrd="1" destOrd="0" parTransId="{75AD4B60-E99F-45CA-9D14-7DA7AB27A29D}" sibTransId="{04F15AD9-10D8-48D7-A41F-E0C71BD5BE58}"/>
    <dgm:cxn modelId="{C7E349AF-D871-43F6-A9AF-17A3864D9566}" srcId="{0499006B-5291-47B4-9CCB-4C89B285DFAA}" destId="{38D458E1-203F-4F3E-A93D-D1E796163947}" srcOrd="0" destOrd="0" parTransId="{0521BB5E-209C-426D-B9ED-37BFE9171388}" sibTransId="{10E20743-6036-4E22-9D3B-58EABCD395F3}"/>
    <dgm:cxn modelId="{21904AFC-534A-4EFD-B8F5-86184464E6EA}" type="presOf" srcId="{9F1F8E41-B690-4924-8AB3-E48E1A9E5BE5}" destId="{965FD07D-53AD-4662-8D70-7C1364F7D5EE}" srcOrd="0" destOrd="1" presId="urn:microsoft.com/office/officeart/2005/8/layout/hList1"/>
    <dgm:cxn modelId="{7E8EACB3-1D12-466D-8009-63642E2D6682}" type="presOf" srcId="{ED6C250D-988D-4F79-8DAF-53EF09FADF36}" destId="{D28585AD-BE8D-40D2-939F-CB6E03E177C7}" srcOrd="0" destOrd="0" presId="urn:microsoft.com/office/officeart/2005/8/layout/hList1"/>
    <dgm:cxn modelId="{AB0515ED-463F-49F6-A201-DC39E9915F8B}" srcId="{47E1CBA7-BE03-4D96-91E0-EFD880B50F24}" destId="{C714A35A-0019-4B19-BC93-98695900D20E}" srcOrd="1" destOrd="0" parTransId="{16B2020A-5930-4CC4-9852-7162F28CE185}" sibTransId="{A81364CB-CA9F-48A9-A851-81549BCE2856}"/>
    <dgm:cxn modelId="{E03F4CBF-3ADB-49CF-B035-EF7686775170}" srcId="{ED6C250D-988D-4F79-8DAF-53EF09FADF36}" destId="{0499006B-5291-47B4-9CCB-4C89B285DFAA}" srcOrd="1" destOrd="0" parTransId="{40CA11F7-CF18-4E7D-B370-6150579158DC}" sibTransId="{94DA5642-CBAE-4614-97A2-28DBC7BFB178}"/>
    <dgm:cxn modelId="{78A6E1E4-0A39-4ED1-98C9-BB08EE693B50}" type="presParOf" srcId="{D28585AD-BE8D-40D2-939F-CB6E03E177C7}" destId="{61839040-F2D1-443A-9B13-4619D854FAB8}" srcOrd="0" destOrd="0" presId="urn:microsoft.com/office/officeart/2005/8/layout/hList1"/>
    <dgm:cxn modelId="{BD254448-7A54-4895-A00F-334C00E20B7D}" type="presParOf" srcId="{61839040-F2D1-443A-9B13-4619D854FAB8}" destId="{2E395CFB-8C6C-453D-9C11-8A21CC6B86F0}" srcOrd="0" destOrd="0" presId="urn:microsoft.com/office/officeart/2005/8/layout/hList1"/>
    <dgm:cxn modelId="{7139D4AD-9212-47C1-8FEF-8338F382F527}" type="presParOf" srcId="{61839040-F2D1-443A-9B13-4619D854FAB8}" destId="{34C0B2CD-3C5A-4524-B36F-2551E2D92314}" srcOrd="1" destOrd="0" presId="urn:microsoft.com/office/officeart/2005/8/layout/hList1"/>
    <dgm:cxn modelId="{DC12DCE0-CC7B-4825-83CB-7CD924CD6B69}" type="presParOf" srcId="{D28585AD-BE8D-40D2-939F-CB6E03E177C7}" destId="{7A1AFFF4-25BF-433F-931E-CB2C9F0E6F1B}" srcOrd="1" destOrd="0" presId="urn:microsoft.com/office/officeart/2005/8/layout/hList1"/>
    <dgm:cxn modelId="{50C8DB9E-64C0-42F5-992D-53BC5996A5B7}" type="presParOf" srcId="{D28585AD-BE8D-40D2-939F-CB6E03E177C7}" destId="{E529A9E8-41B8-4963-9BE7-F4277FEA590B}" srcOrd="2" destOrd="0" presId="urn:microsoft.com/office/officeart/2005/8/layout/hList1"/>
    <dgm:cxn modelId="{8D7079BD-163F-4770-A928-76066D1F3164}" type="presParOf" srcId="{E529A9E8-41B8-4963-9BE7-F4277FEA590B}" destId="{80F904C6-0905-4010-A378-15CA803F24B1}" srcOrd="0" destOrd="0" presId="urn:microsoft.com/office/officeart/2005/8/layout/hList1"/>
    <dgm:cxn modelId="{DE96CC0E-E3FD-40F3-B57A-6330145C6F73}" type="presParOf" srcId="{E529A9E8-41B8-4963-9BE7-F4277FEA590B}" destId="{965FD07D-53AD-4662-8D70-7C1364F7D5E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395CFB-8C6C-453D-9C11-8A21CC6B86F0}">
      <dsp:nvSpPr>
        <dsp:cNvPr id="0" name=""/>
        <dsp:cNvSpPr/>
      </dsp:nvSpPr>
      <dsp:spPr>
        <a:xfrm>
          <a:off x="35" y="341551"/>
          <a:ext cx="3418284" cy="922285"/>
        </a:xfrm>
        <a:prstGeom prst="rect">
          <a:avLst/>
        </a:prstGeom>
        <a:solidFill>
          <a:srgbClr val="7030A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/>
            <a:t>Heterofermentative</a:t>
          </a:r>
          <a:r>
            <a:rPr lang="en-US" sz="2500" kern="1200" dirty="0" smtClean="0"/>
            <a:t> bacteria</a:t>
          </a:r>
          <a:endParaRPr lang="en-US" sz="2500" kern="1200" dirty="0"/>
        </a:p>
      </dsp:txBody>
      <dsp:txXfrm>
        <a:off x="35" y="341551"/>
        <a:ext cx="3418284" cy="922285"/>
      </dsp:txXfrm>
    </dsp:sp>
    <dsp:sp modelId="{34C0B2CD-3C5A-4524-B36F-2551E2D92314}">
      <dsp:nvSpPr>
        <dsp:cNvPr id="0" name=""/>
        <dsp:cNvSpPr/>
      </dsp:nvSpPr>
      <dsp:spPr>
        <a:xfrm>
          <a:off x="35" y="1263836"/>
          <a:ext cx="3418284" cy="3225375"/>
        </a:xfrm>
        <a:prstGeom prst="rect">
          <a:avLst/>
        </a:prstGeom>
        <a:solidFill>
          <a:schemeClr val="accent3">
            <a:lumMod val="8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Produce other by products and therefore are not much useful for industrial production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Food and feed preservation</a:t>
          </a:r>
          <a:endParaRPr lang="en-US" sz="2500" kern="1200" dirty="0"/>
        </a:p>
      </dsp:txBody>
      <dsp:txXfrm>
        <a:off x="35" y="1263836"/>
        <a:ext cx="3418284" cy="3225375"/>
      </dsp:txXfrm>
    </dsp:sp>
    <dsp:sp modelId="{80F904C6-0905-4010-A378-15CA803F24B1}">
      <dsp:nvSpPr>
        <dsp:cNvPr id="0" name=""/>
        <dsp:cNvSpPr/>
      </dsp:nvSpPr>
      <dsp:spPr>
        <a:xfrm>
          <a:off x="3896879" y="341551"/>
          <a:ext cx="3418284" cy="922285"/>
        </a:xfrm>
        <a:prstGeom prst="rect">
          <a:avLst/>
        </a:prstGeom>
        <a:solidFill>
          <a:srgbClr val="FFC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 smtClean="0">
              <a:solidFill>
                <a:srgbClr val="C00000"/>
              </a:solidFill>
            </a:rPr>
            <a:t>Homofermentative</a:t>
          </a:r>
          <a:r>
            <a:rPr lang="en-US" sz="2500" kern="1200" dirty="0" smtClean="0">
              <a:solidFill>
                <a:srgbClr val="C00000"/>
              </a:solidFill>
            </a:rPr>
            <a:t> Bacteria</a:t>
          </a:r>
          <a:endParaRPr lang="en-US" sz="2500" kern="1200" dirty="0">
            <a:solidFill>
              <a:srgbClr val="C00000"/>
            </a:solidFill>
          </a:endParaRPr>
        </a:p>
      </dsp:txBody>
      <dsp:txXfrm>
        <a:off x="3896879" y="341551"/>
        <a:ext cx="3418284" cy="922285"/>
      </dsp:txXfrm>
    </dsp:sp>
    <dsp:sp modelId="{965FD07D-53AD-4662-8D70-7C1364F7D5EE}">
      <dsp:nvSpPr>
        <dsp:cNvPr id="0" name=""/>
        <dsp:cNvSpPr/>
      </dsp:nvSpPr>
      <dsp:spPr>
        <a:xfrm>
          <a:off x="3896879" y="1263836"/>
          <a:ext cx="3418284" cy="3225375"/>
        </a:xfrm>
        <a:prstGeom prst="rect">
          <a:avLst/>
        </a:prstGeom>
        <a:solidFill>
          <a:schemeClr val="accent3">
            <a:lumMod val="85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err="1" smtClean="0"/>
            <a:t>Specialised</a:t>
          </a:r>
          <a:r>
            <a:rPr lang="en-US" sz="2500" kern="1200" dirty="0" smtClean="0"/>
            <a:t> for </a:t>
          </a:r>
          <a:r>
            <a:rPr lang="en-US" sz="2500" kern="1200" dirty="0" err="1" smtClean="0"/>
            <a:t>exlusive</a:t>
          </a:r>
          <a:r>
            <a:rPr lang="en-US" sz="2500" kern="1200" dirty="0" smtClean="0"/>
            <a:t> production</a:t>
          </a: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500" kern="1200" dirty="0"/>
        </a:p>
      </dsp:txBody>
      <dsp:txXfrm>
        <a:off x="3896879" y="1263836"/>
        <a:ext cx="3418284" cy="32253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191000"/>
            <a:ext cx="77724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029200"/>
            <a:ext cx="7086600" cy="609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35814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295400"/>
            <a:ext cx="35814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73152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002F53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02F5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002F5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2F5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2F5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2F5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2F5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2F5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2F5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002F5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7772400" cy="762000"/>
          </a:xfrm>
        </p:spPr>
        <p:txBody>
          <a:bodyPr/>
          <a:lstStyle/>
          <a:p>
            <a:r>
              <a:rPr lang="en-US" dirty="0" smtClean="0"/>
              <a:t>Production of Lactic Acid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752600" y="5105400"/>
            <a:ext cx="4724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Lactic-acid-3D-ball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05600" y="1828800"/>
            <a:ext cx="2296438" cy="18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792162"/>
          </a:xfrm>
        </p:spPr>
        <p:txBody>
          <a:bodyPr/>
          <a:lstStyle/>
          <a:p>
            <a:r>
              <a:rPr lang="en-US" sz="3600" dirty="0"/>
              <a:t>Product Recovery and Purification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Early commercial scale lactic acid bacterial </a:t>
            </a:r>
            <a:r>
              <a:rPr lang="en-US" dirty="0" smtClean="0"/>
              <a:t>fermentation processes </a:t>
            </a:r>
            <a:r>
              <a:rPr lang="en-US" dirty="0"/>
              <a:t>employed </a:t>
            </a:r>
            <a:endParaRPr lang="en-US" dirty="0" smtClean="0"/>
          </a:p>
          <a:p>
            <a:r>
              <a:rPr lang="en-US" dirty="0" smtClean="0"/>
              <a:t>neutralization </a:t>
            </a:r>
            <a:r>
              <a:rPr lang="en-US" dirty="0"/>
              <a:t>with </a:t>
            </a:r>
            <a:r>
              <a:rPr lang="en-US" dirty="0" smtClean="0"/>
              <a:t>calcium carbonate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heating </a:t>
            </a:r>
            <a:r>
              <a:rPr lang="en-US" dirty="0"/>
              <a:t>to 82.2 C (180 F) to kill </a:t>
            </a:r>
            <a:r>
              <a:rPr lang="en-US" dirty="0" smtClean="0"/>
              <a:t>the lactic acid </a:t>
            </a:r>
            <a:r>
              <a:rPr lang="en-US" dirty="0"/>
              <a:t>bacteria, </a:t>
            </a:r>
            <a:endParaRPr lang="en-US" dirty="0" smtClean="0"/>
          </a:p>
          <a:p>
            <a:r>
              <a:rPr lang="en-US" dirty="0" smtClean="0"/>
              <a:t>filtering </a:t>
            </a:r>
            <a:r>
              <a:rPr lang="en-US" dirty="0"/>
              <a:t>to separate calcium lactate, </a:t>
            </a:r>
            <a:endParaRPr lang="en-US" dirty="0" smtClean="0"/>
          </a:p>
          <a:p>
            <a:r>
              <a:rPr lang="en-US" dirty="0" smtClean="0"/>
              <a:t>Acidifying with </a:t>
            </a:r>
            <a:r>
              <a:rPr lang="en-US" dirty="0"/>
              <a:t>sulfuric acid, </a:t>
            </a:r>
            <a:endParaRPr lang="en-US" dirty="0" smtClean="0"/>
          </a:p>
          <a:p>
            <a:r>
              <a:rPr lang="en-US" dirty="0" smtClean="0"/>
              <a:t>filtering </a:t>
            </a:r>
            <a:r>
              <a:rPr lang="en-US" dirty="0"/>
              <a:t>to remove calcium sulfate</a:t>
            </a:r>
            <a:r>
              <a:rPr lang="en-US" dirty="0" smtClean="0"/>
              <a:t>, </a:t>
            </a:r>
          </a:p>
          <a:p>
            <a:r>
              <a:rPr lang="en-US" dirty="0" smtClean="0"/>
              <a:t>concentrating </a:t>
            </a:r>
            <a:r>
              <a:rPr lang="en-US" dirty="0"/>
              <a:t>the lactic acid solution by multiple </a:t>
            </a:r>
            <a:r>
              <a:rPr lang="en-US" dirty="0" smtClean="0"/>
              <a:t>vacuum evaporation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decolorizing </a:t>
            </a:r>
            <a:r>
              <a:rPr lang="en-US" dirty="0"/>
              <a:t>with activated carbon, </a:t>
            </a:r>
            <a:endParaRPr lang="en-US" dirty="0" smtClean="0"/>
          </a:p>
          <a:p>
            <a:r>
              <a:rPr lang="en-US" dirty="0" smtClean="0"/>
              <a:t>Precipitating heavy </a:t>
            </a:r>
            <a:r>
              <a:rPr lang="en-US" dirty="0"/>
              <a:t>metals with sodium </a:t>
            </a:r>
            <a:r>
              <a:rPr lang="en-US" dirty="0" smtClean="0"/>
              <a:t> sulfide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Lactic acid can be purified by distillation of methyl</a:t>
            </a:r>
            <a:r>
              <a:rPr lang="en-US" dirty="0" smtClean="0"/>
              <a:t>, isobutyl</a:t>
            </a:r>
            <a:r>
              <a:rPr lang="en-US" dirty="0"/>
              <a:t>, or 2-methyl isobutyl lactate esters, followed </a:t>
            </a:r>
            <a:r>
              <a:rPr lang="en-US" dirty="0" smtClean="0"/>
              <a:t>by hydrolysis </a:t>
            </a:r>
            <a:r>
              <a:rPr lang="en-US" dirty="0"/>
              <a:t>of the esters</a:t>
            </a:r>
            <a:r>
              <a:rPr lang="en-US" dirty="0" smtClean="0"/>
              <a:t>.</a:t>
            </a:r>
          </a:p>
          <a:p>
            <a:r>
              <a:rPr lang="en-US" dirty="0"/>
              <a:t>solvent extraction with isopropyl ether has been </a:t>
            </a:r>
            <a:r>
              <a:rPr lang="en-US" dirty="0" smtClean="0"/>
              <a:t>practiced on </a:t>
            </a:r>
            <a:r>
              <a:rPr lang="en-US" dirty="0"/>
              <a:t>a commercial scale</a:t>
            </a:r>
            <a:r>
              <a:rPr lang="en-US" dirty="0" smtClean="0"/>
              <a:t>.</a:t>
            </a:r>
          </a:p>
          <a:p>
            <a:r>
              <a:rPr lang="en-US" dirty="0"/>
              <a:t>More recent methods for lactic acid recovery </a:t>
            </a:r>
            <a:r>
              <a:rPr lang="en-US" dirty="0" smtClean="0"/>
              <a:t>include centrifugation</a:t>
            </a:r>
            <a:r>
              <a:rPr lang="en-US" dirty="0"/>
              <a:t>, or membrane filtration using either </a:t>
            </a:r>
            <a:r>
              <a:rPr lang="en-US" dirty="0" smtClean="0"/>
              <a:t>microfiltration (</a:t>
            </a:r>
            <a:r>
              <a:rPr lang="en-US" dirty="0"/>
              <a:t>0.2 mm pore size) or </a:t>
            </a:r>
            <a:r>
              <a:rPr lang="en-US" dirty="0" err="1"/>
              <a:t>ultrafiltration</a:t>
            </a:r>
            <a:r>
              <a:rPr lang="en-US" dirty="0"/>
              <a:t> to </a:t>
            </a:r>
            <a:r>
              <a:rPr lang="en-US" dirty="0" smtClean="0"/>
              <a:t>separate the </a:t>
            </a:r>
            <a:r>
              <a:rPr lang="en-US" dirty="0"/>
              <a:t>cells and higher-molecular weight residues such </a:t>
            </a:r>
            <a:r>
              <a:rPr lang="en-US" dirty="0" smtClean="0"/>
              <a:t>as peptides </a:t>
            </a:r>
            <a:r>
              <a:rPr lang="en-US" dirty="0"/>
              <a:t>in the spent production medium</a:t>
            </a:r>
            <a:r>
              <a:rPr lang="en-US" dirty="0" smtClean="0"/>
              <a:t>.</a:t>
            </a:r>
          </a:p>
          <a:p>
            <a:r>
              <a:rPr lang="en-US" dirty="0"/>
              <a:t>Heavy </a:t>
            </a:r>
            <a:r>
              <a:rPr lang="en-US" dirty="0" smtClean="0"/>
              <a:t>metals are </a:t>
            </a:r>
            <a:r>
              <a:rPr lang="en-US" dirty="0"/>
              <a:t>removed using </a:t>
            </a:r>
            <a:r>
              <a:rPr lang="en-US" dirty="0" err="1"/>
              <a:t>cation</a:t>
            </a:r>
            <a:r>
              <a:rPr lang="en-US" dirty="0"/>
              <a:t> exchange resins</a:t>
            </a:r>
            <a:r>
              <a:rPr lang="en-US" dirty="0" smtClean="0"/>
              <a:t>.</a:t>
            </a:r>
          </a:p>
          <a:p>
            <a:r>
              <a:rPr lang="en-US" dirty="0"/>
              <a:t>Lactic acid </a:t>
            </a:r>
            <a:r>
              <a:rPr lang="en-US" dirty="0" smtClean="0"/>
              <a:t>can be </a:t>
            </a:r>
            <a:r>
              <a:rPr lang="en-US" dirty="0"/>
              <a:t>extracted from the fermentation medium using </a:t>
            </a:r>
            <a:r>
              <a:rPr lang="en-US" dirty="0" smtClean="0"/>
              <a:t>a strong </a:t>
            </a:r>
            <a:r>
              <a:rPr lang="en-US" dirty="0"/>
              <a:t>anion exchanger, such as </a:t>
            </a:r>
            <a:r>
              <a:rPr lang="en-US" dirty="0" err="1"/>
              <a:t>Amberlite</a:t>
            </a:r>
            <a:r>
              <a:rPr lang="en-US" dirty="0"/>
              <a:t> IRA-400 </a:t>
            </a:r>
            <a:r>
              <a:rPr lang="en-US" dirty="0" smtClean="0"/>
              <a:t>in the </a:t>
            </a:r>
            <a:r>
              <a:rPr lang="en-US" dirty="0"/>
              <a:t>chloride form, followed by elution with 1.0 M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at </a:t>
            </a:r>
            <a:r>
              <a:rPr lang="en-US" dirty="0"/>
              <a:t>pH 5.0 or with water at pH 2.0 to give high </a:t>
            </a:r>
            <a:r>
              <a:rPr lang="en-US" dirty="0" smtClean="0"/>
              <a:t>recoveries in </a:t>
            </a:r>
            <a:r>
              <a:rPr lang="en-US" dirty="0"/>
              <a:t>the 86–92% range.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Lactic acid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Occurs in two isomeric forms L(+)/D(-) and as mixture.</a:t>
            </a:r>
          </a:p>
          <a:p>
            <a:r>
              <a:rPr lang="en-US" dirty="0" smtClean="0"/>
              <a:t>First isolated from Milk in 1798.</a:t>
            </a:r>
          </a:p>
          <a:p>
            <a:r>
              <a:rPr lang="en-US" dirty="0" smtClean="0"/>
              <a:t>First organic acid to be produced by microorganisms in 1880.</a:t>
            </a:r>
          </a:p>
          <a:p>
            <a:endParaRPr lang="en-US" dirty="0"/>
          </a:p>
        </p:txBody>
      </p:sp>
      <p:pic>
        <p:nvPicPr>
          <p:cNvPr id="4" name="Picture 3" descr="Lactic-acid-3D-ball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4343400"/>
            <a:ext cx="2296438" cy="1828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338" name="Picture 2" descr="http://2012books.lardbucket.org/books/principles-of-general-chemistry-v1.0m/section_28/17b3c88450742a1f94a74b62369d8c8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599" y="4191000"/>
            <a:ext cx="4050383" cy="15715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of Lactic Acid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major use of lactic acid is in </a:t>
            </a:r>
            <a:r>
              <a:rPr lang="en-US" dirty="0" smtClean="0"/>
              <a:t>foods as </a:t>
            </a:r>
            <a:r>
              <a:rPr lang="en-US" dirty="0"/>
              <a:t>an </a:t>
            </a:r>
            <a:r>
              <a:rPr lang="en-US" dirty="0" err="1"/>
              <a:t>acidulant</a:t>
            </a:r>
            <a:r>
              <a:rPr lang="en-US" dirty="0"/>
              <a:t> and preservative</a:t>
            </a:r>
            <a:r>
              <a:rPr lang="en-US" dirty="0" smtClean="0"/>
              <a:t>.</a:t>
            </a:r>
          </a:p>
          <a:p>
            <a:r>
              <a:rPr lang="en-US" dirty="0"/>
              <a:t>Lactic acid and its </a:t>
            </a:r>
            <a:r>
              <a:rPr lang="en-US" dirty="0" smtClean="0"/>
              <a:t>salts are </a:t>
            </a:r>
            <a:r>
              <a:rPr lang="en-US" dirty="0"/>
              <a:t>generally recognized as safe (GRAS) food </a:t>
            </a:r>
            <a:r>
              <a:rPr lang="en-US" dirty="0" smtClean="0"/>
              <a:t> additives by the </a:t>
            </a:r>
            <a:r>
              <a:rPr lang="en-US" dirty="0"/>
              <a:t>Food and Drug Administration (FDA</a:t>
            </a:r>
            <a:r>
              <a:rPr lang="en-US" dirty="0" smtClean="0"/>
              <a:t>)</a:t>
            </a:r>
          </a:p>
          <a:p>
            <a:r>
              <a:rPr lang="en-US" dirty="0"/>
              <a:t>Sodium lactate is used in </a:t>
            </a:r>
            <a:r>
              <a:rPr lang="en-US" dirty="0" err="1"/>
              <a:t>parenteral</a:t>
            </a:r>
            <a:r>
              <a:rPr lang="en-US" dirty="0"/>
              <a:t> and kidney </a:t>
            </a:r>
            <a:r>
              <a:rPr lang="en-US" dirty="0" smtClean="0"/>
              <a:t>dialysis solutions</a:t>
            </a:r>
            <a:r>
              <a:rPr lang="en-US" dirty="0"/>
              <a:t>, while calcium and magnesium lactates </a:t>
            </a:r>
            <a:r>
              <a:rPr lang="en-US" dirty="0" smtClean="0"/>
              <a:t>can be </a:t>
            </a:r>
            <a:r>
              <a:rPr lang="en-US" dirty="0"/>
              <a:t>used in treating mineral deficiencies</a:t>
            </a:r>
            <a:r>
              <a:rPr lang="en-US" dirty="0" smtClean="0"/>
              <a:t>.</a:t>
            </a:r>
          </a:p>
          <a:p>
            <a:r>
              <a:rPr lang="en-US" dirty="0"/>
              <a:t>In skin care products, lactic acid is incorporated </a:t>
            </a:r>
            <a:r>
              <a:rPr lang="en-US" dirty="0" smtClean="0"/>
              <a:t>in formulations </a:t>
            </a:r>
            <a:r>
              <a:rPr lang="en-US" dirty="0"/>
              <a:t>as an ‘-</a:t>
            </a:r>
            <a:r>
              <a:rPr lang="en-US" dirty="0" err="1"/>
              <a:t>hydroxy</a:t>
            </a:r>
            <a:r>
              <a:rPr lang="en-US" dirty="0"/>
              <a:t> acid’ for improving </a:t>
            </a:r>
            <a:r>
              <a:rPr lang="en-US" dirty="0" smtClean="0"/>
              <a:t>skin texture </a:t>
            </a:r>
            <a:r>
              <a:rPr lang="en-US" dirty="0"/>
              <a:t>and appearance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Lactic acid esters </a:t>
            </a:r>
            <a:r>
              <a:rPr lang="en-US" dirty="0"/>
              <a:t>with </a:t>
            </a:r>
            <a:r>
              <a:rPr lang="en-US" dirty="0" smtClean="0"/>
              <a:t>fatty </a:t>
            </a:r>
            <a:r>
              <a:rPr lang="en-US" dirty="0"/>
              <a:t>acids as emulsifiers, builders, and </a:t>
            </a:r>
            <a:r>
              <a:rPr lang="en-US" dirty="0" smtClean="0"/>
              <a:t>stabilizers in </a:t>
            </a:r>
            <a:r>
              <a:rPr lang="en-US" dirty="0"/>
              <a:t>toiletries and personal care products.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pathway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43434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Sugars such as glucose </a:t>
            </a:r>
            <a:r>
              <a:rPr lang="en-US" dirty="0" smtClean="0"/>
              <a:t>and sucrose </a:t>
            </a:r>
            <a:r>
              <a:rPr lang="en-US" dirty="0"/>
              <a:t>are metabolized by these bacteria to lactic </a:t>
            </a:r>
            <a:r>
              <a:rPr lang="en-US" dirty="0" smtClean="0"/>
              <a:t>acid through </a:t>
            </a:r>
            <a:r>
              <a:rPr lang="en-US" dirty="0"/>
              <a:t>the </a:t>
            </a:r>
            <a:r>
              <a:rPr lang="en-US" dirty="0" err="1"/>
              <a:t>Embden</a:t>
            </a:r>
            <a:r>
              <a:rPr lang="en-US" dirty="0"/>
              <a:t>–Meyerhof pathway, with a </a:t>
            </a:r>
            <a:r>
              <a:rPr lang="en-US" dirty="0" smtClean="0"/>
              <a:t>theoretical conversion </a:t>
            </a:r>
            <a:r>
              <a:rPr lang="en-US" dirty="0"/>
              <a:t>of 1 mol of glucose to 2 mol of lactic </a:t>
            </a:r>
            <a:r>
              <a:rPr lang="en-US" dirty="0" smtClean="0"/>
              <a:t>acid </a:t>
            </a:r>
          </a:p>
          <a:p>
            <a:r>
              <a:rPr lang="en-US" dirty="0" smtClean="0"/>
              <a:t>1G </a:t>
            </a:r>
            <a:r>
              <a:rPr lang="en-US" dirty="0"/>
              <a:t>of glucose to 1G of lactic </a:t>
            </a:r>
            <a:r>
              <a:rPr lang="en-US" dirty="0" smtClean="0"/>
              <a:t>acid.</a:t>
            </a:r>
            <a:endParaRPr lang="en-US" dirty="0"/>
          </a:p>
        </p:txBody>
      </p:sp>
      <p:pic>
        <p:nvPicPr>
          <p:cNvPr id="16386" name="Picture 2" descr="http://faculty.southwest.tn.edu/rburkett/GB%201%20c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828800"/>
            <a:ext cx="4572000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Microorganisms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7315200" cy="483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521" y="1295400"/>
            <a:ext cx="9071479" cy="416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Raw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purified </a:t>
            </a:r>
            <a:r>
              <a:rPr lang="en-US" b="1" dirty="0"/>
              <a:t>sugars </a:t>
            </a:r>
            <a:r>
              <a:rPr lang="en-US" dirty="0"/>
              <a:t>such as glucose, sucrose, and </a:t>
            </a:r>
            <a:r>
              <a:rPr lang="en-US" dirty="0" smtClean="0"/>
              <a:t>lactose.</a:t>
            </a:r>
          </a:p>
          <a:p>
            <a:r>
              <a:rPr lang="en-US" b="1" dirty="0" smtClean="0"/>
              <a:t>food-processing </a:t>
            </a:r>
            <a:r>
              <a:rPr lang="en-US" b="1" dirty="0"/>
              <a:t>wastes </a:t>
            </a:r>
            <a:r>
              <a:rPr lang="en-US" dirty="0"/>
              <a:t>containing these sugars such </a:t>
            </a:r>
            <a:r>
              <a:rPr lang="en-US" dirty="0" smtClean="0"/>
              <a:t>as waste </a:t>
            </a:r>
            <a:r>
              <a:rPr lang="en-US" dirty="0"/>
              <a:t>banana pulp, pineapple wastes, sugar cane juice</a:t>
            </a:r>
            <a:r>
              <a:rPr lang="en-US" dirty="0" smtClean="0"/>
              <a:t>, and </a:t>
            </a:r>
            <a:r>
              <a:rPr lang="en-US" dirty="0"/>
              <a:t>cheese </a:t>
            </a:r>
            <a:r>
              <a:rPr lang="en-US" dirty="0" smtClean="0"/>
              <a:t>whey.</a:t>
            </a:r>
          </a:p>
          <a:p>
            <a:r>
              <a:rPr lang="en-US" b="1" dirty="0" smtClean="0"/>
              <a:t>agricultural </a:t>
            </a:r>
            <a:r>
              <a:rPr lang="en-US" b="1" dirty="0"/>
              <a:t>and industrial </a:t>
            </a:r>
            <a:r>
              <a:rPr lang="en-US" b="1" dirty="0" smtClean="0"/>
              <a:t>wastes </a:t>
            </a:r>
            <a:r>
              <a:rPr lang="en-US" dirty="0" smtClean="0"/>
              <a:t>containing </a:t>
            </a:r>
            <a:r>
              <a:rPr lang="en-US" dirty="0"/>
              <a:t>complex carbohydrates such as starches, hemicellulose</a:t>
            </a:r>
            <a:r>
              <a:rPr lang="en-US" dirty="0" smtClean="0"/>
              <a:t>, or </a:t>
            </a:r>
            <a:r>
              <a:rPr lang="en-US" dirty="0"/>
              <a:t>cellulose. </a:t>
            </a:r>
            <a:endParaRPr lang="en-US" dirty="0" smtClean="0"/>
          </a:p>
          <a:p>
            <a:r>
              <a:rPr lang="en-US" dirty="0" smtClean="0"/>
              <a:t>Examples </a:t>
            </a:r>
            <a:r>
              <a:rPr lang="en-US" dirty="0"/>
              <a:t>include soluble and </a:t>
            </a:r>
            <a:r>
              <a:rPr lang="en-US" dirty="0" smtClean="0"/>
              <a:t>raw starches</a:t>
            </a:r>
            <a:r>
              <a:rPr lang="en-US" dirty="0"/>
              <a:t>, and enzyme-hydrolyzed wheat bran, rice bran</a:t>
            </a:r>
            <a:r>
              <a:rPr lang="en-US" dirty="0" smtClean="0"/>
              <a:t>, soybean </a:t>
            </a:r>
            <a:r>
              <a:rPr lang="en-US" dirty="0"/>
              <a:t>stalks, cassava, and sugar cane bagasse.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Fermenters for lactic acid production are preferably </a:t>
            </a:r>
            <a:r>
              <a:rPr lang="en-US" dirty="0" smtClean="0"/>
              <a:t>constructed of </a:t>
            </a:r>
            <a:r>
              <a:rPr lang="en-US" dirty="0"/>
              <a:t>316 low-carbon stainless steel, owing to </a:t>
            </a:r>
            <a:r>
              <a:rPr lang="en-US" dirty="0" smtClean="0"/>
              <a:t>the corrosive </a:t>
            </a:r>
            <a:r>
              <a:rPr lang="en-US" dirty="0"/>
              <a:t>action of this acid</a:t>
            </a:r>
            <a:r>
              <a:rPr lang="en-US" dirty="0" smtClean="0"/>
              <a:t>.</a:t>
            </a:r>
          </a:p>
          <a:p>
            <a:r>
              <a:rPr lang="en-US" dirty="0" smtClean="0"/>
              <a:t>Fermenters </a:t>
            </a:r>
            <a:r>
              <a:rPr lang="en-US" dirty="0"/>
              <a:t>used in processes based </a:t>
            </a:r>
            <a:r>
              <a:rPr lang="en-US" dirty="0" smtClean="0"/>
              <a:t>on lactic </a:t>
            </a:r>
            <a:r>
              <a:rPr lang="en-US" dirty="0"/>
              <a:t>acid bacteria that grow above </a:t>
            </a:r>
            <a:r>
              <a:rPr lang="en-US" dirty="0" smtClean="0"/>
              <a:t>45 °C</a:t>
            </a:r>
            <a:r>
              <a:rPr lang="en-US" dirty="0"/>
              <a:t>, such as </a:t>
            </a:r>
            <a:r>
              <a:rPr lang="en-US" i="1" dirty="0"/>
              <a:t>L. </a:t>
            </a:r>
            <a:r>
              <a:rPr lang="en-US" i="1" dirty="0" err="1" smtClean="0"/>
              <a:t>casei</a:t>
            </a:r>
            <a:r>
              <a:rPr lang="en-US" i="1" dirty="0" smtClean="0"/>
              <a:t> </a:t>
            </a:r>
            <a:r>
              <a:rPr lang="en-US" dirty="0" smtClean="0"/>
              <a:t>subsp</a:t>
            </a:r>
            <a:r>
              <a:rPr lang="en-US" dirty="0"/>
              <a:t>. </a:t>
            </a:r>
            <a:r>
              <a:rPr lang="en-US" i="1" dirty="0" err="1"/>
              <a:t>rhamnosus</a:t>
            </a:r>
            <a:r>
              <a:rPr lang="en-US" i="1" dirty="0"/>
              <a:t>, </a:t>
            </a:r>
            <a:r>
              <a:rPr lang="en-US" i="1" dirty="0" smtClean="0"/>
              <a:t>are </a:t>
            </a:r>
            <a:r>
              <a:rPr lang="en-US" i="1" dirty="0"/>
              <a:t>cleaned, steamed, or </a:t>
            </a:r>
            <a:r>
              <a:rPr lang="en-US" i="1" dirty="0" smtClean="0"/>
              <a:t>treated </a:t>
            </a:r>
            <a:r>
              <a:rPr lang="en-US" dirty="0" smtClean="0"/>
              <a:t>with </a:t>
            </a:r>
            <a:r>
              <a:rPr lang="en-US" dirty="0"/>
              <a:t>boiling water or disinfectants or both to </a:t>
            </a:r>
            <a:r>
              <a:rPr lang="en-US" dirty="0" smtClean="0"/>
              <a:t>provide clean </a:t>
            </a:r>
            <a:r>
              <a:rPr lang="en-US" dirty="0"/>
              <a:t>and aseptic but </a:t>
            </a:r>
            <a:r>
              <a:rPr lang="en-US" dirty="0" err="1"/>
              <a:t>nonsterile</a:t>
            </a:r>
            <a:r>
              <a:rPr lang="en-US" dirty="0"/>
              <a:t> </a:t>
            </a:r>
            <a:r>
              <a:rPr lang="en-US" dirty="0" smtClean="0"/>
              <a:t>conditions.</a:t>
            </a:r>
          </a:p>
          <a:p>
            <a:r>
              <a:rPr lang="en-US" dirty="0"/>
              <a:t>In commercial scale lactic acid bacterial processes, </a:t>
            </a:r>
            <a:r>
              <a:rPr lang="en-US" dirty="0" smtClean="0"/>
              <a:t>the cells </a:t>
            </a:r>
            <a:r>
              <a:rPr lang="en-US" dirty="0"/>
              <a:t>are kept in suspension in the production medium </a:t>
            </a:r>
            <a:r>
              <a:rPr lang="en-US" dirty="0" smtClean="0"/>
              <a:t>by mixing </a:t>
            </a:r>
            <a:r>
              <a:rPr lang="en-US" dirty="0"/>
              <a:t>with mechanical agitators or circulating the </a:t>
            </a:r>
            <a:r>
              <a:rPr lang="en-US" dirty="0" smtClean="0"/>
              <a:t>medium from </a:t>
            </a:r>
            <a:r>
              <a:rPr lang="en-US" dirty="0"/>
              <a:t>the bottom to the top of the </a:t>
            </a:r>
            <a:r>
              <a:rPr lang="en-US" dirty="0" err="1"/>
              <a:t>fermenter</a:t>
            </a:r>
            <a:r>
              <a:rPr lang="en-US" dirty="0"/>
              <a:t> </a:t>
            </a:r>
            <a:r>
              <a:rPr lang="en-US" dirty="0" smtClean="0"/>
              <a:t>by pumping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678" y="838200"/>
            <a:ext cx="9019122" cy="518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ussian Blu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Prussian Blue</Template>
  <TotalTime>115</TotalTime>
  <Words>618</Words>
  <Application>Microsoft Office PowerPoint</Application>
  <PresentationFormat>On-screen Show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Prussian Blue</vt:lpstr>
      <vt:lpstr>Production of Lactic Acid</vt:lpstr>
      <vt:lpstr>About Lactic acid</vt:lpstr>
      <vt:lpstr>Applications of Lactic Acid</vt:lpstr>
      <vt:lpstr>The pathway</vt:lpstr>
      <vt:lpstr>Microorganisms</vt:lpstr>
      <vt:lpstr>Slide 6</vt:lpstr>
      <vt:lpstr>Raw Materials</vt:lpstr>
      <vt:lpstr>Process System</vt:lpstr>
      <vt:lpstr>Slide 9</vt:lpstr>
      <vt:lpstr>Product Recovery and Purification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Bhargav C. Patel</dc:creator>
  <cp:lastModifiedBy>user</cp:lastModifiedBy>
  <cp:revision>17</cp:revision>
  <dcterms:created xsi:type="dcterms:W3CDTF">2006-08-16T00:00:00Z</dcterms:created>
  <dcterms:modified xsi:type="dcterms:W3CDTF">2021-10-18T09:30:05Z</dcterms:modified>
</cp:coreProperties>
</file>