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  <p:sldId id="260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029200"/>
            <a:ext cx="7086600" cy="609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5814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295400"/>
            <a:ext cx="35814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73152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1C2D006-8085-4856-ABE6-141FCF66C96D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99A375-26A9-41F1-A19C-960AE09CB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2F5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2F5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2F5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F5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7772400" cy="762000"/>
          </a:xfrm>
        </p:spPr>
        <p:txBody>
          <a:bodyPr/>
          <a:lstStyle/>
          <a:p>
            <a:r>
              <a:rPr lang="en-US" dirty="0" smtClean="0"/>
              <a:t>Production of Acetic Acid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752600" y="5105400"/>
            <a:ext cx="472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bg1"/>
                </a:solidFill>
              </a:rPr>
              <a:t>Mr. Vikash Kumar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Asst.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baseline="0" dirty="0" smtClean="0">
                <a:solidFill>
                  <a:schemeClr val="bg1"/>
                </a:solidFill>
              </a:rPr>
              <a:t>CUTM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Acetic-acid-CRC-GED-3D-balls-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0054" y="1524000"/>
            <a:ext cx="3023946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www.artisanbarrels.info/images/wine+barrel+cask+keg+wood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572000"/>
            <a:ext cx="1624083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Downstream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Liquid–liquid extraction has been used to </a:t>
            </a:r>
            <a:r>
              <a:rPr lang="en-US" dirty="0" smtClean="0"/>
              <a:t>recover acetic </a:t>
            </a:r>
            <a:r>
              <a:rPr lang="en-US" dirty="0"/>
              <a:t>acid from the chemical manufacture of </a:t>
            </a:r>
            <a:r>
              <a:rPr lang="en-US" dirty="0" smtClean="0"/>
              <a:t>cellulose acetate</a:t>
            </a:r>
            <a:r>
              <a:rPr lang="en-US" dirty="0"/>
              <a:t>, vinyl acetate, and other acetate products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C00000"/>
                </a:solidFill>
              </a:rPr>
              <a:t>Extraction solvents are ethers, </a:t>
            </a:r>
            <a:r>
              <a:rPr lang="en-US" dirty="0" err="1">
                <a:solidFill>
                  <a:srgbClr val="C00000"/>
                </a:solidFill>
              </a:rPr>
              <a:t>ketones</a:t>
            </a:r>
            <a:r>
              <a:rPr lang="en-US" dirty="0">
                <a:solidFill>
                  <a:srgbClr val="C00000"/>
                </a:solidFill>
              </a:rPr>
              <a:t>, or alcohols.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In addition</a:t>
            </a:r>
            <a:r>
              <a:rPr lang="en-US" dirty="0"/>
              <a:t>, the relative amounts of dissociated and </a:t>
            </a:r>
            <a:r>
              <a:rPr lang="en-US" dirty="0" err="1" smtClean="0"/>
              <a:t>undissociated</a:t>
            </a:r>
            <a:r>
              <a:rPr lang="en-US" dirty="0" smtClean="0"/>
              <a:t> acid </a:t>
            </a:r>
            <a:r>
              <a:rPr lang="en-US" dirty="0"/>
              <a:t>in the feed solution are important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Extraction efficiency </a:t>
            </a:r>
            <a:r>
              <a:rPr lang="en-US" dirty="0">
                <a:solidFill>
                  <a:srgbClr val="C00000"/>
                </a:solidFill>
              </a:rPr>
              <a:t>is high when the organic acid is present in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err="1" smtClean="0">
                <a:solidFill>
                  <a:srgbClr val="C00000"/>
                </a:solidFill>
              </a:rPr>
              <a:t>undissociated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(acid) form (i.e., at a low pH).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Acetic acid was used as a medicinal agent and was </a:t>
            </a:r>
            <a:r>
              <a:rPr lang="en-US" dirty="0" smtClean="0"/>
              <a:t>probably the </a:t>
            </a:r>
            <a:r>
              <a:rPr lang="en-US" dirty="0"/>
              <a:t>first known antibiotic</a:t>
            </a:r>
            <a:r>
              <a:rPr lang="en-US" dirty="0" smtClean="0"/>
              <a:t>.</a:t>
            </a:r>
          </a:p>
          <a:p>
            <a:r>
              <a:rPr lang="en-US" dirty="0"/>
              <a:t>Acetic acid (CH3COOH) is the principal constituent </a:t>
            </a:r>
            <a:r>
              <a:rPr lang="en-US" dirty="0" smtClean="0"/>
              <a:t>of vinegar</a:t>
            </a:r>
            <a:r>
              <a:rPr lang="en-US" dirty="0"/>
              <a:t>. The first vinegar was probably a result of </a:t>
            </a:r>
            <a:r>
              <a:rPr lang="en-US" dirty="0" smtClean="0"/>
              <a:t>spoiled wine</a:t>
            </a:r>
            <a:r>
              <a:rPr lang="en-US" dirty="0"/>
              <a:t>, considering that the Latin word </a:t>
            </a:r>
            <a:r>
              <a:rPr lang="en-US" i="1" dirty="0"/>
              <a:t>acetum means </a:t>
            </a:r>
            <a:r>
              <a:rPr lang="en-US" i="1" dirty="0" smtClean="0"/>
              <a:t>sour </a:t>
            </a:r>
            <a:r>
              <a:rPr lang="en-US" dirty="0" smtClean="0"/>
              <a:t>or </a:t>
            </a:r>
            <a:r>
              <a:rPr lang="en-US" dirty="0"/>
              <a:t>sharp wine. Thus, it has been produced as long as </a:t>
            </a:r>
            <a:r>
              <a:rPr lang="en-US" dirty="0" smtClean="0"/>
              <a:t>wine making </a:t>
            </a:r>
            <a:r>
              <a:rPr lang="en-US" dirty="0"/>
              <a:t>has been practiced and therefore dates back to </a:t>
            </a:r>
            <a:r>
              <a:rPr lang="en-US" dirty="0" smtClean="0"/>
              <a:t>at least </a:t>
            </a:r>
            <a:r>
              <a:rPr lang="en-US" dirty="0"/>
              <a:t>10 000 BC.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Acetic acid as an industrial chemical is currently </a:t>
            </a:r>
            <a:r>
              <a:rPr lang="en-US" dirty="0" smtClean="0"/>
              <a:t>produced from </a:t>
            </a:r>
            <a:r>
              <a:rPr lang="en-US" dirty="0"/>
              <a:t>fossil fuels and chemicals by three processes</a:t>
            </a:r>
            <a:r>
              <a:rPr lang="en-US" dirty="0" smtClean="0"/>
              <a:t>: acetaldehyde </a:t>
            </a:r>
            <a:r>
              <a:rPr lang="en-US" dirty="0"/>
              <a:t>oxidation, hydrocarbon oxidation, </a:t>
            </a:r>
            <a:r>
              <a:rPr lang="en-US" dirty="0" smtClean="0"/>
              <a:t>and methanol </a:t>
            </a:r>
            <a:r>
              <a:rPr lang="en-US" dirty="0" err="1"/>
              <a:t>carbonylation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also be produced by </a:t>
            </a:r>
            <a:r>
              <a:rPr lang="en-US" dirty="0" smtClean="0"/>
              <a:t>biological routes </a:t>
            </a:r>
            <a:r>
              <a:rPr lang="en-US" dirty="0"/>
              <a:t>using either an aerobic or an </a:t>
            </a:r>
            <a:r>
              <a:rPr lang="en-US" dirty="0" smtClean="0"/>
              <a:t>anaerobic route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3" y="790575"/>
            <a:ext cx="7419975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Aerobic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Food-grade acetic acid is produced by the two-step vinegar</a:t>
            </a:r>
          </a:p>
          <a:p>
            <a:r>
              <a:rPr lang="en-US" dirty="0"/>
              <a:t>process</a:t>
            </a:r>
            <a:r>
              <a:rPr lang="en-US" dirty="0" smtClean="0"/>
              <a:t>.</a:t>
            </a:r>
          </a:p>
          <a:p>
            <a:r>
              <a:rPr lang="en-US" dirty="0"/>
              <a:t>The first step is the production of </a:t>
            </a:r>
            <a:r>
              <a:rPr lang="en-US" dirty="0" smtClean="0"/>
              <a:t>ethanol from </a:t>
            </a:r>
            <a:r>
              <a:rPr lang="en-US" dirty="0"/>
              <a:t>a carbohydrate source such as glucose.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carried out </a:t>
            </a:r>
            <a:r>
              <a:rPr lang="en-US" dirty="0"/>
              <a:t>at 30–32 </a:t>
            </a:r>
            <a:r>
              <a:rPr lang="en-US" dirty="0" smtClean="0"/>
              <a:t>°C </a:t>
            </a:r>
            <a:r>
              <a:rPr lang="en-US" dirty="0"/>
              <a:t>using the anaerobic </a:t>
            </a:r>
            <a:r>
              <a:rPr lang="en-US" dirty="0" smtClean="0"/>
              <a:t>yeast </a:t>
            </a:r>
            <a:r>
              <a:rPr lang="en-US" i="1" dirty="0" err="1" smtClean="0"/>
              <a:t>Saccharomyces</a:t>
            </a:r>
            <a:r>
              <a:rPr lang="en-US" i="1" dirty="0" smtClean="0"/>
              <a:t> </a:t>
            </a:r>
            <a:r>
              <a:rPr lang="en-US" i="1" dirty="0" err="1"/>
              <a:t>cerevisiae</a:t>
            </a:r>
            <a:r>
              <a:rPr lang="en-US" i="1" dirty="0"/>
              <a:t> </a:t>
            </a:r>
            <a:r>
              <a:rPr lang="en-US" i="1" dirty="0" smtClean="0"/>
              <a:t>: 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baseline="-25000" dirty="0" smtClean="0">
                <a:solidFill>
                  <a:srgbClr val="C00000"/>
                </a:solidFill>
              </a:rPr>
              <a:t>6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12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</a:rPr>
              <a:t>6</a:t>
            </a:r>
            <a:r>
              <a:rPr lang="en-US" dirty="0" smtClean="0">
                <a:solidFill>
                  <a:srgbClr val="C00000"/>
                </a:solidFill>
              </a:rPr>
              <a:t> → </a:t>
            </a:r>
            <a:r>
              <a:rPr lang="en-US" dirty="0">
                <a:solidFill>
                  <a:srgbClr val="C00000"/>
                </a:solidFill>
              </a:rPr>
              <a:t>2CO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+ 2CH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CH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OH</a:t>
            </a:r>
          </a:p>
          <a:p>
            <a:r>
              <a:rPr lang="en-US" dirty="0" smtClean="0"/>
              <a:t>The </a:t>
            </a:r>
            <a:r>
              <a:rPr lang="en-US" dirty="0"/>
              <a:t>second step is the oxidation of ethanol to acetic acid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2CH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CH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OH + </a:t>
            </a:r>
            <a:r>
              <a:rPr lang="en-US" dirty="0">
                <a:solidFill>
                  <a:srgbClr val="C00000"/>
                </a:solidFill>
              </a:rPr>
              <a:t>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→ </a:t>
            </a:r>
            <a:r>
              <a:rPr lang="en-US" dirty="0">
                <a:solidFill>
                  <a:srgbClr val="C00000"/>
                </a:solidFill>
              </a:rPr>
              <a:t>2CH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COOH þ </a:t>
            </a:r>
            <a:r>
              <a:rPr lang="en-US" dirty="0" smtClean="0">
                <a:solidFill>
                  <a:srgbClr val="C00000"/>
                </a:solidFill>
              </a:rPr>
              <a:t>2H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</a:p>
          <a:p>
            <a:r>
              <a:rPr lang="en-US" dirty="0"/>
              <a:t>The overall theoretical yield is 0.67 g acetic acid per </a:t>
            </a:r>
            <a:r>
              <a:rPr lang="en-US" dirty="0" smtClean="0"/>
              <a:t>gram glucose.</a:t>
            </a:r>
          </a:p>
          <a:p>
            <a:r>
              <a:rPr lang="en-US" dirty="0"/>
              <a:t>Although a variety of bacteria can produce acetic acid</a:t>
            </a:r>
            <a:r>
              <a:rPr lang="en-US" dirty="0" smtClean="0"/>
              <a:t>, only </a:t>
            </a:r>
            <a:r>
              <a:rPr lang="en-US" dirty="0"/>
              <a:t>members of </a:t>
            </a:r>
            <a:r>
              <a:rPr lang="en-US" i="1" dirty="0" err="1"/>
              <a:t>Acetobacter</a:t>
            </a:r>
            <a:r>
              <a:rPr lang="en-US" i="1" dirty="0"/>
              <a:t> are used commercially, </a:t>
            </a:r>
            <a:r>
              <a:rPr lang="en-US" i="1" dirty="0" smtClean="0"/>
              <a:t>typically </a:t>
            </a:r>
            <a:r>
              <a:rPr lang="en-US" dirty="0" smtClean="0"/>
              <a:t>the </a:t>
            </a:r>
            <a:r>
              <a:rPr lang="en-US" dirty="0"/>
              <a:t>aerobic bacterium </a:t>
            </a:r>
            <a:r>
              <a:rPr lang="en-US" b="1" i="1" dirty="0" err="1"/>
              <a:t>Acetobacter</a:t>
            </a:r>
            <a:r>
              <a:rPr lang="en-US" b="1" i="1" dirty="0"/>
              <a:t> </a:t>
            </a:r>
            <a:r>
              <a:rPr lang="en-US" b="1" i="1" dirty="0" err="1"/>
              <a:t>aceti</a:t>
            </a:r>
            <a:r>
              <a:rPr lang="en-US" b="1" i="1" dirty="0"/>
              <a:t> </a:t>
            </a:r>
            <a:r>
              <a:rPr lang="en-US" i="1" dirty="0"/>
              <a:t>at 27–37 </a:t>
            </a:r>
            <a:r>
              <a:rPr lang="en-US" i="1" dirty="0" smtClean="0"/>
              <a:t>°C</a:t>
            </a:r>
            <a:r>
              <a:rPr lang="en-US" i="1" dirty="0"/>
              <a:t>.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Anaerobic </a:t>
            </a:r>
            <a:r>
              <a:rPr lang="en-US" dirty="0"/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the 1980s, another process for production of acetic </a:t>
            </a:r>
            <a:r>
              <a:rPr lang="en-US" dirty="0" smtClean="0"/>
              <a:t>acid emerged </a:t>
            </a:r>
            <a:r>
              <a:rPr lang="en-US" dirty="0"/>
              <a:t>based on anaerobic fermentation using </a:t>
            </a:r>
            <a:r>
              <a:rPr lang="en-US" i="1" dirty="0"/>
              <a:t>Clostridia.</a:t>
            </a:r>
            <a:endParaRPr lang="en-US" dirty="0"/>
          </a:p>
          <a:p>
            <a:r>
              <a:rPr lang="en-US" dirty="0"/>
              <a:t>These organisms can convert glucose, </a:t>
            </a:r>
            <a:r>
              <a:rPr lang="en-US" dirty="0" err="1"/>
              <a:t>xylose</a:t>
            </a:r>
            <a:r>
              <a:rPr lang="en-US" dirty="0"/>
              <a:t>, and </a:t>
            </a:r>
            <a:r>
              <a:rPr lang="en-US" dirty="0" smtClean="0"/>
              <a:t>some other </a:t>
            </a:r>
            <a:r>
              <a:rPr lang="en-US" dirty="0" err="1"/>
              <a:t>hexoses</a:t>
            </a:r>
            <a:r>
              <a:rPr lang="en-US" dirty="0"/>
              <a:t> and </a:t>
            </a:r>
            <a:r>
              <a:rPr lang="en-US" dirty="0" err="1"/>
              <a:t>pentoses</a:t>
            </a:r>
            <a:r>
              <a:rPr lang="en-US" dirty="0"/>
              <a:t> almost quantitatively </a:t>
            </a:r>
            <a:r>
              <a:rPr lang="en-US" dirty="0" smtClean="0"/>
              <a:t>into acetate </a:t>
            </a:r>
            <a:r>
              <a:rPr lang="en-US" dirty="0"/>
              <a:t>according to the following reaction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baseline="-25000" dirty="0" smtClean="0">
                <a:solidFill>
                  <a:srgbClr val="C00000"/>
                </a:solidFill>
              </a:rPr>
              <a:t>6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12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</a:rPr>
              <a:t>6</a:t>
            </a:r>
            <a:r>
              <a:rPr lang="en-US" dirty="0" smtClean="0">
                <a:solidFill>
                  <a:srgbClr val="C00000"/>
                </a:solidFill>
              </a:rPr>
              <a:t> → 3CH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COOH</a:t>
            </a:r>
          </a:p>
          <a:p>
            <a:r>
              <a:rPr lang="en-US" i="1" dirty="0">
                <a:solidFill>
                  <a:srgbClr val="7030A0"/>
                </a:solidFill>
              </a:rPr>
              <a:t>Clostridium </a:t>
            </a:r>
            <a:r>
              <a:rPr lang="en-US" i="1" dirty="0" err="1">
                <a:solidFill>
                  <a:srgbClr val="7030A0"/>
                </a:solidFill>
              </a:rPr>
              <a:t>thermoaceticum</a:t>
            </a:r>
            <a:r>
              <a:rPr lang="en-US" i="1" dirty="0">
                <a:solidFill>
                  <a:srgbClr val="7030A0"/>
                </a:solidFill>
              </a:rPr>
              <a:t> </a:t>
            </a:r>
            <a:r>
              <a:rPr lang="en-US" i="1" dirty="0"/>
              <a:t>is also able to utilize </a:t>
            </a:r>
            <a:r>
              <a:rPr lang="en-US" i="1" dirty="0" smtClean="0"/>
              <a:t>five-carbon </a:t>
            </a:r>
            <a:r>
              <a:rPr lang="en-US" dirty="0" smtClean="0"/>
              <a:t>sugars: 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2C</a:t>
            </a:r>
            <a:r>
              <a:rPr lang="en-US" baseline="-25000" dirty="0" smtClean="0">
                <a:solidFill>
                  <a:srgbClr val="C00000"/>
                </a:solidFill>
              </a:rPr>
              <a:t>5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12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</a:rPr>
              <a:t>6</a:t>
            </a:r>
            <a:r>
              <a:rPr lang="en-US" dirty="0" smtClean="0">
                <a:solidFill>
                  <a:srgbClr val="C00000"/>
                </a:solidFill>
              </a:rPr>
              <a:t> → 5CH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COOH</a:t>
            </a:r>
          </a:p>
          <a:p>
            <a:r>
              <a:rPr lang="pt-BR" dirty="0"/>
              <a:t>Typical acidogenic bacteria are </a:t>
            </a:r>
            <a:r>
              <a:rPr lang="pt-BR" i="1" dirty="0"/>
              <a:t>Clostridium aceticum</a:t>
            </a:r>
            <a:r>
              <a:rPr lang="pt-BR" i="1" dirty="0" smtClean="0"/>
              <a:t>, </a:t>
            </a:r>
            <a:r>
              <a:rPr lang="en-US" i="1" dirty="0" smtClean="0"/>
              <a:t>C</a:t>
            </a:r>
            <a:r>
              <a:rPr lang="en-US" i="1" dirty="0"/>
              <a:t>. </a:t>
            </a:r>
            <a:r>
              <a:rPr lang="en-US" i="1" dirty="0" err="1"/>
              <a:t>thermoaceticum</a:t>
            </a:r>
            <a:r>
              <a:rPr lang="en-US" i="1" dirty="0"/>
              <a:t>, Clostridium </a:t>
            </a:r>
            <a:r>
              <a:rPr lang="en-US" i="1" dirty="0" err="1"/>
              <a:t>formicoaceticum</a:t>
            </a:r>
            <a:r>
              <a:rPr lang="en-US" i="1" dirty="0"/>
              <a:t>, </a:t>
            </a:r>
            <a:r>
              <a:rPr lang="en-US" i="1" dirty="0" smtClean="0"/>
              <a:t>and </a:t>
            </a:r>
            <a:r>
              <a:rPr lang="en-US" i="1" dirty="0" err="1" smtClean="0"/>
              <a:t>Acetobacterium</a:t>
            </a:r>
            <a:r>
              <a:rPr lang="en-US" i="1" dirty="0" smtClean="0"/>
              <a:t> </a:t>
            </a:r>
            <a:r>
              <a:rPr lang="en-US" i="1" dirty="0" err="1"/>
              <a:t>woodii</a:t>
            </a:r>
            <a:r>
              <a:rPr lang="en-US" i="1" dirty="0"/>
              <a:t>. Many can also reduce carbon </a:t>
            </a:r>
            <a:r>
              <a:rPr lang="en-US" i="1" dirty="0" smtClean="0"/>
              <a:t>dioxide </a:t>
            </a:r>
            <a:r>
              <a:rPr lang="en-US" dirty="0" smtClean="0"/>
              <a:t>and </a:t>
            </a:r>
            <a:r>
              <a:rPr lang="en-US" dirty="0"/>
              <a:t>other one-carbon compounds to acetate.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Industrial fermentation processes have evolved from </a:t>
            </a:r>
            <a:r>
              <a:rPr lang="en-US" dirty="0" smtClean="0"/>
              <a:t>the simple </a:t>
            </a:r>
            <a:r>
              <a:rPr lang="en-US" dirty="0"/>
              <a:t>‘let-alone’ method involving a partially filled </a:t>
            </a:r>
            <a:r>
              <a:rPr lang="en-US" dirty="0" smtClean="0"/>
              <a:t>open container </a:t>
            </a:r>
            <a:r>
              <a:rPr lang="en-US" dirty="0"/>
              <a:t>of wine exposed to air to the ‘field’ </a:t>
            </a:r>
            <a:r>
              <a:rPr lang="en-US" dirty="0" smtClean="0"/>
              <a:t>fermentation in </a:t>
            </a:r>
            <a:r>
              <a:rPr lang="en-US" dirty="0"/>
              <a:t>which a series of casks are filled with wine and </a:t>
            </a:r>
            <a:r>
              <a:rPr lang="en-US" dirty="0" smtClean="0"/>
              <a:t> inoculated in </a:t>
            </a:r>
            <a:r>
              <a:rPr lang="en-US" dirty="0"/>
              <a:t>series by the vinegar produced in the </a:t>
            </a:r>
            <a:r>
              <a:rPr lang="en-US" dirty="0" smtClean="0"/>
              <a:t>previous casks.</a:t>
            </a:r>
          </a:p>
          <a:p>
            <a:r>
              <a:rPr lang="en-US" dirty="0"/>
              <a:t>The next technological advance occurred in </a:t>
            </a:r>
            <a:r>
              <a:rPr lang="en-US" dirty="0" smtClean="0"/>
              <a:t>1949 when </a:t>
            </a:r>
            <a:r>
              <a:rPr lang="en-US" dirty="0" err="1"/>
              <a:t>Hromatkar</a:t>
            </a:r>
            <a:r>
              <a:rPr lang="en-US" dirty="0"/>
              <a:t> and </a:t>
            </a:r>
            <a:r>
              <a:rPr lang="en-US" dirty="0" err="1"/>
              <a:t>Ebner</a:t>
            </a:r>
            <a:r>
              <a:rPr lang="en-US" dirty="0"/>
              <a:t> applied submerged </a:t>
            </a:r>
            <a:r>
              <a:rPr lang="en-US" dirty="0" smtClean="0"/>
              <a:t>fermentation techniques </a:t>
            </a:r>
            <a:r>
              <a:rPr lang="en-US" dirty="0"/>
              <a:t>to oxidation of ethanol to acetic acid</a:t>
            </a:r>
            <a:r>
              <a:rPr lang="en-US" dirty="0" smtClean="0"/>
              <a:t>.</a:t>
            </a:r>
          </a:p>
          <a:p>
            <a:r>
              <a:rPr lang="en-US" dirty="0"/>
              <a:t>The level of gas-phase oxygen is crucial to this process</a:t>
            </a:r>
            <a:r>
              <a:rPr lang="en-US" dirty="0" smtClean="0"/>
              <a:t>, and </a:t>
            </a:r>
            <a:r>
              <a:rPr lang="en-US" dirty="0"/>
              <a:t>thus, efficiency is based on broth aeration with oxygen.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industrial processes, 10–18% ethanol and 5 </a:t>
            </a:r>
            <a:r>
              <a:rPr lang="en-US" dirty="0" smtClean="0"/>
              <a:t>times the </a:t>
            </a:r>
            <a:r>
              <a:rPr lang="en-US" dirty="0"/>
              <a:t>nutrients used for surface fermentation are the </a:t>
            </a:r>
            <a:r>
              <a:rPr lang="en-US" dirty="0" smtClean="0"/>
              <a:t>starting conditions </a:t>
            </a:r>
            <a:r>
              <a:rPr lang="en-US" dirty="0"/>
              <a:t>for fermentation.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concentration of </a:t>
            </a:r>
            <a:r>
              <a:rPr lang="en-US" dirty="0"/>
              <a:t>ethanol reaches 0.4–2.4 g l1, 50–60% of the solution </a:t>
            </a:r>
            <a:r>
              <a:rPr lang="en-US" dirty="0" smtClean="0"/>
              <a:t>is removed </a:t>
            </a:r>
            <a:r>
              <a:rPr lang="en-US" dirty="0"/>
              <a:t>and replaced with fresh substrate </a:t>
            </a:r>
            <a:r>
              <a:rPr lang="en-US" dirty="0" smtClean="0"/>
              <a:t>containing 10–18</a:t>
            </a:r>
            <a:r>
              <a:rPr lang="en-US" dirty="0"/>
              <a:t>% ethanol.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usually 80 mg of dry </a:t>
            </a:r>
            <a:r>
              <a:rPr lang="en-US" dirty="0" smtClean="0"/>
              <a:t>bacterial solids </a:t>
            </a:r>
            <a:r>
              <a:rPr lang="en-US" dirty="0"/>
              <a:t>per liter. The productivity is 1.7–2.1 g acetic </a:t>
            </a:r>
            <a:r>
              <a:rPr lang="en-US" dirty="0" smtClean="0"/>
              <a:t>acid per </a:t>
            </a:r>
            <a:r>
              <a:rPr lang="en-US" dirty="0"/>
              <a:t>liter per hour, and the process is operated in a </a:t>
            </a:r>
            <a:r>
              <a:rPr lang="en-US" dirty="0" err="1" smtClean="0"/>
              <a:t>semicontinuous</a:t>
            </a:r>
            <a:r>
              <a:rPr lang="en-US" dirty="0" smtClean="0"/>
              <a:t> manner </a:t>
            </a:r>
            <a:r>
              <a:rPr lang="en-US" dirty="0"/>
              <a:t>that helps to minimize variation in </a:t>
            </a:r>
            <a:r>
              <a:rPr lang="en-US" dirty="0" smtClean="0"/>
              <a:t>the product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496300" cy="5343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ussian Blu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Prussian Blue</Template>
  <TotalTime>53</TotalTime>
  <Words>608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Prussian Blue</vt:lpstr>
      <vt:lpstr>Production of Acetic Acid</vt:lpstr>
      <vt:lpstr>Slide 2</vt:lpstr>
      <vt:lpstr>Slide 3</vt:lpstr>
      <vt:lpstr>Slide 4</vt:lpstr>
      <vt:lpstr>Aerobic Process</vt:lpstr>
      <vt:lpstr>Anaerobic Process</vt:lpstr>
      <vt:lpstr>Production System</vt:lpstr>
      <vt:lpstr>Slide 8</vt:lpstr>
      <vt:lpstr>Slide 9</vt:lpstr>
      <vt:lpstr>Downstream Processing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of Acetic Acid</dc:title>
  <dc:creator>Bhargav C. Patel</dc:creator>
  <cp:lastModifiedBy>user</cp:lastModifiedBy>
  <cp:revision>12</cp:revision>
  <dcterms:created xsi:type="dcterms:W3CDTF">2013-10-09T02:17:25Z</dcterms:created>
  <dcterms:modified xsi:type="dcterms:W3CDTF">2021-10-18T09:29:22Z</dcterms:modified>
</cp:coreProperties>
</file>