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10B67CD7-F02F-409D-AD46-7440F9DF08E4}" type="datetimeFigureOut">
              <a:rPr lang="en-US" smtClean="0"/>
              <a:pPr/>
              <a:t>10/21/2021</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1500AB80-E44F-427F-892F-EF2074C6892E}"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0B67CD7-F02F-409D-AD46-7440F9DF08E4}" type="datetimeFigureOut">
              <a:rPr lang="en-US" smtClean="0"/>
              <a:pPr/>
              <a:t>10/21/2021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500AB80-E44F-427F-892F-EF2074C6892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0B67CD7-F02F-409D-AD46-7440F9DF08E4}" type="datetimeFigureOut">
              <a:rPr lang="en-US" smtClean="0"/>
              <a:pPr/>
              <a:t>10/21/2021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500AB80-E44F-427F-892F-EF2074C6892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0B67CD7-F02F-409D-AD46-7440F9DF08E4}" type="datetimeFigureOut">
              <a:rPr lang="en-US" smtClean="0"/>
              <a:pPr/>
              <a:t>10/21/2021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500AB80-E44F-427F-892F-EF2074C6892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0B67CD7-F02F-409D-AD46-7440F9DF08E4}" type="datetimeFigureOut">
              <a:rPr lang="en-US" smtClean="0"/>
              <a:pPr/>
              <a:t>10/21/2021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500AB80-E44F-427F-892F-EF2074C6892E}"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0B67CD7-F02F-409D-AD46-7440F9DF08E4}" type="datetimeFigureOut">
              <a:rPr lang="en-US" smtClean="0"/>
              <a:pPr/>
              <a:t>10/21/2021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500AB80-E44F-427F-892F-EF2074C6892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0B67CD7-F02F-409D-AD46-7440F9DF08E4}" type="datetimeFigureOut">
              <a:rPr lang="en-US" smtClean="0"/>
              <a:pPr/>
              <a:t>10/21/2021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500AB80-E44F-427F-892F-EF2074C6892E}"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0B67CD7-F02F-409D-AD46-7440F9DF08E4}" type="datetimeFigureOut">
              <a:rPr lang="en-US" smtClean="0"/>
              <a:pPr/>
              <a:t>10/21/2021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500AB80-E44F-427F-892F-EF2074C6892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0B67CD7-F02F-409D-AD46-7440F9DF08E4}" type="datetimeFigureOut">
              <a:rPr lang="en-US" smtClean="0"/>
              <a:pPr/>
              <a:t>10/21/2021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500AB80-E44F-427F-892F-EF2074C6892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0B67CD7-F02F-409D-AD46-7440F9DF08E4}" type="datetimeFigureOut">
              <a:rPr lang="en-US" smtClean="0"/>
              <a:pPr/>
              <a:t>10/21/2021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500AB80-E44F-427F-892F-EF2074C6892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10B67CD7-F02F-409D-AD46-7440F9DF08E4}" type="datetimeFigureOut">
              <a:rPr lang="en-US" smtClean="0"/>
              <a:pPr/>
              <a:t>10/21/2021</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1500AB80-E44F-427F-892F-EF2074C6892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0B67CD7-F02F-409D-AD46-7440F9DF08E4}" type="datetimeFigureOut">
              <a:rPr lang="en-US" smtClean="0"/>
              <a:pPr/>
              <a:t>10/21/2021</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1500AB80-E44F-427F-892F-EF2074C6892E}"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Intellectual Property Right (IPR) and Protection(IPP)</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 Copyrights</a:t>
            </a:r>
            <a:endParaRPr lang="en-US" dirty="0"/>
          </a:p>
        </p:txBody>
      </p:sp>
      <p:sp>
        <p:nvSpPr>
          <p:cNvPr id="3" name="Content Placeholder 2"/>
          <p:cNvSpPr>
            <a:spLocks noGrp="1"/>
          </p:cNvSpPr>
          <p:nvPr>
            <p:ph idx="1"/>
          </p:nvPr>
        </p:nvSpPr>
        <p:spPr>
          <a:xfrm>
            <a:off x="228600" y="1295400"/>
            <a:ext cx="8610600" cy="5410200"/>
          </a:xfrm>
        </p:spPr>
        <p:txBody>
          <a:bodyPr>
            <a:normAutofit fontScale="62500" lnSpcReduction="20000"/>
          </a:bodyPr>
          <a:lstStyle/>
          <a:p>
            <a:r>
              <a:rPr lang="en-US" dirty="0" smtClean="0"/>
              <a:t>The copyright protection is only a form of expression of ideas.</a:t>
            </a:r>
          </a:p>
          <a:p>
            <a:r>
              <a:rPr lang="en-US" dirty="0" smtClean="0"/>
              <a:t>One of the best example of copyrights is books.</a:t>
            </a:r>
          </a:p>
          <a:p>
            <a:r>
              <a:rPr lang="en-US" dirty="0" smtClean="0"/>
              <a:t>The authors, editors, publishers or both publisher and author/editor have copyrights.</a:t>
            </a:r>
          </a:p>
          <a:p>
            <a:r>
              <a:rPr lang="en-US" dirty="0" smtClean="0"/>
              <a:t>The materials of the book cannot be reprinted or reproduced without written permission from copyright holders.</a:t>
            </a:r>
          </a:p>
          <a:p>
            <a:r>
              <a:rPr lang="en-US" dirty="0" smtClean="0"/>
              <a:t>However, it should be clear that patents and trade secrets provide protection of only basic knowhow, whereas copyrights protect the expressed materials viz., materials in printed, video-recorded or taped forms etc.</a:t>
            </a:r>
          </a:p>
          <a:p>
            <a:r>
              <a:rPr lang="en-US" dirty="0" smtClean="0"/>
              <a:t>Biotechnological materials subject to copyright include </a:t>
            </a:r>
            <a:r>
              <a:rPr lang="en-US" dirty="0" err="1" smtClean="0"/>
              <a:t>databse</a:t>
            </a:r>
            <a:r>
              <a:rPr lang="en-US" dirty="0" smtClean="0"/>
              <a:t> of DNA sequence or any published forms, micrographs etc.</a:t>
            </a:r>
          </a:p>
          <a:p>
            <a:r>
              <a:rPr lang="en-US" dirty="0" smtClean="0"/>
              <a:t>In </a:t>
            </a:r>
            <a:r>
              <a:rPr lang="en-US" dirty="0"/>
              <a:t>I</a:t>
            </a:r>
            <a:r>
              <a:rPr lang="en-US" dirty="0" smtClean="0"/>
              <a:t>ndia, Copyright Act 1957 was amended in 1994 and brought enforce in 1999.</a:t>
            </a:r>
          </a:p>
          <a:p>
            <a:r>
              <a:rPr lang="en-US" dirty="0" smtClean="0"/>
              <a:t>It includes computer </a:t>
            </a:r>
            <a:r>
              <a:rPr lang="en-US" dirty="0" err="1" smtClean="0"/>
              <a:t>programme</a:t>
            </a:r>
            <a:r>
              <a:rPr lang="en-US" dirty="0" smtClean="0"/>
              <a:t>, tables and databases.</a:t>
            </a:r>
          </a:p>
          <a:p>
            <a:r>
              <a:rPr lang="en-US" dirty="0" smtClean="0"/>
              <a:t>The computer </a:t>
            </a:r>
            <a:r>
              <a:rPr lang="en-US" dirty="0" err="1" smtClean="0"/>
              <a:t>programme</a:t>
            </a:r>
            <a:r>
              <a:rPr lang="en-US" dirty="0" smtClean="0"/>
              <a:t> is defines as ‘set of works expressed in words, codes, schemes, or any other form including a machine readable medium capable of causing computer to perform a particular task or achieve a particular result.’</a:t>
            </a:r>
          </a:p>
          <a:p>
            <a:r>
              <a:rPr lang="en-US" dirty="0" smtClean="0"/>
              <a:t>In India, the MHRD look after the Copyright Act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 Trade Secrets (Knowhow)</a:t>
            </a:r>
            <a:endParaRPr lang="en-US" dirty="0"/>
          </a:p>
        </p:txBody>
      </p:sp>
      <p:sp>
        <p:nvSpPr>
          <p:cNvPr id="3" name="Content Placeholder 2"/>
          <p:cNvSpPr>
            <a:spLocks noGrp="1"/>
          </p:cNvSpPr>
          <p:nvPr>
            <p:ph idx="1"/>
          </p:nvPr>
        </p:nvSpPr>
        <p:spPr>
          <a:xfrm>
            <a:off x="457200" y="1371600"/>
            <a:ext cx="8229600" cy="5029200"/>
          </a:xfrm>
        </p:spPr>
        <p:txBody>
          <a:bodyPr>
            <a:normAutofit fontScale="62500" lnSpcReduction="20000"/>
          </a:bodyPr>
          <a:lstStyle/>
          <a:p>
            <a:r>
              <a:rPr lang="en-US" dirty="0" smtClean="0"/>
              <a:t>The private proprietary information that benefits the owners is called trade secret.</a:t>
            </a:r>
          </a:p>
          <a:p>
            <a:r>
              <a:rPr lang="en-US" dirty="0" smtClean="0"/>
              <a:t>It may be of any type, from process to product yield.</a:t>
            </a:r>
          </a:p>
          <a:p>
            <a:r>
              <a:rPr lang="en-US" dirty="0" smtClean="0"/>
              <a:t>The most popular example is Coca Cola that has covered its best kept secrets of its formula under this law.</a:t>
            </a:r>
          </a:p>
          <a:p>
            <a:r>
              <a:rPr lang="en-US" dirty="0" smtClean="0"/>
              <a:t>It is surprising to know that India does not have trade secrets.</a:t>
            </a:r>
          </a:p>
          <a:p>
            <a:r>
              <a:rPr lang="en-US" dirty="0" smtClean="0"/>
              <a:t>Therefore, it allows any company to register and protect the details of formulae.</a:t>
            </a:r>
          </a:p>
          <a:p>
            <a:r>
              <a:rPr lang="en-US" dirty="0" smtClean="0"/>
              <a:t>Usually, a patent runs out for 10-20 years, but under the law of trade secrets, a company will have no obligation to reveal the trade secrets.</a:t>
            </a:r>
          </a:p>
          <a:p>
            <a:r>
              <a:rPr lang="en-US" dirty="0" smtClean="0"/>
              <a:t>In India, the limit of trade secrets is at least five years and two years in the USA.</a:t>
            </a:r>
          </a:p>
          <a:p>
            <a:r>
              <a:rPr lang="en-US" dirty="0" smtClean="0"/>
              <a:t>If the trade secrets become public before the granted period, the intellectual is paid compensation and unauthorized users are punished by court.</a:t>
            </a:r>
          </a:p>
          <a:p>
            <a:r>
              <a:rPr lang="en-US" dirty="0" smtClean="0"/>
              <a:t>The trade secrets in the area of biotechnology may comprise of hybridization conditions, cell lines, processing, designing, consumer’s list etc.</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 Trademarks</a:t>
            </a:r>
            <a:endParaRPr lang="en-US" dirty="0"/>
          </a:p>
        </p:txBody>
      </p:sp>
      <p:sp>
        <p:nvSpPr>
          <p:cNvPr id="3" name="Content Placeholder 2"/>
          <p:cNvSpPr>
            <a:spLocks noGrp="1"/>
          </p:cNvSpPr>
          <p:nvPr>
            <p:ph idx="1"/>
          </p:nvPr>
        </p:nvSpPr>
        <p:spPr>
          <a:xfrm>
            <a:off x="457200" y="1600200"/>
            <a:ext cx="8229600" cy="4800600"/>
          </a:xfrm>
        </p:spPr>
        <p:txBody>
          <a:bodyPr>
            <a:normAutofit fontScale="77500" lnSpcReduction="20000"/>
          </a:bodyPr>
          <a:lstStyle/>
          <a:p>
            <a:r>
              <a:rPr lang="en-US" dirty="0" smtClean="0"/>
              <a:t>A trademark is an identification symbol which is used in the course of trade to enable the public to distinguish on trader’s goods from the similar goods of the other traders.</a:t>
            </a:r>
          </a:p>
          <a:p>
            <a:r>
              <a:rPr lang="en-US" dirty="0" smtClean="0"/>
              <a:t>The public makes use of these trade works in order to choose whose goods they will have to buy.</a:t>
            </a:r>
          </a:p>
          <a:p>
            <a:r>
              <a:rPr lang="en-US" dirty="0" smtClean="0"/>
              <a:t>If they are satisfied </a:t>
            </a:r>
            <a:r>
              <a:rPr lang="en-US" dirty="0" err="1" smtClean="0"/>
              <a:t>eith</a:t>
            </a:r>
            <a:r>
              <a:rPr lang="en-US" dirty="0" smtClean="0"/>
              <a:t> the purchase, they can simply repeat their order by using the trademark.</a:t>
            </a:r>
          </a:p>
          <a:p>
            <a:r>
              <a:rPr lang="en-US" dirty="0" smtClean="0"/>
              <a:t>Trademark rights are very important and Trademark laws vary in every country.</a:t>
            </a:r>
          </a:p>
          <a:p>
            <a:r>
              <a:rPr lang="en-US" dirty="0" smtClean="0"/>
              <a:t>Through agreement it is ensured that the trademark of one country must be protected in another country.</a:t>
            </a:r>
          </a:p>
          <a:p>
            <a:r>
              <a:rPr lang="en-US" dirty="0" smtClean="0"/>
              <a:t>India’s trade and merchandise rights are very important. Therefore, multinational companies spend large amount of money to maintain their trademarks throughout the </a:t>
            </a:r>
            <a:r>
              <a:rPr lang="en-US" dirty="0" err="1" smtClean="0"/>
              <a:t>worls</a:t>
            </a:r>
            <a:r>
              <a:rPr lang="en-US" dirty="0" smtClean="0"/>
              <a: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The advantages of patents and other forms of IPR are :</a:t>
            </a:r>
          </a:p>
          <a:p>
            <a:pPr marL="514350" indent="-514350">
              <a:buFont typeface="+mj-lt"/>
              <a:buAutoNum type="arabicPeriod"/>
            </a:pPr>
            <a:r>
              <a:rPr lang="en-US" dirty="0" smtClean="0"/>
              <a:t>Encouraging and safeguarding intellectual and artistic creations.</a:t>
            </a:r>
          </a:p>
          <a:p>
            <a:pPr marL="514350" indent="-514350">
              <a:buFont typeface="+mj-lt"/>
              <a:buAutoNum type="arabicPeriod"/>
            </a:pPr>
            <a:r>
              <a:rPr lang="en-US" dirty="0" smtClean="0"/>
              <a:t>Disseminating new ideas and technologies quickly and widely.</a:t>
            </a:r>
          </a:p>
          <a:p>
            <a:pPr marL="514350" indent="-514350">
              <a:buFont typeface="+mj-lt"/>
              <a:buAutoNum type="arabicPeriod"/>
            </a:pPr>
            <a:r>
              <a:rPr lang="en-US" dirty="0" smtClean="0"/>
              <a:t>Promoting the investment.</a:t>
            </a:r>
          </a:p>
          <a:p>
            <a:pPr marL="514350" indent="-514350">
              <a:buFont typeface="+mj-lt"/>
              <a:buAutoNum type="arabicPeriod"/>
            </a:pPr>
            <a:r>
              <a:rPr lang="en-US" dirty="0" smtClean="0"/>
              <a:t>Providing consumers with the result of creation and invention.</a:t>
            </a:r>
          </a:p>
          <a:p>
            <a:pPr marL="514350" indent="-514350">
              <a:buFont typeface="+mj-lt"/>
              <a:buAutoNum type="arabicPeriod"/>
            </a:pPr>
            <a:r>
              <a:rPr lang="en-US" dirty="0" smtClean="0"/>
              <a:t>Providing increased </a:t>
            </a:r>
            <a:r>
              <a:rPr lang="en-US" dirty="0" err="1" smtClean="0"/>
              <a:t>oppurtunities</a:t>
            </a:r>
            <a:r>
              <a:rPr lang="en-US" dirty="0" smtClean="0"/>
              <a:t> for the distribution of the above effects across the countries in a manner proportionate to national levels of economic and industrial development.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 Plant Variety Protection</a:t>
            </a:r>
            <a:endParaRPr lang="en-US" dirty="0"/>
          </a:p>
        </p:txBody>
      </p:sp>
      <p:sp>
        <p:nvSpPr>
          <p:cNvPr id="3" name="Content Placeholder 2"/>
          <p:cNvSpPr>
            <a:spLocks noGrp="1"/>
          </p:cNvSpPr>
          <p:nvPr>
            <p:ph idx="1"/>
          </p:nvPr>
        </p:nvSpPr>
        <p:spPr>
          <a:xfrm>
            <a:off x="457200" y="1371600"/>
            <a:ext cx="8229600" cy="5486400"/>
          </a:xfrm>
        </p:spPr>
        <p:txBody>
          <a:bodyPr>
            <a:normAutofit fontScale="70000" lnSpcReduction="20000"/>
          </a:bodyPr>
          <a:lstStyle/>
          <a:p>
            <a:r>
              <a:rPr lang="en-US" dirty="0" smtClean="0"/>
              <a:t>Protection of plant varieties are necessary in the area of agricultural biotechnology.</a:t>
            </a:r>
          </a:p>
          <a:p>
            <a:r>
              <a:rPr lang="en-US" dirty="0" smtClean="0"/>
              <a:t>Such protection can be done through ‘Plant Breeders Right’(also called plant variety rights).</a:t>
            </a:r>
          </a:p>
          <a:p>
            <a:r>
              <a:rPr lang="en-US" dirty="0" smtClean="0"/>
              <a:t>The PBRs are available in developed countries but not in India.</a:t>
            </a:r>
          </a:p>
          <a:p>
            <a:r>
              <a:rPr lang="en-US" dirty="0" smtClean="0"/>
              <a:t>During 2001, the farmer’s rights in relation to breeding of new varieties was realized.</a:t>
            </a:r>
          </a:p>
          <a:p>
            <a:r>
              <a:rPr lang="en-US" dirty="0" smtClean="0"/>
              <a:t>Therefore, the following 2 major steps were taken in consideration of PBRs:</a:t>
            </a:r>
          </a:p>
          <a:p>
            <a:pPr marL="514350" indent="-514350">
              <a:buFont typeface="+mj-lt"/>
              <a:buAutoNum type="arabicPeriod"/>
            </a:pPr>
            <a:r>
              <a:rPr lang="en-US" dirty="0" smtClean="0"/>
              <a:t>The Food and Agriculture </a:t>
            </a:r>
            <a:r>
              <a:rPr lang="en-US" dirty="0" err="1" smtClean="0"/>
              <a:t>Organisation</a:t>
            </a:r>
            <a:r>
              <a:rPr lang="en-US" dirty="0" smtClean="0"/>
              <a:t>(FAO) has an International treaty on plant genetic resources for food and agriculture. This treaty consists of a particular classes which refers to operation of farmer’s rights.</a:t>
            </a:r>
          </a:p>
          <a:p>
            <a:pPr marL="514350" indent="-514350">
              <a:buFont typeface="+mj-lt"/>
              <a:buAutoNum type="arabicPeriod"/>
            </a:pPr>
            <a:r>
              <a:rPr lang="en-US" dirty="0" smtClean="0"/>
              <a:t>The ‘Plant varietal Protection and </a:t>
            </a:r>
            <a:r>
              <a:rPr lang="en-US" dirty="0" err="1" smtClean="0"/>
              <a:t>faremr;s</a:t>
            </a:r>
            <a:r>
              <a:rPr lang="en-US" dirty="0" smtClean="0"/>
              <a:t> Rights’ Act 2001 agrees for the right of farmers, breeders and researchers. It also protects the interest of public. The protection is provided by making compulsory licensing of rights, and inhibiting the import of plant varieties consisting of ‘genetic use restriction technology’(GURT)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For granting protection, the new varieties should fulfill the following conditions:</a:t>
            </a:r>
          </a:p>
          <a:p>
            <a:pPr marL="514350" indent="-514350">
              <a:buFont typeface="+mj-lt"/>
              <a:buAutoNum type="arabicPeriod"/>
            </a:pPr>
            <a:r>
              <a:rPr lang="en-US" dirty="0" smtClean="0"/>
              <a:t>The new variety must always be </a:t>
            </a:r>
            <a:r>
              <a:rPr lang="en-US" i="1" dirty="0" smtClean="0"/>
              <a:t>new i.e., </a:t>
            </a:r>
            <a:r>
              <a:rPr lang="en-US" dirty="0" smtClean="0"/>
              <a:t>it should not have ever been exploited commercially.</a:t>
            </a:r>
          </a:p>
          <a:p>
            <a:pPr marL="514350" indent="-514350">
              <a:buFont typeface="+mj-lt"/>
              <a:buAutoNum type="arabicPeriod"/>
            </a:pPr>
            <a:r>
              <a:rPr lang="en-US" dirty="0" smtClean="0"/>
              <a:t>It must always be biologically </a:t>
            </a:r>
            <a:r>
              <a:rPr lang="en-US" i="1" dirty="0" smtClean="0"/>
              <a:t>distinct </a:t>
            </a:r>
            <a:r>
              <a:rPr lang="en-US" dirty="0" smtClean="0"/>
              <a:t>and possess different characters.</a:t>
            </a:r>
          </a:p>
          <a:p>
            <a:pPr marL="514350" indent="-514350">
              <a:buFont typeface="+mj-lt"/>
              <a:buAutoNum type="arabicPeriod"/>
            </a:pPr>
            <a:r>
              <a:rPr lang="en-US" dirty="0" smtClean="0"/>
              <a:t>The characters of the plants of new variety must be </a:t>
            </a:r>
            <a:r>
              <a:rPr lang="en-US" i="1" dirty="0" smtClean="0"/>
              <a:t>uniform.</a:t>
            </a:r>
          </a:p>
          <a:p>
            <a:pPr marL="514350" indent="-514350">
              <a:buFont typeface="+mj-lt"/>
              <a:buAutoNum type="arabicPeriod"/>
            </a:pPr>
            <a:r>
              <a:rPr lang="en-US" dirty="0" smtClean="0"/>
              <a:t>The distinguishing character of new variety must be </a:t>
            </a:r>
            <a:r>
              <a:rPr lang="en-US" i="1" dirty="0" smtClean="0"/>
              <a:t>stable </a:t>
            </a:r>
            <a:r>
              <a:rPr lang="en-US" dirty="0" smtClean="0"/>
              <a:t>from generations. </a:t>
            </a:r>
          </a:p>
          <a:p>
            <a:pPr marL="514350" indent="-514350">
              <a:buFont typeface="+mj-lt"/>
              <a:buAutoNum type="arabicPeriod"/>
            </a:pPr>
            <a:r>
              <a:rPr lang="en-US" dirty="0" smtClean="0"/>
              <a:t>The new variety must have taxonomic validity </a:t>
            </a:r>
            <a:r>
              <a:rPr lang="en-US" i="1" dirty="0" smtClean="0"/>
              <a:t>i.e., </a:t>
            </a:r>
            <a:r>
              <a:rPr lang="en-US" dirty="0" smtClean="0"/>
              <a:t>systematic position, generic and species names etc. </a:t>
            </a:r>
          </a:p>
          <a:p>
            <a:pPr marL="514350" indent="-514350">
              <a:buFont typeface="+mj-lt"/>
              <a:buAutoNum type="arabicPeriod"/>
            </a:pPr>
            <a:endParaRPr lang="en-US" dirty="0" smtClean="0"/>
          </a:p>
          <a:p>
            <a:pPr marL="571500" indent="-571500">
              <a:buFont typeface="+mj-lt"/>
              <a:buAutoNum type="romanLcPeriod"/>
            </a:pPr>
            <a:endParaRPr lang="en-US" dirty="0"/>
          </a:p>
          <a:p>
            <a:pPr marL="571500" indent="-571500">
              <a:buFont typeface="+mj-lt"/>
              <a:buAutoNum type="romanLcPeriod"/>
            </a:pPr>
            <a:endParaRPr lang="en-US" dirty="0" smtClean="0"/>
          </a:p>
          <a:p>
            <a:pPr marL="571500" indent="-571500">
              <a:buFont typeface="+mj-lt"/>
              <a:buAutoNum type="romanLcPeriod"/>
            </a:pPr>
            <a:endParaRPr lang="en-US" dirty="0"/>
          </a:p>
          <a:p>
            <a:pPr marL="571500" indent="-571500">
              <a:buFont typeface="+mj-lt"/>
              <a:buAutoNum type="romanLcPeriod"/>
            </a:pPr>
            <a:endParaRPr lang="en-US" dirty="0" smtClean="0"/>
          </a:p>
          <a:p>
            <a:pPr marL="571500" indent="-571500">
              <a:buFont typeface="+mj-lt"/>
              <a:buAutoNum type="romanLcPeriod"/>
            </a:pPr>
            <a:endParaRPr lang="en-US" dirty="0"/>
          </a:p>
          <a:p>
            <a:pPr marL="571500" indent="-571500">
              <a:buFont typeface="+mj-lt"/>
              <a:buAutoNum type="romanLcPeriod"/>
            </a:pPr>
            <a:endParaRPr lang="en-US" dirty="0" smtClean="0"/>
          </a:p>
          <a:p>
            <a:pPr marL="571500" indent="-571500">
              <a:buFont typeface="+mj-lt"/>
              <a:buAutoNum type="romanLcPeriod"/>
            </a:pPr>
            <a:endParaRPr lang="en-US" dirty="0"/>
          </a:p>
          <a:p>
            <a:pPr marL="571500" indent="-571500">
              <a:buFont typeface="+mj-lt"/>
              <a:buAutoNum type="romanLcPeriod"/>
            </a:pPr>
            <a:endParaRPr lang="en-US" dirty="0" smtClean="0"/>
          </a:p>
          <a:p>
            <a:pPr marL="571500" indent="-571500">
              <a:buFont typeface="+mj-lt"/>
              <a:buAutoNum type="romanLcPeriod"/>
            </a:pPr>
            <a:endParaRPr lang="en-US" dirty="0"/>
          </a:p>
          <a:p>
            <a:pPr marL="571500" indent="-571500">
              <a:buFont typeface="+mj-lt"/>
              <a:buAutoNum type="romanLcPeriod"/>
            </a:pPr>
            <a:endParaRPr lang="en-US" dirty="0" smtClean="0"/>
          </a:p>
          <a:p>
            <a:pPr marL="571500" indent="-571500">
              <a:buFont typeface="+mj-lt"/>
              <a:buAutoNum type="romanLcPeriod"/>
            </a:pPr>
            <a:endParaRPr lang="en-US" dirty="0"/>
          </a:p>
          <a:p>
            <a:pPr marL="571500" indent="-571500">
              <a:buFont typeface="+mj-lt"/>
              <a:buAutoNum type="romanLcPeriod"/>
            </a:pPr>
            <a:endParaRPr lang="en-US" dirty="0" smtClean="0"/>
          </a:p>
          <a:p>
            <a:pPr marL="571500" indent="-571500">
              <a:buFont typeface="+mj-lt"/>
              <a:buAutoNum type="romanLcPeriod"/>
            </a:pPr>
            <a:endParaRPr lang="en-US" dirty="0"/>
          </a:p>
          <a:p>
            <a:pPr marL="571500" indent="-571500">
              <a:buFont typeface="+mj-lt"/>
              <a:buAutoNum type="romanLcPeriod"/>
            </a:pPr>
            <a:endParaRPr lang="en-US" dirty="0" smtClean="0"/>
          </a:p>
          <a:p>
            <a:pPr marL="571500" indent="-571500">
              <a:buFont typeface="+mj-lt"/>
              <a:buAutoNum type="romanLcPeriod"/>
            </a:pPr>
            <a:endParaRPr lang="en-US" dirty="0"/>
          </a:p>
          <a:p>
            <a:pPr marL="571500" indent="-571500">
              <a:buFont typeface="+mj-lt"/>
              <a:buAutoNum type="romanLcPeriod"/>
            </a:pPr>
            <a:endParaRPr lang="en-US" dirty="0" smtClean="0"/>
          </a:p>
          <a:p>
            <a:pPr marL="571500" indent="-571500">
              <a:buFont typeface="+mj-lt"/>
              <a:buAutoNum type="romanLcPeriod"/>
            </a:pPr>
            <a:endParaRPr lang="en-US" dirty="0"/>
          </a:p>
          <a:p>
            <a:pPr marL="571500" indent="-571500">
              <a:buFont typeface="+mj-lt"/>
              <a:buAutoNum type="romanLcPeriod"/>
            </a:pPr>
            <a:endParaRPr lang="en-US" dirty="0" smtClean="0"/>
          </a:p>
          <a:p>
            <a:pPr marL="571500" indent="-571500">
              <a:buFont typeface="+mj-lt"/>
              <a:buAutoNum type="romanLcPeriod"/>
            </a:pPr>
            <a:endParaRPr lang="en-US" dirty="0"/>
          </a:p>
          <a:p>
            <a:pPr marL="571500" indent="-571500">
              <a:buFont typeface="+mj-lt"/>
              <a:buAutoNum type="romanLcPeriod"/>
            </a:pPr>
            <a:endParaRPr lang="en-US" dirty="0" smtClean="0"/>
          </a:p>
          <a:p>
            <a:pPr marL="571500" indent="-571500">
              <a:buFont typeface="+mj-lt"/>
              <a:buAutoNum type="romanLcPeriod"/>
            </a:pPr>
            <a:endParaRPr lang="en-US" dirty="0"/>
          </a:p>
          <a:p>
            <a:pPr marL="571500" indent="-571500">
              <a:buFont typeface="+mj-lt"/>
              <a:buAutoNum type="romanLcPeriod"/>
            </a:pPr>
            <a:endParaRPr lang="en-US" dirty="0" smtClean="0"/>
          </a:p>
          <a:p>
            <a:pPr marL="571500" indent="-571500">
              <a:buFont typeface="+mj-lt"/>
              <a:buAutoNum type="romanLcPeriod"/>
            </a:pPr>
            <a:endParaRPr lang="en-US" dirty="0"/>
          </a:p>
          <a:p>
            <a:pPr marL="571500" indent="-571500">
              <a:buFont typeface="+mj-lt"/>
              <a:buAutoNum type="romanLcPeriod"/>
            </a:pPr>
            <a:endParaRPr lang="en-US" dirty="0" smtClean="0"/>
          </a:p>
          <a:p>
            <a:pPr marL="571500" indent="-571500">
              <a:buFont typeface="+mj-lt"/>
              <a:buAutoNum type="romanLcPeriod"/>
            </a:pPr>
            <a:endParaRPr lang="en-US" dirty="0"/>
          </a:p>
          <a:p>
            <a:pPr marL="571500" indent="-571500">
              <a:buFont typeface="+mj-lt"/>
              <a:buAutoNum type="romanLcPeriod"/>
            </a:pPr>
            <a:endParaRPr lang="en-US" dirty="0" smtClean="0"/>
          </a:p>
          <a:p>
            <a:pPr marL="571500" indent="-571500">
              <a:buFont typeface="+mj-lt"/>
              <a:buAutoNum type="romanLcPeriod"/>
            </a:pPr>
            <a:endParaRPr lang="en-US" dirty="0"/>
          </a:p>
          <a:p>
            <a:pPr marL="571500" indent="-571500">
              <a:buFont typeface="+mj-lt"/>
              <a:buAutoNum type="romanLcPeriod"/>
            </a:pPr>
            <a:endParaRPr lang="en-US" dirty="0" smtClean="0"/>
          </a:p>
          <a:p>
            <a:pPr marL="571500" indent="-571500">
              <a:buFont typeface="+mj-lt"/>
              <a:buAutoNum type="romanLcPeriod"/>
            </a:pPr>
            <a:endParaRPr lang="en-US" dirty="0"/>
          </a:p>
          <a:p>
            <a:pPr marL="571500" indent="-571500">
              <a:buFont typeface="+mj-lt"/>
              <a:buAutoNum type="romanLcPeriod"/>
            </a:pPr>
            <a:endParaRPr lang="en-US" dirty="0" smtClean="0"/>
          </a:p>
          <a:p>
            <a:pPr marL="571500" indent="-571500">
              <a:buFont typeface="+mj-lt"/>
              <a:buAutoNum type="romanLcPeriod"/>
            </a:pPr>
            <a:endParaRPr lang="en-US" dirty="0"/>
          </a:p>
          <a:p>
            <a:pPr marL="571500" indent="-571500">
              <a:buFont typeface="+mj-lt"/>
              <a:buAutoNum type="romanLcPeriod"/>
            </a:pPr>
            <a:endParaRPr lang="en-US" dirty="0" smtClean="0"/>
          </a:p>
          <a:p>
            <a:pPr marL="571500" indent="-571500">
              <a:buFont typeface="+mj-lt"/>
              <a:buAutoNum type="romanLcPeriod"/>
            </a:pPr>
            <a:endParaRPr lang="en-US" dirty="0"/>
          </a:p>
          <a:p>
            <a:pPr marL="571500" indent="-571500">
              <a:buFont typeface="+mj-lt"/>
              <a:buAutoNum type="romanLcPeriod"/>
            </a:pPr>
            <a:endParaRPr lang="en-US" dirty="0" smtClean="0"/>
          </a:p>
          <a:p>
            <a:pPr marL="571500" indent="-571500">
              <a:buFont typeface="+mj-lt"/>
              <a:buAutoNum type="romanLcPeriod"/>
            </a:pPr>
            <a:endParaRPr lang="en-US" dirty="0"/>
          </a:p>
          <a:p>
            <a:pPr marL="571500" indent="-571500">
              <a:buFont typeface="+mj-lt"/>
              <a:buAutoNum type="romanLcPeriod"/>
            </a:pPr>
            <a:endParaRPr lang="en-US" dirty="0" smtClean="0"/>
          </a:p>
          <a:p>
            <a:pPr marL="571500" indent="-571500">
              <a:buFont typeface="+mj-lt"/>
              <a:buAutoNum type="romanLcPeriod"/>
            </a:pPr>
            <a:endParaRPr lang="en-US" dirty="0"/>
          </a:p>
          <a:p>
            <a:pPr marL="571500" indent="-571500">
              <a:buFont typeface="+mj-lt"/>
              <a:buAutoNum type="romanLcPeriod"/>
            </a:pPr>
            <a:endParaRPr lang="en-US" dirty="0" smtClean="0"/>
          </a:p>
          <a:p>
            <a:pPr marL="571500" indent="-571500">
              <a:buFont typeface="+mj-lt"/>
              <a:buAutoNum type="romanLcPeriod"/>
            </a:pPr>
            <a:endParaRPr lang="en-US" dirty="0"/>
          </a:p>
          <a:p>
            <a:pPr marL="571500" indent="-571500">
              <a:buFont typeface="+mj-lt"/>
              <a:buAutoNum type="romanLcPeriod"/>
            </a:pPr>
            <a:endParaRPr lang="en-US" dirty="0" smtClean="0"/>
          </a:p>
          <a:p>
            <a:pPr marL="571500" indent="-571500">
              <a:buFont typeface="+mj-lt"/>
              <a:buAutoNum type="romanLcPeriod"/>
            </a:pPr>
            <a:endParaRPr lang="en-US" dirty="0"/>
          </a:p>
          <a:p>
            <a:pPr marL="571500" indent="-571500">
              <a:buFont typeface="+mj-lt"/>
              <a:buAutoNum type="romanLcPeriod"/>
            </a:pPr>
            <a:endParaRPr lang="en-US" dirty="0" smtClean="0"/>
          </a:p>
          <a:p>
            <a:pPr marL="571500" indent="-571500">
              <a:buFont typeface="+mj-lt"/>
              <a:buAutoNum type="romanLcPeriod"/>
            </a:pPr>
            <a:endParaRPr lang="en-US" dirty="0"/>
          </a:p>
          <a:p>
            <a:pPr marL="571500" indent="-571500">
              <a:buFont typeface="+mj-lt"/>
              <a:buAutoNum type="romanLcPeriod"/>
            </a:pPr>
            <a:endParaRPr lang="en-US" dirty="0" smtClean="0"/>
          </a:p>
          <a:p>
            <a:pPr marL="571500" indent="-571500">
              <a:buFont typeface="+mj-lt"/>
              <a:buAutoNum type="romanLcPeriod"/>
            </a:pPr>
            <a:endParaRPr lang="en-US" dirty="0"/>
          </a:p>
          <a:p>
            <a:pPr marL="571500" indent="-571500">
              <a:buFont typeface="+mj-lt"/>
              <a:buAutoNum type="romanLcPeriod"/>
            </a:pPr>
            <a:endParaRPr lang="en-US" dirty="0" smtClean="0"/>
          </a:p>
          <a:p>
            <a:pPr marL="571500" indent="-571500">
              <a:buFont typeface="+mj-lt"/>
              <a:buAutoNum type="romanLcPeriod"/>
            </a:pPr>
            <a:endParaRPr lang="en-US" dirty="0"/>
          </a:p>
          <a:p>
            <a:pPr marL="571500" indent="-571500">
              <a:buFont typeface="+mj-lt"/>
              <a:buAutoNum type="romanLcPeriod"/>
            </a:pPr>
            <a:endParaRPr lang="en-US" dirty="0" smtClean="0"/>
          </a:p>
          <a:p>
            <a:pPr marL="571500" indent="-571500">
              <a:buFont typeface="+mj-lt"/>
              <a:buAutoNum type="romanLcPeriod"/>
            </a:pPr>
            <a:endParaRPr lang="en-US" dirty="0"/>
          </a:p>
          <a:p>
            <a:pPr marL="571500" indent="-571500">
              <a:buFont typeface="+mj-lt"/>
              <a:buAutoNum type="romanLcPeriod"/>
            </a:pPr>
            <a:endParaRPr lang="en-US" dirty="0" smtClean="0"/>
          </a:p>
          <a:p>
            <a:pPr marL="571500" indent="-571500">
              <a:buFont typeface="+mj-lt"/>
              <a:buAutoNum type="romanLcPeriod"/>
            </a:pPr>
            <a:endParaRPr lang="en-US" dirty="0"/>
          </a:p>
          <a:p>
            <a:pPr marL="571500" indent="-571500">
              <a:buFont typeface="+mj-lt"/>
              <a:buAutoNum type="romanLcPeriod"/>
            </a:pPr>
            <a:endParaRPr lang="en-US" dirty="0" smtClean="0"/>
          </a:p>
          <a:p>
            <a:pPr marL="571500" indent="-571500">
              <a:buFont typeface="+mj-lt"/>
              <a:buAutoNum type="romanLcPeriod"/>
            </a:pPr>
            <a:endParaRPr lang="en-US" dirty="0"/>
          </a:p>
          <a:p>
            <a:pPr marL="571500" indent="-571500">
              <a:buFont typeface="+mj-lt"/>
              <a:buAutoNum type="romanLcPeriod"/>
            </a:pPr>
            <a:endParaRPr lang="en-US" dirty="0" smtClean="0"/>
          </a:p>
          <a:p>
            <a:pPr marL="571500" indent="-571500">
              <a:buFont typeface="+mj-lt"/>
              <a:buAutoNum type="romanLcPeriod"/>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Patenting of Biological Materials</a:t>
            </a:r>
            <a:endParaRPr lang="en-US" dirty="0"/>
          </a:p>
        </p:txBody>
      </p:sp>
      <p:sp>
        <p:nvSpPr>
          <p:cNvPr id="3" name="Content Placeholder 2"/>
          <p:cNvSpPr>
            <a:spLocks noGrp="1"/>
          </p:cNvSpPr>
          <p:nvPr>
            <p:ph idx="1"/>
          </p:nvPr>
        </p:nvSpPr>
        <p:spPr>
          <a:xfrm>
            <a:off x="457200" y="1219200"/>
            <a:ext cx="8229600" cy="5334000"/>
          </a:xfrm>
        </p:spPr>
        <p:txBody>
          <a:bodyPr>
            <a:normAutofit fontScale="77500" lnSpcReduction="20000"/>
          </a:bodyPr>
          <a:lstStyle/>
          <a:p>
            <a:r>
              <a:rPr lang="en-US" dirty="0" smtClean="0"/>
              <a:t>Different countries have different patent laws which are changed with advent of time.</a:t>
            </a:r>
          </a:p>
          <a:p>
            <a:r>
              <a:rPr lang="en-US" dirty="0" smtClean="0"/>
              <a:t>For example, Dr. </a:t>
            </a:r>
            <a:r>
              <a:rPr lang="en-US" dirty="0" err="1" smtClean="0"/>
              <a:t>Anand</a:t>
            </a:r>
            <a:r>
              <a:rPr lang="en-US" dirty="0" smtClean="0"/>
              <a:t> Mohan </a:t>
            </a:r>
            <a:r>
              <a:rPr lang="en-US" dirty="0" err="1" smtClean="0"/>
              <a:t>Chakrabarty</a:t>
            </a:r>
            <a:r>
              <a:rPr lang="en-US" dirty="0" smtClean="0"/>
              <a:t> created a superbug by using a bacterium, </a:t>
            </a:r>
            <a:r>
              <a:rPr lang="en-US" i="1" dirty="0" smtClean="0"/>
              <a:t>Pseudomonas </a:t>
            </a:r>
            <a:r>
              <a:rPr lang="en-US" dirty="0" smtClean="0"/>
              <a:t>which eats upon oils.</a:t>
            </a:r>
          </a:p>
          <a:p>
            <a:r>
              <a:rPr lang="en-US" dirty="0" smtClean="0"/>
              <a:t>His superbug could not be patented because the existing US laws before 1980 did not permit to patent the </a:t>
            </a:r>
            <a:r>
              <a:rPr lang="en-US" dirty="0" err="1" smtClean="0"/>
              <a:t>lifeforms</a:t>
            </a:r>
            <a:r>
              <a:rPr lang="en-US" dirty="0" smtClean="0"/>
              <a:t>.</a:t>
            </a:r>
          </a:p>
          <a:p>
            <a:r>
              <a:rPr lang="en-US" dirty="0" smtClean="0"/>
              <a:t>Later on the patent laws were amended. </a:t>
            </a:r>
          </a:p>
          <a:p>
            <a:r>
              <a:rPr lang="en-US" dirty="0" smtClean="0"/>
              <a:t>In 1988 ion the US, a patent was issued to genetically engineered mouse ‘</a:t>
            </a:r>
            <a:r>
              <a:rPr lang="en-US" dirty="0" err="1" smtClean="0"/>
              <a:t>oncomouse</a:t>
            </a:r>
            <a:r>
              <a:rPr lang="en-US" dirty="0" smtClean="0"/>
              <a:t>’ (containing human cancer gene) which is again a </a:t>
            </a:r>
            <a:r>
              <a:rPr lang="en-US" dirty="0" err="1" smtClean="0"/>
              <a:t>liveform</a:t>
            </a:r>
            <a:r>
              <a:rPr lang="en-US" dirty="0" smtClean="0"/>
              <a:t>.</a:t>
            </a:r>
          </a:p>
          <a:p>
            <a:r>
              <a:rPr lang="en-US" dirty="0" smtClean="0"/>
              <a:t>Dr. </a:t>
            </a:r>
            <a:r>
              <a:rPr lang="en-US" dirty="0" err="1" smtClean="0"/>
              <a:t>Chakrabarty</a:t>
            </a:r>
            <a:r>
              <a:rPr lang="en-US" dirty="0" smtClean="0"/>
              <a:t> filed a case in the US Supreme Court and won it.</a:t>
            </a:r>
          </a:p>
          <a:p>
            <a:r>
              <a:rPr lang="en-US" dirty="0" smtClean="0"/>
              <a:t>In 1990, the US government allowed him to treat oil spills by using </a:t>
            </a:r>
            <a:r>
              <a:rPr lang="en-US" i="1" dirty="0" smtClean="0"/>
              <a:t>Pseudomonas</a:t>
            </a:r>
            <a:r>
              <a:rPr lang="en-US" dirty="0" smtClean="0"/>
              <a:t>-based superbug.</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The biological inventions are patented similar to chemical ones. Following are the examples of biological </a:t>
            </a:r>
            <a:r>
              <a:rPr lang="en-US" dirty="0" err="1" smtClean="0"/>
              <a:t>ionventions</a:t>
            </a:r>
            <a:r>
              <a:rPr lang="en-US" dirty="0" smtClean="0"/>
              <a:t> which can be patented:</a:t>
            </a:r>
          </a:p>
          <a:p>
            <a:pPr marL="571500" indent="-571500">
              <a:buFont typeface="+mj-lt"/>
              <a:buAutoNum type="romanLcPeriod"/>
            </a:pPr>
            <a:r>
              <a:rPr lang="en-US" b="1" dirty="0" smtClean="0"/>
              <a:t>Biological Processes: </a:t>
            </a:r>
            <a:r>
              <a:rPr lang="en-US" dirty="0" smtClean="0"/>
              <a:t>Such processes producing useful products like </a:t>
            </a:r>
            <a:r>
              <a:rPr lang="en-US" dirty="0" err="1" smtClean="0"/>
              <a:t>biochemicals</a:t>
            </a:r>
            <a:r>
              <a:rPr lang="en-US" dirty="0" smtClean="0"/>
              <a:t>, secondary metabolites, proteins, enzymes etc.</a:t>
            </a:r>
          </a:p>
          <a:p>
            <a:pPr marL="571500" indent="-571500">
              <a:buFont typeface="+mj-lt"/>
              <a:buAutoNum type="romanLcPeriod"/>
            </a:pPr>
            <a:r>
              <a:rPr lang="en-US" b="1" dirty="0" smtClean="0"/>
              <a:t>The Products: </a:t>
            </a:r>
            <a:r>
              <a:rPr lang="en-US" dirty="0" smtClean="0"/>
              <a:t>It includes chemical or new organisms isolated or genetically modified.</a:t>
            </a:r>
          </a:p>
          <a:p>
            <a:pPr marL="571500" indent="-571500">
              <a:buFont typeface="+mj-lt"/>
              <a:buAutoNum type="romanLcPeriod"/>
            </a:pPr>
            <a:r>
              <a:rPr lang="en-US" b="1" dirty="0" smtClean="0"/>
              <a:t>Composition: </a:t>
            </a:r>
            <a:r>
              <a:rPr lang="en-US" dirty="0" smtClean="0"/>
              <a:t>For specific uses, products are formulated.</a:t>
            </a:r>
          </a:p>
          <a:p>
            <a:pPr marL="571500" indent="-571500">
              <a:buFont typeface="+mj-lt"/>
              <a:buAutoNum type="romanLcPeriod"/>
            </a:pPr>
            <a:r>
              <a:rPr lang="en-US" b="1" dirty="0" smtClean="0"/>
              <a:t>New Applications: </a:t>
            </a:r>
            <a:r>
              <a:rPr lang="en-US" dirty="0" smtClean="0"/>
              <a:t>It includes exploitation of micro-organisms to produce antibiotics etc.</a:t>
            </a:r>
          </a:p>
          <a:p>
            <a:pPr marL="571500" indent="-571500">
              <a:buFont typeface="+mj-lt"/>
              <a:buAutoNum type="romanLcPeriod"/>
            </a:pPr>
            <a:r>
              <a:rPr lang="en-US" b="1" dirty="0" smtClean="0"/>
              <a:t>Treatment Methods: </a:t>
            </a:r>
            <a:r>
              <a:rPr lang="en-US" dirty="0" smtClean="0"/>
              <a:t>The methods for industrial products, plants, animals etc.</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Products Patents-Its Importance to Inventors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products has much importance in the industrial sector. It may be exemplified by penicillin which was first discovered by Alexander Fleming in Britain in 1929.</a:t>
            </a:r>
          </a:p>
          <a:p>
            <a:r>
              <a:rPr lang="en-US" dirty="0" smtClean="0"/>
              <a:t>During world war II significant amount of penicillin was requires. England had no money for penicillin production. Florey and </a:t>
            </a:r>
            <a:r>
              <a:rPr lang="en-US" dirty="0" err="1" smtClean="0"/>
              <a:t>Heatley</a:t>
            </a:r>
            <a:r>
              <a:rPr lang="en-US" dirty="0" smtClean="0"/>
              <a:t>, the co-workers with Fleming, shifted to the USA and granted aid from American Government for penicillin production.</a:t>
            </a:r>
          </a:p>
          <a:p>
            <a:r>
              <a:rPr lang="en-US" dirty="0" smtClean="0"/>
              <a:t>The USA dominated the proprietary fermentation technology. Britain did not get any benefit from this collaborative effort.</a:t>
            </a:r>
          </a:p>
          <a:p>
            <a:r>
              <a:rPr lang="en-US" dirty="0"/>
              <a:t>T</a:t>
            </a:r>
            <a:r>
              <a:rPr lang="en-US" dirty="0" smtClean="0"/>
              <a:t>hereafter, 6-aminopenicillinic acid (6-APA) was discovered and patented by Beecham(UK).</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 Conditions for Patenting</a:t>
            </a:r>
            <a:endParaRPr lang="en-US" dirty="0"/>
          </a:p>
        </p:txBody>
      </p:sp>
      <p:sp>
        <p:nvSpPr>
          <p:cNvPr id="3" name="Content Placeholder 2"/>
          <p:cNvSpPr>
            <a:spLocks noGrp="1"/>
          </p:cNvSpPr>
          <p:nvPr>
            <p:ph idx="1"/>
          </p:nvPr>
        </p:nvSpPr>
        <p:spPr>
          <a:xfrm>
            <a:off x="228600" y="1066800"/>
            <a:ext cx="8610600" cy="5791200"/>
          </a:xfrm>
        </p:spPr>
        <p:txBody>
          <a:bodyPr>
            <a:normAutofit fontScale="62500" lnSpcReduction="20000"/>
          </a:bodyPr>
          <a:lstStyle/>
          <a:p>
            <a:r>
              <a:rPr lang="en-US" dirty="0" smtClean="0"/>
              <a:t>There has been a debate on the patentable articles and conditions related with them.</a:t>
            </a:r>
          </a:p>
          <a:p>
            <a:r>
              <a:rPr lang="en-US" dirty="0" smtClean="0"/>
              <a:t>It is not like that every discovery can be granted patents.</a:t>
            </a:r>
          </a:p>
          <a:p>
            <a:r>
              <a:rPr lang="en-US" dirty="0" smtClean="0"/>
              <a:t>Discovery cannot be patented because the discovered article is the product of the nature. But the process or techniques used to discover the nature’s product may be granted patents.</a:t>
            </a:r>
          </a:p>
          <a:p>
            <a:r>
              <a:rPr lang="en-US" dirty="0" smtClean="0"/>
              <a:t>Therefore, patent laws differentiate between discovery and invention, and allow patenting of inventions but not discoveries.</a:t>
            </a:r>
          </a:p>
          <a:p>
            <a:r>
              <a:rPr lang="en-US" dirty="0" smtClean="0"/>
              <a:t>The European Patent Office(EPO) has given suggestions that the process developed to isolate the products from nature is patentable.</a:t>
            </a:r>
          </a:p>
          <a:p>
            <a:r>
              <a:rPr lang="en-US" dirty="0" smtClean="0"/>
              <a:t>If the product is new and does not have previously existing recognition (e.g., microbial metabolite, antibiotics etc.), it is patentable.</a:t>
            </a:r>
          </a:p>
          <a:p>
            <a:r>
              <a:rPr lang="en-US" dirty="0" smtClean="0"/>
              <a:t>Therefore, the specific conditions for patent application should be such that qualify for patent </a:t>
            </a:r>
            <a:r>
              <a:rPr lang="en-US" i="1" dirty="0" smtClean="0"/>
              <a:t>i.e. </a:t>
            </a:r>
            <a:r>
              <a:rPr lang="en-US" dirty="0" smtClean="0"/>
              <a:t>(</a:t>
            </a:r>
            <a:r>
              <a:rPr lang="en-US" dirty="0" err="1" smtClean="0"/>
              <a:t>i</a:t>
            </a:r>
            <a:r>
              <a:rPr lang="en-US" dirty="0" smtClean="0"/>
              <a:t>) the invention must have novelty and utility for the society, (ii) the product must be inventive </a:t>
            </a:r>
            <a:r>
              <a:rPr lang="en-US" i="1" dirty="0" smtClean="0"/>
              <a:t>i.e., </a:t>
            </a:r>
            <a:r>
              <a:rPr lang="en-US" dirty="0" smtClean="0"/>
              <a:t>skill has been applied to it, (iii) it must be reproducible and disclosed, (iv) scope of protection should be in proportion to the invention, and (v) it must be patentable.</a:t>
            </a:r>
          </a:p>
          <a:p>
            <a:r>
              <a:rPr lang="en-US" dirty="0" smtClean="0"/>
              <a:t>Before filing the patent application, the inventor must deposit a sample of officially approved material declaring that it is free from dispute of novelty and can be used by others when becomes legally free.</a:t>
            </a:r>
          </a:p>
          <a:p>
            <a:r>
              <a:rPr lang="en-US" dirty="0" smtClean="0"/>
              <a:t>Moreover, the application may be withdrawn before the grant of the patent.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fontScale="62500" lnSpcReduction="20000"/>
          </a:bodyPr>
          <a:lstStyle/>
          <a:p>
            <a:r>
              <a:rPr lang="en-US" dirty="0" smtClean="0"/>
              <a:t>Generally, the physical objects such as household goods or land are the properties of a person. Similarly, a country has its own property.</a:t>
            </a:r>
          </a:p>
          <a:p>
            <a:r>
              <a:rPr lang="en-US" dirty="0" smtClean="0"/>
              <a:t>The ownership and rights on the property of a person is protected by certain laws operating in the country. This type of physical property is tangible.</a:t>
            </a:r>
          </a:p>
          <a:p>
            <a:r>
              <a:rPr lang="en-US" dirty="0" smtClean="0"/>
              <a:t>On the other hand, the transformed microorganisms, plants and animals and technologies for the production of commercial products are exclusively the property of the intellectuals.</a:t>
            </a:r>
          </a:p>
          <a:p>
            <a:r>
              <a:rPr lang="en-US" dirty="0" smtClean="0"/>
              <a:t>The discoverer has the full rights on his property. It should not be neglected by others without legal permission.</a:t>
            </a:r>
          </a:p>
          <a:p>
            <a:r>
              <a:rPr lang="en-US" dirty="0" smtClean="0"/>
              <a:t>The right of intellectuals must be protected and it does by certain laws framed by a country.</a:t>
            </a:r>
          </a:p>
          <a:p>
            <a:r>
              <a:rPr lang="en-US" dirty="0" smtClean="0"/>
              <a:t>However, it is important to distinguish between the physical property and intellectual property.</a:t>
            </a:r>
          </a:p>
          <a:p>
            <a:r>
              <a:rPr lang="en-US" dirty="0" smtClean="0"/>
              <a:t>For example, seed of a plant is tangible asset; it can be sold in market and money can be made from it. But the intellectual property is intangible asset.</a:t>
            </a:r>
          </a:p>
          <a:p>
            <a:r>
              <a:rPr lang="en-US" dirty="0" smtClean="0"/>
              <a:t>Legal rights or patents provide an inventor only a temporary monopoly on the use of an invention, in return for disclosing the knowledge to others in a specification that is intended to be both comprehensive to, and experimentally reproducible by a person skilled in the art.</a:t>
            </a:r>
          </a:p>
          <a:p>
            <a:r>
              <a:rPr lang="en-US" dirty="0" smtClean="0"/>
              <a:t>Others in the society may use the knowledge to develop further inventions and innovations.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 Patenting of </a:t>
            </a:r>
            <a:r>
              <a:rPr lang="en-US" dirty="0" err="1" smtClean="0"/>
              <a:t>Liveforms</a:t>
            </a:r>
            <a:endParaRPr lang="en-US" dirty="0"/>
          </a:p>
        </p:txBody>
      </p:sp>
      <p:sp>
        <p:nvSpPr>
          <p:cNvPr id="3" name="Content Placeholder 2"/>
          <p:cNvSpPr>
            <a:spLocks noGrp="1"/>
          </p:cNvSpPr>
          <p:nvPr>
            <p:ph idx="1"/>
          </p:nvPr>
        </p:nvSpPr>
        <p:spPr>
          <a:xfrm>
            <a:off x="457200" y="1600200"/>
            <a:ext cx="8229600" cy="4724400"/>
          </a:xfrm>
        </p:spPr>
        <p:txBody>
          <a:bodyPr>
            <a:normAutofit fontScale="85000" lnSpcReduction="20000"/>
          </a:bodyPr>
          <a:lstStyle/>
          <a:p>
            <a:r>
              <a:rPr lang="en-US" dirty="0" smtClean="0"/>
              <a:t>As  discussed earlier, EPO has suggested to patent the genetically engineered </a:t>
            </a:r>
            <a:r>
              <a:rPr lang="en-US" dirty="0" err="1" smtClean="0"/>
              <a:t>liveforms</a:t>
            </a:r>
            <a:r>
              <a:rPr lang="en-US" dirty="0" smtClean="0"/>
              <a:t>.</a:t>
            </a:r>
          </a:p>
          <a:p>
            <a:r>
              <a:rPr lang="en-US" dirty="0" err="1" smtClean="0"/>
              <a:t>Oncomouse</a:t>
            </a:r>
            <a:r>
              <a:rPr lang="en-US" dirty="0" smtClean="0"/>
              <a:t> patenting is one such example.</a:t>
            </a:r>
          </a:p>
          <a:p>
            <a:r>
              <a:rPr lang="en-US" dirty="0" smtClean="0"/>
              <a:t>Similarly, genetically engineered </a:t>
            </a:r>
            <a:r>
              <a:rPr lang="en-US" i="1" dirty="0" err="1" smtClean="0"/>
              <a:t>E.coli</a:t>
            </a:r>
            <a:r>
              <a:rPr lang="en-US" i="1" dirty="0" smtClean="0"/>
              <a:t> </a:t>
            </a:r>
            <a:r>
              <a:rPr lang="en-US" dirty="0" smtClean="0"/>
              <a:t>in which human genes for insulin, growth hormone, etc. have been introduced, have been patented in the USA.</a:t>
            </a:r>
          </a:p>
          <a:p>
            <a:r>
              <a:rPr lang="en-US" dirty="0" smtClean="0"/>
              <a:t>Likewise, transgenic herbicide- and bollworm-resistant cotton, and insect-resistance tobacco have been granted patents.</a:t>
            </a:r>
          </a:p>
          <a:p>
            <a:r>
              <a:rPr lang="en-US" dirty="0" smtClean="0"/>
              <a:t>Several countries (such as Japan, USA, Europe, etc.) have modified the patent laws stating that the transgenic plants and animals can be protected through patent claims.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410200"/>
          </a:xfrm>
        </p:spPr>
        <p:txBody>
          <a:bodyPr>
            <a:normAutofit fontScale="77500" lnSpcReduction="20000"/>
          </a:bodyPr>
          <a:lstStyle/>
          <a:p>
            <a:r>
              <a:rPr lang="en-US" dirty="0" smtClean="0"/>
              <a:t>The laws are formulated time to time at national and international levels.</a:t>
            </a:r>
          </a:p>
          <a:p>
            <a:r>
              <a:rPr lang="en-US" dirty="0" smtClean="0"/>
              <a:t>The USA has declared for adopting a strong and uniform IPR laws throughout the world.</a:t>
            </a:r>
          </a:p>
          <a:p>
            <a:r>
              <a:rPr lang="en-US" dirty="0" smtClean="0"/>
              <a:t>Development of crop varieties is the others intellectual property right.</a:t>
            </a:r>
          </a:p>
          <a:p>
            <a:r>
              <a:rPr lang="en-US" dirty="0" smtClean="0"/>
              <a:t>It is protected by ‘plant breeders rights’(PBRs).</a:t>
            </a:r>
          </a:p>
          <a:p>
            <a:r>
              <a:rPr lang="en-US" dirty="0" smtClean="0"/>
              <a:t>The PBRs are available in developed countries but not in India.</a:t>
            </a:r>
          </a:p>
          <a:p>
            <a:r>
              <a:rPr lang="en-US" dirty="0" smtClean="0"/>
              <a:t>The principle of PBRs recognizes the pct that farmers and rural communities have contributed a lot to the creation, conservation, exchange and knowledge of genetic/species utilization of genetic diversity.</a:t>
            </a:r>
          </a:p>
          <a:p>
            <a:r>
              <a:rPr lang="en-US" dirty="0" smtClean="0"/>
              <a:t>The IPR and IPP granted by the government to plant breeders  are to exclude others for about 15-20  years from producing or commercializing materials of a specific plant variety.</a:t>
            </a:r>
          </a:p>
          <a:p>
            <a:r>
              <a:rPr lang="en-US" dirty="0" smtClean="0"/>
              <a:t>But this variety should be new and never existing before.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Biotechnology has played a significant role in providing processing, designing and production of valuable commercial products utilizable in many area of the society as well as the country.</a:t>
            </a:r>
          </a:p>
          <a:p>
            <a:r>
              <a:rPr lang="en-US" dirty="0" smtClean="0"/>
              <a:t>Technology transfer in biotechnology requires a minimum amount of technical and legal capability which the developing countries lack at present.</a:t>
            </a:r>
          </a:p>
          <a:p>
            <a:r>
              <a:rPr lang="en-US" dirty="0" smtClean="0"/>
              <a:t>Therefore, manpower in such country must be trained.</a:t>
            </a:r>
          </a:p>
          <a:p>
            <a:r>
              <a:rPr lang="en-US" dirty="0" smtClean="0"/>
              <a:t>The gene-rich/technology-poor developing countries must come out together and reach to an understanding to help in various mutual </a:t>
            </a:r>
            <a:r>
              <a:rPr lang="en-US" dirty="0" err="1" smtClean="0"/>
              <a:t>programmes</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Forms of Protection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IPR is protected by different ways: patents, copyrights, trade secrets and trademarks, designs, geographical indications.</a:t>
            </a:r>
          </a:p>
          <a:p>
            <a:r>
              <a:rPr lang="en-US" dirty="0" smtClean="0"/>
              <a:t>(a) </a:t>
            </a:r>
            <a:r>
              <a:rPr lang="en-US" b="1" dirty="0" smtClean="0"/>
              <a:t>Patents: </a:t>
            </a:r>
            <a:r>
              <a:rPr lang="en-US" dirty="0" smtClean="0"/>
              <a:t>Patent is a special right to the inventor that has been granted by the Government through legislation for trading new articles.</a:t>
            </a:r>
          </a:p>
          <a:p>
            <a:r>
              <a:rPr lang="en-US" dirty="0" smtClean="0"/>
              <a:t>A patent is a personal property which can be licensed or sold by the person/</a:t>
            </a:r>
            <a:r>
              <a:rPr lang="en-US" dirty="0" err="1" smtClean="0"/>
              <a:t>organisation</a:t>
            </a:r>
            <a:r>
              <a:rPr lang="en-US" dirty="0" smtClean="0"/>
              <a:t> just like nay other property.</a:t>
            </a:r>
          </a:p>
          <a:p>
            <a:r>
              <a:rPr lang="en-US" dirty="0" smtClean="0"/>
              <a:t>In some European countries, the monopoly rights were granted only to the inventors so that they may develop new articles beneficial for the society.</a:t>
            </a:r>
          </a:p>
          <a:p>
            <a:r>
              <a:rPr lang="en-US" dirty="0" smtClean="0"/>
              <a:t>In the USA, the maximum limit of this monopoly is for 17 years.</a:t>
            </a:r>
          </a:p>
          <a:p>
            <a:r>
              <a:rPr lang="en-US" dirty="0" smtClean="0"/>
              <a:t>In India, the Indian Patent Act(1970) allows the ‘process patents’ but not the ‘product patent’, and the maximum duration of patent is for 5 years from the date of grant, and 7 years from the date of filing the patent application.</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The patents in terms give the inventor the rights to exclude others from making, using or selling his invention as disclosed in ‘claims’ of the patent.</a:t>
            </a:r>
          </a:p>
          <a:p>
            <a:r>
              <a:rPr lang="en-US" dirty="0" smtClean="0"/>
              <a:t>A patent consists of 3 parts: </a:t>
            </a:r>
            <a:r>
              <a:rPr lang="en-US" b="1" dirty="0" smtClean="0"/>
              <a:t>the grant, specifications and claims. </a:t>
            </a:r>
            <a:endParaRPr lang="en-US" dirty="0" smtClean="0"/>
          </a:p>
          <a:p>
            <a:r>
              <a:rPr lang="en-US" dirty="0" smtClean="0"/>
              <a:t>The </a:t>
            </a:r>
            <a:r>
              <a:rPr lang="en-US" b="1" dirty="0" smtClean="0"/>
              <a:t>grant </a:t>
            </a:r>
            <a:r>
              <a:rPr lang="en-US" dirty="0" smtClean="0"/>
              <a:t>is filled at the patent office which is not published. It is a signed document which is actually the agreement that grants patent right to the inventor.</a:t>
            </a:r>
          </a:p>
          <a:p>
            <a:r>
              <a:rPr lang="en-US" dirty="0" smtClean="0"/>
              <a:t>However, the </a:t>
            </a:r>
            <a:r>
              <a:rPr lang="en-US" b="1" dirty="0" smtClean="0"/>
              <a:t>specification </a:t>
            </a:r>
            <a:r>
              <a:rPr lang="en-US" dirty="0" smtClean="0"/>
              <a:t>and </a:t>
            </a:r>
            <a:r>
              <a:rPr lang="en-US" b="1" dirty="0" smtClean="0"/>
              <a:t>claims </a:t>
            </a:r>
            <a:r>
              <a:rPr lang="en-US" dirty="0" smtClean="0"/>
              <a:t>are published as a single document which is made public at a minimum charge from the patent office.</a:t>
            </a:r>
          </a:p>
          <a:p>
            <a:r>
              <a:rPr lang="en-US" dirty="0" smtClean="0"/>
              <a:t>The specification part is narrative I which the subject matter of invention is described how the invention was carried out.</a:t>
            </a:r>
          </a:p>
          <a:p>
            <a:r>
              <a:rPr lang="en-US" dirty="0" smtClean="0"/>
              <a:t>The </a:t>
            </a:r>
            <a:r>
              <a:rPr lang="en-US" b="1" dirty="0" smtClean="0"/>
              <a:t>claim </a:t>
            </a:r>
            <a:r>
              <a:rPr lang="en-US" dirty="0" smtClean="0"/>
              <a:t>section specifically defines the scope of the invention to be protected by the patent which the others may not practice.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r>
              <a:rPr lang="en-US" dirty="0" err="1" smtClean="0"/>
              <a:t>i</a:t>
            </a:r>
            <a:r>
              <a:rPr lang="en-US" dirty="0" smtClean="0"/>
              <a:t>) Reading a Patent</a:t>
            </a:r>
            <a:endParaRPr lang="en-US" dirty="0"/>
          </a:p>
        </p:txBody>
      </p:sp>
      <p:sp>
        <p:nvSpPr>
          <p:cNvPr id="3" name="Content Placeholder 2"/>
          <p:cNvSpPr>
            <a:spLocks noGrp="1"/>
          </p:cNvSpPr>
          <p:nvPr>
            <p:ph idx="1"/>
          </p:nvPr>
        </p:nvSpPr>
        <p:spPr>
          <a:xfrm>
            <a:off x="457200" y="1295400"/>
            <a:ext cx="8229600" cy="5181600"/>
          </a:xfrm>
        </p:spPr>
        <p:txBody>
          <a:bodyPr>
            <a:normAutofit fontScale="62500" lnSpcReduction="20000"/>
          </a:bodyPr>
          <a:lstStyle/>
          <a:p>
            <a:r>
              <a:rPr lang="en-US" dirty="0" smtClean="0"/>
              <a:t>In order to file a patent, the documents required should have a specialized structure.</a:t>
            </a:r>
          </a:p>
          <a:p>
            <a:r>
              <a:rPr lang="en-US" dirty="0" smtClean="0"/>
              <a:t>The inventor(s) must decide first that the patent is to be filed at National or International office. But normally, an applicant must file a patent first in his/her own country where he/she resides.</a:t>
            </a:r>
          </a:p>
          <a:p>
            <a:r>
              <a:rPr lang="en-US" dirty="0" smtClean="0"/>
              <a:t>Then it may be filed abroad on a later date in the international office. Thereafter, the specifications needs to be prepared according to the set guidelines. </a:t>
            </a:r>
          </a:p>
          <a:p>
            <a:r>
              <a:rPr lang="en-US" dirty="0" smtClean="0"/>
              <a:t>The structure of patents has two parts:</a:t>
            </a:r>
          </a:p>
          <a:p>
            <a:pPr marL="514350" indent="-514350">
              <a:buFont typeface="+mj-lt"/>
              <a:buAutoNum type="arabicPeriod"/>
            </a:pPr>
            <a:r>
              <a:rPr lang="en-US" b="1" dirty="0" smtClean="0"/>
              <a:t>Description</a:t>
            </a:r>
            <a:r>
              <a:rPr lang="en-US" dirty="0" smtClean="0"/>
              <a:t>: basically it is the technical component which describes the: (</a:t>
            </a:r>
            <a:r>
              <a:rPr lang="en-US" dirty="0" err="1" smtClean="0"/>
              <a:t>i</a:t>
            </a:r>
            <a:r>
              <a:rPr lang="en-US" dirty="0" smtClean="0"/>
              <a:t>) field of invention, (ii) objectives, (iii) previous attempts made so far, (iv) solution solved through this possible variations and specific description.</a:t>
            </a:r>
          </a:p>
          <a:p>
            <a:pPr marL="514350" indent="-514350"/>
            <a:r>
              <a:rPr lang="en-US" dirty="0" smtClean="0"/>
              <a:t>It is published as a single document and made public from the patent office with minimum charges.</a:t>
            </a:r>
          </a:p>
          <a:p>
            <a:pPr marL="514350" indent="-514350">
              <a:buAutoNum type="arabicPeriod" startAt="2"/>
            </a:pPr>
            <a:r>
              <a:rPr lang="en-US" b="1" dirty="0" smtClean="0"/>
              <a:t>Claims: </a:t>
            </a:r>
            <a:r>
              <a:rPr lang="en-US" dirty="0" smtClean="0"/>
              <a:t>Claims are the legal documents. It defines the scope of invention to be protected through this patent so that the others may not use it.</a:t>
            </a:r>
          </a:p>
          <a:p>
            <a:pPr marL="514350" indent="-514350"/>
            <a:r>
              <a:rPr lang="en-US" dirty="0" smtClean="0"/>
              <a:t>The</a:t>
            </a:r>
            <a:r>
              <a:rPr lang="en-US" b="1" dirty="0" smtClean="0"/>
              <a:t> </a:t>
            </a:r>
            <a:r>
              <a:rPr lang="en-US" dirty="0" smtClean="0"/>
              <a:t>scope of protection may be in terms of apparatus or instruments, products or process and their uses.</a:t>
            </a:r>
            <a:endParaRPr lang="en-US"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Patenting Strategies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application of a patent is prepared with a specific, clear and concise title.</a:t>
            </a:r>
          </a:p>
          <a:p>
            <a:r>
              <a:rPr lang="en-US" dirty="0" smtClean="0"/>
              <a:t>Novelty of product or process designed is mentioned.</a:t>
            </a:r>
          </a:p>
          <a:p>
            <a:r>
              <a:rPr lang="en-US" dirty="0" smtClean="0"/>
              <a:t>A patent attorney is appointed for the legal aspects of the patent.</a:t>
            </a:r>
          </a:p>
          <a:p>
            <a:r>
              <a:rPr lang="en-US" dirty="0" smtClean="0"/>
              <a:t>Then the patent id filed in the office of the Controller of Patents.</a:t>
            </a:r>
          </a:p>
          <a:p>
            <a:r>
              <a:rPr lang="en-US" dirty="0" smtClean="0"/>
              <a:t>After getting the grant, the patent comes into the enforcement.</a:t>
            </a:r>
          </a:p>
          <a:p>
            <a:r>
              <a:rPr lang="en-US" dirty="0" smtClean="0"/>
              <a:t>The patent is in the form of letter which contains the name of the inventor, the name of the patentee, a description of patent and the relevant claims.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endParaRPr lang="en-US" dirty="0"/>
          </a:p>
        </p:txBody>
      </p:sp>
      <p:sp>
        <p:nvSpPr>
          <p:cNvPr id="5" name="Rectangle 4"/>
          <p:cNvSpPr/>
          <p:nvPr/>
        </p:nvSpPr>
        <p:spPr>
          <a:xfrm>
            <a:off x="3200400" y="381000"/>
            <a:ext cx="1676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Invention</a:t>
            </a:r>
            <a:endParaRPr lang="en-US" dirty="0"/>
          </a:p>
        </p:txBody>
      </p:sp>
      <p:sp>
        <p:nvSpPr>
          <p:cNvPr id="6" name="Rectangle 5"/>
          <p:cNvSpPr/>
          <p:nvPr/>
        </p:nvSpPr>
        <p:spPr>
          <a:xfrm flipH="1">
            <a:off x="3048000" y="1371600"/>
            <a:ext cx="22098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Primary appraisal</a:t>
            </a:r>
            <a:endParaRPr lang="en-US" dirty="0"/>
          </a:p>
        </p:txBody>
      </p:sp>
      <p:sp>
        <p:nvSpPr>
          <p:cNvPr id="7" name="Rectangle 6"/>
          <p:cNvSpPr/>
          <p:nvPr/>
        </p:nvSpPr>
        <p:spPr>
          <a:xfrm>
            <a:off x="2133600" y="2209800"/>
            <a:ext cx="3810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Filing patent in the office of the Controller of Patents</a:t>
            </a:r>
            <a:endParaRPr lang="en-US" dirty="0"/>
          </a:p>
        </p:txBody>
      </p:sp>
      <p:sp>
        <p:nvSpPr>
          <p:cNvPr id="10" name="Rectangle 9"/>
          <p:cNvSpPr/>
          <p:nvPr/>
        </p:nvSpPr>
        <p:spPr>
          <a:xfrm>
            <a:off x="2209800" y="3505200"/>
            <a:ext cx="3810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Further patenting abroad</a:t>
            </a:r>
            <a:endParaRPr lang="en-US" dirty="0"/>
          </a:p>
        </p:txBody>
      </p:sp>
      <p:sp>
        <p:nvSpPr>
          <p:cNvPr id="11" name="Rectangle 10"/>
          <p:cNvSpPr/>
          <p:nvPr/>
        </p:nvSpPr>
        <p:spPr>
          <a:xfrm>
            <a:off x="2209800" y="4343400"/>
            <a:ext cx="3886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Grant/refusal of patent</a:t>
            </a:r>
            <a:endParaRPr lang="en-US" dirty="0"/>
          </a:p>
        </p:txBody>
      </p:sp>
      <p:sp>
        <p:nvSpPr>
          <p:cNvPr id="12" name="Rectangle 11"/>
          <p:cNvSpPr/>
          <p:nvPr/>
        </p:nvSpPr>
        <p:spPr>
          <a:xfrm>
            <a:off x="1905000" y="5257800"/>
            <a:ext cx="46482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Enforcement of patent</a:t>
            </a:r>
            <a:endParaRPr lang="en-US" dirty="0"/>
          </a:p>
        </p:txBody>
      </p:sp>
      <p:sp>
        <p:nvSpPr>
          <p:cNvPr id="14" name="Down Arrow 13"/>
          <p:cNvSpPr/>
          <p:nvPr/>
        </p:nvSpPr>
        <p:spPr>
          <a:xfrm>
            <a:off x="3810000" y="838200"/>
            <a:ext cx="304800" cy="609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own Arrow 16"/>
          <p:cNvSpPr/>
          <p:nvPr/>
        </p:nvSpPr>
        <p:spPr>
          <a:xfrm>
            <a:off x="3733800" y="4800600"/>
            <a:ext cx="381000" cy="6736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own Arrow 17"/>
          <p:cNvSpPr/>
          <p:nvPr/>
        </p:nvSpPr>
        <p:spPr>
          <a:xfrm>
            <a:off x="3810000" y="3733800"/>
            <a:ext cx="304800" cy="8260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Down Arrow 18"/>
          <p:cNvSpPr/>
          <p:nvPr/>
        </p:nvSpPr>
        <p:spPr>
          <a:xfrm>
            <a:off x="3810000" y="2743200"/>
            <a:ext cx="381000"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Down Arrow 19"/>
          <p:cNvSpPr/>
          <p:nvPr/>
        </p:nvSpPr>
        <p:spPr>
          <a:xfrm>
            <a:off x="3810000" y="1752600"/>
            <a:ext cx="381000" cy="609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4191000" y="2819400"/>
            <a:ext cx="2077300" cy="646331"/>
          </a:xfrm>
          <a:prstGeom prst="rect">
            <a:avLst/>
          </a:prstGeom>
          <a:noFill/>
        </p:spPr>
        <p:txBody>
          <a:bodyPr wrap="none" rtlCol="0">
            <a:spAutoFit/>
          </a:bodyPr>
          <a:lstStyle/>
          <a:p>
            <a:r>
              <a:rPr lang="en-US" dirty="0" smtClean="0"/>
              <a:t>-Assessment</a:t>
            </a:r>
          </a:p>
          <a:p>
            <a:r>
              <a:rPr lang="en-US" dirty="0" smtClean="0"/>
              <a:t>-License negotiation</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297</TotalTime>
  <Words>2623</Words>
  <Application>Microsoft Office PowerPoint</Application>
  <PresentationFormat>On-screen Show (4:3)</PresentationFormat>
  <Paragraphs>196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Metro</vt:lpstr>
      <vt:lpstr>Intellectual Property Right (IPR) and Protection(IPP)</vt:lpstr>
      <vt:lpstr>Slide 2</vt:lpstr>
      <vt:lpstr>Slide 3</vt:lpstr>
      <vt:lpstr>Slide 4</vt:lpstr>
      <vt:lpstr>Forms of Protection</vt:lpstr>
      <vt:lpstr>Slide 6</vt:lpstr>
      <vt:lpstr>(i) Reading a Patent</vt:lpstr>
      <vt:lpstr>(ii) Patenting Strategies</vt:lpstr>
      <vt:lpstr>Slide 9</vt:lpstr>
      <vt:lpstr>(b) Copyrights</vt:lpstr>
      <vt:lpstr>(c) Trade Secrets (Knowhow)</vt:lpstr>
      <vt:lpstr>(d) Trademarks</vt:lpstr>
      <vt:lpstr>Slide 13</vt:lpstr>
      <vt:lpstr>(e) Plant Variety Protection</vt:lpstr>
      <vt:lpstr>Slide 15</vt:lpstr>
      <vt:lpstr>Patenting of Biological Materials</vt:lpstr>
      <vt:lpstr>Slide 17</vt:lpstr>
      <vt:lpstr>(a) Products Patents-Its Importance to Inventors</vt:lpstr>
      <vt:lpstr>(b) Conditions for Patenting</vt:lpstr>
      <vt:lpstr>(c) Patenting of Liveforms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Intellectual Property Right (IPR) and Protection(IPP)</dc:title>
  <dc:creator>DELL</dc:creator>
  <cp:lastModifiedBy>user</cp:lastModifiedBy>
  <cp:revision>42</cp:revision>
  <dcterms:created xsi:type="dcterms:W3CDTF">2012-09-09T09:41:57Z</dcterms:created>
  <dcterms:modified xsi:type="dcterms:W3CDTF">2021-10-21T05:08:47Z</dcterms:modified>
</cp:coreProperties>
</file>