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6480175" cy="4500563"/>
  <p:notesSz cx="9144000" cy="6858000"/>
  <p:defaultTextStyle>
    <a:defPPr>
      <a:defRPr lang="en-US"/>
    </a:defPPr>
    <a:lvl1pPr marL="0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405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810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4214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5619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7024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8430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9834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1239" algn="l" defTabSz="80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56" y="-144"/>
      </p:cViewPr>
      <p:guideLst>
        <p:guide orient="horz" pos="1418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E41FE-F9F5-4FFA-94DD-410A0581CC3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514350"/>
            <a:ext cx="37020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6610-5642-4E05-AD59-D2B65DFC3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0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1405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2810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4214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5619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024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8430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9834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1239" algn="l" defTabSz="8028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0975" y="514350"/>
            <a:ext cx="37020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610-5642-4E05-AD59-D2B65DFC35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2" y="3060846"/>
            <a:ext cx="648520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0281" tIns="40140" rIns="80281" bIns="401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6018" y="1150147"/>
            <a:ext cx="5508148" cy="12007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6018" y="2370119"/>
            <a:ext cx="5508148" cy="787306"/>
          </a:xfrm>
        </p:spPr>
        <p:txBody>
          <a:bodyPr lIns="40140" rIns="40140"/>
          <a:lstStyle>
            <a:lvl1pPr marL="0" marR="56197" indent="0" algn="r">
              <a:buNone/>
              <a:defRPr>
                <a:solidFill>
                  <a:schemeClr val="tx2"/>
                </a:solidFill>
              </a:defRPr>
            </a:lvl1pPr>
            <a:lvl2pPr marL="401405" indent="0" algn="ctr">
              <a:buNone/>
            </a:lvl2pPr>
            <a:lvl3pPr marL="802810" indent="0" algn="ctr">
              <a:buNone/>
            </a:lvl3pPr>
            <a:lvl4pPr marL="1204214" indent="0" algn="ctr">
              <a:buNone/>
            </a:lvl4pPr>
            <a:lvl5pPr marL="1605619" indent="0" algn="ctr">
              <a:buNone/>
            </a:lvl5pPr>
            <a:lvl6pPr marL="2007024" indent="0" algn="ctr">
              <a:buNone/>
            </a:lvl6pPr>
            <a:lvl7pPr marL="2408430" indent="0" algn="ctr">
              <a:buNone/>
            </a:lvl7pPr>
            <a:lvl8pPr marL="2809834" indent="0" algn="ctr">
              <a:buNone/>
            </a:lvl8pPr>
            <a:lvl9pPr marL="32112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667" y="3250407"/>
            <a:ext cx="6482843" cy="1254807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011" y="972125"/>
            <a:ext cx="5832158" cy="28783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05348-6BED-4CF6-9592-3E6813950E4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50218" y="180235"/>
            <a:ext cx="1259659" cy="3670250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012" y="180236"/>
            <a:ext cx="4482122" cy="367024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12" y="1130351"/>
            <a:ext cx="5886159" cy="2970165"/>
          </a:xfrm>
        </p:spPr>
        <p:txBody>
          <a:bodyPr/>
          <a:lstStyle>
            <a:lvl1pPr marL="151921" indent="-151921">
              <a:lnSpc>
                <a:spcPts val="2283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100" b="0">
                <a:solidFill>
                  <a:schemeClr val="accent6">
                    <a:lumMod val="75000"/>
                  </a:schemeClr>
                </a:solidFill>
              </a:defRPr>
            </a:lvl1pPr>
            <a:lvl2pPr marL="600714" indent="-199308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700">
                <a:solidFill>
                  <a:schemeClr val="accent6">
                    <a:lumMod val="75000"/>
                  </a:schemeClr>
                </a:solidFill>
              </a:defRPr>
            </a:lvl2pPr>
            <a:lvl3pPr marL="954731" indent="-151921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3pPr>
            <a:lvl4pPr marL="1353349" indent="-149134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4pPr>
            <a:lvl5pPr marL="1757541" indent="-151921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8010" y="350045"/>
            <a:ext cx="5847465" cy="300038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8122" y="4366583"/>
            <a:ext cx="2052056" cy="23961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3" y="4356240"/>
            <a:ext cx="1512041" cy="239614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6008" y="10634"/>
            <a:ext cx="5832158" cy="41984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12" y="1130351"/>
            <a:ext cx="5886159" cy="2970165"/>
          </a:xfrm>
        </p:spPr>
        <p:txBody>
          <a:bodyPr/>
          <a:lstStyle>
            <a:lvl1pPr marL="151921" indent="-151921">
              <a:lnSpc>
                <a:spcPts val="2283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100" b="0">
                <a:solidFill>
                  <a:schemeClr val="accent6">
                    <a:lumMod val="75000"/>
                  </a:schemeClr>
                </a:solidFill>
              </a:defRPr>
            </a:lvl1pPr>
            <a:lvl2pPr marL="600714" indent="-199308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700">
                <a:solidFill>
                  <a:schemeClr val="accent6">
                    <a:lumMod val="75000"/>
                  </a:schemeClr>
                </a:solidFill>
              </a:defRPr>
            </a:lvl2pPr>
            <a:lvl3pPr marL="954731" indent="-151921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3pPr>
            <a:lvl4pPr marL="1353349" indent="-149134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4pPr>
            <a:lvl5pPr marL="1757541" indent="-151921">
              <a:lnSpc>
                <a:spcPts val="2283"/>
              </a:lnSpc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8010" y="350045"/>
            <a:ext cx="5847465" cy="300038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8122" y="4366583"/>
            <a:ext cx="2052056" cy="23961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3" y="4356240"/>
            <a:ext cx="1512041" cy="239614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6008" y="10634"/>
            <a:ext cx="5832158" cy="41984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24013" y="1250160"/>
            <a:ext cx="1674046" cy="10001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06057" y="1250160"/>
            <a:ext cx="4050111" cy="100012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4013" y="2300291"/>
            <a:ext cx="1674046" cy="10001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106057" y="2300291"/>
            <a:ext cx="4050111" cy="100012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54002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696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4004" y="2250285"/>
            <a:ext cx="1944053" cy="1670001"/>
          </a:xfrm>
        </p:spPr>
        <p:txBody>
          <a:bodyPr lIns="240843" tIns="0" rIns="160562">
            <a:normAutofit/>
          </a:bodyPr>
          <a:lstStyle>
            <a:lvl1pPr>
              <a:lnSpc>
                <a:spcPts val="1756"/>
              </a:lnSpc>
              <a:defRPr sz="16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025057" y="2250285"/>
            <a:ext cx="1944053" cy="1670001"/>
          </a:xfrm>
        </p:spPr>
        <p:txBody>
          <a:bodyPr lIns="240843" tIns="0" rIns="160562">
            <a:normAutofit/>
          </a:bodyPr>
          <a:lstStyle>
            <a:lvl1pPr>
              <a:lnSpc>
                <a:spcPts val="1756"/>
              </a:lnSpc>
              <a:defRPr sz="16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996111" y="2250285"/>
            <a:ext cx="1944053" cy="1670001"/>
          </a:xfrm>
        </p:spPr>
        <p:txBody>
          <a:bodyPr lIns="240843" tIns="0" rIns="160562">
            <a:normAutofit/>
          </a:bodyPr>
          <a:lstStyle>
            <a:lvl1pPr>
              <a:lnSpc>
                <a:spcPts val="1756"/>
              </a:lnSpc>
              <a:defRPr sz="16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54004" y="950122"/>
            <a:ext cx="1944053" cy="11199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025057" y="950122"/>
            <a:ext cx="1944053" cy="11199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3996111" y="950122"/>
            <a:ext cx="1944053" cy="11199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54002" y="-50005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696" y="289407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088" y="1130350"/>
            <a:ext cx="2862078" cy="297016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100"/>
            </a:lvl1pPr>
            <a:lvl2pPr>
              <a:buClr>
                <a:schemeClr val="accent6">
                  <a:lumMod val="50000"/>
                </a:schemeClr>
              </a:buClr>
              <a:defRPr sz="1700"/>
            </a:lvl2pPr>
            <a:lvl3pPr>
              <a:buClr>
                <a:schemeClr val="accent6">
                  <a:lumMod val="50000"/>
                </a:schemeClr>
              </a:buClr>
              <a:defRPr sz="17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buClr>
                <a:schemeClr val="accent6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4009" y="4356240"/>
            <a:ext cx="1512041" cy="239614"/>
          </a:xfrm>
        </p:spPr>
        <p:txBody>
          <a:bodyPr/>
          <a:lstStyle/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6008" y="-39374"/>
            <a:ext cx="5832158" cy="419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2703" y="300038"/>
            <a:ext cx="5847465" cy="300038"/>
          </a:xfrm>
        </p:spPr>
        <p:txBody>
          <a:bodyPr>
            <a:normAutofit/>
          </a:bodyPr>
          <a:lstStyle>
            <a:lvl1pPr>
              <a:buFontTx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38" y="695436"/>
            <a:ext cx="5508148" cy="120015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9953" y="1923937"/>
            <a:ext cx="3240088" cy="954771"/>
          </a:xfrm>
        </p:spPr>
        <p:txBody>
          <a:bodyPr lIns="80281" rIns="80281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577248" y="1972342"/>
            <a:ext cx="129604" cy="1500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81" tIns="40140" rIns="80281" bIns="4014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445137" y="1972342"/>
            <a:ext cx="129604" cy="1500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81" tIns="40140" rIns="80281" bIns="4014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13" y="972125"/>
            <a:ext cx="2862078" cy="29701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4092" y="972125"/>
            <a:ext cx="2862078" cy="29701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11" y="179189"/>
            <a:ext cx="5832158" cy="750094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12" y="3550445"/>
            <a:ext cx="2863202" cy="50006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0562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91843" y="3550445"/>
            <a:ext cx="2864327" cy="50006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0562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4012" y="947820"/>
            <a:ext cx="2863202" cy="25867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43" y="947820"/>
            <a:ext cx="2864327" cy="25867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18" y="3200401"/>
            <a:ext cx="5302189" cy="30003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1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132084" y="3514288"/>
            <a:ext cx="2816716" cy="600074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8018" y="180023"/>
            <a:ext cx="5300783" cy="30003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67318" y="4205215"/>
            <a:ext cx="1360837" cy="240029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770" y="3572234"/>
            <a:ext cx="5076137" cy="425402"/>
          </a:xfrm>
          <a:noFill/>
        </p:spPr>
        <p:txBody>
          <a:bodyPr lIns="80281" tIns="0" rIns="80281" anchor="t"/>
          <a:lstStyle>
            <a:lvl1pPr marL="0" marR="16056" indent="0" algn="r"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005" y="124667"/>
            <a:ext cx="6156166" cy="28803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9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076" y="4205214"/>
            <a:ext cx="1665882" cy="2396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4" y="3192738"/>
            <a:ext cx="5722903" cy="36925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7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3829" y="3901369"/>
            <a:ext cx="3501325" cy="6044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81" tIns="40140" rIns="80281" bIns="4014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4221" y="3897477"/>
            <a:ext cx="2615352" cy="612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81" tIns="40140" rIns="80281" bIns="4014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281" y="3800513"/>
            <a:ext cx="2411154" cy="70932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0281" tIns="40140" rIns="80281" bIns="4014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544" y="3798207"/>
            <a:ext cx="2413418" cy="71162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140089" y="3273666"/>
            <a:ext cx="129604" cy="1500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81" tIns="40140" rIns="80281" bIns="4014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007982" y="3273666"/>
            <a:ext cx="129604" cy="1500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81" tIns="40140" rIns="80281" bIns="4014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53829" y="3901369"/>
            <a:ext cx="3501325" cy="6044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81" tIns="40140" rIns="80281" bIns="4014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44221" y="3897477"/>
            <a:ext cx="2615352" cy="612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81" tIns="40140" rIns="80281" bIns="4014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281" y="3800513"/>
            <a:ext cx="2411154" cy="709321"/>
          </a:xfrm>
          <a:prstGeom prst="rtTriangle">
            <a:avLst/>
          </a:prstGeom>
          <a:blipFill>
            <a:blip r:embed="rId2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0281" tIns="40140" rIns="80281" bIns="4014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544" y="3798207"/>
            <a:ext cx="2413418" cy="71162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24011" y="180232"/>
            <a:ext cx="5832158" cy="750094"/>
          </a:xfrm>
          <a:prstGeom prst="rect">
            <a:avLst/>
          </a:prstGeom>
        </p:spPr>
        <p:txBody>
          <a:bodyPr vert="horz" lIns="80281" tIns="40140" rIns="80281" bIns="4014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24011" y="972125"/>
            <a:ext cx="5832158" cy="2970164"/>
          </a:xfrm>
          <a:prstGeom prst="rect">
            <a:avLst/>
          </a:prstGeom>
        </p:spPr>
        <p:txBody>
          <a:bodyPr vert="horz" lIns="80281" tIns="40140" rIns="80281" bIns="401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7318" y="4205215"/>
            <a:ext cx="1360837" cy="240029"/>
          </a:xfrm>
          <a:prstGeom prst="rect">
            <a:avLst/>
          </a:prstGeom>
        </p:spPr>
        <p:txBody>
          <a:bodyPr vert="horz" lIns="80281" tIns="40140" rIns="80281" bIns="40140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10/18/2021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04076" y="4205214"/>
            <a:ext cx="1665882" cy="239614"/>
          </a:xfrm>
          <a:prstGeom prst="rect">
            <a:avLst/>
          </a:prstGeom>
        </p:spPr>
        <p:txBody>
          <a:bodyPr vert="horz" lIns="80281" tIns="40140" rIns="80281" bIns="40140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128154" y="4205214"/>
            <a:ext cx="259207" cy="239614"/>
          </a:xfrm>
          <a:prstGeom prst="rect">
            <a:avLst/>
          </a:prstGeom>
        </p:spPr>
        <p:txBody>
          <a:bodyPr vert="horz" lIns="80281" tIns="40140" rIns="80281" bIns="40140" anchor="b"/>
          <a:lstStyle>
            <a:lvl1pPr algn="r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fld id="{F8B0B87E-3B2E-4F21-A1A4-CB49E979A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1123" indent="-224786" algn="l" rtl="0" eaLnBrk="1" latinLnBrk="0" hangingPunct="1">
        <a:spcBef>
          <a:spcPts val="35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5911" indent="-200702" algn="l" rtl="0" eaLnBrk="1" latinLnBrk="0" hangingPunct="1">
        <a:spcBef>
          <a:spcPts val="28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4642" indent="-200702" algn="l" rtl="0" eaLnBrk="1" latinLnBrk="0" hangingPunct="1">
        <a:spcBef>
          <a:spcPts val="307"/>
        </a:spcBef>
        <a:buClr>
          <a:schemeClr val="accent2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513" indent="-200702" algn="l" rtl="0" eaLnBrk="1" latinLnBrk="0" hangingPunct="1">
        <a:spcBef>
          <a:spcPts val="307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4214" indent="-200702" algn="l" rtl="0" eaLnBrk="1" latinLnBrk="0" hangingPunct="1">
        <a:spcBef>
          <a:spcPts val="307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04917" indent="-200702" algn="l" rtl="0" eaLnBrk="1" latinLnBrk="0" hangingPunct="1">
        <a:spcBef>
          <a:spcPts val="307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5619" indent="-200702" algn="l" rtl="0" eaLnBrk="1" latinLnBrk="0" hangingPunct="1">
        <a:spcBef>
          <a:spcPts val="307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06321" indent="-200702" algn="l" rtl="0" eaLnBrk="1" latinLnBrk="0" hangingPunct="1">
        <a:spcBef>
          <a:spcPts val="307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7024" indent="-200702" algn="l" rtl="0" eaLnBrk="1" latinLnBrk="0" hangingPunct="1">
        <a:spcBef>
          <a:spcPts val="307"/>
        </a:spcBef>
        <a:buClr>
          <a:schemeClr val="accent3"/>
        </a:buClr>
        <a:buFont typeface="Wingdings 2"/>
        <a:buChar char="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1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2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4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05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07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08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09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11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132087" y="3550444"/>
            <a:ext cx="3348091" cy="95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281" tIns="40140" rIns="80281" bIns="4014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9" y="750095"/>
            <a:ext cx="5670154" cy="297016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Cystic fibrosis</a:t>
            </a:r>
            <a:r>
              <a:rPr lang="en-US" dirty="0" smtClean="0"/>
              <a:t> (CF) is a rare recessive disorder with debilitating consequences.</a:t>
            </a:r>
          </a:p>
          <a:p>
            <a:pPr lvl="1"/>
            <a:r>
              <a:rPr lang="en-US" dirty="0" smtClean="0"/>
              <a:t>About </a:t>
            </a:r>
            <a:r>
              <a:rPr lang="en-US" b="1" dirty="0" smtClean="0"/>
              <a:t>1 in 3000 </a:t>
            </a:r>
            <a:r>
              <a:rPr lang="en-US" dirty="0" smtClean="0"/>
              <a:t>babies whose parents are of northern European descent are affected with this disorder. </a:t>
            </a:r>
            <a:endParaRPr lang="en-US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CF is caused by a defect in a gene termed the cystic fibrosis </a:t>
            </a:r>
            <a:r>
              <a:rPr lang="en-US" dirty="0" err="1" smtClean="0">
                <a:solidFill>
                  <a:srgbClr val="FF0000"/>
                </a:solidFill>
              </a:rPr>
              <a:t>transmembrane</a:t>
            </a:r>
            <a:r>
              <a:rPr lang="en-US" dirty="0" smtClean="0">
                <a:solidFill>
                  <a:srgbClr val="FF0000"/>
                </a:solidFill>
              </a:rPr>
              <a:t> regulator (</a:t>
            </a:r>
            <a:r>
              <a:rPr lang="en-US" i="1" dirty="0" smtClean="0">
                <a:solidFill>
                  <a:srgbClr val="FF0000"/>
                </a:solidFill>
              </a:rPr>
              <a:t>CFTR), which encodes a protein that functions </a:t>
            </a:r>
            <a:r>
              <a:rPr lang="en-US" dirty="0" smtClean="0">
                <a:solidFill>
                  <a:srgbClr val="FF0000"/>
                </a:solidFill>
              </a:rPr>
              <a:t>in the transport of chloride ions across the plasma membrane of epithelial cells, such as cells lining the respiratory and intestinal tracts.</a:t>
            </a:r>
          </a:p>
          <a:p>
            <a:r>
              <a:rPr lang="en-US" dirty="0" smtClean="0"/>
              <a:t>A defect in membrane transport leads to an abnormality in salt and water balance, which causes a variety of symptoms, particularly an </a:t>
            </a:r>
            <a:r>
              <a:rPr lang="en-US" dirty="0" err="1" smtClean="0"/>
              <a:t>overaccumulation</a:t>
            </a:r>
            <a:r>
              <a:rPr lang="en-US" dirty="0" smtClean="0"/>
              <a:t> of mucus in the lungs.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887" y="154036"/>
            <a:ext cx="5832158" cy="419845"/>
          </a:xfrm>
        </p:spPr>
        <p:txBody>
          <a:bodyPr/>
          <a:lstStyle/>
          <a:p>
            <a:r>
              <a:rPr lang="en-US" sz="2100" dirty="0"/>
              <a:t>Cystic Fibrosis</a:t>
            </a:r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47" y="-500060"/>
            <a:ext cx="1836049" cy="680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5940161" cy="29701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CF has been the subject of much gene therapy research.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implement CF gene therapy, it is necessary to deliver the normal </a:t>
            </a:r>
            <a:r>
              <a:rPr lang="en-US" i="1" dirty="0" smtClean="0">
                <a:solidFill>
                  <a:srgbClr val="FF0000"/>
                </a:solidFill>
              </a:rPr>
              <a:t>CFTR gene </a:t>
            </a:r>
            <a:r>
              <a:rPr lang="en-US" dirty="0" smtClean="0">
                <a:solidFill>
                  <a:srgbClr val="FF0000"/>
                </a:solidFill>
              </a:rPr>
              <a:t>to the lung cells.</a:t>
            </a:r>
          </a:p>
          <a:p>
            <a:r>
              <a:rPr lang="en-US" dirty="0" smtClean="0"/>
              <a:t>Unlike </a:t>
            </a:r>
            <a:r>
              <a:rPr lang="en-US" i="1" dirty="0" smtClean="0"/>
              <a:t>ADA gene therapy, in which the lymphocytes </a:t>
            </a:r>
            <a:r>
              <a:rPr lang="en-US" dirty="0" smtClean="0"/>
              <a:t>can be treated ex vivo, lung epithelial cells cannot be removed and then put back into the individual.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Instead, researchers must design innovative approaches that can target the </a:t>
            </a:r>
            <a:r>
              <a:rPr lang="en-US" i="1" dirty="0" smtClean="0">
                <a:solidFill>
                  <a:srgbClr val="FF0000"/>
                </a:solidFill>
              </a:rPr>
              <a:t>CFTR </a:t>
            </a:r>
            <a:r>
              <a:rPr lang="en-US" dirty="0" smtClean="0">
                <a:solidFill>
                  <a:srgbClr val="FF0000"/>
                </a:solidFill>
              </a:rPr>
              <a:t>gene directly to the lung cells.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729" y="230236"/>
            <a:ext cx="5832158" cy="419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CF – The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8" y="650081"/>
            <a:ext cx="2862078" cy="3429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In one protocol, the normal </a:t>
            </a:r>
            <a:r>
              <a:rPr lang="en-US" i="1" dirty="0" smtClean="0"/>
              <a:t>CFTR gene is cloned into an adenovirus, a virus that </a:t>
            </a:r>
            <a:r>
              <a:rPr lang="en-US" dirty="0" smtClean="0"/>
              <a:t>normally infects lung epithelial cells and causes a lung infection.</a:t>
            </a:r>
          </a:p>
          <a:p>
            <a:r>
              <a:rPr lang="en-US" dirty="0" smtClean="0"/>
              <a:t>This adenovirus, however, has been engineered so it can gain entry into the epithelial cells but not cause a lung infection.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49809" y="650082"/>
            <a:ext cx="2862078" cy="34504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In a second approach, the normal </a:t>
            </a:r>
            <a:r>
              <a:rPr lang="en-US" i="1" dirty="0" smtClean="0"/>
              <a:t>CFTR </a:t>
            </a:r>
            <a:r>
              <a:rPr lang="en-US" dirty="0" smtClean="0"/>
              <a:t>gene is </a:t>
            </a:r>
            <a:r>
              <a:rPr lang="en-US" dirty="0" err="1" smtClean="0"/>
              <a:t>complexed</a:t>
            </a:r>
            <a:r>
              <a:rPr lang="en-US" dirty="0" smtClean="0"/>
              <a:t> with </a:t>
            </a:r>
            <a:r>
              <a:rPr lang="en-US" dirty="0" err="1" smtClean="0"/>
              <a:t>liposomes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inhaled by the patient via an aerosol spray, the lung epithelial cells take up this liposome complex.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7" y="750095"/>
            <a:ext cx="6048164" cy="3176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Like </a:t>
            </a:r>
            <a:r>
              <a:rPr lang="en-US" sz="2400" i="1" dirty="0" smtClean="0"/>
              <a:t>ADA gene therapy, CF gene therapy is at an early </a:t>
            </a:r>
            <a:r>
              <a:rPr lang="en-US" sz="2400" dirty="0" smtClean="0"/>
              <a:t>stage of development. Researchers hope that gene therapy eventually will become an effective method of alleviating the symptoms associated with this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0481"/>
            <a:ext cx="6480175" cy="44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012" y="1133474"/>
            <a:ext cx="5886159" cy="3250407"/>
          </a:xfrm>
        </p:spPr>
        <p:txBody>
          <a:bodyPr/>
          <a:lstStyle/>
          <a:p>
            <a:r>
              <a:rPr lang="en-US" dirty="0" smtClean="0"/>
              <a:t>Of the over </a:t>
            </a:r>
            <a:r>
              <a:rPr lang="en-US" b="1" dirty="0" smtClean="0"/>
              <a:t>6000</a:t>
            </a:r>
            <a:r>
              <a:rPr lang="en-US" dirty="0" smtClean="0"/>
              <a:t> inherited human diseases catalogued to date, only a few are currently treatable.</a:t>
            </a:r>
          </a:p>
          <a:p>
            <a:r>
              <a:rPr lang="en-US" b="1" dirty="0" smtClean="0"/>
              <a:t>Gene therapy</a:t>
            </a:r>
            <a:r>
              <a:rPr lang="en-US" dirty="0" smtClean="0"/>
              <a:t>—introducing functional copies of a gene into an individual with two defective copies of the gene—is a potential tool for treating inherited human diseases.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729" y="285750"/>
            <a:ext cx="5832158" cy="59293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Gene Therapy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012" y="935831"/>
            <a:ext cx="5886159" cy="3600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many of these diseases, the missing or defective gene product cannot be supplied exogenously, as insulin is supplied to diabetics.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 enzymes are unstable and cannot be delivered in functional form to their sites of action in the body.</a:t>
            </a:r>
          </a:p>
          <a:p>
            <a:r>
              <a:rPr lang="en-US" dirty="0" smtClean="0"/>
              <a:t>Cell membranes are impermeable to large macromolecules such as proteins; thus, enzymes must be synthesized in the cells where they are needed.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Therefore, treatment of inherited diseases is largely restricted to those cases where the missing metabolite is a small molecule that can be distributed to the appropriate tissues of the body through the circulatory system.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3" y="116681"/>
            <a:ext cx="6264169" cy="8381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Why Gene Therapy is THE LAST OPTION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54087" y="802482"/>
            <a:ext cx="5688095" cy="13477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Somatic-cell or </a:t>
            </a:r>
            <a:r>
              <a:rPr lang="en-US" b="1" dirty="0" err="1" smtClean="0"/>
              <a:t>nonheritable</a:t>
            </a:r>
            <a:r>
              <a:rPr lang="en-US" b="1" dirty="0" smtClean="0"/>
              <a:t> gene therapy</a:t>
            </a:r>
            <a:endParaRPr lang="en-US" dirty="0" smtClean="0"/>
          </a:p>
          <a:p>
            <a:pPr lvl="2"/>
            <a:r>
              <a:rPr lang="en-US" dirty="0" smtClean="0"/>
              <a:t>will treat the disease symptoms of the individual but will not cure the disease.</a:t>
            </a:r>
          </a:p>
          <a:p>
            <a:pPr lvl="2"/>
            <a:r>
              <a:rPr lang="en-US" dirty="0" smtClean="0"/>
              <a:t>Thus, the defective gene(s) will still be present in the germ-line cells of the patient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954087" y="2200277"/>
            <a:ext cx="5526089" cy="1650204"/>
          </a:xfrm>
        </p:spPr>
        <p:txBody>
          <a:bodyPr>
            <a:normAutofit/>
          </a:bodyPr>
          <a:lstStyle/>
          <a:p>
            <a:r>
              <a:rPr lang="en-US" sz="1700" b="1" dirty="0"/>
              <a:t>Germ-line or heritable gene therapy</a:t>
            </a:r>
          </a:p>
          <a:p>
            <a:pPr lvl="2"/>
            <a:r>
              <a:rPr lang="en-US" dirty="0" smtClean="0"/>
              <a:t>is being performed on mice and other animals, but not on humans.</a:t>
            </a:r>
          </a:p>
          <a:p>
            <a:pPr lvl="2"/>
            <a:r>
              <a:rPr lang="en-US" dirty="0" smtClean="0"/>
              <a:t>Major moral and ethical considerations are involved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729" y="154036"/>
            <a:ext cx="5832158" cy="419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Gene Therapy</a:t>
            </a:r>
            <a:endParaRPr lang="en-US" dirty="0"/>
          </a:p>
        </p:txBody>
      </p:sp>
      <p:pic>
        <p:nvPicPr>
          <p:cNvPr id="17" name="Picture 16" descr="dna_strand_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347" y="497681"/>
            <a:ext cx="1242034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030287" y="600075"/>
            <a:ext cx="4114800" cy="3871913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cs typeface="Times New Roman" pitchFamily="18" charset="0"/>
              </a:rPr>
              <a:t>Liposome</a:t>
            </a:r>
          </a:p>
          <a:p>
            <a:pPr algn="just"/>
            <a:r>
              <a:rPr lang="en-US" dirty="0" smtClean="0">
                <a:cs typeface="Times New Roman" pitchFamily="18" charset="0"/>
              </a:rPr>
              <a:t>In this example, the DNA containing the gene of interest is </a:t>
            </a:r>
            <a:r>
              <a:rPr lang="en-US" dirty="0" err="1" smtClean="0">
                <a:cs typeface="Times New Roman" pitchFamily="18" charset="0"/>
              </a:rPr>
              <a:t>complexed</a:t>
            </a:r>
            <a:r>
              <a:rPr lang="en-US" dirty="0" smtClean="0">
                <a:cs typeface="Times New Roman" pitchFamily="18" charset="0"/>
              </a:rPr>
              <a:t> with cationic </a:t>
            </a:r>
            <a:r>
              <a:rPr lang="en-US" dirty="0" err="1" smtClean="0">
                <a:cs typeface="Times New Roman" pitchFamily="18" charset="0"/>
              </a:rPr>
              <a:t>liposomes</a:t>
            </a:r>
            <a:r>
              <a:rPr lang="en-US" dirty="0" smtClean="0"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cs typeface="Times New Roman" pitchFamily="18" charset="0"/>
              </a:rPr>
              <a:t>These complexes are taken into cells by </a:t>
            </a:r>
            <a:r>
              <a:rPr lang="en-US" dirty="0" err="1" smtClean="0">
                <a:cs typeface="Times New Roman" pitchFamily="18" charset="0"/>
              </a:rPr>
              <a:t>endocytosis</a:t>
            </a:r>
            <a:r>
              <a:rPr lang="en-US" dirty="0" smtClean="0">
                <a:cs typeface="Times New Roman" pitchFamily="18" charset="0"/>
              </a:rPr>
              <a:t>, in which a portion of the plasma membrane </a:t>
            </a:r>
            <a:r>
              <a:rPr lang="en-US" dirty="0" err="1" smtClean="0">
                <a:cs typeface="Times New Roman" pitchFamily="18" charset="0"/>
              </a:rPr>
              <a:t>invaginates</a:t>
            </a:r>
            <a:r>
              <a:rPr lang="en-US" dirty="0" smtClean="0">
                <a:cs typeface="Times New Roman" pitchFamily="18" charset="0"/>
              </a:rPr>
              <a:t> and creates an intracellular vesicle known as an </a:t>
            </a:r>
            <a:r>
              <a:rPr lang="en-US" dirty="0" err="1" smtClean="0">
                <a:cs typeface="Times New Roman" pitchFamily="18" charset="0"/>
              </a:rPr>
              <a:t>endosome</a:t>
            </a:r>
            <a:r>
              <a:rPr lang="en-US" dirty="0" smtClean="0">
                <a:cs typeface="Times New Roman" pitchFamily="18" charset="0"/>
              </a:rPr>
              <a:t>. After it is released from the </a:t>
            </a:r>
            <a:r>
              <a:rPr lang="en-US" dirty="0" err="1" smtClean="0">
                <a:cs typeface="Times New Roman" pitchFamily="18" charset="0"/>
              </a:rPr>
              <a:t>endosome</a:t>
            </a:r>
            <a:r>
              <a:rPr lang="en-US" dirty="0" smtClean="0">
                <a:cs typeface="Times New Roman" pitchFamily="18" charset="0"/>
              </a:rPr>
              <a:t>, the DNA may then integrate into the chromosomal DNA via recombination.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9729" y="30214"/>
            <a:ext cx="5832158" cy="419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Delivery Methods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8646" y="450059"/>
            <a:ext cx="1324713" cy="40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"/>
            <a:ext cx="1310842" cy="405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9" y="1107281"/>
            <a:ext cx="5670154" cy="29701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Adenosine </a:t>
            </a:r>
            <a:r>
              <a:rPr lang="en-US" dirty="0" err="1" smtClean="0"/>
              <a:t>deaminase</a:t>
            </a:r>
            <a:r>
              <a:rPr lang="en-US" dirty="0" smtClean="0"/>
              <a:t> (ADA) is an enzyme involved in </a:t>
            </a:r>
            <a:r>
              <a:rPr lang="en-US" dirty="0" err="1" smtClean="0"/>
              <a:t>purine</a:t>
            </a:r>
            <a:r>
              <a:rPr lang="en-US" dirty="0" smtClean="0"/>
              <a:t> metabolism.</a:t>
            </a:r>
          </a:p>
          <a:p>
            <a:pPr lvl="1"/>
            <a:r>
              <a:rPr lang="en-US" dirty="0" smtClean="0"/>
              <a:t>If both copies of the </a:t>
            </a:r>
            <a:r>
              <a:rPr lang="en-US" i="1" dirty="0" smtClean="0"/>
              <a:t>ADA gene are defective, </a:t>
            </a:r>
            <a:r>
              <a:rPr lang="en-US" dirty="0" err="1" smtClean="0"/>
              <a:t>deoxyadenosine</a:t>
            </a:r>
            <a:r>
              <a:rPr lang="en-US" dirty="0" smtClean="0"/>
              <a:t> accumulates within the cells</a:t>
            </a:r>
          </a:p>
          <a:p>
            <a:pPr lvl="1"/>
            <a:r>
              <a:rPr lang="en-US" dirty="0" smtClean="0"/>
              <a:t>At high concentrations, </a:t>
            </a:r>
            <a:r>
              <a:rPr lang="en-US" dirty="0" err="1" smtClean="0"/>
              <a:t>deoxyadenosine</a:t>
            </a:r>
            <a:r>
              <a:rPr lang="en-US" dirty="0" smtClean="0"/>
              <a:t> is toxic to lymphocytes</a:t>
            </a:r>
          </a:p>
          <a:p>
            <a:pPr lvl="1"/>
            <a:r>
              <a:rPr lang="en-US" dirty="0" smtClean="0"/>
              <a:t>the destruction of T and B cells leads to a form of severe combined immunodeficiency </a:t>
            </a:r>
            <a:r>
              <a:rPr lang="en-US" b="1" dirty="0" smtClean="0"/>
              <a:t>(SCID).</a:t>
            </a:r>
          </a:p>
          <a:p>
            <a:r>
              <a:rPr lang="en-US" dirty="0" smtClean="0"/>
              <a:t>SCID is typically fatal at an early age (generally, 1–2 years old)</a:t>
            </a:r>
          </a:p>
          <a:p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8" y="230236"/>
            <a:ext cx="5832158" cy="41984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Adenosine </a:t>
            </a:r>
            <a:r>
              <a:rPr lang="en-US" sz="2700" dirty="0" err="1"/>
              <a:t>Deaminase</a:t>
            </a:r>
            <a:r>
              <a:rPr lang="en-US" sz="2700" dirty="0"/>
              <a:t> Deficiency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703" y="726281"/>
            <a:ext cx="5847465" cy="3000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First Inherited Disease Treated with Gene Therapy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665" y="321455"/>
            <a:ext cx="1359526" cy="432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5940161" cy="29701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September 14, 1990, the first human gene therapy was approved for a young girl suffering from ADA deficiency.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work was carried out by a large team of researchers composed of R. Michael </a:t>
            </a:r>
            <a:r>
              <a:rPr lang="en-US" dirty="0" err="1" smtClean="0">
                <a:solidFill>
                  <a:srgbClr val="FF0000"/>
                </a:solidFill>
              </a:rPr>
              <a:t>Blaese</a:t>
            </a:r>
            <a:r>
              <a:rPr lang="en-US" dirty="0" smtClean="0">
                <a:solidFill>
                  <a:srgbClr val="FF0000"/>
                </a:solidFill>
              </a:rPr>
              <a:t>, Kenneth Culver, W. French Anderson.</a:t>
            </a:r>
          </a:p>
          <a:p>
            <a:r>
              <a:rPr lang="en-US" dirty="0" smtClean="0"/>
              <a:t>Prior to this clinical trial, the normal gene for ADA had been cloned into a retroviral vector that can infect lymphocytes.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general aim of this therapy was to remove  lymphocytes from the blood of the young girl with SCID, introduce the normal </a:t>
            </a:r>
            <a:r>
              <a:rPr lang="en-US" i="1" dirty="0" smtClean="0">
                <a:solidFill>
                  <a:srgbClr val="FF0000"/>
                </a:solidFill>
              </a:rPr>
              <a:t>ADA gene into her cells, and then return them to her </a:t>
            </a:r>
            <a:r>
              <a:rPr lang="en-US" dirty="0" smtClean="0">
                <a:solidFill>
                  <a:srgbClr val="FF0000"/>
                </a:solidFill>
              </a:rPr>
              <a:t>bloodstream.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8" y="150020"/>
            <a:ext cx="2620879" cy="1550193"/>
          </a:xfrm>
        </p:spPr>
        <p:txBody>
          <a:bodyPr>
            <a:noAutofit/>
          </a:bodyPr>
          <a:lstStyle/>
          <a:p>
            <a:r>
              <a:rPr lang="en-US" sz="1600" dirty="0" smtClean="0"/>
              <a:t>Remove </a:t>
            </a:r>
            <a:r>
              <a:rPr lang="en-US" sz="1600" i="1" dirty="0" smtClean="0"/>
              <a:t>ADA-deficient lymphocytes </a:t>
            </a:r>
            <a:r>
              <a:rPr lang="en-US" sz="1600" dirty="0" smtClean="0"/>
              <a:t>from the patient with SCID.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2006" y="2400302"/>
            <a:ext cx="1890051" cy="9001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Culture the cells in a laboratory.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287" y="200029"/>
            <a:ext cx="3544890" cy="410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2008" y="750095"/>
            <a:ext cx="3001879" cy="297016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Infect the cells with a retrovirus that contains the normal </a:t>
            </a:r>
            <a:r>
              <a:rPr lang="en-US" sz="1600" i="1" dirty="0"/>
              <a:t>ADA gene. </a:t>
            </a:r>
            <a:r>
              <a:rPr lang="en-US" sz="1600" dirty="0"/>
              <a:t>Retroviruses insert their DNA into the host cell chromosome as part of their reproductive cycle.</a:t>
            </a:r>
          </a:p>
          <a:p>
            <a:endParaRPr lang="en-US" sz="1600" dirty="0"/>
          </a:p>
          <a:p>
            <a:r>
              <a:rPr lang="en-US" sz="1600" dirty="0"/>
              <a:t>Infuse the </a:t>
            </a:r>
            <a:r>
              <a:rPr lang="en-US" sz="1600" i="1" dirty="0"/>
              <a:t>ADA-gene-corrected</a:t>
            </a:r>
          </a:p>
          <a:p>
            <a:r>
              <a:rPr lang="en-US" sz="1600" dirty="0"/>
              <a:t>lymphocytes back into the SCID patient.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7" y="650081"/>
            <a:ext cx="3321477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861</Words>
  <Application>Microsoft Office PowerPoint</Application>
  <PresentationFormat>Custom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Gene Therapy</vt:lpstr>
      <vt:lpstr>What is Gene Therapy</vt:lpstr>
      <vt:lpstr>Why Gene Therapy is THE LAST OPTION</vt:lpstr>
      <vt:lpstr>Types of Gene Therapy</vt:lpstr>
      <vt:lpstr>Gene Delivery Methods</vt:lpstr>
      <vt:lpstr>Adenosine Deaminase Deficiency</vt:lpstr>
      <vt:lpstr>Slide 7</vt:lpstr>
      <vt:lpstr>Slide 8</vt:lpstr>
      <vt:lpstr>Slide 9</vt:lpstr>
      <vt:lpstr>Cystic Fibrosis</vt:lpstr>
      <vt:lpstr>CF – The Therapy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Therapy</dc:title>
  <dc:creator>ismail - [2010]</dc:creator>
  <cp:lastModifiedBy>user</cp:lastModifiedBy>
  <cp:revision>28</cp:revision>
  <dcterms:created xsi:type="dcterms:W3CDTF">2013-11-22T15:48:38Z</dcterms:created>
  <dcterms:modified xsi:type="dcterms:W3CDTF">2021-10-18T09:37:49Z</dcterms:modified>
</cp:coreProperties>
</file>