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66"/>
  </p:notesMasterIdLst>
  <p:sldIdLst>
    <p:sldId id="256" r:id="rId2"/>
    <p:sldId id="292" r:id="rId3"/>
    <p:sldId id="300" r:id="rId4"/>
    <p:sldId id="347" r:id="rId5"/>
    <p:sldId id="258" r:id="rId6"/>
    <p:sldId id="272" r:id="rId7"/>
    <p:sldId id="302" r:id="rId8"/>
    <p:sldId id="352" r:id="rId9"/>
    <p:sldId id="351" r:id="rId10"/>
    <p:sldId id="345" r:id="rId11"/>
    <p:sldId id="303" r:id="rId12"/>
    <p:sldId id="350" r:id="rId13"/>
    <p:sldId id="304" r:id="rId14"/>
    <p:sldId id="305" r:id="rId15"/>
    <p:sldId id="306" r:id="rId16"/>
    <p:sldId id="307" r:id="rId17"/>
    <p:sldId id="348" r:id="rId18"/>
    <p:sldId id="308" r:id="rId19"/>
    <p:sldId id="355" r:id="rId20"/>
    <p:sldId id="356" r:id="rId21"/>
    <p:sldId id="357" r:id="rId22"/>
    <p:sldId id="301" r:id="rId23"/>
    <p:sldId id="312" r:id="rId24"/>
    <p:sldId id="313" r:id="rId25"/>
    <p:sldId id="314" r:id="rId26"/>
    <p:sldId id="315" r:id="rId27"/>
    <p:sldId id="316" r:id="rId28"/>
    <p:sldId id="335" r:id="rId29"/>
    <p:sldId id="317" r:id="rId30"/>
    <p:sldId id="318" r:id="rId31"/>
    <p:sldId id="319" r:id="rId32"/>
    <p:sldId id="320" r:id="rId33"/>
    <p:sldId id="321" r:id="rId34"/>
    <p:sldId id="346" r:id="rId35"/>
    <p:sldId id="349" r:id="rId36"/>
    <p:sldId id="322" r:id="rId37"/>
    <p:sldId id="323" r:id="rId38"/>
    <p:sldId id="324" r:id="rId39"/>
    <p:sldId id="325" r:id="rId40"/>
    <p:sldId id="326" r:id="rId41"/>
    <p:sldId id="327" r:id="rId42"/>
    <p:sldId id="328" r:id="rId43"/>
    <p:sldId id="329" r:id="rId44"/>
    <p:sldId id="330" r:id="rId45"/>
    <p:sldId id="361" r:id="rId46"/>
    <p:sldId id="331" r:id="rId47"/>
    <p:sldId id="332" r:id="rId48"/>
    <p:sldId id="334" r:id="rId49"/>
    <p:sldId id="333" r:id="rId50"/>
    <p:sldId id="336" r:id="rId51"/>
    <p:sldId id="337" r:id="rId52"/>
    <p:sldId id="370" r:id="rId53"/>
    <p:sldId id="339" r:id="rId54"/>
    <p:sldId id="340" r:id="rId55"/>
    <p:sldId id="358" r:id="rId56"/>
    <p:sldId id="362" r:id="rId57"/>
    <p:sldId id="363" r:id="rId58"/>
    <p:sldId id="364" r:id="rId59"/>
    <p:sldId id="365" r:id="rId60"/>
    <p:sldId id="366" r:id="rId61"/>
    <p:sldId id="367" r:id="rId62"/>
    <p:sldId id="368" r:id="rId63"/>
    <p:sldId id="369" r:id="rId64"/>
    <p:sldId id="37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9112"/>
    <a:srgbClr val="0DBD76"/>
    <a:srgbClr val="11B9B1"/>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588" autoAdjust="0"/>
    <p:restoredTop sz="94671" autoAdjust="0"/>
  </p:normalViewPr>
  <p:slideViewPr>
    <p:cSldViewPr>
      <p:cViewPr varScale="1">
        <p:scale>
          <a:sx n="116" d="100"/>
          <a:sy n="116" d="100"/>
        </p:scale>
        <p:origin x="10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40CA45-4485-487B-8AAC-C99AE2831A4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D3A94C8-E5DA-4D19-957F-E540581D3B02}" type="pres">
      <dgm:prSet presAssocID="{2C40CA45-4485-487B-8AAC-C99AE2831A45}" presName="hierChild1" presStyleCnt="0">
        <dgm:presLayoutVars>
          <dgm:orgChart val="1"/>
          <dgm:chPref val="1"/>
          <dgm:dir/>
          <dgm:animOne val="branch"/>
          <dgm:animLvl val="lvl"/>
          <dgm:resizeHandles/>
        </dgm:presLayoutVars>
      </dgm:prSet>
      <dgm:spPr/>
      <dgm:t>
        <a:bodyPr/>
        <a:lstStyle/>
        <a:p>
          <a:endParaRPr lang="en-US"/>
        </a:p>
      </dgm:t>
    </dgm:pt>
  </dgm:ptLst>
  <dgm:cxnLst>
    <dgm:cxn modelId="{F81842CF-35EF-4D7C-BC46-2186E5B896E0}" type="presOf" srcId="{2C40CA45-4485-487B-8AAC-C99AE2831A45}" destId="{0D3A94C8-E5DA-4D19-957F-E540581D3B02}"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90B3F0-9042-4EF9-8524-8E1AD82FA67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81C0739-7943-44EF-BD76-6A9D4D2B3F27}">
      <dgm:prSet phldrT="[Text]"/>
      <dgm:spPr/>
      <dgm:t>
        <a:bodyPr/>
        <a:lstStyle/>
        <a:p>
          <a:r>
            <a:rPr lang="en-US" dirty="0" smtClean="0"/>
            <a:t>Tax Structure</a:t>
          </a:r>
          <a:endParaRPr lang="en-US" dirty="0"/>
        </a:p>
      </dgm:t>
    </dgm:pt>
    <dgm:pt modelId="{7289CE15-F2EF-4742-B693-516D60776215}" type="parTrans" cxnId="{ABF4D38A-5D4F-4157-8EE9-E24785CDA8F6}">
      <dgm:prSet/>
      <dgm:spPr/>
      <dgm:t>
        <a:bodyPr/>
        <a:lstStyle/>
        <a:p>
          <a:endParaRPr lang="en-US"/>
        </a:p>
      </dgm:t>
    </dgm:pt>
    <dgm:pt modelId="{FA3EA4E0-B896-4B7C-8983-C98AF8D265C2}" type="sibTrans" cxnId="{ABF4D38A-5D4F-4157-8EE9-E24785CDA8F6}">
      <dgm:prSet/>
      <dgm:spPr/>
      <dgm:t>
        <a:bodyPr/>
        <a:lstStyle/>
        <a:p>
          <a:endParaRPr lang="en-US"/>
        </a:p>
      </dgm:t>
    </dgm:pt>
    <dgm:pt modelId="{CB3EFC06-DE69-4142-AA73-38B6894872D8}">
      <dgm:prSet phldrT="[Text]"/>
      <dgm:spPr/>
      <dgm:t>
        <a:bodyPr/>
        <a:lstStyle/>
        <a:p>
          <a:r>
            <a:rPr lang="en-US" dirty="0" smtClean="0"/>
            <a:t>Direct Tax</a:t>
          </a:r>
          <a:endParaRPr lang="en-US" dirty="0"/>
        </a:p>
      </dgm:t>
    </dgm:pt>
    <dgm:pt modelId="{80842760-F91B-4DAB-A7EC-36915B75A0A7}" type="parTrans" cxnId="{53766E5A-53C1-43FF-8920-BF4457DBE946}">
      <dgm:prSet/>
      <dgm:spPr/>
      <dgm:t>
        <a:bodyPr/>
        <a:lstStyle/>
        <a:p>
          <a:endParaRPr lang="en-US"/>
        </a:p>
      </dgm:t>
    </dgm:pt>
    <dgm:pt modelId="{B624454B-2418-4A00-AE2E-208DEC616CAE}" type="sibTrans" cxnId="{53766E5A-53C1-43FF-8920-BF4457DBE946}">
      <dgm:prSet/>
      <dgm:spPr/>
      <dgm:t>
        <a:bodyPr/>
        <a:lstStyle/>
        <a:p>
          <a:endParaRPr lang="en-US"/>
        </a:p>
      </dgm:t>
    </dgm:pt>
    <dgm:pt modelId="{08F657A8-0649-4EE1-B878-73DE297C7FFE}">
      <dgm:prSet phldrT="[Text]"/>
      <dgm:spPr/>
      <dgm:t>
        <a:bodyPr/>
        <a:lstStyle/>
        <a:p>
          <a:r>
            <a:rPr lang="en-US" dirty="0" smtClean="0"/>
            <a:t>Income Tax	</a:t>
          </a:r>
          <a:endParaRPr lang="en-US" dirty="0"/>
        </a:p>
      </dgm:t>
    </dgm:pt>
    <dgm:pt modelId="{2FC053DF-9B88-4A57-9360-82A4DBC16C90}" type="parTrans" cxnId="{5AC37F2F-C907-4327-AD5D-CF33AE03D5E0}">
      <dgm:prSet/>
      <dgm:spPr/>
      <dgm:t>
        <a:bodyPr/>
        <a:lstStyle/>
        <a:p>
          <a:endParaRPr lang="en-US"/>
        </a:p>
      </dgm:t>
    </dgm:pt>
    <dgm:pt modelId="{73F08E9F-A778-47C3-93FE-DAFCC8D2CB51}" type="sibTrans" cxnId="{5AC37F2F-C907-4327-AD5D-CF33AE03D5E0}">
      <dgm:prSet/>
      <dgm:spPr/>
      <dgm:t>
        <a:bodyPr/>
        <a:lstStyle/>
        <a:p>
          <a:endParaRPr lang="en-US"/>
        </a:p>
      </dgm:t>
    </dgm:pt>
    <dgm:pt modelId="{74A34120-397E-4318-BB0A-E225657A770C}">
      <dgm:prSet phldrT="[Text]"/>
      <dgm:spPr/>
      <dgm:t>
        <a:bodyPr/>
        <a:lstStyle/>
        <a:p>
          <a:r>
            <a:rPr lang="en-US" dirty="0" smtClean="0"/>
            <a:t>Wealth Tax</a:t>
          </a:r>
          <a:endParaRPr lang="en-US" dirty="0"/>
        </a:p>
      </dgm:t>
    </dgm:pt>
    <dgm:pt modelId="{CC8AE5BF-EE24-466C-83E5-792AC9EB7C97}" type="parTrans" cxnId="{DF8437B7-A22C-4534-90D2-DB696F03DD81}">
      <dgm:prSet/>
      <dgm:spPr/>
      <dgm:t>
        <a:bodyPr/>
        <a:lstStyle/>
        <a:p>
          <a:endParaRPr lang="en-US"/>
        </a:p>
      </dgm:t>
    </dgm:pt>
    <dgm:pt modelId="{1101559F-1E66-4334-B955-C39CD3B7E068}" type="sibTrans" cxnId="{DF8437B7-A22C-4534-90D2-DB696F03DD81}">
      <dgm:prSet/>
      <dgm:spPr/>
      <dgm:t>
        <a:bodyPr/>
        <a:lstStyle/>
        <a:p>
          <a:endParaRPr lang="en-US"/>
        </a:p>
      </dgm:t>
    </dgm:pt>
    <dgm:pt modelId="{D2264B91-699F-49A0-9FFA-6C0CCA2A7C80}">
      <dgm:prSet phldrT="[Text]"/>
      <dgm:spPr/>
      <dgm:t>
        <a:bodyPr/>
        <a:lstStyle/>
        <a:p>
          <a:r>
            <a:rPr lang="en-US" dirty="0" smtClean="0"/>
            <a:t>Indirect Tax</a:t>
          </a:r>
          <a:endParaRPr lang="en-US" dirty="0"/>
        </a:p>
      </dgm:t>
    </dgm:pt>
    <dgm:pt modelId="{F8128AA2-CEDC-498F-99A1-AB59C57AEE5A}" type="parTrans" cxnId="{74EDB11A-8AA7-4171-B5E0-05C9A901D666}">
      <dgm:prSet/>
      <dgm:spPr/>
      <dgm:t>
        <a:bodyPr/>
        <a:lstStyle/>
        <a:p>
          <a:endParaRPr lang="en-US"/>
        </a:p>
      </dgm:t>
    </dgm:pt>
    <dgm:pt modelId="{37F38100-B321-4E85-8654-56D82029AF19}" type="sibTrans" cxnId="{74EDB11A-8AA7-4171-B5E0-05C9A901D666}">
      <dgm:prSet/>
      <dgm:spPr/>
      <dgm:t>
        <a:bodyPr/>
        <a:lstStyle/>
        <a:p>
          <a:endParaRPr lang="en-US"/>
        </a:p>
      </dgm:t>
    </dgm:pt>
    <dgm:pt modelId="{0EF63A1C-B734-4E02-84F9-BBDD5A76FEF6}">
      <dgm:prSet phldrT="[Text]"/>
      <dgm:spPr/>
      <dgm:t>
        <a:bodyPr/>
        <a:lstStyle/>
        <a:p>
          <a:r>
            <a:rPr lang="en-US" dirty="0" smtClean="0"/>
            <a:t>Central Tax</a:t>
          </a:r>
          <a:endParaRPr lang="en-US" dirty="0"/>
        </a:p>
      </dgm:t>
    </dgm:pt>
    <dgm:pt modelId="{1544B6E4-E7EE-4AF0-9E91-2ABF3937FBB4}" type="parTrans" cxnId="{007C27C9-8F08-4E76-9AA4-297AFE410F6B}">
      <dgm:prSet/>
      <dgm:spPr/>
      <dgm:t>
        <a:bodyPr/>
        <a:lstStyle/>
        <a:p>
          <a:endParaRPr lang="en-US"/>
        </a:p>
      </dgm:t>
    </dgm:pt>
    <dgm:pt modelId="{6484FEC6-6474-4ED9-A1AF-B98B3F3E044D}" type="sibTrans" cxnId="{007C27C9-8F08-4E76-9AA4-297AFE410F6B}">
      <dgm:prSet/>
      <dgm:spPr/>
      <dgm:t>
        <a:bodyPr/>
        <a:lstStyle/>
        <a:p>
          <a:endParaRPr lang="en-US"/>
        </a:p>
      </dgm:t>
    </dgm:pt>
    <dgm:pt modelId="{2242E98D-9141-418C-81A0-D8F4F5DFD876}">
      <dgm:prSet phldrT="[Text]"/>
      <dgm:spPr/>
      <dgm:t>
        <a:bodyPr/>
        <a:lstStyle/>
        <a:p>
          <a:r>
            <a:rPr lang="en-US" dirty="0" smtClean="0"/>
            <a:t>State Tax</a:t>
          </a:r>
          <a:endParaRPr lang="en-US" dirty="0"/>
        </a:p>
      </dgm:t>
    </dgm:pt>
    <dgm:pt modelId="{2A9606AD-015D-4668-8AAF-C826CC2B513C}" type="parTrans" cxnId="{2B87F5DE-EE08-42B4-B514-B61B50A98E81}">
      <dgm:prSet/>
      <dgm:spPr/>
      <dgm:t>
        <a:bodyPr/>
        <a:lstStyle/>
        <a:p>
          <a:endParaRPr lang="en-US"/>
        </a:p>
      </dgm:t>
    </dgm:pt>
    <dgm:pt modelId="{E6866E29-4897-4611-92EE-0E2BD66D9EF8}" type="sibTrans" cxnId="{2B87F5DE-EE08-42B4-B514-B61B50A98E81}">
      <dgm:prSet/>
      <dgm:spPr/>
      <dgm:t>
        <a:bodyPr/>
        <a:lstStyle/>
        <a:p>
          <a:endParaRPr lang="en-US"/>
        </a:p>
      </dgm:t>
    </dgm:pt>
    <dgm:pt modelId="{A6F67CA6-7087-4B51-B927-B5BBD560ABCA}">
      <dgm:prSet/>
      <dgm:spPr/>
      <dgm:t>
        <a:bodyPr/>
        <a:lstStyle/>
        <a:p>
          <a:r>
            <a:rPr lang="en-US" dirty="0" smtClean="0"/>
            <a:t>Excise</a:t>
          </a:r>
          <a:endParaRPr lang="en-US" dirty="0"/>
        </a:p>
      </dgm:t>
    </dgm:pt>
    <dgm:pt modelId="{0102B7CC-2A07-4D56-BA17-42F584B48D8F}" type="parTrans" cxnId="{BFD237DF-1B71-4B10-8A14-81853AFF1AB5}">
      <dgm:prSet/>
      <dgm:spPr/>
      <dgm:t>
        <a:bodyPr/>
        <a:lstStyle/>
        <a:p>
          <a:endParaRPr lang="en-US"/>
        </a:p>
      </dgm:t>
    </dgm:pt>
    <dgm:pt modelId="{E375B44C-93C1-48E5-90FE-2BF969EAACEF}" type="sibTrans" cxnId="{BFD237DF-1B71-4B10-8A14-81853AFF1AB5}">
      <dgm:prSet/>
      <dgm:spPr/>
      <dgm:t>
        <a:bodyPr/>
        <a:lstStyle/>
        <a:p>
          <a:endParaRPr lang="en-US"/>
        </a:p>
      </dgm:t>
    </dgm:pt>
    <dgm:pt modelId="{21DA303B-0883-4F8D-B52E-8334BB91654F}">
      <dgm:prSet/>
      <dgm:spPr/>
      <dgm:t>
        <a:bodyPr/>
        <a:lstStyle/>
        <a:p>
          <a:r>
            <a:rPr lang="en-US" dirty="0" smtClean="0"/>
            <a:t>Service Tax</a:t>
          </a:r>
          <a:endParaRPr lang="en-US" dirty="0"/>
        </a:p>
      </dgm:t>
    </dgm:pt>
    <dgm:pt modelId="{23DB236C-7432-42B3-AD3B-9EFF5FE742BF}" type="parTrans" cxnId="{324EFF16-CCF9-449E-A4DC-312F05199E7C}">
      <dgm:prSet/>
      <dgm:spPr/>
      <dgm:t>
        <a:bodyPr/>
        <a:lstStyle/>
        <a:p>
          <a:endParaRPr lang="en-US"/>
        </a:p>
      </dgm:t>
    </dgm:pt>
    <dgm:pt modelId="{3B4C10C7-9C2D-46D6-85F8-7EB80D70CDCC}" type="sibTrans" cxnId="{324EFF16-CCF9-449E-A4DC-312F05199E7C}">
      <dgm:prSet/>
      <dgm:spPr/>
      <dgm:t>
        <a:bodyPr/>
        <a:lstStyle/>
        <a:p>
          <a:endParaRPr lang="en-US"/>
        </a:p>
      </dgm:t>
    </dgm:pt>
    <dgm:pt modelId="{E95EDEC0-3F13-49FB-834C-CD39C92B6290}">
      <dgm:prSet/>
      <dgm:spPr/>
      <dgm:t>
        <a:bodyPr/>
        <a:lstStyle/>
        <a:p>
          <a:r>
            <a:rPr lang="en-US" smtClean="0"/>
            <a:t>Custome</a:t>
          </a:r>
          <a:endParaRPr lang="en-US" dirty="0"/>
        </a:p>
      </dgm:t>
    </dgm:pt>
    <dgm:pt modelId="{699672D2-7CC5-44F7-BF6D-57CB27E4FDDE}" type="parTrans" cxnId="{45BA78C9-C989-4836-9D79-B14412F61244}">
      <dgm:prSet/>
      <dgm:spPr/>
      <dgm:t>
        <a:bodyPr/>
        <a:lstStyle/>
        <a:p>
          <a:endParaRPr lang="en-US"/>
        </a:p>
      </dgm:t>
    </dgm:pt>
    <dgm:pt modelId="{43E930DC-A652-4660-9E91-512CBCB5EBEA}" type="sibTrans" cxnId="{45BA78C9-C989-4836-9D79-B14412F61244}">
      <dgm:prSet/>
      <dgm:spPr/>
      <dgm:t>
        <a:bodyPr/>
        <a:lstStyle/>
        <a:p>
          <a:endParaRPr lang="en-US"/>
        </a:p>
      </dgm:t>
    </dgm:pt>
    <dgm:pt modelId="{A4BEEBE0-270B-4242-99AF-5B6303CFF81E}">
      <dgm:prSet/>
      <dgm:spPr/>
      <dgm:t>
        <a:bodyPr/>
        <a:lstStyle/>
        <a:p>
          <a:r>
            <a:rPr lang="en-US" dirty="0" smtClean="0"/>
            <a:t>VAT</a:t>
          </a:r>
          <a:endParaRPr lang="en-US" dirty="0"/>
        </a:p>
      </dgm:t>
    </dgm:pt>
    <dgm:pt modelId="{60C737DE-A62A-4166-872B-AF02BB707069}" type="parTrans" cxnId="{8E18FB67-FE96-4106-87E6-F71277405885}">
      <dgm:prSet/>
      <dgm:spPr/>
      <dgm:t>
        <a:bodyPr/>
        <a:lstStyle/>
        <a:p>
          <a:endParaRPr lang="en-US"/>
        </a:p>
      </dgm:t>
    </dgm:pt>
    <dgm:pt modelId="{CDBE9535-50A2-4422-A35A-DC3CBA364584}" type="sibTrans" cxnId="{8E18FB67-FE96-4106-87E6-F71277405885}">
      <dgm:prSet/>
      <dgm:spPr/>
      <dgm:t>
        <a:bodyPr/>
        <a:lstStyle/>
        <a:p>
          <a:endParaRPr lang="en-US"/>
        </a:p>
      </dgm:t>
    </dgm:pt>
    <dgm:pt modelId="{43825AF3-FED2-478A-B6B1-BDD94BED749D}">
      <dgm:prSet/>
      <dgm:spPr/>
      <dgm:t>
        <a:bodyPr/>
        <a:lstStyle/>
        <a:p>
          <a:r>
            <a:rPr lang="en-US" dirty="0" smtClean="0"/>
            <a:t>Entry Tax, luxury tax, Lottery Tax, etc.</a:t>
          </a:r>
          <a:endParaRPr lang="en-US" dirty="0"/>
        </a:p>
      </dgm:t>
    </dgm:pt>
    <dgm:pt modelId="{57480883-0066-4B28-A56B-B6C3D488C5DB}" type="parTrans" cxnId="{9A2DD2D1-6643-4B8E-BC62-2B6F6488A581}">
      <dgm:prSet/>
      <dgm:spPr/>
      <dgm:t>
        <a:bodyPr/>
        <a:lstStyle/>
        <a:p>
          <a:endParaRPr lang="en-US"/>
        </a:p>
      </dgm:t>
    </dgm:pt>
    <dgm:pt modelId="{DA6AC472-28EE-494D-A7D3-E89A4CB5A84F}" type="sibTrans" cxnId="{9A2DD2D1-6643-4B8E-BC62-2B6F6488A581}">
      <dgm:prSet/>
      <dgm:spPr/>
      <dgm:t>
        <a:bodyPr/>
        <a:lstStyle/>
        <a:p>
          <a:endParaRPr lang="en-US"/>
        </a:p>
      </dgm:t>
    </dgm:pt>
    <dgm:pt modelId="{A28D54F6-E6E9-44D8-87AF-B06D1360A52D}" type="pres">
      <dgm:prSet presAssocID="{DC90B3F0-9042-4EF9-8524-8E1AD82FA674}" presName="hierChild1" presStyleCnt="0">
        <dgm:presLayoutVars>
          <dgm:chPref val="1"/>
          <dgm:dir/>
          <dgm:animOne val="branch"/>
          <dgm:animLvl val="lvl"/>
          <dgm:resizeHandles/>
        </dgm:presLayoutVars>
      </dgm:prSet>
      <dgm:spPr/>
      <dgm:t>
        <a:bodyPr/>
        <a:lstStyle/>
        <a:p>
          <a:endParaRPr lang="en-US"/>
        </a:p>
      </dgm:t>
    </dgm:pt>
    <dgm:pt modelId="{29736180-43D6-4D56-A974-FA10F8B5F9A2}" type="pres">
      <dgm:prSet presAssocID="{881C0739-7943-44EF-BD76-6A9D4D2B3F27}" presName="hierRoot1" presStyleCnt="0"/>
      <dgm:spPr/>
    </dgm:pt>
    <dgm:pt modelId="{612247BE-AAE9-4FDD-B392-BBFEFD51FA7A}" type="pres">
      <dgm:prSet presAssocID="{881C0739-7943-44EF-BD76-6A9D4D2B3F27}" presName="composite" presStyleCnt="0"/>
      <dgm:spPr/>
    </dgm:pt>
    <dgm:pt modelId="{25B37764-B936-4A82-941E-933050CE1DD0}" type="pres">
      <dgm:prSet presAssocID="{881C0739-7943-44EF-BD76-6A9D4D2B3F27}" presName="background" presStyleLbl="node0" presStyleIdx="0" presStyleCnt="1"/>
      <dgm:spPr/>
    </dgm:pt>
    <dgm:pt modelId="{5941A6D5-DD07-4CF9-A9F7-F72748EC608C}" type="pres">
      <dgm:prSet presAssocID="{881C0739-7943-44EF-BD76-6A9D4D2B3F27}" presName="text" presStyleLbl="fgAcc0" presStyleIdx="0" presStyleCnt="1">
        <dgm:presLayoutVars>
          <dgm:chPref val="3"/>
        </dgm:presLayoutVars>
      </dgm:prSet>
      <dgm:spPr/>
      <dgm:t>
        <a:bodyPr/>
        <a:lstStyle/>
        <a:p>
          <a:endParaRPr lang="en-US"/>
        </a:p>
      </dgm:t>
    </dgm:pt>
    <dgm:pt modelId="{73784BDC-A0B0-45F3-9C49-C671A54E6600}" type="pres">
      <dgm:prSet presAssocID="{881C0739-7943-44EF-BD76-6A9D4D2B3F27}" presName="hierChild2" presStyleCnt="0"/>
      <dgm:spPr/>
    </dgm:pt>
    <dgm:pt modelId="{7C0469FD-B98E-4637-A481-108F4E50CACB}" type="pres">
      <dgm:prSet presAssocID="{80842760-F91B-4DAB-A7EC-36915B75A0A7}" presName="Name10" presStyleLbl="parChTrans1D2" presStyleIdx="0" presStyleCnt="2"/>
      <dgm:spPr/>
      <dgm:t>
        <a:bodyPr/>
        <a:lstStyle/>
        <a:p>
          <a:endParaRPr lang="en-US"/>
        </a:p>
      </dgm:t>
    </dgm:pt>
    <dgm:pt modelId="{163CE9A9-1FD3-45F3-9D23-5DADA79788C4}" type="pres">
      <dgm:prSet presAssocID="{CB3EFC06-DE69-4142-AA73-38B6894872D8}" presName="hierRoot2" presStyleCnt="0"/>
      <dgm:spPr/>
    </dgm:pt>
    <dgm:pt modelId="{B408B492-B770-49B9-A09B-0A833743E876}" type="pres">
      <dgm:prSet presAssocID="{CB3EFC06-DE69-4142-AA73-38B6894872D8}" presName="composite2" presStyleCnt="0"/>
      <dgm:spPr/>
    </dgm:pt>
    <dgm:pt modelId="{EA12A5BA-5FFC-45F1-B49F-FCEF2A07016E}" type="pres">
      <dgm:prSet presAssocID="{CB3EFC06-DE69-4142-AA73-38B6894872D8}" presName="background2" presStyleLbl="node2" presStyleIdx="0" presStyleCnt="2"/>
      <dgm:spPr/>
    </dgm:pt>
    <dgm:pt modelId="{320FD404-409D-4E1F-AEB7-F7D7BD9BE221}" type="pres">
      <dgm:prSet presAssocID="{CB3EFC06-DE69-4142-AA73-38B6894872D8}" presName="text2" presStyleLbl="fgAcc2" presStyleIdx="0" presStyleCnt="2">
        <dgm:presLayoutVars>
          <dgm:chPref val="3"/>
        </dgm:presLayoutVars>
      </dgm:prSet>
      <dgm:spPr/>
      <dgm:t>
        <a:bodyPr/>
        <a:lstStyle/>
        <a:p>
          <a:endParaRPr lang="en-US"/>
        </a:p>
      </dgm:t>
    </dgm:pt>
    <dgm:pt modelId="{4E471225-742C-4203-95CD-2D98C2F6751B}" type="pres">
      <dgm:prSet presAssocID="{CB3EFC06-DE69-4142-AA73-38B6894872D8}" presName="hierChild3" presStyleCnt="0"/>
      <dgm:spPr/>
    </dgm:pt>
    <dgm:pt modelId="{29003078-F5E9-43E9-989F-0DE3873C6855}" type="pres">
      <dgm:prSet presAssocID="{2FC053DF-9B88-4A57-9360-82A4DBC16C90}" presName="Name17" presStyleLbl="parChTrans1D3" presStyleIdx="0" presStyleCnt="4"/>
      <dgm:spPr/>
      <dgm:t>
        <a:bodyPr/>
        <a:lstStyle/>
        <a:p>
          <a:endParaRPr lang="en-US"/>
        </a:p>
      </dgm:t>
    </dgm:pt>
    <dgm:pt modelId="{08F32115-873D-47EE-BC14-5C5D100265AB}" type="pres">
      <dgm:prSet presAssocID="{08F657A8-0649-4EE1-B878-73DE297C7FFE}" presName="hierRoot3" presStyleCnt="0"/>
      <dgm:spPr/>
    </dgm:pt>
    <dgm:pt modelId="{36EC643A-E064-460F-831B-85EB2B2588AC}" type="pres">
      <dgm:prSet presAssocID="{08F657A8-0649-4EE1-B878-73DE297C7FFE}" presName="composite3" presStyleCnt="0"/>
      <dgm:spPr/>
    </dgm:pt>
    <dgm:pt modelId="{2C673FAB-0977-4995-B93B-5B834DB770C4}" type="pres">
      <dgm:prSet presAssocID="{08F657A8-0649-4EE1-B878-73DE297C7FFE}" presName="background3" presStyleLbl="node3" presStyleIdx="0" presStyleCnt="4"/>
      <dgm:spPr/>
    </dgm:pt>
    <dgm:pt modelId="{31744D33-82A3-44AA-AD62-5DC4D6AF031C}" type="pres">
      <dgm:prSet presAssocID="{08F657A8-0649-4EE1-B878-73DE297C7FFE}" presName="text3" presStyleLbl="fgAcc3" presStyleIdx="0" presStyleCnt="4">
        <dgm:presLayoutVars>
          <dgm:chPref val="3"/>
        </dgm:presLayoutVars>
      </dgm:prSet>
      <dgm:spPr/>
      <dgm:t>
        <a:bodyPr/>
        <a:lstStyle/>
        <a:p>
          <a:endParaRPr lang="en-US"/>
        </a:p>
      </dgm:t>
    </dgm:pt>
    <dgm:pt modelId="{03CCF983-3DF4-42A5-9F76-889946B37B9F}" type="pres">
      <dgm:prSet presAssocID="{08F657A8-0649-4EE1-B878-73DE297C7FFE}" presName="hierChild4" presStyleCnt="0"/>
      <dgm:spPr/>
    </dgm:pt>
    <dgm:pt modelId="{D735E66A-DE2C-4391-974E-5235C3F90876}" type="pres">
      <dgm:prSet presAssocID="{CC8AE5BF-EE24-466C-83E5-792AC9EB7C97}" presName="Name17" presStyleLbl="parChTrans1D3" presStyleIdx="1" presStyleCnt="4"/>
      <dgm:spPr/>
      <dgm:t>
        <a:bodyPr/>
        <a:lstStyle/>
        <a:p>
          <a:endParaRPr lang="en-US"/>
        </a:p>
      </dgm:t>
    </dgm:pt>
    <dgm:pt modelId="{2529119F-ECAF-45BD-8C46-EDCEFF5B22B0}" type="pres">
      <dgm:prSet presAssocID="{74A34120-397E-4318-BB0A-E225657A770C}" presName="hierRoot3" presStyleCnt="0"/>
      <dgm:spPr/>
    </dgm:pt>
    <dgm:pt modelId="{2EB52BC5-D5F9-4CCF-B410-900985090E1A}" type="pres">
      <dgm:prSet presAssocID="{74A34120-397E-4318-BB0A-E225657A770C}" presName="composite3" presStyleCnt="0"/>
      <dgm:spPr/>
    </dgm:pt>
    <dgm:pt modelId="{DF180794-925B-4AB1-9E13-C12518871128}" type="pres">
      <dgm:prSet presAssocID="{74A34120-397E-4318-BB0A-E225657A770C}" presName="background3" presStyleLbl="node3" presStyleIdx="1" presStyleCnt="4"/>
      <dgm:spPr/>
    </dgm:pt>
    <dgm:pt modelId="{15B29A14-8A61-4A85-867B-D3DBCE39CD78}" type="pres">
      <dgm:prSet presAssocID="{74A34120-397E-4318-BB0A-E225657A770C}" presName="text3" presStyleLbl="fgAcc3" presStyleIdx="1" presStyleCnt="4">
        <dgm:presLayoutVars>
          <dgm:chPref val="3"/>
        </dgm:presLayoutVars>
      </dgm:prSet>
      <dgm:spPr/>
      <dgm:t>
        <a:bodyPr/>
        <a:lstStyle/>
        <a:p>
          <a:endParaRPr lang="en-US"/>
        </a:p>
      </dgm:t>
    </dgm:pt>
    <dgm:pt modelId="{DB20AE81-ADE2-41A5-B977-92194284A3C9}" type="pres">
      <dgm:prSet presAssocID="{74A34120-397E-4318-BB0A-E225657A770C}" presName="hierChild4" presStyleCnt="0"/>
      <dgm:spPr/>
    </dgm:pt>
    <dgm:pt modelId="{A425EA85-1220-4EFD-B211-4850C8BB43E7}" type="pres">
      <dgm:prSet presAssocID="{F8128AA2-CEDC-498F-99A1-AB59C57AEE5A}" presName="Name10" presStyleLbl="parChTrans1D2" presStyleIdx="1" presStyleCnt="2"/>
      <dgm:spPr/>
      <dgm:t>
        <a:bodyPr/>
        <a:lstStyle/>
        <a:p>
          <a:endParaRPr lang="en-US"/>
        </a:p>
      </dgm:t>
    </dgm:pt>
    <dgm:pt modelId="{1CC155A2-2085-4F19-9880-AE01A039AFF3}" type="pres">
      <dgm:prSet presAssocID="{D2264B91-699F-49A0-9FFA-6C0CCA2A7C80}" presName="hierRoot2" presStyleCnt="0"/>
      <dgm:spPr/>
    </dgm:pt>
    <dgm:pt modelId="{394FD2C6-3AC4-4307-893F-485C0184B247}" type="pres">
      <dgm:prSet presAssocID="{D2264B91-699F-49A0-9FFA-6C0CCA2A7C80}" presName="composite2" presStyleCnt="0"/>
      <dgm:spPr/>
    </dgm:pt>
    <dgm:pt modelId="{2B102F27-AD70-4135-9158-4E15606A314D}" type="pres">
      <dgm:prSet presAssocID="{D2264B91-699F-49A0-9FFA-6C0CCA2A7C80}" presName="background2" presStyleLbl="node2" presStyleIdx="1" presStyleCnt="2"/>
      <dgm:spPr/>
    </dgm:pt>
    <dgm:pt modelId="{6952A5B5-D156-4AA0-8C86-A0AA4980AFC2}" type="pres">
      <dgm:prSet presAssocID="{D2264B91-699F-49A0-9FFA-6C0CCA2A7C80}" presName="text2" presStyleLbl="fgAcc2" presStyleIdx="1" presStyleCnt="2">
        <dgm:presLayoutVars>
          <dgm:chPref val="3"/>
        </dgm:presLayoutVars>
      </dgm:prSet>
      <dgm:spPr/>
      <dgm:t>
        <a:bodyPr/>
        <a:lstStyle/>
        <a:p>
          <a:endParaRPr lang="en-US"/>
        </a:p>
      </dgm:t>
    </dgm:pt>
    <dgm:pt modelId="{971B2A8C-0F61-431C-B9A8-C7A5842C7A16}" type="pres">
      <dgm:prSet presAssocID="{D2264B91-699F-49A0-9FFA-6C0CCA2A7C80}" presName="hierChild3" presStyleCnt="0"/>
      <dgm:spPr/>
    </dgm:pt>
    <dgm:pt modelId="{D1952042-1375-4E98-A307-7B062BBF620F}" type="pres">
      <dgm:prSet presAssocID="{1544B6E4-E7EE-4AF0-9E91-2ABF3937FBB4}" presName="Name17" presStyleLbl="parChTrans1D3" presStyleIdx="2" presStyleCnt="4"/>
      <dgm:spPr/>
      <dgm:t>
        <a:bodyPr/>
        <a:lstStyle/>
        <a:p>
          <a:endParaRPr lang="en-US"/>
        </a:p>
      </dgm:t>
    </dgm:pt>
    <dgm:pt modelId="{B937B0A3-693C-4F47-87D4-98A7EE7A2183}" type="pres">
      <dgm:prSet presAssocID="{0EF63A1C-B734-4E02-84F9-BBDD5A76FEF6}" presName="hierRoot3" presStyleCnt="0"/>
      <dgm:spPr/>
    </dgm:pt>
    <dgm:pt modelId="{CA78ADD7-1A68-4E99-922E-0D9F145816DA}" type="pres">
      <dgm:prSet presAssocID="{0EF63A1C-B734-4E02-84F9-BBDD5A76FEF6}" presName="composite3" presStyleCnt="0"/>
      <dgm:spPr/>
    </dgm:pt>
    <dgm:pt modelId="{4F76F2E8-DC22-412C-9878-20B772C999FC}" type="pres">
      <dgm:prSet presAssocID="{0EF63A1C-B734-4E02-84F9-BBDD5A76FEF6}" presName="background3" presStyleLbl="node3" presStyleIdx="2" presStyleCnt="4"/>
      <dgm:spPr/>
    </dgm:pt>
    <dgm:pt modelId="{9B62BA52-4F30-4AA0-A99C-A978AC8E9A08}" type="pres">
      <dgm:prSet presAssocID="{0EF63A1C-B734-4E02-84F9-BBDD5A76FEF6}" presName="text3" presStyleLbl="fgAcc3" presStyleIdx="2" presStyleCnt="4">
        <dgm:presLayoutVars>
          <dgm:chPref val="3"/>
        </dgm:presLayoutVars>
      </dgm:prSet>
      <dgm:spPr/>
      <dgm:t>
        <a:bodyPr/>
        <a:lstStyle/>
        <a:p>
          <a:endParaRPr lang="en-US"/>
        </a:p>
      </dgm:t>
    </dgm:pt>
    <dgm:pt modelId="{366BDB26-8A30-4E0A-B50B-7EE09F9E1A39}" type="pres">
      <dgm:prSet presAssocID="{0EF63A1C-B734-4E02-84F9-BBDD5A76FEF6}" presName="hierChild4" presStyleCnt="0"/>
      <dgm:spPr/>
    </dgm:pt>
    <dgm:pt modelId="{5D76F35D-E6DE-418A-8F7A-64FDC0E82A69}" type="pres">
      <dgm:prSet presAssocID="{0102B7CC-2A07-4D56-BA17-42F584B48D8F}" presName="Name23" presStyleLbl="parChTrans1D4" presStyleIdx="0" presStyleCnt="5"/>
      <dgm:spPr/>
      <dgm:t>
        <a:bodyPr/>
        <a:lstStyle/>
        <a:p>
          <a:endParaRPr lang="en-US"/>
        </a:p>
      </dgm:t>
    </dgm:pt>
    <dgm:pt modelId="{F1DE0E51-1F62-434D-9194-E8FB0DD50687}" type="pres">
      <dgm:prSet presAssocID="{A6F67CA6-7087-4B51-B927-B5BBD560ABCA}" presName="hierRoot4" presStyleCnt="0"/>
      <dgm:spPr/>
    </dgm:pt>
    <dgm:pt modelId="{F50B2360-A657-44DB-87F6-17A002AB9027}" type="pres">
      <dgm:prSet presAssocID="{A6F67CA6-7087-4B51-B927-B5BBD560ABCA}" presName="composite4" presStyleCnt="0"/>
      <dgm:spPr/>
    </dgm:pt>
    <dgm:pt modelId="{D94F6C87-5317-4B2B-82D2-616E9E301A31}" type="pres">
      <dgm:prSet presAssocID="{A6F67CA6-7087-4B51-B927-B5BBD560ABCA}" presName="background4" presStyleLbl="node4" presStyleIdx="0" presStyleCnt="5"/>
      <dgm:spPr/>
    </dgm:pt>
    <dgm:pt modelId="{F20E05E8-98DE-4B84-8B1A-F10911B9A4C6}" type="pres">
      <dgm:prSet presAssocID="{A6F67CA6-7087-4B51-B927-B5BBD560ABCA}" presName="text4" presStyleLbl="fgAcc4" presStyleIdx="0" presStyleCnt="5">
        <dgm:presLayoutVars>
          <dgm:chPref val="3"/>
        </dgm:presLayoutVars>
      </dgm:prSet>
      <dgm:spPr/>
      <dgm:t>
        <a:bodyPr/>
        <a:lstStyle/>
        <a:p>
          <a:endParaRPr lang="en-US"/>
        </a:p>
      </dgm:t>
    </dgm:pt>
    <dgm:pt modelId="{04A9687F-2AA0-4002-9704-EF7A9B5071C5}" type="pres">
      <dgm:prSet presAssocID="{A6F67CA6-7087-4B51-B927-B5BBD560ABCA}" presName="hierChild5" presStyleCnt="0"/>
      <dgm:spPr/>
    </dgm:pt>
    <dgm:pt modelId="{D145ECD4-93EC-499B-9178-0A8EF2FE6708}" type="pres">
      <dgm:prSet presAssocID="{23DB236C-7432-42B3-AD3B-9EFF5FE742BF}" presName="Name23" presStyleLbl="parChTrans1D4" presStyleIdx="1" presStyleCnt="5"/>
      <dgm:spPr/>
      <dgm:t>
        <a:bodyPr/>
        <a:lstStyle/>
        <a:p>
          <a:endParaRPr lang="en-US"/>
        </a:p>
      </dgm:t>
    </dgm:pt>
    <dgm:pt modelId="{2A196C53-C48F-40D2-9369-EBB025F7CAB0}" type="pres">
      <dgm:prSet presAssocID="{21DA303B-0883-4F8D-B52E-8334BB91654F}" presName="hierRoot4" presStyleCnt="0"/>
      <dgm:spPr/>
    </dgm:pt>
    <dgm:pt modelId="{E65458A2-FE99-4774-8F14-F2970826EB5D}" type="pres">
      <dgm:prSet presAssocID="{21DA303B-0883-4F8D-B52E-8334BB91654F}" presName="composite4" presStyleCnt="0"/>
      <dgm:spPr/>
    </dgm:pt>
    <dgm:pt modelId="{99C7340D-6643-4E11-89D4-5AD8A7E22B8D}" type="pres">
      <dgm:prSet presAssocID="{21DA303B-0883-4F8D-B52E-8334BB91654F}" presName="background4" presStyleLbl="node4" presStyleIdx="1" presStyleCnt="5"/>
      <dgm:spPr/>
    </dgm:pt>
    <dgm:pt modelId="{AD399C43-145D-43D0-B88A-8736ED8C28B5}" type="pres">
      <dgm:prSet presAssocID="{21DA303B-0883-4F8D-B52E-8334BB91654F}" presName="text4" presStyleLbl="fgAcc4" presStyleIdx="1" presStyleCnt="5">
        <dgm:presLayoutVars>
          <dgm:chPref val="3"/>
        </dgm:presLayoutVars>
      </dgm:prSet>
      <dgm:spPr/>
      <dgm:t>
        <a:bodyPr/>
        <a:lstStyle/>
        <a:p>
          <a:endParaRPr lang="en-US"/>
        </a:p>
      </dgm:t>
    </dgm:pt>
    <dgm:pt modelId="{68007693-870D-40CF-A464-E1BBEB848B3D}" type="pres">
      <dgm:prSet presAssocID="{21DA303B-0883-4F8D-B52E-8334BB91654F}" presName="hierChild5" presStyleCnt="0"/>
      <dgm:spPr/>
    </dgm:pt>
    <dgm:pt modelId="{E018ADC2-A1E0-4B5D-9EF2-ABB1F83116C6}" type="pres">
      <dgm:prSet presAssocID="{699672D2-7CC5-44F7-BF6D-57CB27E4FDDE}" presName="Name23" presStyleLbl="parChTrans1D4" presStyleIdx="2" presStyleCnt="5"/>
      <dgm:spPr/>
      <dgm:t>
        <a:bodyPr/>
        <a:lstStyle/>
        <a:p>
          <a:endParaRPr lang="en-US"/>
        </a:p>
      </dgm:t>
    </dgm:pt>
    <dgm:pt modelId="{12D6202A-89A9-4B1B-AA0C-7747B5904A02}" type="pres">
      <dgm:prSet presAssocID="{E95EDEC0-3F13-49FB-834C-CD39C92B6290}" presName="hierRoot4" presStyleCnt="0"/>
      <dgm:spPr/>
    </dgm:pt>
    <dgm:pt modelId="{6E9EE8E1-1387-4654-9EC9-CA986EC73F54}" type="pres">
      <dgm:prSet presAssocID="{E95EDEC0-3F13-49FB-834C-CD39C92B6290}" presName="composite4" presStyleCnt="0"/>
      <dgm:spPr/>
    </dgm:pt>
    <dgm:pt modelId="{A6FFE2F9-BD39-443A-9D32-687E2CAA1C65}" type="pres">
      <dgm:prSet presAssocID="{E95EDEC0-3F13-49FB-834C-CD39C92B6290}" presName="background4" presStyleLbl="node4" presStyleIdx="2" presStyleCnt="5"/>
      <dgm:spPr/>
    </dgm:pt>
    <dgm:pt modelId="{E8DC985C-085B-4BB6-A608-9315A50D25A5}" type="pres">
      <dgm:prSet presAssocID="{E95EDEC0-3F13-49FB-834C-CD39C92B6290}" presName="text4" presStyleLbl="fgAcc4" presStyleIdx="2" presStyleCnt="5">
        <dgm:presLayoutVars>
          <dgm:chPref val="3"/>
        </dgm:presLayoutVars>
      </dgm:prSet>
      <dgm:spPr/>
      <dgm:t>
        <a:bodyPr/>
        <a:lstStyle/>
        <a:p>
          <a:endParaRPr lang="en-US"/>
        </a:p>
      </dgm:t>
    </dgm:pt>
    <dgm:pt modelId="{60615E2E-2A38-42BA-AFA4-D9C29A2270B4}" type="pres">
      <dgm:prSet presAssocID="{E95EDEC0-3F13-49FB-834C-CD39C92B6290}" presName="hierChild5" presStyleCnt="0"/>
      <dgm:spPr/>
    </dgm:pt>
    <dgm:pt modelId="{3D75012E-8A82-4865-A212-995E5B23B53F}" type="pres">
      <dgm:prSet presAssocID="{2A9606AD-015D-4668-8AAF-C826CC2B513C}" presName="Name17" presStyleLbl="parChTrans1D3" presStyleIdx="3" presStyleCnt="4"/>
      <dgm:spPr/>
      <dgm:t>
        <a:bodyPr/>
        <a:lstStyle/>
        <a:p>
          <a:endParaRPr lang="en-US"/>
        </a:p>
      </dgm:t>
    </dgm:pt>
    <dgm:pt modelId="{6C2A9894-37AC-4DA6-8B3B-29C3BC0508A1}" type="pres">
      <dgm:prSet presAssocID="{2242E98D-9141-418C-81A0-D8F4F5DFD876}" presName="hierRoot3" presStyleCnt="0"/>
      <dgm:spPr/>
    </dgm:pt>
    <dgm:pt modelId="{50872345-3560-412B-A2D4-C6AD4B23C2B0}" type="pres">
      <dgm:prSet presAssocID="{2242E98D-9141-418C-81A0-D8F4F5DFD876}" presName="composite3" presStyleCnt="0"/>
      <dgm:spPr/>
    </dgm:pt>
    <dgm:pt modelId="{924734B9-EF78-48C2-849B-304785CD741B}" type="pres">
      <dgm:prSet presAssocID="{2242E98D-9141-418C-81A0-D8F4F5DFD876}" presName="background3" presStyleLbl="node3" presStyleIdx="3" presStyleCnt="4"/>
      <dgm:spPr/>
    </dgm:pt>
    <dgm:pt modelId="{1415E29B-43D4-44A5-8AA3-469DD797FBF4}" type="pres">
      <dgm:prSet presAssocID="{2242E98D-9141-418C-81A0-D8F4F5DFD876}" presName="text3" presStyleLbl="fgAcc3" presStyleIdx="3" presStyleCnt="4">
        <dgm:presLayoutVars>
          <dgm:chPref val="3"/>
        </dgm:presLayoutVars>
      </dgm:prSet>
      <dgm:spPr/>
      <dgm:t>
        <a:bodyPr/>
        <a:lstStyle/>
        <a:p>
          <a:endParaRPr lang="en-US"/>
        </a:p>
      </dgm:t>
    </dgm:pt>
    <dgm:pt modelId="{CFEFFCF2-CF79-4D6E-9341-B5FB0C539F4D}" type="pres">
      <dgm:prSet presAssocID="{2242E98D-9141-418C-81A0-D8F4F5DFD876}" presName="hierChild4" presStyleCnt="0"/>
      <dgm:spPr/>
    </dgm:pt>
    <dgm:pt modelId="{C4AEFC6E-EE2B-4900-ABDB-41C0A2A11AB5}" type="pres">
      <dgm:prSet presAssocID="{60C737DE-A62A-4166-872B-AF02BB707069}" presName="Name23" presStyleLbl="parChTrans1D4" presStyleIdx="3" presStyleCnt="5"/>
      <dgm:spPr/>
      <dgm:t>
        <a:bodyPr/>
        <a:lstStyle/>
        <a:p>
          <a:endParaRPr lang="en-US"/>
        </a:p>
      </dgm:t>
    </dgm:pt>
    <dgm:pt modelId="{3AD20E24-78BD-4C4F-AD47-1550D0FFD9AA}" type="pres">
      <dgm:prSet presAssocID="{A4BEEBE0-270B-4242-99AF-5B6303CFF81E}" presName="hierRoot4" presStyleCnt="0"/>
      <dgm:spPr/>
    </dgm:pt>
    <dgm:pt modelId="{3E305601-BDB2-4861-A82A-F43150029680}" type="pres">
      <dgm:prSet presAssocID="{A4BEEBE0-270B-4242-99AF-5B6303CFF81E}" presName="composite4" presStyleCnt="0"/>
      <dgm:spPr/>
    </dgm:pt>
    <dgm:pt modelId="{D4A68836-AADE-4DBC-A0B7-A278A20C0F7D}" type="pres">
      <dgm:prSet presAssocID="{A4BEEBE0-270B-4242-99AF-5B6303CFF81E}" presName="background4" presStyleLbl="node4" presStyleIdx="3" presStyleCnt="5"/>
      <dgm:spPr/>
    </dgm:pt>
    <dgm:pt modelId="{841F4723-2A9F-4DEE-8239-DF8932A11B1E}" type="pres">
      <dgm:prSet presAssocID="{A4BEEBE0-270B-4242-99AF-5B6303CFF81E}" presName="text4" presStyleLbl="fgAcc4" presStyleIdx="3" presStyleCnt="5">
        <dgm:presLayoutVars>
          <dgm:chPref val="3"/>
        </dgm:presLayoutVars>
      </dgm:prSet>
      <dgm:spPr/>
      <dgm:t>
        <a:bodyPr/>
        <a:lstStyle/>
        <a:p>
          <a:endParaRPr lang="en-US"/>
        </a:p>
      </dgm:t>
    </dgm:pt>
    <dgm:pt modelId="{4CA04ECB-EF59-47C3-9151-F78FADF2BADB}" type="pres">
      <dgm:prSet presAssocID="{A4BEEBE0-270B-4242-99AF-5B6303CFF81E}" presName="hierChild5" presStyleCnt="0"/>
      <dgm:spPr/>
    </dgm:pt>
    <dgm:pt modelId="{BBEE5186-8C39-4ABB-B2B5-FCFD8B59BF52}" type="pres">
      <dgm:prSet presAssocID="{57480883-0066-4B28-A56B-B6C3D488C5DB}" presName="Name23" presStyleLbl="parChTrans1D4" presStyleIdx="4" presStyleCnt="5"/>
      <dgm:spPr/>
      <dgm:t>
        <a:bodyPr/>
        <a:lstStyle/>
        <a:p>
          <a:endParaRPr lang="en-US"/>
        </a:p>
      </dgm:t>
    </dgm:pt>
    <dgm:pt modelId="{48BDC20E-0CCF-4286-AC59-A72585F69842}" type="pres">
      <dgm:prSet presAssocID="{43825AF3-FED2-478A-B6B1-BDD94BED749D}" presName="hierRoot4" presStyleCnt="0"/>
      <dgm:spPr/>
    </dgm:pt>
    <dgm:pt modelId="{0ABFD2D6-96EB-4250-BCBB-D5768C7B655E}" type="pres">
      <dgm:prSet presAssocID="{43825AF3-FED2-478A-B6B1-BDD94BED749D}" presName="composite4" presStyleCnt="0"/>
      <dgm:spPr/>
    </dgm:pt>
    <dgm:pt modelId="{4B5E4625-6A7A-4868-9A70-854A44350837}" type="pres">
      <dgm:prSet presAssocID="{43825AF3-FED2-478A-B6B1-BDD94BED749D}" presName="background4" presStyleLbl="node4" presStyleIdx="4" presStyleCnt="5"/>
      <dgm:spPr/>
    </dgm:pt>
    <dgm:pt modelId="{E05F15C2-60BB-4609-9F5C-F81658C74E26}" type="pres">
      <dgm:prSet presAssocID="{43825AF3-FED2-478A-B6B1-BDD94BED749D}" presName="text4" presStyleLbl="fgAcc4" presStyleIdx="4" presStyleCnt="5">
        <dgm:presLayoutVars>
          <dgm:chPref val="3"/>
        </dgm:presLayoutVars>
      </dgm:prSet>
      <dgm:spPr/>
      <dgm:t>
        <a:bodyPr/>
        <a:lstStyle/>
        <a:p>
          <a:endParaRPr lang="en-US"/>
        </a:p>
      </dgm:t>
    </dgm:pt>
    <dgm:pt modelId="{0E6FEED8-5D7B-4CF9-8961-F69396E355DD}" type="pres">
      <dgm:prSet presAssocID="{43825AF3-FED2-478A-B6B1-BDD94BED749D}" presName="hierChild5" presStyleCnt="0"/>
      <dgm:spPr/>
    </dgm:pt>
  </dgm:ptLst>
  <dgm:cxnLst>
    <dgm:cxn modelId="{FF3EBDEE-28F4-47B4-BBA6-DED0C5285831}" type="presOf" srcId="{F8128AA2-CEDC-498F-99A1-AB59C57AEE5A}" destId="{A425EA85-1220-4EFD-B211-4850C8BB43E7}" srcOrd="0" destOrd="0" presId="urn:microsoft.com/office/officeart/2005/8/layout/hierarchy1"/>
    <dgm:cxn modelId="{92B364A7-6EED-41FF-9C0C-4BB968389F23}" type="presOf" srcId="{DC90B3F0-9042-4EF9-8524-8E1AD82FA674}" destId="{A28D54F6-E6E9-44D8-87AF-B06D1360A52D}" srcOrd="0" destOrd="0" presId="urn:microsoft.com/office/officeart/2005/8/layout/hierarchy1"/>
    <dgm:cxn modelId="{007C27C9-8F08-4E76-9AA4-297AFE410F6B}" srcId="{D2264B91-699F-49A0-9FFA-6C0CCA2A7C80}" destId="{0EF63A1C-B734-4E02-84F9-BBDD5A76FEF6}" srcOrd="0" destOrd="0" parTransId="{1544B6E4-E7EE-4AF0-9E91-2ABF3937FBB4}" sibTransId="{6484FEC6-6474-4ED9-A1AF-B98B3F3E044D}"/>
    <dgm:cxn modelId="{53766E5A-53C1-43FF-8920-BF4457DBE946}" srcId="{881C0739-7943-44EF-BD76-6A9D4D2B3F27}" destId="{CB3EFC06-DE69-4142-AA73-38B6894872D8}" srcOrd="0" destOrd="0" parTransId="{80842760-F91B-4DAB-A7EC-36915B75A0A7}" sibTransId="{B624454B-2418-4A00-AE2E-208DEC616CAE}"/>
    <dgm:cxn modelId="{D4CFF8DC-E13F-4288-93A6-D0CB3BE04F7B}" type="presOf" srcId="{0102B7CC-2A07-4D56-BA17-42F584B48D8F}" destId="{5D76F35D-E6DE-418A-8F7A-64FDC0E82A69}" srcOrd="0" destOrd="0" presId="urn:microsoft.com/office/officeart/2005/8/layout/hierarchy1"/>
    <dgm:cxn modelId="{97F386D1-6088-40E1-BA95-3EFA088E22D6}" type="presOf" srcId="{60C737DE-A62A-4166-872B-AF02BB707069}" destId="{C4AEFC6E-EE2B-4900-ABDB-41C0A2A11AB5}" srcOrd="0" destOrd="0" presId="urn:microsoft.com/office/officeart/2005/8/layout/hierarchy1"/>
    <dgm:cxn modelId="{5AC37F2F-C907-4327-AD5D-CF33AE03D5E0}" srcId="{CB3EFC06-DE69-4142-AA73-38B6894872D8}" destId="{08F657A8-0649-4EE1-B878-73DE297C7FFE}" srcOrd="0" destOrd="0" parTransId="{2FC053DF-9B88-4A57-9360-82A4DBC16C90}" sibTransId="{73F08E9F-A778-47C3-93FE-DAFCC8D2CB51}"/>
    <dgm:cxn modelId="{3EA54B61-D0E5-4E6E-99C2-24A79FD67D35}" type="presOf" srcId="{E95EDEC0-3F13-49FB-834C-CD39C92B6290}" destId="{E8DC985C-085B-4BB6-A608-9315A50D25A5}" srcOrd="0" destOrd="0" presId="urn:microsoft.com/office/officeart/2005/8/layout/hierarchy1"/>
    <dgm:cxn modelId="{81A4F2B6-9FFD-40FB-A5EA-C6098C518D23}" type="presOf" srcId="{43825AF3-FED2-478A-B6B1-BDD94BED749D}" destId="{E05F15C2-60BB-4609-9F5C-F81658C74E26}" srcOrd="0" destOrd="0" presId="urn:microsoft.com/office/officeart/2005/8/layout/hierarchy1"/>
    <dgm:cxn modelId="{F28D8D46-5A9C-43AA-8B35-4D9DE6E2492B}" type="presOf" srcId="{2FC053DF-9B88-4A57-9360-82A4DBC16C90}" destId="{29003078-F5E9-43E9-989F-0DE3873C6855}" srcOrd="0" destOrd="0" presId="urn:microsoft.com/office/officeart/2005/8/layout/hierarchy1"/>
    <dgm:cxn modelId="{5EEF9C2E-1DFA-44F7-B9A4-742FA2BD3789}" type="presOf" srcId="{A6F67CA6-7087-4B51-B927-B5BBD560ABCA}" destId="{F20E05E8-98DE-4B84-8B1A-F10911B9A4C6}" srcOrd="0" destOrd="0" presId="urn:microsoft.com/office/officeart/2005/8/layout/hierarchy1"/>
    <dgm:cxn modelId="{F45EB5B7-B482-4169-B9FC-C3854EF7B3DA}" type="presOf" srcId="{CB3EFC06-DE69-4142-AA73-38B6894872D8}" destId="{320FD404-409D-4E1F-AEB7-F7D7BD9BE221}" srcOrd="0" destOrd="0" presId="urn:microsoft.com/office/officeart/2005/8/layout/hierarchy1"/>
    <dgm:cxn modelId="{BFD237DF-1B71-4B10-8A14-81853AFF1AB5}" srcId="{0EF63A1C-B734-4E02-84F9-BBDD5A76FEF6}" destId="{A6F67CA6-7087-4B51-B927-B5BBD560ABCA}" srcOrd="0" destOrd="0" parTransId="{0102B7CC-2A07-4D56-BA17-42F584B48D8F}" sibTransId="{E375B44C-93C1-48E5-90FE-2BF969EAACEF}"/>
    <dgm:cxn modelId="{DB949B41-77C1-4FAE-967A-EFE3ECCC05FC}" type="presOf" srcId="{1544B6E4-E7EE-4AF0-9E91-2ABF3937FBB4}" destId="{D1952042-1375-4E98-A307-7B062BBF620F}" srcOrd="0" destOrd="0" presId="urn:microsoft.com/office/officeart/2005/8/layout/hierarchy1"/>
    <dgm:cxn modelId="{6B4A68B0-EA91-4FDB-AB28-53E60A6A1245}" type="presOf" srcId="{699672D2-7CC5-44F7-BF6D-57CB27E4FDDE}" destId="{E018ADC2-A1E0-4B5D-9EF2-ABB1F83116C6}" srcOrd="0" destOrd="0" presId="urn:microsoft.com/office/officeart/2005/8/layout/hierarchy1"/>
    <dgm:cxn modelId="{99011A69-595A-4747-ADE3-9788F0D15879}" type="presOf" srcId="{57480883-0066-4B28-A56B-B6C3D488C5DB}" destId="{BBEE5186-8C39-4ABB-B2B5-FCFD8B59BF52}" srcOrd="0" destOrd="0" presId="urn:microsoft.com/office/officeart/2005/8/layout/hierarchy1"/>
    <dgm:cxn modelId="{8E18FB67-FE96-4106-87E6-F71277405885}" srcId="{2242E98D-9141-418C-81A0-D8F4F5DFD876}" destId="{A4BEEBE0-270B-4242-99AF-5B6303CFF81E}" srcOrd="0" destOrd="0" parTransId="{60C737DE-A62A-4166-872B-AF02BB707069}" sibTransId="{CDBE9535-50A2-4422-A35A-DC3CBA364584}"/>
    <dgm:cxn modelId="{9A2DD2D1-6643-4B8E-BC62-2B6F6488A581}" srcId="{2242E98D-9141-418C-81A0-D8F4F5DFD876}" destId="{43825AF3-FED2-478A-B6B1-BDD94BED749D}" srcOrd="1" destOrd="0" parTransId="{57480883-0066-4B28-A56B-B6C3D488C5DB}" sibTransId="{DA6AC472-28EE-494D-A7D3-E89A4CB5A84F}"/>
    <dgm:cxn modelId="{74EDB11A-8AA7-4171-B5E0-05C9A901D666}" srcId="{881C0739-7943-44EF-BD76-6A9D4D2B3F27}" destId="{D2264B91-699F-49A0-9FFA-6C0CCA2A7C80}" srcOrd="1" destOrd="0" parTransId="{F8128AA2-CEDC-498F-99A1-AB59C57AEE5A}" sibTransId="{37F38100-B321-4E85-8654-56D82029AF19}"/>
    <dgm:cxn modelId="{85B79D95-F3A1-48D2-9532-A03B897EDC0C}" type="presOf" srcId="{D2264B91-699F-49A0-9FFA-6C0CCA2A7C80}" destId="{6952A5B5-D156-4AA0-8C86-A0AA4980AFC2}" srcOrd="0" destOrd="0" presId="urn:microsoft.com/office/officeart/2005/8/layout/hierarchy1"/>
    <dgm:cxn modelId="{7C541D45-CC7C-4C4F-BBB2-BCCE92EFE235}" type="presOf" srcId="{2A9606AD-015D-4668-8AAF-C826CC2B513C}" destId="{3D75012E-8A82-4865-A212-995E5B23B53F}" srcOrd="0" destOrd="0" presId="urn:microsoft.com/office/officeart/2005/8/layout/hierarchy1"/>
    <dgm:cxn modelId="{19AD13F9-15DE-4087-9167-797C393DF165}" type="presOf" srcId="{2242E98D-9141-418C-81A0-D8F4F5DFD876}" destId="{1415E29B-43D4-44A5-8AA3-469DD797FBF4}" srcOrd="0" destOrd="0" presId="urn:microsoft.com/office/officeart/2005/8/layout/hierarchy1"/>
    <dgm:cxn modelId="{445AA3B9-BFFE-4209-A853-87118A836EF2}" type="presOf" srcId="{CC8AE5BF-EE24-466C-83E5-792AC9EB7C97}" destId="{D735E66A-DE2C-4391-974E-5235C3F90876}" srcOrd="0" destOrd="0" presId="urn:microsoft.com/office/officeart/2005/8/layout/hierarchy1"/>
    <dgm:cxn modelId="{19DEA8FA-4B70-4667-B983-D2602842627B}" type="presOf" srcId="{A4BEEBE0-270B-4242-99AF-5B6303CFF81E}" destId="{841F4723-2A9F-4DEE-8239-DF8932A11B1E}" srcOrd="0" destOrd="0" presId="urn:microsoft.com/office/officeart/2005/8/layout/hierarchy1"/>
    <dgm:cxn modelId="{324EFF16-CCF9-449E-A4DC-312F05199E7C}" srcId="{0EF63A1C-B734-4E02-84F9-BBDD5A76FEF6}" destId="{21DA303B-0883-4F8D-B52E-8334BB91654F}" srcOrd="1" destOrd="0" parTransId="{23DB236C-7432-42B3-AD3B-9EFF5FE742BF}" sibTransId="{3B4C10C7-9C2D-46D6-85F8-7EB80D70CDCC}"/>
    <dgm:cxn modelId="{C51512C1-3018-4A78-9E84-793B7A9D1F18}" type="presOf" srcId="{80842760-F91B-4DAB-A7EC-36915B75A0A7}" destId="{7C0469FD-B98E-4637-A481-108F4E50CACB}" srcOrd="0" destOrd="0" presId="urn:microsoft.com/office/officeart/2005/8/layout/hierarchy1"/>
    <dgm:cxn modelId="{3FA1E24C-625F-48AD-94F7-2957D9C566C0}" type="presOf" srcId="{74A34120-397E-4318-BB0A-E225657A770C}" destId="{15B29A14-8A61-4A85-867B-D3DBCE39CD78}" srcOrd="0" destOrd="0" presId="urn:microsoft.com/office/officeart/2005/8/layout/hierarchy1"/>
    <dgm:cxn modelId="{2B87F5DE-EE08-42B4-B514-B61B50A98E81}" srcId="{D2264B91-699F-49A0-9FFA-6C0CCA2A7C80}" destId="{2242E98D-9141-418C-81A0-D8F4F5DFD876}" srcOrd="1" destOrd="0" parTransId="{2A9606AD-015D-4668-8AAF-C826CC2B513C}" sibTransId="{E6866E29-4897-4611-92EE-0E2BD66D9EF8}"/>
    <dgm:cxn modelId="{45BA78C9-C989-4836-9D79-B14412F61244}" srcId="{0EF63A1C-B734-4E02-84F9-BBDD5A76FEF6}" destId="{E95EDEC0-3F13-49FB-834C-CD39C92B6290}" srcOrd="2" destOrd="0" parTransId="{699672D2-7CC5-44F7-BF6D-57CB27E4FDDE}" sibTransId="{43E930DC-A652-4660-9E91-512CBCB5EBEA}"/>
    <dgm:cxn modelId="{ABF4D38A-5D4F-4157-8EE9-E24785CDA8F6}" srcId="{DC90B3F0-9042-4EF9-8524-8E1AD82FA674}" destId="{881C0739-7943-44EF-BD76-6A9D4D2B3F27}" srcOrd="0" destOrd="0" parTransId="{7289CE15-F2EF-4742-B693-516D60776215}" sibTransId="{FA3EA4E0-B896-4B7C-8983-C98AF8D265C2}"/>
    <dgm:cxn modelId="{4EA56FE1-AF13-43F5-8B8D-E11E6574DE33}" type="presOf" srcId="{0EF63A1C-B734-4E02-84F9-BBDD5A76FEF6}" destId="{9B62BA52-4F30-4AA0-A99C-A978AC8E9A08}" srcOrd="0" destOrd="0" presId="urn:microsoft.com/office/officeart/2005/8/layout/hierarchy1"/>
    <dgm:cxn modelId="{A37FFCD4-303B-45AF-8441-C5BD6B64771A}" type="presOf" srcId="{881C0739-7943-44EF-BD76-6A9D4D2B3F27}" destId="{5941A6D5-DD07-4CF9-A9F7-F72748EC608C}" srcOrd="0" destOrd="0" presId="urn:microsoft.com/office/officeart/2005/8/layout/hierarchy1"/>
    <dgm:cxn modelId="{990CAA21-E10E-4DA9-B383-55D7B3C46776}" type="presOf" srcId="{21DA303B-0883-4F8D-B52E-8334BB91654F}" destId="{AD399C43-145D-43D0-B88A-8736ED8C28B5}" srcOrd="0" destOrd="0" presId="urn:microsoft.com/office/officeart/2005/8/layout/hierarchy1"/>
    <dgm:cxn modelId="{5C1E4810-FFAE-4A76-99A3-0DBBA6083CE7}" type="presOf" srcId="{23DB236C-7432-42B3-AD3B-9EFF5FE742BF}" destId="{D145ECD4-93EC-499B-9178-0A8EF2FE6708}" srcOrd="0" destOrd="0" presId="urn:microsoft.com/office/officeart/2005/8/layout/hierarchy1"/>
    <dgm:cxn modelId="{DF8437B7-A22C-4534-90D2-DB696F03DD81}" srcId="{CB3EFC06-DE69-4142-AA73-38B6894872D8}" destId="{74A34120-397E-4318-BB0A-E225657A770C}" srcOrd="1" destOrd="0" parTransId="{CC8AE5BF-EE24-466C-83E5-792AC9EB7C97}" sibTransId="{1101559F-1E66-4334-B955-C39CD3B7E068}"/>
    <dgm:cxn modelId="{46E55795-FE37-474C-BDDC-0BF62C32DB54}" type="presOf" srcId="{08F657A8-0649-4EE1-B878-73DE297C7FFE}" destId="{31744D33-82A3-44AA-AD62-5DC4D6AF031C}" srcOrd="0" destOrd="0" presId="urn:microsoft.com/office/officeart/2005/8/layout/hierarchy1"/>
    <dgm:cxn modelId="{EB9EC76B-7600-44BD-9926-029AEE3737E3}" type="presParOf" srcId="{A28D54F6-E6E9-44D8-87AF-B06D1360A52D}" destId="{29736180-43D6-4D56-A974-FA10F8B5F9A2}" srcOrd="0" destOrd="0" presId="urn:microsoft.com/office/officeart/2005/8/layout/hierarchy1"/>
    <dgm:cxn modelId="{4D8B4FE2-C9FE-4B7F-BE6F-EF101B5F0FD7}" type="presParOf" srcId="{29736180-43D6-4D56-A974-FA10F8B5F9A2}" destId="{612247BE-AAE9-4FDD-B392-BBFEFD51FA7A}" srcOrd="0" destOrd="0" presId="urn:microsoft.com/office/officeart/2005/8/layout/hierarchy1"/>
    <dgm:cxn modelId="{4A556572-7992-46C7-AFEC-8C771829C3A5}" type="presParOf" srcId="{612247BE-AAE9-4FDD-B392-BBFEFD51FA7A}" destId="{25B37764-B936-4A82-941E-933050CE1DD0}" srcOrd="0" destOrd="0" presId="urn:microsoft.com/office/officeart/2005/8/layout/hierarchy1"/>
    <dgm:cxn modelId="{13E7B447-670B-4456-AF00-357964AFACC9}" type="presParOf" srcId="{612247BE-AAE9-4FDD-B392-BBFEFD51FA7A}" destId="{5941A6D5-DD07-4CF9-A9F7-F72748EC608C}" srcOrd="1" destOrd="0" presId="urn:microsoft.com/office/officeart/2005/8/layout/hierarchy1"/>
    <dgm:cxn modelId="{448FACC3-01F6-40CC-8347-B18E094D7FDB}" type="presParOf" srcId="{29736180-43D6-4D56-A974-FA10F8B5F9A2}" destId="{73784BDC-A0B0-45F3-9C49-C671A54E6600}" srcOrd="1" destOrd="0" presId="urn:microsoft.com/office/officeart/2005/8/layout/hierarchy1"/>
    <dgm:cxn modelId="{19727D40-EDE4-4706-A2F6-91F4F8E02B4C}" type="presParOf" srcId="{73784BDC-A0B0-45F3-9C49-C671A54E6600}" destId="{7C0469FD-B98E-4637-A481-108F4E50CACB}" srcOrd="0" destOrd="0" presId="urn:microsoft.com/office/officeart/2005/8/layout/hierarchy1"/>
    <dgm:cxn modelId="{1EA03CCF-32ED-4AD3-B7F1-329073A68D12}" type="presParOf" srcId="{73784BDC-A0B0-45F3-9C49-C671A54E6600}" destId="{163CE9A9-1FD3-45F3-9D23-5DADA79788C4}" srcOrd="1" destOrd="0" presId="urn:microsoft.com/office/officeart/2005/8/layout/hierarchy1"/>
    <dgm:cxn modelId="{740A65FB-539F-45B7-818A-7E1FC84C15DE}" type="presParOf" srcId="{163CE9A9-1FD3-45F3-9D23-5DADA79788C4}" destId="{B408B492-B770-49B9-A09B-0A833743E876}" srcOrd="0" destOrd="0" presId="urn:microsoft.com/office/officeart/2005/8/layout/hierarchy1"/>
    <dgm:cxn modelId="{7B14E64C-45B6-4F7B-B610-F188A1493550}" type="presParOf" srcId="{B408B492-B770-49B9-A09B-0A833743E876}" destId="{EA12A5BA-5FFC-45F1-B49F-FCEF2A07016E}" srcOrd="0" destOrd="0" presId="urn:microsoft.com/office/officeart/2005/8/layout/hierarchy1"/>
    <dgm:cxn modelId="{851811F2-DBA0-4A9A-95D5-35D959F4E6DF}" type="presParOf" srcId="{B408B492-B770-49B9-A09B-0A833743E876}" destId="{320FD404-409D-4E1F-AEB7-F7D7BD9BE221}" srcOrd="1" destOrd="0" presId="urn:microsoft.com/office/officeart/2005/8/layout/hierarchy1"/>
    <dgm:cxn modelId="{0D6E1FFC-4007-4D2D-800D-8B935CC94944}" type="presParOf" srcId="{163CE9A9-1FD3-45F3-9D23-5DADA79788C4}" destId="{4E471225-742C-4203-95CD-2D98C2F6751B}" srcOrd="1" destOrd="0" presId="urn:microsoft.com/office/officeart/2005/8/layout/hierarchy1"/>
    <dgm:cxn modelId="{685FF57D-CDB1-44F7-B296-1EB23051486C}" type="presParOf" srcId="{4E471225-742C-4203-95CD-2D98C2F6751B}" destId="{29003078-F5E9-43E9-989F-0DE3873C6855}" srcOrd="0" destOrd="0" presId="urn:microsoft.com/office/officeart/2005/8/layout/hierarchy1"/>
    <dgm:cxn modelId="{E7140796-BB62-4E92-88CA-6AAE06B309D4}" type="presParOf" srcId="{4E471225-742C-4203-95CD-2D98C2F6751B}" destId="{08F32115-873D-47EE-BC14-5C5D100265AB}" srcOrd="1" destOrd="0" presId="urn:microsoft.com/office/officeart/2005/8/layout/hierarchy1"/>
    <dgm:cxn modelId="{231FF157-736C-4A7A-9B43-AD5FA690C3E0}" type="presParOf" srcId="{08F32115-873D-47EE-BC14-5C5D100265AB}" destId="{36EC643A-E064-460F-831B-85EB2B2588AC}" srcOrd="0" destOrd="0" presId="urn:microsoft.com/office/officeart/2005/8/layout/hierarchy1"/>
    <dgm:cxn modelId="{EF84EB23-EC4F-49D2-A05F-4CD8FABDA8CF}" type="presParOf" srcId="{36EC643A-E064-460F-831B-85EB2B2588AC}" destId="{2C673FAB-0977-4995-B93B-5B834DB770C4}" srcOrd="0" destOrd="0" presId="urn:microsoft.com/office/officeart/2005/8/layout/hierarchy1"/>
    <dgm:cxn modelId="{F1BBCA5E-71E5-4BE8-83D0-EE00FB446F1A}" type="presParOf" srcId="{36EC643A-E064-460F-831B-85EB2B2588AC}" destId="{31744D33-82A3-44AA-AD62-5DC4D6AF031C}" srcOrd="1" destOrd="0" presId="urn:microsoft.com/office/officeart/2005/8/layout/hierarchy1"/>
    <dgm:cxn modelId="{66216529-6514-4749-A117-9D54BCE008EF}" type="presParOf" srcId="{08F32115-873D-47EE-BC14-5C5D100265AB}" destId="{03CCF983-3DF4-42A5-9F76-889946B37B9F}" srcOrd="1" destOrd="0" presId="urn:microsoft.com/office/officeart/2005/8/layout/hierarchy1"/>
    <dgm:cxn modelId="{7F2DD0F5-77C2-4566-9D03-3852F0FA83C8}" type="presParOf" srcId="{4E471225-742C-4203-95CD-2D98C2F6751B}" destId="{D735E66A-DE2C-4391-974E-5235C3F90876}" srcOrd="2" destOrd="0" presId="urn:microsoft.com/office/officeart/2005/8/layout/hierarchy1"/>
    <dgm:cxn modelId="{4E3B1273-56D6-480B-8065-E30112419BB4}" type="presParOf" srcId="{4E471225-742C-4203-95CD-2D98C2F6751B}" destId="{2529119F-ECAF-45BD-8C46-EDCEFF5B22B0}" srcOrd="3" destOrd="0" presId="urn:microsoft.com/office/officeart/2005/8/layout/hierarchy1"/>
    <dgm:cxn modelId="{1ACAA401-F904-404C-8B7C-E5B5D84F4C60}" type="presParOf" srcId="{2529119F-ECAF-45BD-8C46-EDCEFF5B22B0}" destId="{2EB52BC5-D5F9-4CCF-B410-900985090E1A}" srcOrd="0" destOrd="0" presId="urn:microsoft.com/office/officeart/2005/8/layout/hierarchy1"/>
    <dgm:cxn modelId="{5E7A6D83-4E52-4B66-ACE0-04885BA21713}" type="presParOf" srcId="{2EB52BC5-D5F9-4CCF-B410-900985090E1A}" destId="{DF180794-925B-4AB1-9E13-C12518871128}" srcOrd="0" destOrd="0" presId="urn:microsoft.com/office/officeart/2005/8/layout/hierarchy1"/>
    <dgm:cxn modelId="{77D3E547-05C2-4DC4-B4BE-DF64BE410FF5}" type="presParOf" srcId="{2EB52BC5-D5F9-4CCF-B410-900985090E1A}" destId="{15B29A14-8A61-4A85-867B-D3DBCE39CD78}" srcOrd="1" destOrd="0" presId="urn:microsoft.com/office/officeart/2005/8/layout/hierarchy1"/>
    <dgm:cxn modelId="{9D53A023-078A-4E60-9063-203956AA351E}" type="presParOf" srcId="{2529119F-ECAF-45BD-8C46-EDCEFF5B22B0}" destId="{DB20AE81-ADE2-41A5-B977-92194284A3C9}" srcOrd="1" destOrd="0" presId="urn:microsoft.com/office/officeart/2005/8/layout/hierarchy1"/>
    <dgm:cxn modelId="{654AE26B-4A08-40DA-89B0-7096423BF393}" type="presParOf" srcId="{73784BDC-A0B0-45F3-9C49-C671A54E6600}" destId="{A425EA85-1220-4EFD-B211-4850C8BB43E7}" srcOrd="2" destOrd="0" presId="urn:microsoft.com/office/officeart/2005/8/layout/hierarchy1"/>
    <dgm:cxn modelId="{BA112702-F54B-41A9-BFB1-F06B37D4C8FD}" type="presParOf" srcId="{73784BDC-A0B0-45F3-9C49-C671A54E6600}" destId="{1CC155A2-2085-4F19-9880-AE01A039AFF3}" srcOrd="3" destOrd="0" presId="urn:microsoft.com/office/officeart/2005/8/layout/hierarchy1"/>
    <dgm:cxn modelId="{59925601-89B2-4B6B-8C91-8DFF37432880}" type="presParOf" srcId="{1CC155A2-2085-4F19-9880-AE01A039AFF3}" destId="{394FD2C6-3AC4-4307-893F-485C0184B247}" srcOrd="0" destOrd="0" presId="urn:microsoft.com/office/officeart/2005/8/layout/hierarchy1"/>
    <dgm:cxn modelId="{2AEEC29C-EA94-4F4F-9290-FE86D104D57C}" type="presParOf" srcId="{394FD2C6-3AC4-4307-893F-485C0184B247}" destId="{2B102F27-AD70-4135-9158-4E15606A314D}" srcOrd="0" destOrd="0" presId="urn:microsoft.com/office/officeart/2005/8/layout/hierarchy1"/>
    <dgm:cxn modelId="{4BF2B2A1-C531-4806-AC58-5F703E9575D4}" type="presParOf" srcId="{394FD2C6-3AC4-4307-893F-485C0184B247}" destId="{6952A5B5-D156-4AA0-8C86-A0AA4980AFC2}" srcOrd="1" destOrd="0" presId="urn:microsoft.com/office/officeart/2005/8/layout/hierarchy1"/>
    <dgm:cxn modelId="{08D1C2BB-8828-4C98-875E-0BDF263733C6}" type="presParOf" srcId="{1CC155A2-2085-4F19-9880-AE01A039AFF3}" destId="{971B2A8C-0F61-431C-B9A8-C7A5842C7A16}" srcOrd="1" destOrd="0" presId="urn:microsoft.com/office/officeart/2005/8/layout/hierarchy1"/>
    <dgm:cxn modelId="{B6CEDAF3-A55B-40ED-8185-31B2811E51D0}" type="presParOf" srcId="{971B2A8C-0F61-431C-B9A8-C7A5842C7A16}" destId="{D1952042-1375-4E98-A307-7B062BBF620F}" srcOrd="0" destOrd="0" presId="urn:microsoft.com/office/officeart/2005/8/layout/hierarchy1"/>
    <dgm:cxn modelId="{FD70679B-267C-4B44-A5A8-7730937BD110}" type="presParOf" srcId="{971B2A8C-0F61-431C-B9A8-C7A5842C7A16}" destId="{B937B0A3-693C-4F47-87D4-98A7EE7A2183}" srcOrd="1" destOrd="0" presId="urn:microsoft.com/office/officeart/2005/8/layout/hierarchy1"/>
    <dgm:cxn modelId="{3B6BF209-46AB-48A2-A3A8-169221EBBC21}" type="presParOf" srcId="{B937B0A3-693C-4F47-87D4-98A7EE7A2183}" destId="{CA78ADD7-1A68-4E99-922E-0D9F145816DA}" srcOrd="0" destOrd="0" presId="urn:microsoft.com/office/officeart/2005/8/layout/hierarchy1"/>
    <dgm:cxn modelId="{087F6583-47CC-434F-AF09-C692FEB34DB4}" type="presParOf" srcId="{CA78ADD7-1A68-4E99-922E-0D9F145816DA}" destId="{4F76F2E8-DC22-412C-9878-20B772C999FC}" srcOrd="0" destOrd="0" presId="urn:microsoft.com/office/officeart/2005/8/layout/hierarchy1"/>
    <dgm:cxn modelId="{BA21935E-81BB-4297-A3A0-FE217CAE7EDD}" type="presParOf" srcId="{CA78ADD7-1A68-4E99-922E-0D9F145816DA}" destId="{9B62BA52-4F30-4AA0-A99C-A978AC8E9A08}" srcOrd="1" destOrd="0" presId="urn:microsoft.com/office/officeart/2005/8/layout/hierarchy1"/>
    <dgm:cxn modelId="{743D3E27-5F4B-4BC8-BFD0-36A7934F2EED}" type="presParOf" srcId="{B937B0A3-693C-4F47-87D4-98A7EE7A2183}" destId="{366BDB26-8A30-4E0A-B50B-7EE09F9E1A39}" srcOrd="1" destOrd="0" presId="urn:microsoft.com/office/officeart/2005/8/layout/hierarchy1"/>
    <dgm:cxn modelId="{C2B05AC5-297E-4E42-AFC3-F59588FE06C7}" type="presParOf" srcId="{366BDB26-8A30-4E0A-B50B-7EE09F9E1A39}" destId="{5D76F35D-E6DE-418A-8F7A-64FDC0E82A69}" srcOrd="0" destOrd="0" presId="urn:microsoft.com/office/officeart/2005/8/layout/hierarchy1"/>
    <dgm:cxn modelId="{9A2F4666-5AB7-48CA-A8B3-9CB8103473DC}" type="presParOf" srcId="{366BDB26-8A30-4E0A-B50B-7EE09F9E1A39}" destId="{F1DE0E51-1F62-434D-9194-E8FB0DD50687}" srcOrd="1" destOrd="0" presId="urn:microsoft.com/office/officeart/2005/8/layout/hierarchy1"/>
    <dgm:cxn modelId="{011158CE-A553-4A6B-8B04-DFF9BB3B402A}" type="presParOf" srcId="{F1DE0E51-1F62-434D-9194-E8FB0DD50687}" destId="{F50B2360-A657-44DB-87F6-17A002AB9027}" srcOrd="0" destOrd="0" presId="urn:microsoft.com/office/officeart/2005/8/layout/hierarchy1"/>
    <dgm:cxn modelId="{CC4D16B3-8441-4A5D-8740-E44B5944E251}" type="presParOf" srcId="{F50B2360-A657-44DB-87F6-17A002AB9027}" destId="{D94F6C87-5317-4B2B-82D2-616E9E301A31}" srcOrd="0" destOrd="0" presId="urn:microsoft.com/office/officeart/2005/8/layout/hierarchy1"/>
    <dgm:cxn modelId="{0BE314B8-8A12-4E3E-9887-EC3D79485597}" type="presParOf" srcId="{F50B2360-A657-44DB-87F6-17A002AB9027}" destId="{F20E05E8-98DE-4B84-8B1A-F10911B9A4C6}" srcOrd="1" destOrd="0" presId="urn:microsoft.com/office/officeart/2005/8/layout/hierarchy1"/>
    <dgm:cxn modelId="{5EDEF7E3-F5C6-4DBF-AC9B-57F4D4B398F2}" type="presParOf" srcId="{F1DE0E51-1F62-434D-9194-E8FB0DD50687}" destId="{04A9687F-2AA0-4002-9704-EF7A9B5071C5}" srcOrd="1" destOrd="0" presId="urn:microsoft.com/office/officeart/2005/8/layout/hierarchy1"/>
    <dgm:cxn modelId="{F6A56107-6679-441F-BBE5-6D6832564CF4}" type="presParOf" srcId="{366BDB26-8A30-4E0A-B50B-7EE09F9E1A39}" destId="{D145ECD4-93EC-499B-9178-0A8EF2FE6708}" srcOrd="2" destOrd="0" presId="urn:microsoft.com/office/officeart/2005/8/layout/hierarchy1"/>
    <dgm:cxn modelId="{270B6794-92DB-44D2-82CC-EE9554652857}" type="presParOf" srcId="{366BDB26-8A30-4E0A-B50B-7EE09F9E1A39}" destId="{2A196C53-C48F-40D2-9369-EBB025F7CAB0}" srcOrd="3" destOrd="0" presId="urn:microsoft.com/office/officeart/2005/8/layout/hierarchy1"/>
    <dgm:cxn modelId="{8623A874-8615-421F-B061-CD568E839ACB}" type="presParOf" srcId="{2A196C53-C48F-40D2-9369-EBB025F7CAB0}" destId="{E65458A2-FE99-4774-8F14-F2970826EB5D}" srcOrd="0" destOrd="0" presId="urn:microsoft.com/office/officeart/2005/8/layout/hierarchy1"/>
    <dgm:cxn modelId="{372F39C4-868B-4DC6-BB14-CFCEB6D2434D}" type="presParOf" srcId="{E65458A2-FE99-4774-8F14-F2970826EB5D}" destId="{99C7340D-6643-4E11-89D4-5AD8A7E22B8D}" srcOrd="0" destOrd="0" presId="urn:microsoft.com/office/officeart/2005/8/layout/hierarchy1"/>
    <dgm:cxn modelId="{D1BEE8D7-9827-46F8-95BF-FE7E64E6F92B}" type="presParOf" srcId="{E65458A2-FE99-4774-8F14-F2970826EB5D}" destId="{AD399C43-145D-43D0-B88A-8736ED8C28B5}" srcOrd="1" destOrd="0" presId="urn:microsoft.com/office/officeart/2005/8/layout/hierarchy1"/>
    <dgm:cxn modelId="{EB3C0634-F36B-47EE-BE0E-65501EBDCB4F}" type="presParOf" srcId="{2A196C53-C48F-40D2-9369-EBB025F7CAB0}" destId="{68007693-870D-40CF-A464-E1BBEB848B3D}" srcOrd="1" destOrd="0" presId="urn:microsoft.com/office/officeart/2005/8/layout/hierarchy1"/>
    <dgm:cxn modelId="{AB22E284-AF6F-448A-A873-E8622EFDAEF3}" type="presParOf" srcId="{366BDB26-8A30-4E0A-B50B-7EE09F9E1A39}" destId="{E018ADC2-A1E0-4B5D-9EF2-ABB1F83116C6}" srcOrd="4" destOrd="0" presId="urn:microsoft.com/office/officeart/2005/8/layout/hierarchy1"/>
    <dgm:cxn modelId="{259F2816-7C5E-41CC-8B44-ED47AC379B57}" type="presParOf" srcId="{366BDB26-8A30-4E0A-B50B-7EE09F9E1A39}" destId="{12D6202A-89A9-4B1B-AA0C-7747B5904A02}" srcOrd="5" destOrd="0" presId="urn:microsoft.com/office/officeart/2005/8/layout/hierarchy1"/>
    <dgm:cxn modelId="{D1DEFF74-5BDD-4699-825D-4EB9710CC9DD}" type="presParOf" srcId="{12D6202A-89A9-4B1B-AA0C-7747B5904A02}" destId="{6E9EE8E1-1387-4654-9EC9-CA986EC73F54}" srcOrd="0" destOrd="0" presId="urn:microsoft.com/office/officeart/2005/8/layout/hierarchy1"/>
    <dgm:cxn modelId="{A1C21830-AC88-4622-B29E-C7F11568DF75}" type="presParOf" srcId="{6E9EE8E1-1387-4654-9EC9-CA986EC73F54}" destId="{A6FFE2F9-BD39-443A-9D32-687E2CAA1C65}" srcOrd="0" destOrd="0" presId="urn:microsoft.com/office/officeart/2005/8/layout/hierarchy1"/>
    <dgm:cxn modelId="{3CE95D58-6A28-40EE-8A75-DFE7A3DD48BF}" type="presParOf" srcId="{6E9EE8E1-1387-4654-9EC9-CA986EC73F54}" destId="{E8DC985C-085B-4BB6-A608-9315A50D25A5}" srcOrd="1" destOrd="0" presId="urn:microsoft.com/office/officeart/2005/8/layout/hierarchy1"/>
    <dgm:cxn modelId="{DB1E9489-A674-4F78-8294-1AD8AC030E9A}" type="presParOf" srcId="{12D6202A-89A9-4B1B-AA0C-7747B5904A02}" destId="{60615E2E-2A38-42BA-AFA4-D9C29A2270B4}" srcOrd="1" destOrd="0" presId="urn:microsoft.com/office/officeart/2005/8/layout/hierarchy1"/>
    <dgm:cxn modelId="{B8CFFF3E-FD7E-4A5F-B0C4-043DB156133C}" type="presParOf" srcId="{971B2A8C-0F61-431C-B9A8-C7A5842C7A16}" destId="{3D75012E-8A82-4865-A212-995E5B23B53F}" srcOrd="2" destOrd="0" presId="urn:microsoft.com/office/officeart/2005/8/layout/hierarchy1"/>
    <dgm:cxn modelId="{AC373C08-5E48-4A60-95C6-9C328975FC61}" type="presParOf" srcId="{971B2A8C-0F61-431C-B9A8-C7A5842C7A16}" destId="{6C2A9894-37AC-4DA6-8B3B-29C3BC0508A1}" srcOrd="3" destOrd="0" presId="urn:microsoft.com/office/officeart/2005/8/layout/hierarchy1"/>
    <dgm:cxn modelId="{F2C31BB6-FC5D-48CA-8964-E4B25AB9CF28}" type="presParOf" srcId="{6C2A9894-37AC-4DA6-8B3B-29C3BC0508A1}" destId="{50872345-3560-412B-A2D4-C6AD4B23C2B0}" srcOrd="0" destOrd="0" presId="urn:microsoft.com/office/officeart/2005/8/layout/hierarchy1"/>
    <dgm:cxn modelId="{5E7057D9-9B5E-4B83-AEF0-520EB25174ED}" type="presParOf" srcId="{50872345-3560-412B-A2D4-C6AD4B23C2B0}" destId="{924734B9-EF78-48C2-849B-304785CD741B}" srcOrd="0" destOrd="0" presId="urn:microsoft.com/office/officeart/2005/8/layout/hierarchy1"/>
    <dgm:cxn modelId="{6D315323-CE9B-48B5-80F1-157E2295BA0F}" type="presParOf" srcId="{50872345-3560-412B-A2D4-C6AD4B23C2B0}" destId="{1415E29B-43D4-44A5-8AA3-469DD797FBF4}" srcOrd="1" destOrd="0" presId="urn:microsoft.com/office/officeart/2005/8/layout/hierarchy1"/>
    <dgm:cxn modelId="{3787212D-5378-4B67-9A36-10B51F9E0581}" type="presParOf" srcId="{6C2A9894-37AC-4DA6-8B3B-29C3BC0508A1}" destId="{CFEFFCF2-CF79-4D6E-9341-B5FB0C539F4D}" srcOrd="1" destOrd="0" presId="urn:microsoft.com/office/officeart/2005/8/layout/hierarchy1"/>
    <dgm:cxn modelId="{69043C6F-4DE4-4A6A-88B0-45DB8F9EEFD8}" type="presParOf" srcId="{CFEFFCF2-CF79-4D6E-9341-B5FB0C539F4D}" destId="{C4AEFC6E-EE2B-4900-ABDB-41C0A2A11AB5}" srcOrd="0" destOrd="0" presId="urn:microsoft.com/office/officeart/2005/8/layout/hierarchy1"/>
    <dgm:cxn modelId="{BE2B2E6D-41D0-4BD8-89A0-9C53B3B0FA36}" type="presParOf" srcId="{CFEFFCF2-CF79-4D6E-9341-B5FB0C539F4D}" destId="{3AD20E24-78BD-4C4F-AD47-1550D0FFD9AA}" srcOrd="1" destOrd="0" presId="urn:microsoft.com/office/officeart/2005/8/layout/hierarchy1"/>
    <dgm:cxn modelId="{53F5C70E-447D-4255-AF67-14B1075550D1}" type="presParOf" srcId="{3AD20E24-78BD-4C4F-AD47-1550D0FFD9AA}" destId="{3E305601-BDB2-4861-A82A-F43150029680}" srcOrd="0" destOrd="0" presId="urn:microsoft.com/office/officeart/2005/8/layout/hierarchy1"/>
    <dgm:cxn modelId="{D0D9C2E1-E370-4699-86A6-1C0CDEC4BE4E}" type="presParOf" srcId="{3E305601-BDB2-4861-A82A-F43150029680}" destId="{D4A68836-AADE-4DBC-A0B7-A278A20C0F7D}" srcOrd="0" destOrd="0" presId="urn:microsoft.com/office/officeart/2005/8/layout/hierarchy1"/>
    <dgm:cxn modelId="{200AD09E-3BC6-450B-84CF-CC4556FB3F61}" type="presParOf" srcId="{3E305601-BDB2-4861-A82A-F43150029680}" destId="{841F4723-2A9F-4DEE-8239-DF8932A11B1E}" srcOrd="1" destOrd="0" presId="urn:microsoft.com/office/officeart/2005/8/layout/hierarchy1"/>
    <dgm:cxn modelId="{7D9198A9-2B53-40A8-9D93-1A231D981E0B}" type="presParOf" srcId="{3AD20E24-78BD-4C4F-AD47-1550D0FFD9AA}" destId="{4CA04ECB-EF59-47C3-9151-F78FADF2BADB}" srcOrd="1" destOrd="0" presId="urn:microsoft.com/office/officeart/2005/8/layout/hierarchy1"/>
    <dgm:cxn modelId="{14878F2D-7BD8-444E-B851-D39A238D539A}" type="presParOf" srcId="{CFEFFCF2-CF79-4D6E-9341-B5FB0C539F4D}" destId="{BBEE5186-8C39-4ABB-B2B5-FCFD8B59BF52}" srcOrd="2" destOrd="0" presId="urn:microsoft.com/office/officeart/2005/8/layout/hierarchy1"/>
    <dgm:cxn modelId="{3702C460-B185-4972-8D0D-8261A81E9C2B}" type="presParOf" srcId="{CFEFFCF2-CF79-4D6E-9341-B5FB0C539F4D}" destId="{48BDC20E-0CCF-4286-AC59-A72585F69842}" srcOrd="3" destOrd="0" presId="urn:microsoft.com/office/officeart/2005/8/layout/hierarchy1"/>
    <dgm:cxn modelId="{D1237670-32CE-4A43-B538-13B17C3A0FBC}" type="presParOf" srcId="{48BDC20E-0CCF-4286-AC59-A72585F69842}" destId="{0ABFD2D6-96EB-4250-BCBB-D5768C7B655E}" srcOrd="0" destOrd="0" presId="urn:microsoft.com/office/officeart/2005/8/layout/hierarchy1"/>
    <dgm:cxn modelId="{3A0CD4E4-963A-4E73-87B3-6164FDF268FE}" type="presParOf" srcId="{0ABFD2D6-96EB-4250-BCBB-D5768C7B655E}" destId="{4B5E4625-6A7A-4868-9A70-854A44350837}" srcOrd="0" destOrd="0" presId="urn:microsoft.com/office/officeart/2005/8/layout/hierarchy1"/>
    <dgm:cxn modelId="{2FE03AA3-3472-4879-A044-74AA1282F42F}" type="presParOf" srcId="{0ABFD2D6-96EB-4250-BCBB-D5768C7B655E}" destId="{E05F15C2-60BB-4609-9F5C-F81658C74E26}" srcOrd="1" destOrd="0" presId="urn:microsoft.com/office/officeart/2005/8/layout/hierarchy1"/>
    <dgm:cxn modelId="{56899B1E-50BA-4379-BAE2-C0CF2B8F62F5}" type="presParOf" srcId="{48BDC20E-0CCF-4286-AC59-A72585F69842}" destId="{0E6FEED8-5D7B-4CF9-8961-F69396E355DD}"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2D645C-39C7-47D6-B1A1-B11FD89D5E87}"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C6804A9-CC31-45E0-9D32-856EAD3F8B53}">
      <dgm:prSet/>
      <dgm:spPr/>
      <dgm:t>
        <a:bodyPr/>
        <a:lstStyle/>
        <a:p>
          <a:pPr rtl="0"/>
          <a:r>
            <a:rPr lang="en-US" smtClean="0"/>
            <a:t>CGST</a:t>
          </a:r>
          <a:endParaRPr lang="en-US"/>
        </a:p>
      </dgm:t>
    </dgm:pt>
    <dgm:pt modelId="{FD6540A8-D74C-4167-A56A-1CF675A88E1B}" type="parTrans" cxnId="{62929332-B8A6-4807-B927-BF7A56FB0612}">
      <dgm:prSet/>
      <dgm:spPr/>
      <dgm:t>
        <a:bodyPr/>
        <a:lstStyle/>
        <a:p>
          <a:endParaRPr lang="en-US"/>
        </a:p>
      </dgm:t>
    </dgm:pt>
    <dgm:pt modelId="{ABE09B7E-BE6F-4BEB-9CDB-7C395210F871}" type="sibTrans" cxnId="{62929332-B8A6-4807-B927-BF7A56FB0612}">
      <dgm:prSet/>
      <dgm:spPr/>
      <dgm:t>
        <a:bodyPr/>
        <a:lstStyle/>
        <a:p>
          <a:endParaRPr lang="en-US"/>
        </a:p>
      </dgm:t>
    </dgm:pt>
    <dgm:pt modelId="{471C3E65-7F34-4784-821F-3941E129F715}">
      <dgm:prSet/>
      <dgm:spPr/>
      <dgm:t>
        <a:bodyPr/>
        <a:lstStyle/>
        <a:p>
          <a:pPr rtl="0"/>
          <a:r>
            <a:rPr lang="en-US" dirty="0" smtClean="0"/>
            <a:t>Central Excise</a:t>
          </a:r>
          <a:endParaRPr lang="en-US" dirty="0"/>
        </a:p>
      </dgm:t>
    </dgm:pt>
    <dgm:pt modelId="{E5956B00-7A8A-428B-8DAA-B749DF857F0E}" type="parTrans" cxnId="{88DF2257-1547-4C08-A516-7FA9E966FA30}">
      <dgm:prSet/>
      <dgm:spPr/>
      <dgm:t>
        <a:bodyPr/>
        <a:lstStyle/>
        <a:p>
          <a:endParaRPr lang="en-US"/>
        </a:p>
      </dgm:t>
    </dgm:pt>
    <dgm:pt modelId="{AA5F5DDB-29FB-4E74-9C6E-D9F13BC02E5D}" type="sibTrans" cxnId="{88DF2257-1547-4C08-A516-7FA9E966FA30}">
      <dgm:prSet/>
      <dgm:spPr/>
      <dgm:t>
        <a:bodyPr/>
        <a:lstStyle/>
        <a:p>
          <a:endParaRPr lang="en-US"/>
        </a:p>
      </dgm:t>
    </dgm:pt>
    <dgm:pt modelId="{E4037CE5-9591-401C-AFC1-6711623C294B}">
      <dgm:prSet/>
      <dgm:spPr/>
      <dgm:t>
        <a:bodyPr/>
        <a:lstStyle/>
        <a:p>
          <a:pPr rtl="0"/>
          <a:r>
            <a:rPr lang="en-US" dirty="0" smtClean="0"/>
            <a:t>Additional duties of Custom (CVD)</a:t>
          </a:r>
          <a:endParaRPr lang="en-US" dirty="0"/>
        </a:p>
      </dgm:t>
    </dgm:pt>
    <dgm:pt modelId="{DFE611D2-F975-4956-9FE1-3F9F2587A1C8}" type="parTrans" cxnId="{BA149F1D-B630-45BE-A463-67AA6F39E908}">
      <dgm:prSet/>
      <dgm:spPr/>
      <dgm:t>
        <a:bodyPr/>
        <a:lstStyle/>
        <a:p>
          <a:endParaRPr lang="en-US"/>
        </a:p>
      </dgm:t>
    </dgm:pt>
    <dgm:pt modelId="{5124D654-9583-4991-8FA2-B3A6C5C1393C}" type="sibTrans" cxnId="{BA149F1D-B630-45BE-A463-67AA6F39E908}">
      <dgm:prSet/>
      <dgm:spPr/>
      <dgm:t>
        <a:bodyPr/>
        <a:lstStyle/>
        <a:p>
          <a:endParaRPr lang="en-US"/>
        </a:p>
      </dgm:t>
    </dgm:pt>
    <dgm:pt modelId="{9309E2F0-43F8-4500-8DE5-7FEEBBFB8E7A}">
      <dgm:prSet/>
      <dgm:spPr/>
      <dgm:t>
        <a:bodyPr/>
        <a:lstStyle/>
        <a:p>
          <a:pPr rtl="0"/>
          <a:r>
            <a:rPr lang="en-US" dirty="0" smtClean="0"/>
            <a:t>Service Tax</a:t>
          </a:r>
          <a:endParaRPr lang="en-US" dirty="0"/>
        </a:p>
      </dgm:t>
    </dgm:pt>
    <dgm:pt modelId="{34614FEA-BDD1-4EDF-9889-E7BB1FEA5055}" type="parTrans" cxnId="{D63F7A60-DC19-4DF5-8125-310109E15521}">
      <dgm:prSet/>
      <dgm:spPr/>
      <dgm:t>
        <a:bodyPr/>
        <a:lstStyle/>
        <a:p>
          <a:endParaRPr lang="en-US"/>
        </a:p>
      </dgm:t>
    </dgm:pt>
    <dgm:pt modelId="{BF0B8312-8B4B-48CA-841C-74638367DE83}" type="sibTrans" cxnId="{D63F7A60-DC19-4DF5-8125-310109E15521}">
      <dgm:prSet/>
      <dgm:spPr/>
      <dgm:t>
        <a:bodyPr/>
        <a:lstStyle/>
        <a:p>
          <a:endParaRPr lang="en-US"/>
        </a:p>
      </dgm:t>
    </dgm:pt>
    <dgm:pt modelId="{E75DF324-5926-47E3-923D-AAF18F3F0380}">
      <dgm:prSet/>
      <dgm:spPr/>
      <dgm:t>
        <a:bodyPr/>
        <a:lstStyle/>
        <a:p>
          <a:pPr rtl="0"/>
          <a:r>
            <a:rPr lang="en-US" dirty="0" smtClean="0"/>
            <a:t>SGST</a:t>
          </a:r>
          <a:endParaRPr lang="en-US" dirty="0"/>
        </a:p>
      </dgm:t>
    </dgm:pt>
    <dgm:pt modelId="{45E558F6-9BE5-4982-98DB-AFC3081C6D66}" type="parTrans" cxnId="{95926226-EED3-4CF4-BF3D-5106E39F79C0}">
      <dgm:prSet/>
      <dgm:spPr/>
      <dgm:t>
        <a:bodyPr/>
        <a:lstStyle/>
        <a:p>
          <a:endParaRPr lang="en-US"/>
        </a:p>
      </dgm:t>
    </dgm:pt>
    <dgm:pt modelId="{673CDE10-DD51-4086-8CFB-6E0E2AC0CBD3}" type="sibTrans" cxnId="{95926226-EED3-4CF4-BF3D-5106E39F79C0}">
      <dgm:prSet/>
      <dgm:spPr/>
      <dgm:t>
        <a:bodyPr/>
        <a:lstStyle/>
        <a:p>
          <a:endParaRPr lang="en-US"/>
        </a:p>
      </dgm:t>
    </dgm:pt>
    <dgm:pt modelId="{A1448E71-254E-46A8-B59C-6597B26BF322}">
      <dgm:prSet/>
      <dgm:spPr/>
      <dgm:t>
        <a:bodyPr/>
        <a:lstStyle/>
        <a:p>
          <a:pPr rtl="0"/>
          <a:r>
            <a:rPr lang="en-US" dirty="0" smtClean="0"/>
            <a:t>VAT/sales tax</a:t>
          </a:r>
          <a:endParaRPr lang="en-US" dirty="0"/>
        </a:p>
      </dgm:t>
    </dgm:pt>
    <dgm:pt modelId="{DF39BD2E-59A6-410F-8977-A3276F67079C}" type="parTrans" cxnId="{C01438E1-B7C5-4128-985A-98526197B07F}">
      <dgm:prSet/>
      <dgm:spPr/>
      <dgm:t>
        <a:bodyPr/>
        <a:lstStyle/>
        <a:p>
          <a:endParaRPr lang="en-US"/>
        </a:p>
      </dgm:t>
    </dgm:pt>
    <dgm:pt modelId="{FDFD56ED-086E-4304-93FB-1D0F141167DE}" type="sibTrans" cxnId="{C01438E1-B7C5-4128-985A-98526197B07F}">
      <dgm:prSet/>
      <dgm:spPr/>
      <dgm:t>
        <a:bodyPr/>
        <a:lstStyle/>
        <a:p>
          <a:endParaRPr lang="en-US"/>
        </a:p>
      </dgm:t>
    </dgm:pt>
    <dgm:pt modelId="{63985F0E-F713-4FCB-BA58-83EEA9AC0101}">
      <dgm:prSet/>
      <dgm:spPr/>
      <dgm:t>
        <a:bodyPr/>
        <a:lstStyle/>
        <a:p>
          <a:pPr rtl="0"/>
          <a:r>
            <a:rPr lang="en-US" dirty="0" smtClean="0"/>
            <a:t>Entertainment Tax</a:t>
          </a:r>
          <a:endParaRPr lang="en-US" dirty="0"/>
        </a:p>
      </dgm:t>
    </dgm:pt>
    <dgm:pt modelId="{2E6F935A-90A5-4672-AAC1-54757FC2E1CC}" type="parTrans" cxnId="{1D0BFBE6-57EA-41DD-AE01-74BA3DDFBCE5}">
      <dgm:prSet/>
      <dgm:spPr/>
      <dgm:t>
        <a:bodyPr/>
        <a:lstStyle/>
        <a:p>
          <a:endParaRPr lang="en-US"/>
        </a:p>
      </dgm:t>
    </dgm:pt>
    <dgm:pt modelId="{C7E978D0-294E-4107-8838-EB98E685FE0B}" type="sibTrans" cxnId="{1D0BFBE6-57EA-41DD-AE01-74BA3DDFBCE5}">
      <dgm:prSet/>
      <dgm:spPr/>
      <dgm:t>
        <a:bodyPr/>
        <a:lstStyle/>
        <a:p>
          <a:endParaRPr lang="en-US"/>
        </a:p>
      </dgm:t>
    </dgm:pt>
    <dgm:pt modelId="{0F225906-9BC7-4912-872B-BB9B32BC16AA}">
      <dgm:prSet/>
      <dgm:spPr/>
      <dgm:t>
        <a:bodyPr/>
        <a:lstStyle/>
        <a:p>
          <a:pPr rtl="0"/>
          <a:r>
            <a:rPr lang="en-US" smtClean="0"/>
            <a:t>Luxury Tax</a:t>
          </a:r>
          <a:endParaRPr lang="en-US"/>
        </a:p>
      </dgm:t>
    </dgm:pt>
    <dgm:pt modelId="{829DB48D-EEAC-4153-A612-AAE31B3D977F}" type="parTrans" cxnId="{B407CB21-5C73-493F-A2E9-E4866BC215C9}">
      <dgm:prSet/>
      <dgm:spPr/>
      <dgm:t>
        <a:bodyPr/>
        <a:lstStyle/>
        <a:p>
          <a:endParaRPr lang="en-US"/>
        </a:p>
      </dgm:t>
    </dgm:pt>
    <dgm:pt modelId="{C310097C-E086-4A3B-AD16-D52DD02E4E4E}" type="sibTrans" cxnId="{B407CB21-5C73-493F-A2E9-E4866BC215C9}">
      <dgm:prSet/>
      <dgm:spPr/>
      <dgm:t>
        <a:bodyPr/>
        <a:lstStyle/>
        <a:p>
          <a:endParaRPr lang="en-US"/>
        </a:p>
      </dgm:t>
    </dgm:pt>
    <dgm:pt modelId="{965D8092-1698-4BEB-842F-29700A7AB334}">
      <dgm:prSet/>
      <dgm:spPr/>
      <dgm:t>
        <a:bodyPr/>
        <a:lstStyle/>
        <a:p>
          <a:pPr rtl="0"/>
          <a:r>
            <a:rPr lang="en-US" smtClean="0"/>
            <a:t>Lottery Tax</a:t>
          </a:r>
          <a:endParaRPr lang="en-US"/>
        </a:p>
      </dgm:t>
    </dgm:pt>
    <dgm:pt modelId="{42D4E590-321F-4033-84A8-9F48D02115BC}" type="parTrans" cxnId="{724E83F3-D362-41C8-9D75-08E5EFB8CAAB}">
      <dgm:prSet/>
      <dgm:spPr/>
      <dgm:t>
        <a:bodyPr/>
        <a:lstStyle/>
        <a:p>
          <a:endParaRPr lang="en-US"/>
        </a:p>
      </dgm:t>
    </dgm:pt>
    <dgm:pt modelId="{F10B0464-82FF-4714-8DC2-542B68405E8B}" type="sibTrans" cxnId="{724E83F3-D362-41C8-9D75-08E5EFB8CAAB}">
      <dgm:prSet/>
      <dgm:spPr/>
      <dgm:t>
        <a:bodyPr/>
        <a:lstStyle/>
        <a:p>
          <a:endParaRPr lang="en-US"/>
        </a:p>
      </dgm:t>
    </dgm:pt>
    <dgm:pt modelId="{72208498-D31F-4097-B828-AAB11EBFBD84}">
      <dgm:prSet/>
      <dgm:spPr/>
      <dgm:t>
        <a:bodyPr/>
        <a:lstStyle/>
        <a:p>
          <a:pPr rtl="0"/>
          <a:r>
            <a:rPr lang="en-US" dirty="0" smtClean="0"/>
            <a:t>Entry Tax</a:t>
          </a:r>
          <a:endParaRPr lang="en-US" dirty="0"/>
        </a:p>
      </dgm:t>
    </dgm:pt>
    <dgm:pt modelId="{E0F6B49B-0EF8-4FFF-90EB-D2599C8928E9}" type="parTrans" cxnId="{6CC68CFF-69F5-4FF5-ACD6-49AEAF12AAD9}">
      <dgm:prSet/>
      <dgm:spPr/>
      <dgm:t>
        <a:bodyPr/>
        <a:lstStyle/>
        <a:p>
          <a:endParaRPr lang="en-US"/>
        </a:p>
      </dgm:t>
    </dgm:pt>
    <dgm:pt modelId="{696E044B-69F8-46E2-A1E9-B3A7B046E0D1}" type="sibTrans" cxnId="{6CC68CFF-69F5-4FF5-ACD6-49AEAF12AAD9}">
      <dgm:prSet/>
      <dgm:spPr/>
      <dgm:t>
        <a:bodyPr/>
        <a:lstStyle/>
        <a:p>
          <a:endParaRPr lang="en-US"/>
        </a:p>
      </dgm:t>
    </dgm:pt>
    <dgm:pt modelId="{A7185902-CAE4-41E0-8448-758B86EE2E03}">
      <dgm:prSet/>
      <dgm:spPr/>
      <dgm:t>
        <a:bodyPr/>
        <a:lstStyle/>
        <a:p>
          <a:pPr rtl="0"/>
          <a:r>
            <a:rPr lang="en-US" dirty="0" smtClean="0"/>
            <a:t>Purchase Tax</a:t>
          </a:r>
          <a:endParaRPr lang="en-US" dirty="0"/>
        </a:p>
      </dgm:t>
    </dgm:pt>
    <dgm:pt modelId="{FDA04A99-BC99-4F83-89DD-4B74DDA98835}" type="parTrans" cxnId="{DE2D399C-FF9A-40BB-B93F-E11413FA377B}">
      <dgm:prSet/>
      <dgm:spPr/>
      <dgm:t>
        <a:bodyPr/>
        <a:lstStyle/>
        <a:p>
          <a:endParaRPr lang="en-US"/>
        </a:p>
      </dgm:t>
    </dgm:pt>
    <dgm:pt modelId="{8DCF6A74-E275-4909-9341-38B1EDEC7E0F}" type="sibTrans" cxnId="{DE2D399C-FF9A-40BB-B93F-E11413FA377B}">
      <dgm:prSet/>
      <dgm:spPr/>
      <dgm:t>
        <a:bodyPr/>
        <a:lstStyle/>
        <a:p>
          <a:endParaRPr lang="en-US"/>
        </a:p>
      </dgm:t>
    </dgm:pt>
    <dgm:pt modelId="{660932D4-619F-4BED-A53C-C2F39A27ED92}">
      <dgm:prSet/>
      <dgm:spPr/>
      <dgm:t>
        <a:bodyPr/>
        <a:lstStyle/>
        <a:p>
          <a:pPr rtl="0"/>
          <a:endParaRPr lang="en-US" dirty="0"/>
        </a:p>
      </dgm:t>
    </dgm:pt>
    <dgm:pt modelId="{4E4D9936-525E-49F5-9F64-C6D245BD18A4}" type="parTrans" cxnId="{E8C000EE-3AB6-4F99-ACFC-91F85F70BE34}">
      <dgm:prSet/>
      <dgm:spPr/>
      <dgm:t>
        <a:bodyPr/>
        <a:lstStyle/>
        <a:p>
          <a:endParaRPr lang="en-US"/>
        </a:p>
      </dgm:t>
    </dgm:pt>
    <dgm:pt modelId="{ECFE662A-F8DC-4C35-A8E4-CF87EF08B2D7}" type="sibTrans" cxnId="{E8C000EE-3AB6-4F99-ACFC-91F85F70BE34}">
      <dgm:prSet/>
      <dgm:spPr/>
      <dgm:t>
        <a:bodyPr/>
        <a:lstStyle/>
        <a:p>
          <a:endParaRPr lang="en-US"/>
        </a:p>
      </dgm:t>
    </dgm:pt>
    <dgm:pt modelId="{2D3D3079-9040-4605-8848-285F63568FF8}">
      <dgm:prSet/>
      <dgm:spPr/>
      <dgm:t>
        <a:bodyPr/>
        <a:lstStyle/>
        <a:p>
          <a:pPr rtl="0"/>
          <a:endParaRPr lang="en-US" dirty="0"/>
        </a:p>
      </dgm:t>
    </dgm:pt>
    <dgm:pt modelId="{609952C0-FA76-4FAB-8BFB-494D1C8020DF}" type="parTrans" cxnId="{75270845-D2B2-4337-9833-ED2F655CF778}">
      <dgm:prSet/>
      <dgm:spPr/>
      <dgm:t>
        <a:bodyPr/>
        <a:lstStyle/>
        <a:p>
          <a:endParaRPr lang="en-US"/>
        </a:p>
      </dgm:t>
    </dgm:pt>
    <dgm:pt modelId="{6568B5C6-A715-405F-B14B-556303E32191}" type="sibTrans" cxnId="{75270845-D2B2-4337-9833-ED2F655CF778}">
      <dgm:prSet/>
      <dgm:spPr/>
      <dgm:t>
        <a:bodyPr/>
        <a:lstStyle/>
        <a:p>
          <a:endParaRPr lang="en-US"/>
        </a:p>
      </dgm:t>
    </dgm:pt>
    <dgm:pt modelId="{C866B43E-0F64-4912-924E-E58E3D6A3A88}">
      <dgm:prSet/>
      <dgm:spPr/>
      <dgm:t>
        <a:bodyPr/>
        <a:lstStyle/>
        <a:p>
          <a:pPr rtl="0"/>
          <a:r>
            <a:rPr lang="en-US" smtClean="0"/>
            <a:t>Surcharges and all cesses</a:t>
          </a:r>
          <a:endParaRPr lang="en-US" dirty="0"/>
        </a:p>
      </dgm:t>
    </dgm:pt>
    <dgm:pt modelId="{E445F076-90B2-442E-953B-804EF6DD471D}" type="parTrans" cxnId="{EF1B1E27-D742-452D-A40C-E2EAC0411450}">
      <dgm:prSet/>
      <dgm:spPr/>
      <dgm:t>
        <a:bodyPr/>
        <a:lstStyle/>
        <a:p>
          <a:endParaRPr lang="en-US"/>
        </a:p>
      </dgm:t>
    </dgm:pt>
    <dgm:pt modelId="{DC5E435A-F19A-45A0-BEC9-FD2A80B74347}" type="sibTrans" cxnId="{EF1B1E27-D742-452D-A40C-E2EAC0411450}">
      <dgm:prSet/>
      <dgm:spPr/>
      <dgm:t>
        <a:bodyPr/>
        <a:lstStyle/>
        <a:p>
          <a:endParaRPr lang="en-US"/>
        </a:p>
      </dgm:t>
    </dgm:pt>
    <dgm:pt modelId="{C3D7D26E-0D9C-4CA3-83E7-B8A70816DC6F}">
      <dgm:prSet/>
      <dgm:spPr/>
      <dgm:t>
        <a:bodyPr/>
        <a:lstStyle/>
        <a:p>
          <a:r>
            <a:rPr lang="en-US" dirty="0" smtClean="0"/>
            <a:t>IGST</a:t>
          </a:r>
          <a:endParaRPr lang="en-US" dirty="0"/>
        </a:p>
      </dgm:t>
    </dgm:pt>
    <dgm:pt modelId="{F79D6A1D-7660-48E1-950E-0199705BA972}" type="sibTrans" cxnId="{7F1263AF-0A40-4FE1-B953-82AD1064CACB}">
      <dgm:prSet/>
      <dgm:spPr/>
      <dgm:t>
        <a:bodyPr/>
        <a:lstStyle/>
        <a:p>
          <a:endParaRPr lang="en-US"/>
        </a:p>
      </dgm:t>
    </dgm:pt>
    <dgm:pt modelId="{5F6096A3-C500-4CC2-9D08-EC9AD649C5CB}" type="parTrans" cxnId="{7F1263AF-0A40-4FE1-B953-82AD1064CACB}">
      <dgm:prSet/>
      <dgm:spPr/>
      <dgm:t>
        <a:bodyPr/>
        <a:lstStyle/>
        <a:p>
          <a:endParaRPr lang="en-US"/>
        </a:p>
      </dgm:t>
    </dgm:pt>
    <dgm:pt modelId="{5547BDF9-D134-4EDF-8BEC-0EC0CB8B984F}">
      <dgm:prSet custT="1"/>
      <dgm:spPr/>
      <dgm:t>
        <a:bodyPr/>
        <a:lstStyle/>
        <a:p>
          <a:r>
            <a:rPr lang="en-US" sz="1200" dirty="0" smtClean="0"/>
            <a:t>CST</a:t>
          </a:r>
          <a:endParaRPr lang="en-US" sz="1200" dirty="0"/>
        </a:p>
      </dgm:t>
    </dgm:pt>
    <dgm:pt modelId="{5EC45685-B086-4AE3-8980-C9578224A34E}" type="parTrans" cxnId="{1A61F1C4-5BA5-48CE-A866-0CA2ACB390F1}">
      <dgm:prSet/>
      <dgm:spPr/>
      <dgm:t>
        <a:bodyPr/>
        <a:lstStyle/>
        <a:p>
          <a:endParaRPr lang="en-US"/>
        </a:p>
      </dgm:t>
    </dgm:pt>
    <dgm:pt modelId="{E9AE880E-97C4-443B-A612-209C897E4C6C}" type="sibTrans" cxnId="{1A61F1C4-5BA5-48CE-A866-0CA2ACB390F1}">
      <dgm:prSet/>
      <dgm:spPr/>
      <dgm:t>
        <a:bodyPr/>
        <a:lstStyle/>
        <a:p>
          <a:endParaRPr lang="en-US"/>
        </a:p>
      </dgm:t>
    </dgm:pt>
    <dgm:pt modelId="{04238735-912E-48CE-91BD-9C8C861AA2B3}" type="pres">
      <dgm:prSet presAssocID="{942D645C-39C7-47D6-B1A1-B11FD89D5E87}" presName="Name0" presStyleCnt="0">
        <dgm:presLayoutVars>
          <dgm:dir/>
          <dgm:animLvl val="lvl"/>
          <dgm:resizeHandles/>
        </dgm:presLayoutVars>
      </dgm:prSet>
      <dgm:spPr/>
      <dgm:t>
        <a:bodyPr/>
        <a:lstStyle/>
        <a:p>
          <a:endParaRPr lang="en-US"/>
        </a:p>
      </dgm:t>
    </dgm:pt>
    <dgm:pt modelId="{A33EE430-359A-41BF-A684-0AA42C136CA0}" type="pres">
      <dgm:prSet presAssocID="{7C6804A9-CC31-45E0-9D32-856EAD3F8B53}" presName="linNode" presStyleCnt="0"/>
      <dgm:spPr/>
    </dgm:pt>
    <dgm:pt modelId="{8F082955-45C6-4F20-BA5C-9643938DBF72}" type="pres">
      <dgm:prSet presAssocID="{7C6804A9-CC31-45E0-9D32-856EAD3F8B53}" presName="parentShp" presStyleLbl="node1" presStyleIdx="0" presStyleCnt="3" custScaleX="71296" custScaleY="34335">
        <dgm:presLayoutVars>
          <dgm:bulletEnabled val="1"/>
        </dgm:presLayoutVars>
      </dgm:prSet>
      <dgm:spPr/>
      <dgm:t>
        <a:bodyPr/>
        <a:lstStyle/>
        <a:p>
          <a:endParaRPr lang="en-US"/>
        </a:p>
      </dgm:t>
    </dgm:pt>
    <dgm:pt modelId="{3A359BE0-9CEF-4177-837A-C87441745178}" type="pres">
      <dgm:prSet presAssocID="{7C6804A9-CC31-45E0-9D32-856EAD3F8B53}" presName="childShp" presStyleLbl="bgAccFollowNode1" presStyleIdx="0" presStyleCnt="3" custScaleX="62588" custScaleY="46134" custLinFactNeighborX="0" custLinFactNeighborY="-21">
        <dgm:presLayoutVars>
          <dgm:bulletEnabled val="1"/>
        </dgm:presLayoutVars>
      </dgm:prSet>
      <dgm:spPr/>
      <dgm:t>
        <a:bodyPr/>
        <a:lstStyle/>
        <a:p>
          <a:endParaRPr lang="en-US"/>
        </a:p>
      </dgm:t>
    </dgm:pt>
    <dgm:pt modelId="{2B80081A-36D2-4CD9-8E43-A9FC6E9D2CE9}" type="pres">
      <dgm:prSet presAssocID="{ABE09B7E-BE6F-4BEB-9CDB-7C395210F871}" presName="spacing" presStyleCnt="0"/>
      <dgm:spPr/>
    </dgm:pt>
    <dgm:pt modelId="{0562E74B-374C-4492-8516-72146DB65F40}" type="pres">
      <dgm:prSet presAssocID="{E75DF324-5926-47E3-923D-AAF18F3F0380}" presName="linNode" presStyleCnt="0"/>
      <dgm:spPr/>
    </dgm:pt>
    <dgm:pt modelId="{8AF75A05-E229-4361-B383-098C06C49042}" type="pres">
      <dgm:prSet presAssocID="{E75DF324-5926-47E3-923D-AAF18F3F0380}" presName="parentShp" presStyleLbl="node1" presStyleIdx="1" presStyleCnt="3" custScaleX="71296" custScaleY="30061">
        <dgm:presLayoutVars>
          <dgm:bulletEnabled val="1"/>
        </dgm:presLayoutVars>
      </dgm:prSet>
      <dgm:spPr/>
      <dgm:t>
        <a:bodyPr/>
        <a:lstStyle/>
        <a:p>
          <a:endParaRPr lang="en-US"/>
        </a:p>
      </dgm:t>
    </dgm:pt>
    <dgm:pt modelId="{37CF3B28-73FE-4987-BF6D-7EB72803E8AA}" type="pres">
      <dgm:prSet presAssocID="{E75DF324-5926-47E3-923D-AAF18F3F0380}" presName="childShp" presStyleLbl="bgAccFollowNode1" presStyleIdx="1" presStyleCnt="3" custScaleY="118450">
        <dgm:presLayoutVars>
          <dgm:bulletEnabled val="1"/>
        </dgm:presLayoutVars>
      </dgm:prSet>
      <dgm:spPr/>
      <dgm:t>
        <a:bodyPr/>
        <a:lstStyle/>
        <a:p>
          <a:endParaRPr lang="en-US"/>
        </a:p>
      </dgm:t>
    </dgm:pt>
    <dgm:pt modelId="{348D3EF4-902B-4C4D-A6BE-F29E63FF0584}" type="pres">
      <dgm:prSet presAssocID="{673CDE10-DD51-4086-8CFB-6E0E2AC0CBD3}" presName="spacing" presStyleCnt="0"/>
      <dgm:spPr/>
    </dgm:pt>
    <dgm:pt modelId="{154B454D-79F3-489A-B413-BFB7FC591B82}" type="pres">
      <dgm:prSet presAssocID="{C3D7D26E-0D9C-4CA3-83E7-B8A70816DC6F}" presName="linNode" presStyleCnt="0"/>
      <dgm:spPr/>
    </dgm:pt>
    <dgm:pt modelId="{7B6D2A75-2020-4351-8EB4-E00EFFC75B8F}" type="pres">
      <dgm:prSet presAssocID="{C3D7D26E-0D9C-4CA3-83E7-B8A70816DC6F}" presName="parentShp" presStyleLbl="node1" presStyleIdx="2" presStyleCnt="3" custAng="10800000" custFlipVert="1" custScaleX="69643" custScaleY="22605">
        <dgm:presLayoutVars>
          <dgm:bulletEnabled val="1"/>
        </dgm:presLayoutVars>
      </dgm:prSet>
      <dgm:spPr/>
      <dgm:t>
        <a:bodyPr/>
        <a:lstStyle/>
        <a:p>
          <a:endParaRPr lang="en-US"/>
        </a:p>
      </dgm:t>
    </dgm:pt>
    <dgm:pt modelId="{62B496E2-D067-44E3-81B5-ADAAC2562AC1}" type="pres">
      <dgm:prSet presAssocID="{C3D7D26E-0D9C-4CA3-83E7-B8A70816DC6F}" presName="childShp" presStyleLbl="bgAccFollowNode1" presStyleIdx="2" presStyleCnt="3" custScaleX="51191" custScaleY="22831" custLinFactNeighborX="446" custLinFactNeighborY="-2874">
        <dgm:presLayoutVars>
          <dgm:bulletEnabled val="1"/>
        </dgm:presLayoutVars>
      </dgm:prSet>
      <dgm:spPr/>
      <dgm:t>
        <a:bodyPr/>
        <a:lstStyle/>
        <a:p>
          <a:endParaRPr lang="en-US"/>
        </a:p>
      </dgm:t>
    </dgm:pt>
  </dgm:ptLst>
  <dgm:cxnLst>
    <dgm:cxn modelId="{B9D4D08A-C0B5-48E5-9FB8-96BA5DCD0B3A}" type="presOf" srcId="{9309E2F0-43F8-4500-8DE5-7FEEBBFB8E7A}" destId="{3A359BE0-9CEF-4177-837A-C87441745178}" srcOrd="0" destOrd="2" presId="urn:microsoft.com/office/officeart/2005/8/layout/vList6"/>
    <dgm:cxn modelId="{75270845-D2B2-4337-9833-ED2F655CF778}" srcId="{E75DF324-5926-47E3-923D-AAF18F3F0380}" destId="{2D3D3079-9040-4605-8848-285F63568FF8}" srcOrd="7" destOrd="0" parTransId="{609952C0-FA76-4FAB-8BFB-494D1C8020DF}" sibTransId="{6568B5C6-A715-405F-B14B-556303E32191}"/>
    <dgm:cxn modelId="{022FB19F-AD90-47D2-A0B8-20C02C99A2D0}" type="presOf" srcId="{A7185902-CAE4-41E0-8448-758B86EE2E03}" destId="{37CF3B28-73FE-4987-BF6D-7EB72803E8AA}" srcOrd="0" destOrd="5" presId="urn:microsoft.com/office/officeart/2005/8/layout/vList6"/>
    <dgm:cxn modelId="{1A61F1C4-5BA5-48CE-A866-0CA2ACB390F1}" srcId="{C3D7D26E-0D9C-4CA3-83E7-B8A70816DC6F}" destId="{5547BDF9-D134-4EDF-8BEC-0EC0CB8B984F}" srcOrd="0" destOrd="0" parTransId="{5EC45685-B086-4AE3-8980-C9578224A34E}" sibTransId="{E9AE880E-97C4-443B-A612-209C897E4C6C}"/>
    <dgm:cxn modelId="{EF1B1E27-D742-452D-A40C-E2EAC0411450}" srcId="{7C6804A9-CC31-45E0-9D32-856EAD3F8B53}" destId="{C866B43E-0F64-4912-924E-E58E3D6A3A88}" srcOrd="3" destOrd="0" parTransId="{E445F076-90B2-442E-953B-804EF6DD471D}" sibTransId="{DC5E435A-F19A-45A0-BEC9-FD2A80B74347}"/>
    <dgm:cxn modelId="{D53BAB4A-D680-46CF-AA6A-2ECECE302ECF}" type="presOf" srcId="{C3D7D26E-0D9C-4CA3-83E7-B8A70816DC6F}" destId="{7B6D2A75-2020-4351-8EB4-E00EFFC75B8F}" srcOrd="0" destOrd="0" presId="urn:microsoft.com/office/officeart/2005/8/layout/vList6"/>
    <dgm:cxn modelId="{FAB0D7E8-D1B5-4C53-8286-A4E1C20C3843}" type="presOf" srcId="{660932D4-619F-4BED-A53C-C2F39A27ED92}" destId="{37CF3B28-73FE-4987-BF6D-7EB72803E8AA}" srcOrd="0" destOrd="6" presId="urn:microsoft.com/office/officeart/2005/8/layout/vList6"/>
    <dgm:cxn modelId="{724E83F3-D362-41C8-9D75-08E5EFB8CAAB}" srcId="{E75DF324-5926-47E3-923D-AAF18F3F0380}" destId="{965D8092-1698-4BEB-842F-29700A7AB334}" srcOrd="3" destOrd="0" parTransId="{42D4E590-321F-4033-84A8-9F48D02115BC}" sibTransId="{F10B0464-82FF-4714-8DC2-542B68405E8B}"/>
    <dgm:cxn modelId="{F811EF9D-CB16-4787-BD11-D20B57EA2060}" type="presOf" srcId="{0F225906-9BC7-4912-872B-BB9B32BC16AA}" destId="{37CF3B28-73FE-4987-BF6D-7EB72803E8AA}" srcOrd="0" destOrd="2" presId="urn:microsoft.com/office/officeart/2005/8/layout/vList6"/>
    <dgm:cxn modelId="{9C6FB56D-6C5F-4449-9CE5-A34DB94879C3}" type="presOf" srcId="{5547BDF9-D134-4EDF-8BEC-0EC0CB8B984F}" destId="{62B496E2-D067-44E3-81B5-ADAAC2562AC1}" srcOrd="0" destOrd="0" presId="urn:microsoft.com/office/officeart/2005/8/layout/vList6"/>
    <dgm:cxn modelId="{CACB3FB8-1074-460F-A5FE-676D2C84894B}" type="presOf" srcId="{A1448E71-254E-46A8-B59C-6597B26BF322}" destId="{37CF3B28-73FE-4987-BF6D-7EB72803E8AA}" srcOrd="0" destOrd="0" presId="urn:microsoft.com/office/officeart/2005/8/layout/vList6"/>
    <dgm:cxn modelId="{88DF2257-1547-4C08-A516-7FA9E966FA30}" srcId="{7C6804A9-CC31-45E0-9D32-856EAD3F8B53}" destId="{471C3E65-7F34-4784-821F-3941E129F715}" srcOrd="0" destOrd="0" parTransId="{E5956B00-7A8A-428B-8DAA-B749DF857F0E}" sibTransId="{AA5F5DDB-29FB-4E74-9C6E-D9F13BC02E5D}"/>
    <dgm:cxn modelId="{3221EE45-5F93-4516-983D-967023179063}" type="presOf" srcId="{C866B43E-0F64-4912-924E-E58E3D6A3A88}" destId="{3A359BE0-9CEF-4177-837A-C87441745178}" srcOrd="0" destOrd="3" presId="urn:microsoft.com/office/officeart/2005/8/layout/vList6"/>
    <dgm:cxn modelId="{D4081BB2-F4AA-4CC4-8A17-5894F4C4600E}" type="presOf" srcId="{2D3D3079-9040-4605-8848-285F63568FF8}" destId="{37CF3B28-73FE-4987-BF6D-7EB72803E8AA}" srcOrd="0" destOrd="7" presId="urn:microsoft.com/office/officeart/2005/8/layout/vList6"/>
    <dgm:cxn modelId="{1D0BFBE6-57EA-41DD-AE01-74BA3DDFBCE5}" srcId="{E75DF324-5926-47E3-923D-AAF18F3F0380}" destId="{63985F0E-F713-4FCB-BA58-83EEA9AC0101}" srcOrd="1" destOrd="0" parTransId="{2E6F935A-90A5-4672-AAC1-54757FC2E1CC}" sibTransId="{C7E978D0-294E-4107-8838-EB98E685FE0B}"/>
    <dgm:cxn modelId="{39C3B500-9C60-4C2F-A535-C0D5A3D17E93}" type="presOf" srcId="{E4037CE5-9591-401C-AFC1-6711623C294B}" destId="{3A359BE0-9CEF-4177-837A-C87441745178}" srcOrd="0" destOrd="1" presId="urn:microsoft.com/office/officeart/2005/8/layout/vList6"/>
    <dgm:cxn modelId="{BA149F1D-B630-45BE-A463-67AA6F39E908}" srcId="{7C6804A9-CC31-45E0-9D32-856EAD3F8B53}" destId="{E4037CE5-9591-401C-AFC1-6711623C294B}" srcOrd="1" destOrd="0" parTransId="{DFE611D2-F975-4956-9FE1-3F9F2587A1C8}" sibTransId="{5124D654-9583-4991-8FA2-B3A6C5C1393C}"/>
    <dgm:cxn modelId="{2FDC7238-7A78-446D-AE88-D6ADB3358316}" type="presOf" srcId="{63985F0E-F713-4FCB-BA58-83EEA9AC0101}" destId="{37CF3B28-73FE-4987-BF6D-7EB72803E8AA}" srcOrd="0" destOrd="1" presId="urn:microsoft.com/office/officeart/2005/8/layout/vList6"/>
    <dgm:cxn modelId="{64F8DAEF-88B3-432C-90CC-920B4FE0EE9B}" type="presOf" srcId="{942D645C-39C7-47D6-B1A1-B11FD89D5E87}" destId="{04238735-912E-48CE-91BD-9C8C861AA2B3}" srcOrd="0" destOrd="0" presId="urn:microsoft.com/office/officeart/2005/8/layout/vList6"/>
    <dgm:cxn modelId="{03953848-272D-4E3C-9A6C-BF53038977B8}" type="presOf" srcId="{E75DF324-5926-47E3-923D-AAF18F3F0380}" destId="{8AF75A05-E229-4361-B383-098C06C49042}" srcOrd="0" destOrd="0" presId="urn:microsoft.com/office/officeart/2005/8/layout/vList6"/>
    <dgm:cxn modelId="{D63F7A60-DC19-4DF5-8125-310109E15521}" srcId="{7C6804A9-CC31-45E0-9D32-856EAD3F8B53}" destId="{9309E2F0-43F8-4500-8DE5-7FEEBBFB8E7A}" srcOrd="2" destOrd="0" parTransId="{34614FEA-BDD1-4EDF-9889-E7BB1FEA5055}" sibTransId="{BF0B8312-8B4B-48CA-841C-74638367DE83}"/>
    <dgm:cxn modelId="{B407CB21-5C73-493F-A2E9-E4866BC215C9}" srcId="{E75DF324-5926-47E3-923D-AAF18F3F0380}" destId="{0F225906-9BC7-4912-872B-BB9B32BC16AA}" srcOrd="2" destOrd="0" parTransId="{829DB48D-EEAC-4153-A612-AAE31B3D977F}" sibTransId="{C310097C-E086-4A3B-AD16-D52DD02E4E4E}"/>
    <dgm:cxn modelId="{95926226-EED3-4CF4-BF3D-5106E39F79C0}" srcId="{942D645C-39C7-47D6-B1A1-B11FD89D5E87}" destId="{E75DF324-5926-47E3-923D-AAF18F3F0380}" srcOrd="1" destOrd="0" parTransId="{45E558F6-9BE5-4982-98DB-AFC3081C6D66}" sibTransId="{673CDE10-DD51-4086-8CFB-6E0E2AC0CBD3}"/>
    <dgm:cxn modelId="{C01438E1-B7C5-4128-985A-98526197B07F}" srcId="{E75DF324-5926-47E3-923D-AAF18F3F0380}" destId="{A1448E71-254E-46A8-B59C-6597B26BF322}" srcOrd="0" destOrd="0" parTransId="{DF39BD2E-59A6-410F-8977-A3276F67079C}" sibTransId="{FDFD56ED-086E-4304-93FB-1D0F141167DE}"/>
    <dgm:cxn modelId="{96F7A352-DBB4-418D-9020-98956B078C35}" type="presOf" srcId="{7C6804A9-CC31-45E0-9D32-856EAD3F8B53}" destId="{8F082955-45C6-4F20-BA5C-9643938DBF72}" srcOrd="0" destOrd="0" presId="urn:microsoft.com/office/officeart/2005/8/layout/vList6"/>
    <dgm:cxn modelId="{C97AA951-F541-4B9A-B262-387F765BCCB5}" type="presOf" srcId="{965D8092-1698-4BEB-842F-29700A7AB334}" destId="{37CF3B28-73FE-4987-BF6D-7EB72803E8AA}" srcOrd="0" destOrd="3" presId="urn:microsoft.com/office/officeart/2005/8/layout/vList6"/>
    <dgm:cxn modelId="{E0DA1DDD-9EC2-4863-BBC9-CE3472832113}" type="presOf" srcId="{471C3E65-7F34-4784-821F-3941E129F715}" destId="{3A359BE0-9CEF-4177-837A-C87441745178}" srcOrd="0" destOrd="0" presId="urn:microsoft.com/office/officeart/2005/8/layout/vList6"/>
    <dgm:cxn modelId="{7F1263AF-0A40-4FE1-B953-82AD1064CACB}" srcId="{942D645C-39C7-47D6-B1A1-B11FD89D5E87}" destId="{C3D7D26E-0D9C-4CA3-83E7-B8A70816DC6F}" srcOrd="2" destOrd="0" parTransId="{5F6096A3-C500-4CC2-9D08-EC9AD649C5CB}" sibTransId="{F79D6A1D-7660-48E1-950E-0199705BA972}"/>
    <dgm:cxn modelId="{F2D9A8EC-CBAC-42DF-86C5-2DAB915055A6}" type="presOf" srcId="{72208498-D31F-4097-B828-AAB11EBFBD84}" destId="{37CF3B28-73FE-4987-BF6D-7EB72803E8AA}" srcOrd="0" destOrd="4" presId="urn:microsoft.com/office/officeart/2005/8/layout/vList6"/>
    <dgm:cxn modelId="{62929332-B8A6-4807-B927-BF7A56FB0612}" srcId="{942D645C-39C7-47D6-B1A1-B11FD89D5E87}" destId="{7C6804A9-CC31-45E0-9D32-856EAD3F8B53}" srcOrd="0" destOrd="0" parTransId="{FD6540A8-D74C-4167-A56A-1CF675A88E1B}" sibTransId="{ABE09B7E-BE6F-4BEB-9CDB-7C395210F871}"/>
    <dgm:cxn modelId="{6CC68CFF-69F5-4FF5-ACD6-49AEAF12AAD9}" srcId="{E75DF324-5926-47E3-923D-AAF18F3F0380}" destId="{72208498-D31F-4097-B828-AAB11EBFBD84}" srcOrd="4" destOrd="0" parTransId="{E0F6B49B-0EF8-4FFF-90EB-D2599C8928E9}" sibTransId="{696E044B-69F8-46E2-A1E9-B3A7B046E0D1}"/>
    <dgm:cxn modelId="{DE2D399C-FF9A-40BB-B93F-E11413FA377B}" srcId="{E75DF324-5926-47E3-923D-AAF18F3F0380}" destId="{A7185902-CAE4-41E0-8448-758B86EE2E03}" srcOrd="5" destOrd="0" parTransId="{FDA04A99-BC99-4F83-89DD-4B74DDA98835}" sibTransId="{8DCF6A74-E275-4909-9341-38B1EDEC7E0F}"/>
    <dgm:cxn modelId="{E8C000EE-3AB6-4F99-ACFC-91F85F70BE34}" srcId="{E75DF324-5926-47E3-923D-AAF18F3F0380}" destId="{660932D4-619F-4BED-A53C-C2F39A27ED92}" srcOrd="6" destOrd="0" parTransId="{4E4D9936-525E-49F5-9F64-C6D245BD18A4}" sibTransId="{ECFE662A-F8DC-4C35-A8E4-CF87EF08B2D7}"/>
    <dgm:cxn modelId="{FED8591F-DE03-491F-B54A-5F6E26382CD8}" type="presParOf" srcId="{04238735-912E-48CE-91BD-9C8C861AA2B3}" destId="{A33EE430-359A-41BF-A684-0AA42C136CA0}" srcOrd="0" destOrd="0" presId="urn:microsoft.com/office/officeart/2005/8/layout/vList6"/>
    <dgm:cxn modelId="{0D9FA963-B2C0-4804-8664-B29AAAE54761}" type="presParOf" srcId="{A33EE430-359A-41BF-A684-0AA42C136CA0}" destId="{8F082955-45C6-4F20-BA5C-9643938DBF72}" srcOrd="0" destOrd="0" presId="urn:microsoft.com/office/officeart/2005/8/layout/vList6"/>
    <dgm:cxn modelId="{8B6EC6EF-7E2C-4580-972F-8CF803B0C0E9}" type="presParOf" srcId="{A33EE430-359A-41BF-A684-0AA42C136CA0}" destId="{3A359BE0-9CEF-4177-837A-C87441745178}" srcOrd="1" destOrd="0" presId="urn:microsoft.com/office/officeart/2005/8/layout/vList6"/>
    <dgm:cxn modelId="{74A6F2B5-4B71-4F14-B59E-CC4BA5C26AEF}" type="presParOf" srcId="{04238735-912E-48CE-91BD-9C8C861AA2B3}" destId="{2B80081A-36D2-4CD9-8E43-A9FC6E9D2CE9}" srcOrd="1" destOrd="0" presId="urn:microsoft.com/office/officeart/2005/8/layout/vList6"/>
    <dgm:cxn modelId="{C141221B-64DF-4A18-971C-A5780E3205D6}" type="presParOf" srcId="{04238735-912E-48CE-91BD-9C8C861AA2B3}" destId="{0562E74B-374C-4492-8516-72146DB65F40}" srcOrd="2" destOrd="0" presId="urn:microsoft.com/office/officeart/2005/8/layout/vList6"/>
    <dgm:cxn modelId="{2B2D7224-4AA8-4C43-AD90-6622D986BC6E}" type="presParOf" srcId="{0562E74B-374C-4492-8516-72146DB65F40}" destId="{8AF75A05-E229-4361-B383-098C06C49042}" srcOrd="0" destOrd="0" presId="urn:microsoft.com/office/officeart/2005/8/layout/vList6"/>
    <dgm:cxn modelId="{7B2EC3D0-21EA-4D70-9671-4B434C4074C2}" type="presParOf" srcId="{0562E74B-374C-4492-8516-72146DB65F40}" destId="{37CF3B28-73FE-4987-BF6D-7EB72803E8AA}" srcOrd="1" destOrd="0" presId="urn:microsoft.com/office/officeart/2005/8/layout/vList6"/>
    <dgm:cxn modelId="{58C998D1-D554-46FE-93B5-26D1DA06D189}" type="presParOf" srcId="{04238735-912E-48CE-91BD-9C8C861AA2B3}" destId="{348D3EF4-902B-4C4D-A6BE-F29E63FF0584}" srcOrd="3" destOrd="0" presId="urn:microsoft.com/office/officeart/2005/8/layout/vList6"/>
    <dgm:cxn modelId="{354B6D39-57BA-4311-8841-EE10718C69C9}" type="presParOf" srcId="{04238735-912E-48CE-91BD-9C8C861AA2B3}" destId="{154B454D-79F3-489A-B413-BFB7FC591B82}" srcOrd="4" destOrd="0" presId="urn:microsoft.com/office/officeart/2005/8/layout/vList6"/>
    <dgm:cxn modelId="{F535B52B-65DC-45EC-989D-015BCD8E2CC3}" type="presParOf" srcId="{154B454D-79F3-489A-B413-BFB7FC591B82}" destId="{7B6D2A75-2020-4351-8EB4-E00EFFC75B8F}" srcOrd="0" destOrd="0" presId="urn:microsoft.com/office/officeart/2005/8/layout/vList6"/>
    <dgm:cxn modelId="{BD19F572-F208-4617-BB80-D07A07D89B10}" type="presParOf" srcId="{154B454D-79F3-489A-B413-BFB7FC591B82}" destId="{62B496E2-D067-44E3-81B5-ADAAC2562AC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67BEAE-6876-4075-B6B9-899283B525AC}" type="doc">
      <dgm:prSet loTypeId="urn:microsoft.com/office/officeart/2005/8/layout/hierarchy3" loCatId="hierarchy" qsTypeId="urn:microsoft.com/office/officeart/2005/8/quickstyle/3d2#1" qsCatId="3D" csTypeId="urn:microsoft.com/office/officeart/2005/8/colors/accent5_1" csCatId="accent5" phldr="1"/>
      <dgm:spPr/>
      <dgm:t>
        <a:bodyPr/>
        <a:lstStyle/>
        <a:p>
          <a:endParaRPr lang="en-US"/>
        </a:p>
      </dgm:t>
    </dgm:pt>
    <dgm:pt modelId="{1438FD66-3293-46FB-9107-840E26624E0F}">
      <dgm:prSet phldrT="[Text]"/>
      <dgm:spPr/>
      <dgm:t>
        <a:bodyPr/>
        <a:lstStyle/>
        <a:p>
          <a:r>
            <a:rPr lang="en-US" dirty="0"/>
            <a:t>One Tax For</a:t>
          </a:r>
        </a:p>
      </dgm:t>
    </dgm:pt>
    <dgm:pt modelId="{2339D9CE-97D6-4373-8FCA-1311B5A5660C}" type="parTrans" cxnId="{9808C8B7-E1F0-4823-AC7C-BD75F3BD502C}">
      <dgm:prSet/>
      <dgm:spPr/>
      <dgm:t>
        <a:bodyPr/>
        <a:lstStyle/>
        <a:p>
          <a:endParaRPr lang="en-US"/>
        </a:p>
      </dgm:t>
    </dgm:pt>
    <dgm:pt modelId="{2F967744-B6F4-46AB-9B8C-2E3CAB22A4B4}" type="sibTrans" cxnId="{9808C8B7-E1F0-4823-AC7C-BD75F3BD502C}">
      <dgm:prSet/>
      <dgm:spPr/>
      <dgm:t>
        <a:bodyPr/>
        <a:lstStyle/>
        <a:p>
          <a:endParaRPr lang="en-US"/>
        </a:p>
      </dgm:t>
    </dgm:pt>
    <dgm:pt modelId="{E9819839-1073-4D30-AE70-D7C70DCC96A9}">
      <dgm:prSet phldrT="[Text]"/>
      <dgm:spPr/>
      <dgm:t>
        <a:bodyPr/>
        <a:lstStyle/>
        <a:p>
          <a:r>
            <a:rPr lang="en-US" dirty="0"/>
            <a:t>Manufacturing</a:t>
          </a:r>
        </a:p>
      </dgm:t>
    </dgm:pt>
    <dgm:pt modelId="{1EB8FE7A-BA4F-44D5-9FC1-30B0431752DE}" type="parTrans" cxnId="{10989937-47E9-4F52-BF46-A0C158F3E3FA}">
      <dgm:prSet/>
      <dgm:spPr/>
      <dgm:t>
        <a:bodyPr/>
        <a:lstStyle/>
        <a:p>
          <a:endParaRPr lang="en-US"/>
        </a:p>
      </dgm:t>
    </dgm:pt>
    <dgm:pt modelId="{2952620F-CE4D-40DB-8923-0D2D724669F3}" type="sibTrans" cxnId="{10989937-47E9-4F52-BF46-A0C158F3E3FA}">
      <dgm:prSet/>
      <dgm:spPr/>
      <dgm:t>
        <a:bodyPr/>
        <a:lstStyle/>
        <a:p>
          <a:endParaRPr lang="en-US"/>
        </a:p>
      </dgm:t>
    </dgm:pt>
    <dgm:pt modelId="{659B2BAA-3ADD-44C7-9D49-22F494C374C9}">
      <dgm:prSet phldrT="[Text]"/>
      <dgm:spPr/>
      <dgm:t>
        <a:bodyPr/>
        <a:lstStyle/>
        <a:p>
          <a:r>
            <a:rPr lang="en-US" dirty="0"/>
            <a:t>Trading</a:t>
          </a:r>
        </a:p>
      </dgm:t>
    </dgm:pt>
    <dgm:pt modelId="{30C7E324-92D4-4D8E-8AB4-6A21C753AB5B}" type="parTrans" cxnId="{E1EF72DD-B48F-4822-A306-AB8A53F2287D}">
      <dgm:prSet/>
      <dgm:spPr/>
      <dgm:t>
        <a:bodyPr/>
        <a:lstStyle/>
        <a:p>
          <a:endParaRPr lang="en-US"/>
        </a:p>
      </dgm:t>
    </dgm:pt>
    <dgm:pt modelId="{DE7B230B-5BBA-41FD-A941-6F9A7B1D03C8}" type="sibTrans" cxnId="{E1EF72DD-B48F-4822-A306-AB8A53F2287D}">
      <dgm:prSet/>
      <dgm:spPr/>
      <dgm:t>
        <a:bodyPr/>
        <a:lstStyle/>
        <a:p>
          <a:endParaRPr lang="en-US"/>
        </a:p>
      </dgm:t>
    </dgm:pt>
    <dgm:pt modelId="{58D557FA-F067-445F-BB84-0AE14D944B4C}">
      <dgm:prSet phldrT="[Text]"/>
      <dgm:spPr/>
      <dgm:t>
        <a:bodyPr/>
        <a:lstStyle/>
        <a:p>
          <a:r>
            <a:rPr lang="en-US" dirty="0"/>
            <a:t>Services</a:t>
          </a:r>
        </a:p>
      </dgm:t>
    </dgm:pt>
    <dgm:pt modelId="{8C36A91E-246C-40CC-B590-D1DC3899CC36}" type="parTrans" cxnId="{C532B503-D3E6-4082-AEF7-B07FE917815D}">
      <dgm:prSet/>
      <dgm:spPr/>
      <dgm:t>
        <a:bodyPr/>
        <a:lstStyle/>
        <a:p>
          <a:endParaRPr lang="en-US"/>
        </a:p>
      </dgm:t>
    </dgm:pt>
    <dgm:pt modelId="{EADC3FB7-EB8B-430F-A32C-C89C9EA1DAEB}" type="sibTrans" cxnId="{C532B503-D3E6-4082-AEF7-B07FE917815D}">
      <dgm:prSet/>
      <dgm:spPr/>
      <dgm:t>
        <a:bodyPr/>
        <a:lstStyle/>
        <a:p>
          <a:endParaRPr lang="en-US"/>
        </a:p>
      </dgm:t>
    </dgm:pt>
    <dgm:pt modelId="{928DDE3F-6AB3-4D17-A098-DD4B7F5118D4}" type="pres">
      <dgm:prSet presAssocID="{7C67BEAE-6876-4075-B6B9-899283B525AC}" presName="diagram" presStyleCnt="0">
        <dgm:presLayoutVars>
          <dgm:chPref val="1"/>
          <dgm:dir/>
          <dgm:animOne val="branch"/>
          <dgm:animLvl val="lvl"/>
          <dgm:resizeHandles/>
        </dgm:presLayoutVars>
      </dgm:prSet>
      <dgm:spPr/>
      <dgm:t>
        <a:bodyPr/>
        <a:lstStyle/>
        <a:p>
          <a:endParaRPr lang="en-US"/>
        </a:p>
      </dgm:t>
    </dgm:pt>
    <dgm:pt modelId="{F6EC2D30-03F3-483B-8C19-4614E4C678E7}" type="pres">
      <dgm:prSet presAssocID="{1438FD66-3293-46FB-9107-840E26624E0F}" presName="root" presStyleCnt="0"/>
      <dgm:spPr/>
    </dgm:pt>
    <dgm:pt modelId="{B15ED12E-7E52-49C4-A85A-B775C5E4F54C}" type="pres">
      <dgm:prSet presAssocID="{1438FD66-3293-46FB-9107-840E26624E0F}" presName="rootComposite" presStyleCnt="0"/>
      <dgm:spPr/>
    </dgm:pt>
    <dgm:pt modelId="{A1CBB1CE-9344-485C-9CD0-509BE119BCB1}" type="pres">
      <dgm:prSet presAssocID="{1438FD66-3293-46FB-9107-840E26624E0F}" presName="rootText" presStyleLbl="node1" presStyleIdx="0" presStyleCnt="1"/>
      <dgm:spPr/>
      <dgm:t>
        <a:bodyPr/>
        <a:lstStyle/>
        <a:p>
          <a:endParaRPr lang="en-US"/>
        </a:p>
      </dgm:t>
    </dgm:pt>
    <dgm:pt modelId="{0D84AA63-9733-45BE-81A1-9477B7CA6C87}" type="pres">
      <dgm:prSet presAssocID="{1438FD66-3293-46FB-9107-840E26624E0F}" presName="rootConnector" presStyleLbl="node1" presStyleIdx="0" presStyleCnt="1"/>
      <dgm:spPr/>
      <dgm:t>
        <a:bodyPr/>
        <a:lstStyle/>
        <a:p>
          <a:endParaRPr lang="en-US"/>
        </a:p>
      </dgm:t>
    </dgm:pt>
    <dgm:pt modelId="{790E2FF9-A3F2-4191-AF02-BE3C775366EB}" type="pres">
      <dgm:prSet presAssocID="{1438FD66-3293-46FB-9107-840E26624E0F}" presName="childShape" presStyleCnt="0"/>
      <dgm:spPr/>
    </dgm:pt>
    <dgm:pt modelId="{8B4576FA-A3F9-449C-A8C8-1AA027612033}" type="pres">
      <dgm:prSet presAssocID="{1EB8FE7A-BA4F-44D5-9FC1-30B0431752DE}" presName="Name13" presStyleLbl="parChTrans1D2" presStyleIdx="0" presStyleCnt="3"/>
      <dgm:spPr/>
      <dgm:t>
        <a:bodyPr/>
        <a:lstStyle/>
        <a:p>
          <a:endParaRPr lang="en-US"/>
        </a:p>
      </dgm:t>
    </dgm:pt>
    <dgm:pt modelId="{469DA331-B091-45DB-816A-CBA08A3CBE13}" type="pres">
      <dgm:prSet presAssocID="{E9819839-1073-4D30-AE70-D7C70DCC96A9}" presName="childText" presStyleLbl="bgAcc1" presStyleIdx="0" presStyleCnt="3">
        <dgm:presLayoutVars>
          <dgm:bulletEnabled val="1"/>
        </dgm:presLayoutVars>
      </dgm:prSet>
      <dgm:spPr/>
      <dgm:t>
        <a:bodyPr/>
        <a:lstStyle/>
        <a:p>
          <a:endParaRPr lang="en-US"/>
        </a:p>
      </dgm:t>
    </dgm:pt>
    <dgm:pt modelId="{E34363D9-EE97-42EB-BA75-5AAE8B3C2957}" type="pres">
      <dgm:prSet presAssocID="{30C7E324-92D4-4D8E-8AB4-6A21C753AB5B}" presName="Name13" presStyleLbl="parChTrans1D2" presStyleIdx="1" presStyleCnt="3"/>
      <dgm:spPr/>
      <dgm:t>
        <a:bodyPr/>
        <a:lstStyle/>
        <a:p>
          <a:endParaRPr lang="en-US"/>
        </a:p>
      </dgm:t>
    </dgm:pt>
    <dgm:pt modelId="{ECFFDD07-AA87-4A2E-8172-2F00D2DAE1AA}" type="pres">
      <dgm:prSet presAssocID="{659B2BAA-3ADD-44C7-9D49-22F494C374C9}" presName="childText" presStyleLbl="bgAcc1" presStyleIdx="1" presStyleCnt="3">
        <dgm:presLayoutVars>
          <dgm:bulletEnabled val="1"/>
        </dgm:presLayoutVars>
      </dgm:prSet>
      <dgm:spPr/>
      <dgm:t>
        <a:bodyPr/>
        <a:lstStyle/>
        <a:p>
          <a:endParaRPr lang="en-US"/>
        </a:p>
      </dgm:t>
    </dgm:pt>
    <dgm:pt modelId="{22B77204-8798-45D6-94FE-1D80D86B855D}" type="pres">
      <dgm:prSet presAssocID="{8C36A91E-246C-40CC-B590-D1DC3899CC36}" presName="Name13" presStyleLbl="parChTrans1D2" presStyleIdx="2" presStyleCnt="3"/>
      <dgm:spPr/>
      <dgm:t>
        <a:bodyPr/>
        <a:lstStyle/>
        <a:p>
          <a:endParaRPr lang="en-US"/>
        </a:p>
      </dgm:t>
    </dgm:pt>
    <dgm:pt modelId="{D825E0CB-05D8-4D17-9295-A0319E61CB3C}" type="pres">
      <dgm:prSet presAssocID="{58D557FA-F067-445F-BB84-0AE14D944B4C}" presName="childText" presStyleLbl="bgAcc1" presStyleIdx="2" presStyleCnt="3">
        <dgm:presLayoutVars>
          <dgm:bulletEnabled val="1"/>
        </dgm:presLayoutVars>
      </dgm:prSet>
      <dgm:spPr/>
      <dgm:t>
        <a:bodyPr/>
        <a:lstStyle/>
        <a:p>
          <a:endParaRPr lang="en-US"/>
        </a:p>
      </dgm:t>
    </dgm:pt>
  </dgm:ptLst>
  <dgm:cxnLst>
    <dgm:cxn modelId="{E1EF72DD-B48F-4822-A306-AB8A53F2287D}" srcId="{1438FD66-3293-46FB-9107-840E26624E0F}" destId="{659B2BAA-3ADD-44C7-9D49-22F494C374C9}" srcOrd="1" destOrd="0" parTransId="{30C7E324-92D4-4D8E-8AB4-6A21C753AB5B}" sibTransId="{DE7B230B-5BBA-41FD-A941-6F9A7B1D03C8}"/>
    <dgm:cxn modelId="{01488426-F843-40A8-B2D6-D8B177B83682}" type="presOf" srcId="{7C67BEAE-6876-4075-B6B9-899283B525AC}" destId="{928DDE3F-6AB3-4D17-A098-DD4B7F5118D4}" srcOrd="0" destOrd="0" presId="urn:microsoft.com/office/officeart/2005/8/layout/hierarchy3"/>
    <dgm:cxn modelId="{37C29B47-2AF6-4A60-80E9-651EE1776478}" type="presOf" srcId="{8C36A91E-246C-40CC-B590-D1DC3899CC36}" destId="{22B77204-8798-45D6-94FE-1D80D86B855D}" srcOrd="0" destOrd="0" presId="urn:microsoft.com/office/officeart/2005/8/layout/hierarchy3"/>
    <dgm:cxn modelId="{F49A6707-DEF2-4A9B-8ABA-9557936D2AF0}" type="presOf" srcId="{E9819839-1073-4D30-AE70-D7C70DCC96A9}" destId="{469DA331-B091-45DB-816A-CBA08A3CBE13}" srcOrd="0" destOrd="0" presId="urn:microsoft.com/office/officeart/2005/8/layout/hierarchy3"/>
    <dgm:cxn modelId="{10989937-47E9-4F52-BF46-A0C158F3E3FA}" srcId="{1438FD66-3293-46FB-9107-840E26624E0F}" destId="{E9819839-1073-4D30-AE70-D7C70DCC96A9}" srcOrd="0" destOrd="0" parTransId="{1EB8FE7A-BA4F-44D5-9FC1-30B0431752DE}" sibTransId="{2952620F-CE4D-40DB-8923-0D2D724669F3}"/>
    <dgm:cxn modelId="{9808C8B7-E1F0-4823-AC7C-BD75F3BD502C}" srcId="{7C67BEAE-6876-4075-B6B9-899283B525AC}" destId="{1438FD66-3293-46FB-9107-840E26624E0F}" srcOrd="0" destOrd="0" parTransId="{2339D9CE-97D6-4373-8FCA-1311B5A5660C}" sibTransId="{2F967744-B6F4-46AB-9B8C-2E3CAB22A4B4}"/>
    <dgm:cxn modelId="{ED493CC2-8E28-4C25-8FBD-C2F721D068C8}" type="presOf" srcId="{1438FD66-3293-46FB-9107-840E26624E0F}" destId="{A1CBB1CE-9344-485C-9CD0-509BE119BCB1}" srcOrd="0" destOrd="0" presId="urn:microsoft.com/office/officeart/2005/8/layout/hierarchy3"/>
    <dgm:cxn modelId="{C532B503-D3E6-4082-AEF7-B07FE917815D}" srcId="{1438FD66-3293-46FB-9107-840E26624E0F}" destId="{58D557FA-F067-445F-BB84-0AE14D944B4C}" srcOrd="2" destOrd="0" parTransId="{8C36A91E-246C-40CC-B590-D1DC3899CC36}" sibTransId="{EADC3FB7-EB8B-430F-A32C-C89C9EA1DAEB}"/>
    <dgm:cxn modelId="{4275E2CC-5D40-461F-9D99-15F6622DBFA2}" type="presOf" srcId="{1438FD66-3293-46FB-9107-840E26624E0F}" destId="{0D84AA63-9733-45BE-81A1-9477B7CA6C87}" srcOrd="1" destOrd="0" presId="urn:microsoft.com/office/officeart/2005/8/layout/hierarchy3"/>
    <dgm:cxn modelId="{DA4FCD9A-3456-4547-8EB8-B2A8612CAA83}" type="presOf" srcId="{30C7E324-92D4-4D8E-8AB4-6A21C753AB5B}" destId="{E34363D9-EE97-42EB-BA75-5AAE8B3C2957}" srcOrd="0" destOrd="0" presId="urn:microsoft.com/office/officeart/2005/8/layout/hierarchy3"/>
    <dgm:cxn modelId="{DAD05860-9080-45C3-A3A0-B46E29CB1A16}" type="presOf" srcId="{659B2BAA-3ADD-44C7-9D49-22F494C374C9}" destId="{ECFFDD07-AA87-4A2E-8172-2F00D2DAE1AA}" srcOrd="0" destOrd="0" presId="urn:microsoft.com/office/officeart/2005/8/layout/hierarchy3"/>
    <dgm:cxn modelId="{72CEA8F9-5FC4-42A7-920A-8238F659E6E9}" type="presOf" srcId="{1EB8FE7A-BA4F-44D5-9FC1-30B0431752DE}" destId="{8B4576FA-A3F9-449C-A8C8-1AA027612033}" srcOrd="0" destOrd="0" presId="urn:microsoft.com/office/officeart/2005/8/layout/hierarchy3"/>
    <dgm:cxn modelId="{297C4664-E551-4A23-BD6A-E2452DF9D64D}" type="presOf" srcId="{58D557FA-F067-445F-BB84-0AE14D944B4C}" destId="{D825E0CB-05D8-4D17-9295-A0319E61CB3C}" srcOrd="0" destOrd="0" presId="urn:microsoft.com/office/officeart/2005/8/layout/hierarchy3"/>
    <dgm:cxn modelId="{170B2B26-486F-4FB7-BE86-31A911A75448}" type="presParOf" srcId="{928DDE3F-6AB3-4D17-A098-DD4B7F5118D4}" destId="{F6EC2D30-03F3-483B-8C19-4614E4C678E7}" srcOrd="0" destOrd="0" presId="urn:microsoft.com/office/officeart/2005/8/layout/hierarchy3"/>
    <dgm:cxn modelId="{C4C24E1E-7B76-45F0-A6C1-50E8FC86D893}" type="presParOf" srcId="{F6EC2D30-03F3-483B-8C19-4614E4C678E7}" destId="{B15ED12E-7E52-49C4-A85A-B775C5E4F54C}" srcOrd="0" destOrd="0" presId="urn:microsoft.com/office/officeart/2005/8/layout/hierarchy3"/>
    <dgm:cxn modelId="{23440CC8-2909-4068-8A88-82FAB931FD2C}" type="presParOf" srcId="{B15ED12E-7E52-49C4-A85A-B775C5E4F54C}" destId="{A1CBB1CE-9344-485C-9CD0-509BE119BCB1}" srcOrd="0" destOrd="0" presId="urn:microsoft.com/office/officeart/2005/8/layout/hierarchy3"/>
    <dgm:cxn modelId="{87139E09-AC23-42F4-AB6B-044DD3EF21AB}" type="presParOf" srcId="{B15ED12E-7E52-49C4-A85A-B775C5E4F54C}" destId="{0D84AA63-9733-45BE-81A1-9477B7CA6C87}" srcOrd="1" destOrd="0" presId="urn:microsoft.com/office/officeart/2005/8/layout/hierarchy3"/>
    <dgm:cxn modelId="{9F066B52-8D5F-42CB-A0EF-B3073389611B}" type="presParOf" srcId="{F6EC2D30-03F3-483B-8C19-4614E4C678E7}" destId="{790E2FF9-A3F2-4191-AF02-BE3C775366EB}" srcOrd="1" destOrd="0" presId="urn:microsoft.com/office/officeart/2005/8/layout/hierarchy3"/>
    <dgm:cxn modelId="{0CEA843E-0168-4B38-AAB2-792D56110A0F}" type="presParOf" srcId="{790E2FF9-A3F2-4191-AF02-BE3C775366EB}" destId="{8B4576FA-A3F9-449C-A8C8-1AA027612033}" srcOrd="0" destOrd="0" presId="urn:microsoft.com/office/officeart/2005/8/layout/hierarchy3"/>
    <dgm:cxn modelId="{7B52FAB8-197E-498B-A98F-10CD12C8A2EE}" type="presParOf" srcId="{790E2FF9-A3F2-4191-AF02-BE3C775366EB}" destId="{469DA331-B091-45DB-816A-CBA08A3CBE13}" srcOrd="1" destOrd="0" presId="urn:microsoft.com/office/officeart/2005/8/layout/hierarchy3"/>
    <dgm:cxn modelId="{67B01671-1BAB-4B80-A34F-98BAB6209BAA}" type="presParOf" srcId="{790E2FF9-A3F2-4191-AF02-BE3C775366EB}" destId="{E34363D9-EE97-42EB-BA75-5AAE8B3C2957}" srcOrd="2" destOrd="0" presId="urn:microsoft.com/office/officeart/2005/8/layout/hierarchy3"/>
    <dgm:cxn modelId="{B127E27E-9D21-4851-B136-574D6A67551A}" type="presParOf" srcId="{790E2FF9-A3F2-4191-AF02-BE3C775366EB}" destId="{ECFFDD07-AA87-4A2E-8172-2F00D2DAE1AA}" srcOrd="3" destOrd="0" presId="urn:microsoft.com/office/officeart/2005/8/layout/hierarchy3"/>
    <dgm:cxn modelId="{CE82A27C-5A9D-4F74-B439-59EE08C64D29}" type="presParOf" srcId="{790E2FF9-A3F2-4191-AF02-BE3C775366EB}" destId="{22B77204-8798-45D6-94FE-1D80D86B855D}" srcOrd="4" destOrd="0" presId="urn:microsoft.com/office/officeart/2005/8/layout/hierarchy3"/>
    <dgm:cxn modelId="{B3B19F84-DCFB-40E8-85DB-60AF79F1EA87}" type="presParOf" srcId="{790E2FF9-A3F2-4191-AF02-BE3C775366EB}" destId="{D825E0CB-05D8-4D17-9295-A0319E61CB3C}"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E5186-8C39-4ABB-B2B5-FCFD8B59BF52}">
      <dsp:nvSpPr>
        <dsp:cNvPr id="0" name=""/>
        <dsp:cNvSpPr/>
      </dsp:nvSpPr>
      <dsp:spPr>
        <a:xfrm>
          <a:off x="7216024" y="3694381"/>
          <a:ext cx="734857" cy="349725"/>
        </a:xfrm>
        <a:custGeom>
          <a:avLst/>
          <a:gdLst/>
          <a:ahLst/>
          <a:cxnLst/>
          <a:rect l="0" t="0" r="0" b="0"/>
          <a:pathLst>
            <a:path>
              <a:moveTo>
                <a:pt x="0" y="0"/>
              </a:moveTo>
              <a:lnTo>
                <a:pt x="0" y="238327"/>
              </a:lnTo>
              <a:lnTo>
                <a:pt x="734857" y="238327"/>
              </a:lnTo>
              <a:lnTo>
                <a:pt x="734857" y="34972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AEFC6E-EE2B-4900-ABDB-41C0A2A11AB5}">
      <dsp:nvSpPr>
        <dsp:cNvPr id="0" name=""/>
        <dsp:cNvSpPr/>
      </dsp:nvSpPr>
      <dsp:spPr>
        <a:xfrm>
          <a:off x="6481167" y="3694381"/>
          <a:ext cx="734857" cy="349725"/>
        </a:xfrm>
        <a:custGeom>
          <a:avLst/>
          <a:gdLst/>
          <a:ahLst/>
          <a:cxnLst/>
          <a:rect l="0" t="0" r="0" b="0"/>
          <a:pathLst>
            <a:path>
              <a:moveTo>
                <a:pt x="734857" y="0"/>
              </a:moveTo>
              <a:lnTo>
                <a:pt x="734857" y="238327"/>
              </a:lnTo>
              <a:lnTo>
                <a:pt x="0" y="238327"/>
              </a:lnTo>
              <a:lnTo>
                <a:pt x="0" y="34972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75012E-8A82-4865-A212-995E5B23B53F}">
      <dsp:nvSpPr>
        <dsp:cNvPr id="0" name=""/>
        <dsp:cNvSpPr/>
      </dsp:nvSpPr>
      <dsp:spPr>
        <a:xfrm>
          <a:off x="5378880" y="2581072"/>
          <a:ext cx="1837143" cy="349725"/>
        </a:xfrm>
        <a:custGeom>
          <a:avLst/>
          <a:gdLst/>
          <a:ahLst/>
          <a:cxnLst/>
          <a:rect l="0" t="0" r="0" b="0"/>
          <a:pathLst>
            <a:path>
              <a:moveTo>
                <a:pt x="0" y="0"/>
              </a:moveTo>
              <a:lnTo>
                <a:pt x="0" y="238327"/>
              </a:lnTo>
              <a:lnTo>
                <a:pt x="1837143" y="238327"/>
              </a:lnTo>
              <a:lnTo>
                <a:pt x="1837143" y="34972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18ADC2-A1E0-4B5D-9EF2-ABB1F83116C6}">
      <dsp:nvSpPr>
        <dsp:cNvPr id="0" name=""/>
        <dsp:cNvSpPr/>
      </dsp:nvSpPr>
      <dsp:spPr>
        <a:xfrm>
          <a:off x="3541737" y="3694381"/>
          <a:ext cx="1469714" cy="349725"/>
        </a:xfrm>
        <a:custGeom>
          <a:avLst/>
          <a:gdLst/>
          <a:ahLst/>
          <a:cxnLst/>
          <a:rect l="0" t="0" r="0" b="0"/>
          <a:pathLst>
            <a:path>
              <a:moveTo>
                <a:pt x="0" y="0"/>
              </a:moveTo>
              <a:lnTo>
                <a:pt x="0" y="238327"/>
              </a:lnTo>
              <a:lnTo>
                <a:pt x="1469714" y="238327"/>
              </a:lnTo>
              <a:lnTo>
                <a:pt x="1469714" y="34972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45ECD4-93EC-499B-9178-0A8EF2FE6708}">
      <dsp:nvSpPr>
        <dsp:cNvPr id="0" name=""/>
        <dsp:cNvSpPr/>
      </dsp:nvSpPr>
      <dsp:spPr>
        <a:xfrm>
          <a:off x="3496017" y="3694381"/>
          <a:ext cx="91440" cy="349725"/>
        </a:xfrm>
        <a:custGeom>
          <a:avLst/>
          <a:gdLst/>
          <a:ahLst/>
          <a:cxnLst/>
          <a:rect l="0" t="0" r="0" b="0"/>
          <a:pathLst>
            <a:path>
              <a:moveTo>
                <a:pt x="45720" y="0"/>
              </a:moveTo>
              <a:lnTo>
                <a:pt x="45720" y="34972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76F35D-E6DE-418A-8F7A-64FDC0E82A69}">
      <dsp:nvSpPr>
        <dsp:cNvPr id="0" name=""/>
        <dsp:cNvSpPr/>
      </dsp:nvSpPr>
      <dsp:spPr>
        <a:xfrm>
          <a:off x="2072022" y="3694381"/>
          <a:ext cx="1469714" cy="349725"/>
        </a:xfrm>
        <a:custGeom>
          <a:avLst/>
          <a:gdLst/>
          <a:ahLst/>
          <a:cxnLst/>
          <a:rect l="0" t="0" r="0" b="0"/>
          <a:pathLst>
            <a:path>
              <a:moveTo>
                <a:pt x="1469714" y="0"/>
              </a:moveTo>
              <a:lnTo>
                <a:pt x="1469714" y="238327"/>
              </a:lnTo>
              <a:lnTo>
                <a:pt x="0" y="238327"/>
              </a:lnTo>
              <a:lnTo>
                <a:pt x="0" y="34972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52042-1375-4E98-A307-7B062BBF620F}">
      <dsp:nvSpPr>
        <dsp:cNvPr id="0" name=""/>
        <dsp:cNvSpPr/>
      </dsp:nvSpPr>
      <dsp:spPr>
        <a:xfrm>
          <a:off x="3541737" y="2581072"/>
          <a:ext cx="1837143" cy="349725"/>
        </a:xfrm>
        <a:custGeom>
          <a:avLst/>
          <a:gdLst/>
          <a:ahLst/>
          <a:cxnLst/>
          <a:rect l="0" t="0" r="0" b="0"/>
          <a:pathLst>
            <a:path>
              <a:moveTo>
                <a:pt x="1837143" y="0"/>
              </a:moveTo>
              <a:lnTo>
                <a:pt x="1837143" y="238327"/>
              </a:lnTo>
              <a:lnTo>
                <a:pt x="0" y="238327"/>
              </a:lnTo>
              <a:lnTo>
                <a:pt x="0" y="34972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5EA85-1220-4EFD-B211-4850C8BB43E7}">
      <dsp:nvSpPr>
        <dsp:cNvPr id="0" name=""/>
        <dsp:cNvSpPr/>
      </dsp:nvSpPr>
      <dsp:spPr>
        <a:xfrm>
          <a:off x="3358022" y="1467763"/>
          <a:ext cx="2020858" cy="349725"/>
        </a:xfrm>
        <a:custGeom>
          <a:avLst/>
          <a:gdLst/>
          <a:ahLst/>
          <a:cxnLst/>
          <a:rect l="0" t="0" r="0" b="0"/>
          <a:pathLst>
            <a:path>
              <a:moveTo>
                <a:pt x="0" y="0"/>
              </a:moveTo>
              <a:lnTo>
                <a:pt x="0" y="238327"/>
              </a:lnTo>
              <a:lnTo>
                <a:pt x="2020858" y="238327"/>
              </a:lnTo>
              <a:lnTo>
                <a:pt x="2020858" y="34972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35E66A-DE2C-4391-974E-5235C3F90876}">
      <dsp:nvSpPr>
        <dsp:cNvPr id="0" name=""/>
        <dsp:cNvSpPr/>
      </dsp:nvSpPr>
      <dsp:spPr>
        <a:xfrm>
          <a:off x="1337164" y="2581072"/>
          <a:ext cx="734857" cy="349725"/>
        </a:xfrm>
        <a:custGeom>
          <a:avLst/>
          <a:gdLst/>
          <a:ahLst/>
          <a:cxnLst/>
          <a:rect l="0" t="0" r="0" b="0"/>
          <a:pathLst>
            <a:path>
              <a:moveTo>
                <a:pt x="0" y="0"/>
              </a:moveTo>
              <a:lnTo>
                <a:pt x="0" y="238327"/>
              </a:lnTo>
              <a:lnTo>
                <a:pt x="734857" y="238327"/>
              </a:lnTo>
              <a:lnTo>
                <a:pt x="734857" y="34972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03078-F5E9-43E9-989F-0DE3873C6855}">
      <dsp:nvSpPr>
        <dsp:cNvPr id="0" name=""/>
        <dsp:cNvSpPr/>
      </dsp:nvSpPr>
      <dsp:spPr>
        <a:xfrm>
          <a:off x="602307" y="2581072"/>
          <a:ext cx="734857" cy="349725"/>
        </a:xfrm>
        <a:custGeom>
          <a:avLst/>
          <a:gdLst/>
          <a:ahLst/>
          <a:cxnLst/>
          <a:rect l="0" t="0" r="0" b="0"/>
          <a:pathLst>
            <a:path>
              <a:moveTo>
                <a:pt x="734857" y="0"/>
              </a:moveTo>
              <a:lnTo>
                <a:pt x="734857" y="238327"/>
              </a:lnTo>
              <a:lnTo>
                <a:pt x="0" y="238327"/>
              </a:lnTo>
              <a:lnTo>
                <a:pt x="0" y="34972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0469FD-B98E-4637-A481-108F4E50CACB}">
      <dsp:nvSpPr>
        <dsp:cNvPr id="0" name=""/>
        <dsp:cNvSpPr/>
      </dsp:nvSpPr>
      <dsp:spPr>
        <a:xfrm>
          <a:off x="1337164" y="1467763"/>
          <a:ext cx="2020858" cy="349725"/>
        </a:xfrm>
        <a:custGeom>
          <a:avLst/>
          <a:gdLst/>
          <a:ahLst/>
          <a:cxnLst/>
          <a:rect l="0" t="0" r="0" b="0"/>
          <a:pathLst>
            <a:path>
              <a:moveTo>
                <a:pt x="2020858" y="0"/>
              </a:moveTo>
              <a:lnTo>
                <a:pt x="2020858" y="238327"/>
              </a:lnTo>
              <a:lnTo>
                <a:pt x="0" y="238327"/>
              </a:lnTo>
              <a:lnTo>
                <a:pt x="0" y="349725"/>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B37764-B936-4A82-941E-933050CE1DD0}">
      <dsp:nvSpPr>
        <dsp:cNvPr id="0" name=""/>
        <dsp:cNvSpPr/>
      </dsp:nvSpPr>
      <dsp:spPr>
        <a:xfrm>
          <a:off x="2756775" y="704179"/>
          <a:ext cx="1202494" cy="7635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41A6D5-DD07-4CF9-A9F7-F72748EC608C}">
      <dsp:nvSpPr>
        <dsp:cNvPr id="0" name=""/>
        <dsp:cNvSpPr/>
      </dsp:nvSpPr>
      <dsp:spPr>
        <a:xfrm>
          <a:off x="2890386" y="831109"/>
          <a:ext cx="1202494" cy="7635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Tax Structure</a:t>
          </a:r>
          <a:endParaRPr lang="en-US" sz="1000" kern="1200" dirty="0"/>
        </a:p>
      </dsp:txBody>
      <dsp:txXfrm>
        <a:off x="2912751" y="853474"/>
        <a:ext cx="1157764" cy="718853"/>
      </dsp:txXfrm>
    </dsp:sp>
    <dsp:sp modelId="{EA12A5BA-5FFC-45F1-B49F-FCEF2A07016E}">
      <dsp:nvSpPr>
        <dsp:cNvPr id="0" name=""/>
        <dsp:cNvSpPr/>
      </dsp:nvSpPr>
      <dsp:spPr>
        <a:xfrm>
          <a:off x="735917" y="1817488"/>
          <a:ext cx="1202494" cy="7635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FD404-409D-4E1F-AEB7-F7D7BD9BE221}">
      <dsp:nvSpPr>
        <dsp:cNvPr id="0" name=""/>
        <dsp:cNvSpPr/>
      </dsp:nvSpPr>
      <dsp:spPr>
        <a:xfrm>
          <a:off x="869528" y="1944418"/>
          <a:ext cx="1202494" cy="7635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Direct Tax</a:t>
          </a:r>
          <a:endParaRPr lang="en-US" sz="1000" kern="1200" dirty="0"/>
        </a:p>
      </dsp:txBody>
      <dsp:txXfrm>
        <a:off x="891893" y="1966783"/>
        <a:ext cx="1157764" cy="718853"/>
      </dsp:txXfrm>
    </dsp:sp>
    <dsp:sp modelId="{2C673FAB-0977-4995-B93B-5B834DB770C4}">
      <dsp:nvSpPr>
        <dsp:cNvPr id="0" name=""/>
        <dsp:cNvSpPr/>
      </dsp:nvSpPr>
      <dsp:spPr>
        <a:xfrm>
          <a:off x="1060" y="2930797"/>
          <a:ext cx="1202494" cy="7635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44D33-82A3-44AA-AD62-5DC4D6AF031C}">
      <dsp:nvSpPr>
        <dsp:cNvPr id="0" name=""/>
        <dsp:cNvSpPr/>
      </dsp:nvSpPr>
      <dsp:spPr>
        <a:xfrm>
          <a:off x="134670" y="3057727"/>
          <a:ext cx="1202494" cy="7635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Income Tax	</a:t>
          </a:r>
          <a:endParaRPr lang="en-US" sz="1000" kern="1200" dirty="0"/>
        </a:p>
      </dsp:txBody>
      <dsp:txXfrm>
        <a:off x="157035" y="3080092"/>
        <a:ext cx="1157764" cy="718853"/>
      </dsp:txXfrm>
    </dsp:sp>
    <dsp:sp modelId="{DF180794-925B-4AB1-9E13-C12518871128}">
      <dsp:nvSpPr>
        <dsp:cNvPr id="0" name=""/>
        <dsp:cNvSpPr/>
      </dsp:nvSpPr>
      <dsp:spPr>
        <a:xfrm>
          <a:off x="1470775" y="2930797"/>
          <a:ext cx="1202494" cy="7635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B29A14-8A61-4A85-867B-D3DBCE39CD78}">
      <dsp:nvSpPr>
        <dsp:cNvPr id="0" name=""/>
        <dsp:cNvSpPr/>
      </dsp:nvSpPr>
      <dsp:spPr>
        <a:xfrm>
          <a:off x="1604385" y="3057727"/>
          <a:ext cx="1202494" cy="7635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Wealth Tax</a:t>
          </a:r>
          <a:endParaRPr lang="en-US" sz="1000" kern="1200" dirty="0"/>
        </a:p>
      </dsp:txBody>
      <dsp:txXfrm>
        <a:off x="1626750" y="3080092"/>
        <a:ext cx="1157764" cy="718853"/>
      </dsp:txXfrm>
    </dsp:sp>
    <dsp:sp modelId="{2B102F27-AD70-4135-9158-4E15606A314D}">
      <dsp:nvSpPr>
        <dsp:cNvPr id="0" name=""/>
        <dsp:cNvSpPr/>
      </dsp:nvSpPr>
      <dsp:spPr>
        <a:xfrm>
          <a:off x="4777633" y="1817488"/>
          <a:ext cx="1202494" cy="7635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52A5B5-D156-4AA0-8C86-A0AA4980AFC2}">
      <dsp:nvSpPr>
        <dsp:cNvPr id="0" name=""/>
        <dsp:cNvSpPr/>
      </dsp:nvSpPr>
      <dsp:spPr>
        <a:xfrm>
          <a:off x="4911244" y="1944418"/>
          <a:ext cx="1202494" cy="7635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Indirect Tax</a:t>
          </a:r>
          <a:endParaRPr lang="en-US" sz="1000" kern="1200" dirty="0"/>
        </a:p>
      </dsp:txBody>
      <dsp:txXfrm>
        <a:off x="4933609" y="1966783"/>
        <a:ext cx="1157764" cy="718853"/>
      </dsp:txXfrm>
    </dsp:sp>
    <dsp:sp modelId="{4F76F2E8-DC22-412C-9878-20B772C999FC}">
      <dsp:nvSpPr>
        <dsp:cNvPr id="0" name=""/>
        <dsp:cNvSpPr/>
      </dsp:nvSpPr>
      <dsp:spPr>
        <a:xfrm>
          <a:off x="2940490" y="2930797"/>
          <a:ext cx="1202494" cy="7635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2BA52-4F30-4AA0-A99C-A978AC8E9A08}">
      <dsp:nvSpPr>
        <dsp:cNvPr id="0" name=""/>
        <dsp:cNvSpPr/>
      </dsp:nvSpPr>
      <dsp:spPr>
        <a:xfrm>
          <a:off x="3074100" y="3057727"/>
          <a:ext cx="1202494" cy="7635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Central Tax</a:t>
          </a:r>
          <a:endParaRPr lang="en-US" sz="1000" kern="1200" dirty="0"/>
        </a:p>
      </dsp:txBody>
      <dsp:txXfrm>
        <a:off x="3096465" y="3080092"/>
        <a:ext cx="1157764" cy="718853"/>
      </dsp:txXfrm>
    </dsp:sp>
    <dsp:sp modelId="{D94F6C87-5317-4B2B-82D2-616E9E301A31}">
      <dsp:nvSpPr>
        <dsp:cNvPr id="0" name=""/>
        <dsp:cNvSpPr/>
      </dsp:nvSpPr>
      <dsp:spPr>
        <a:xfrm>
          <a:off x="1470775" y="4044106"/>
          <a:ext cx="1202494" cy="7635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E05E8-98DE-4B84-8B1A-F10911B9A4C6}">
      <dsp:nvSpPr>
        <dsp:cNvPr id="0" name=""/>
        <dsp:cNvSpPr/>
      </dsp:nvSpPr>
      <dsp:spPr>
        <a:xfrm>
          <a:off x="1604385" y="4171036"/>
          <a:ext cx="1202494" cy="7635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Excise</a:t>
          </a:r>
          <a:endParaRPr lang="en-US" sz="1000" kern="1200" dirty="0"/>
        </a:p>
      </dsp:txBody>
      <dsp:txXfrm>
        <a:off x="1626750" y="4193401"/>
        <a:ext cx="1157764" cy="718853"/>
      </dsp:txXfrm>
    </dsp:sp>
    <dsp:sp modelId="{99C7340D-6643-4E11-89D4-5AD8A7E22B8D}">
      <dsp:nvSpPr>
        <dsp:cNvPr id="0" name=""/>
        <dsp:cNvSpPr/>
      </dsp:nvSpPr>
      <dsp:spPr>
        <a:xfrm>
          <a:off x="2940490" y="4044106"/>
          <a:ext cx="1202494" cy="7635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399C43-145D-43D0-B88A-8736ED8C28B5}">
      <dsp:nvSpPr>
        <dsp:cNvPr id="0" name=""/>
        <dsp:cNvSpPr/>
      </dsp:nvSpPr>
      <dsp:spPr>
        <a:xfrm>
          <a:off x="3074100" y="4171036"/>
          <a:ext cx="1202494" cy="7635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Service Tax</a:t>
          </a:r>
          <a:endParaRPr lang="en-US" sz="1000" kern="1200" dirty="0"/>
        </a:p>
      </dsp:txBody>
      <dsp:txXfrm>
        <a:off x="3096465" y="4193401"/>
        <a:ext cx="1157764" cy="718853"/>
      </dsp:txXfrm>
    </dsp:sp>
    <dsp:sp modelId="{A6FFE2F9-BD39-443A-9D32-687E2CAA1C65}">
      <dsp:nvSpPr>
        <dsp:cNvPr id="0" name=""/>
        <dsp:cNvSpPr/>
      </dsp:nvSpPr>
      <dsp:spPr>
        <a:xfrm>
          <a:off x="4410205" y="4044106"/>
          <a:ext cx="1202494" cy="7635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C985C-085B-4BB6-A608-9315A50D25A5}">
      <dsp:nvSpPr>
        <dsp:cNvPr id="0" name=""/>
        <dsp:cNvSpPr/>
      </dsp:nvSpPr>
      <dsp:spPr>
        <a:xfrm>
          <a:off x="4543815" y="4171036"/>
          <a:ext cx="1202494" cy="7635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smtClean="0"/>
            <a:t>Custome</a:t>
          </a:r>
          <a:endParaRPr lang="en-US" sz="1000" kern="1200" dirty="0"/>
        </a:p>
      </dsp:txBody>
      <dsp:txXfrm>
        <a:off x="4566180" y="4193401"/>
        <a:ext cx="1157764" cy="718853"/>
      </dsp:txXfrm>
    </dsp:sp>
    <dsp:sp modelId="{924734B9-EF78-48C2-849B-304785CD741B}">
      <dsp:nvSpPr>
        <dsp:cNvPr id="0" name=""/>
        <dsp:cNvSpPr/>
      </dsp:nvSpPr>
      <dsp:spPr>
        <a:xfrm>
          <a:off x="6614777" y="2930797"/>
          <a:ext cx="1202494" cy="7635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5E29B-43D4-44A5-8AA3-469DD797FBF4}">
      <dsp:nvSpPr>
        <dsp:cNvPr id="0" name=""/>
        <dsp:cNvSpPr/>
      </dsp:nvSpPr>
      <dsp:spPr>
        <a:xfrm>
          <a:off x="6748388" y="3057727"/>
          <a:ext cx="1202494" cy="7635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State Tax</a:t>
          </a:r>
          <a:endParaRPr lang="en-US" sz="1000" kern="1200" dirty="0"/>
        </a:p>
      </dsp:txBody>
      <dsp:txXfrm>
        <a:off x="6770753" y="3080092"/>
        <a:ext cx="1157764" cy="718853"/>
      </dsp:txXfrm>
    </dsp:sp>
    <dsp:sp modelId="{D4A68836-AADE-4DBC-A0B7-A278A20C0F7D}">
      <dsp:nvSpPr>
        <dsp:cNvPr id="0" name=""/>
        <dsp:cNvSpPr/>
      </dsp:nvSpPr>
      <dsp:spPr>
        <a:xfrm>
          <a:off x="5879920" y="4044106"/>
          <a:ext cx="1202494" cy="7635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F4723-2A9F-4DEE-8239-DF8932A11B1E}">
      <dsp:nvSpPr>
        <dsp:cNvPr id="0" name=""/>
        <dsp:cNvSpPr/>
      </dsp:nvSpPr>
      <dsp:spPr>
        <a:xfrm>
          <a:off x="6013530" y="4171036"/>
          <a:ext cx="1202494" cy="7635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VAT</a:t>
          </a:r>
          <a:endParaRPr lang="en-US" sz="1000" kern="1200" dirty="0"/>
        </a:p>
      </dsp:txBody>
      <dsp:txXfrm>
        <a:off x="6035895" y="4193401"/>
        <a:ext cx="1157764" cy="718853"/>
      </dsp:txXfrm>
    </dsp:sp>
    <dsp:sp modelId="{4B5E4625-6A7A-4868-9A70-854A44350837}">
      <dsp:nvSpPr>
        <dsp:cNvPr id="0" name=""/>
        <dsp:cNvSpPr/>
      </dsp:nvSpPr>
      <dsp:spPr>
        <a:xfrm>
          <a:off x="7349635" y="4044106"/>
          <a:ext cx="1202494" cy="76358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5F15C2-60BB-4609-9F5C-F81658C74E26}">
      <dsp:nvSpPr>
        <dsp:cNvPr id="0" name=""/>
        <dsp:cNvSpPr/>
      </dsp:nvSpPr>
      <dsp:spPr>
        <a:xfrm>
          <a:off x="7483245" y="4171036"/>
          <a:ext cx="1202494" cy="763583"/>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Entry Tax, luxury tax, Lottery Tax, etc.</a:t>
          </a:r>
          <a:endParaRPr lang="en-US" sz="1000" kern="1200" dirty="0"/>
        </a:p>
      </dsp:txBody>
      <dsp:txXfrm>
        <a:off x="7505610" y="4193401"/>
        <a:ext cx="1157764" cy="718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79E9E-CFAF-453C-9403-486435267383}" type="datetimeFigureOut">
              <a:rPr lang="en-US" smtClean="0"/>
              <a:pPr/>
              <a:t>3/2/2021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088EF1-2FC8-49F7-9131-FB1BC47D15C2}" type="slidenum">
              <a:rPr lang="en-US" smtClean="0"/>
              <a:pPr/>
              <a:t>‹#›</a:t>
            </a:fld>
            <a:endParaRPr lang="en-US"/>
          </a:p>
        </p:txBody>
      </p:sp>
    </p:spTree>
    <p:extLst>
      <p:ext uri="{BB962C8B-B14F-4D97-AF65-F5344CB8AC3E}">
        <p14:creationId xmlns:p14="http://schemas.microsoft.com/office/powerpoint/2010/main" val="12786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88EF1-2FC8-49F7-9131-FB1BC47D15C2}" type="slidenum">
              <a:rPr lang="en-US" smtClean="0"/>
              <a:pPr/>
              <a:t>5</a:t>
            </a:fld>
            <a:endParaRPr lang="en-US"/>
          </a:p>
        </p:txBody>
      </p:sp>
    </p:spTree>
    <p:extLst>
      <p:ext uri="{BB962C8B-B14F-4D97-AF65-F5344CB8AC3E}">
        <p14:creationId xmlns:p14="http://schemas.microsoft.com/office/powerpoint/2010/main" val="2019368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88EF1-2FC8-49F7-9131-FB1BC47D15C2}" type="slidenum">
              <a:rPr lang="en-US" smtClean="0"/>
              <a:pPr/>
              <a:t>6</a:t>
            </a:fld>
            <a:endParaRPr lang="en-US"/>
          </a:p>
        </p:txBody>
      </p:sp>
    </p:spTree>
    <p:extLst>
      <p:ext uri="{BB962C8B-B14F-4D97-AF65-F5344CB8AC3E}">
        <p14:creationId xmlns:p14="http://schemas.microsoft.com/office/powerpoint/2010/main" val="348047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There is a concept of Goods-Service Continuum; If goods and services</a:t>
            </a:r>
            <a:r>
              <a:rPr lang="en-IN" baseline="0" dirty="0" smtClean="0"/>
              <a:t> are places on a scale with pure goods being on one side and services on the other side, most of the transactions lie some where in between having elements of goods as well as service. State government and Centre are in Court in many cases just to decide as regards the classification as goods or services. The distinction between two is getting blurred with the advent of technology. For instance software is being taxed by treating it as services as well as goods.  GST appears to be much more efficient tax and may solve most of the existing inefficiencies in indirect taxation system.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8</a:t>
            </a:fld>
            <a:endParaRPr lang="en-US"/>
          </a:p>
        </p:txBody>
      </p:sp>
    </p:spTree>
    <p:extLst>
      <p:ext uri="{BB962C8B-B14F-4D97-AF65-F5344CB8AC3E}">
        <p14:creationId xmlns:p14="http://schemas.microsoft.com/office/powerpoint/2010/main" val="115016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aseline="0" dirty="0" smtClean="0"/>
              <a:t>Harmonisation in the different taxation laws of states appears to be missing many a times. Uniformity is lacking while levying VAT or entry taxes in many states. The companies try to take advantage of tax arbitrages leading to decisions being taken on the basis of tax structure rather than on the basis of pure economic reasons. All this leads to inefficiencies in the system.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9</a:t>
            </a:fld>
            <a:endParaRPr lang="en-US"/>
          </a:p>
        </p:txBody>
      </p:sp>
    </p:spTree>
    <p:extLst>
      <p:ext uri="{BB962C8B-B14F-4D97-AF65-F5344CB8AC3E}">
        <p14:creationId xmlns:p14="http://schemas.microsoft.com/office/powerpoint/2010/main" val="61165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There are different taxable events</a:t>
            </a:r>
            <a:r>
              <a:rPr lang="en-IN" baseline="0" dirty="0" smtClean="0"/>
              <a:t> with each having issues of definitions, interpretations resulting in overlapping at many places. All this creates confusions with many of the issues reaching courts for a decisions.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12</a:t>
            </a:fld>
            <a:endParaRPr lang="en-US"/>
          </a:p>
        </p:txBody>
      </p:sp>
    </p:spTree>
    <p:extLst>
      <p:ext uri="{BB962C8B-B14F-4D97-AF65-F5344CB8AC3E}">
        <p14:creationId xmlns:p14="http://schemas.microsoft.com/office/powerpoint/2010/main" val="247078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Whether you are manufacturer, trader,</a:t>
            </a:r>
            <a:r>
              <a:rPr lang="en-IN" baseline="0" dirty="0" smtClean="0"/>
              <a:t> dealer, service supplier- all will be considered as same </a:t>
            </a:r>
            <a:r>
              <a:rPr lang="en-IN" baseline="0" dirty="0" err="1" smtClean="0"/>
              <a:t>i.e</a:t>
            </a:r>
            <a:r>
              <a:rPr lang="en-IN" baseline="0" dirty="0" smtClean="0"/>
              <a:t> taxpayer. </a:t>
            </a:r>
            <a:r>
              <a:rPr lang="en-IN" dirty="0" smtClean="0"/>
              <a:t>Whether </a:t>
            </a:r>
            <a:r>
              <a:rPr lang="en-IN" dirty="0"/>
              <a:t>you supply</a:t>
            </a:r>
            <a:r>
              <a:rPr lang="en-IN" baseline="0" dirty="0"/>
              <a:t> within the same state or anywhere in the country, the rate of tax is same, thereby obviating any need for various forms and border check points which is prevalent today.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17</a:t>
            </a:fld>
            <a:endParaRPr lang="en-US"/>
          </a:p>
        </p:txBody>
      </p:sp>
    </p:spTree>
    <p:extLst>
      <p:ext uri="{BB962C8B-B14F-4D97-AF65-F5344CB8AC3E}">
        <p14:creationId xmlns:p14="http://schemas.microsoft.com/office/powerpoint/2010/main" val="259328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Multiple</a:t>
            </a:r>
            <a:r>
              <a:rPr lang="en-IN" baseline="0" dirty="0" smtClean="0"/>
              <a:t> </a:t>
            </a:r>
            <a:r>
              <a:rPr lang="en-IN" dirty="0" smtClean="0"/>
              <a:t>laws require multiple compliances and registrations</a:t>
            </a:r>
            <a:r>
              <a:rPr lang="en-IN" baseline="0" dirty="0" smtClean="0"/>
              <a:t> with no interlinkages amongst them leading to silos being created. In many cases, these different governments- Centre, states are trying to tax same transactions. </a:t>
            </a:r>
            <a:endParaRPr lang="en-IN" dirty="0"/>
          </a:p>
        </p:txBody>
      </p:sp>
      <p:sp>
        <p:nvSpPr>
          <p:cNvPr id="4" name="Slide Number Placeholder 3"/>
          <p:cNvSpPr>
            <a:spLocks noGrp="1"/>
          </p:cNvSpPr>
          <p:nvPr>
            <p:ph type="sldNum" sz="quarter" idx="10"/>
          </p:nvPr>
        </p:nvSpPr>
        <p:spPr/>
        <p:txBody>
          <a:bodyPr/>
          <a:lstStyle/>
          <a:p>
            <a:fld id="{1FF8F1D3-5D6A-4849-AB65-90F6DF036ED2}" type="slidenum">
              <a:rPr lang="en-US" smtClean="0"/>
              <a:pPr/>
              <a:t>35</a:t>
            </a:fld>
            <a:endParaRPr lang="en-US"/>
          </a:p>
        </p:txBody>
      </p:sp>
    </p:spTree>
    <p:extLst>
      <p:ext uri="{BB962C8B-B14F-4D97-AF65-F5344CB8AC3E}">
        <p14:creationId xmlns:p14="http://schemas.microsoft.com/office/powerpoint/2010/main" val="3952225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93AE983-ED45-4C26-B59D-65FF4DDC252C}" type="datetime1">
              <a:rPr lang="en-US" smtClean="0"/>
              <a:pPr/>
              <a:t>3/2/2021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dirty="0" smtClean="0"/>
              <a:t>GST: Introduction www.taxguru.in</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7F9B3A-F591-45C6-9024-8CA8EABE3A3B}" type="datetime1">
              <a:rPr lang="en-US" smtClean="0"/>
              <a:pPr/>
              <a:t>3/2/2021</a:t>
            </a:fld>
            <a:endParaRPr lang="en-US"/>
          </a:p>
        </p:txBody>
      </p:sp>
      <p:sp>
        <p:nvSpPr>
          <p:cNvPr id="5" name="Footer Placeholder 4"/>
          <p:cNvSpPr>
            <a:spLocks noGrp="1"/>
          </p:cNvSpPr>
          <p:nvPr>
            <p:ph type="ftr" sz="quarter" idx="11"/>
          </p:nvPr>
        </p:nvSpPr>
        <p:spPr/>
        <p:txBody>
          <a:bodyPr/>
          <a:lstStyle>
            <a:extLst/>
          </a:lstStyle>
          <a:p>
            <a:r>
              <a:rPr lang="en-US" dirty="0" smtClean="0"/>
              <a:t>GST: Introduction www.taxguru.in</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A08C16-8216-41D4-9918-8AB13945358F}" type="datetime1">
              <a:rPr lang="en-US" smtClean="0"/>
              <a:pPr/>
              <a:t>3/2/2021</a:t>
            </a:fld>
            <a:endParaRPr lang="en-US"/>
          </a:p>
        </p:txBody>
      </p:sp>
      <p:sp>
        <p:nvSpPr>
          <p:cNvPr id="5" name="Footer Placeholder 4"/>
          <p:cNvSpPr>
            <a:spLocks noGrp="1"/>
          </p:cNvSpPr>
          <p:nvPr>
            <p:ph type="ftr" sz="quarter" idx="11"/>
          </p:nvPr>
        </p:nvSpPr>
        <p:spPr/>
        <p:txBody>
          <a:bodyPr/>
          <a:lstStyle>
            <a:extLst/>
          </a:lstStyle>
          <a:p>
            <a:r>
              <a:rPr lang="en-US" dirty="0" smtClean="0"/>
              <a:t>GST: Introduction www.taxguru.in</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D345F6-FD55-4EBB-AE27-12ABB58576ED}" type="datetime1">
              <a:rPr lang="en-US" smtClean="0"/>
              <a:pPr/>
              <a:t>3/2/2021</a:t>
            </a:fld>
            <a:endParaRPr lang="en-US"/>
          </a:p>
        </p:txBody>
      </p:sp>
      <p:sp>
        <p:nvSpPr>
          <p:cNvPr id="5" name="Footer Placeholder 4"/>
          <p:cNvSpPr>
            <a:spLocks noGrp="1"/>
          </p:cNvSpPr>
          <p:nvPr>
            <p:ph type="ftr" sz="quarter" idx="11"/>
          </p:nvPr>
        </p:nvSpPr>
        <p:spPr/>
        <p:txBody>
          <a:bodyPr/>
          <a:lstStyle>
            <a:extLst/>
          </a:lstStyle>
          <a:p>
            <a:r>
              <a:rPr lang="en-US" dirty="0" smtClean="0"/>
              <a:t>GST: Introduction www.taxguru.in</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A0E072D-A05D-48A5-A760-A9852B045D0B}" type="datetime1">
              <a:rPr lang="en-US" smtClean="0"/>
              <a:pPr/>
              <a:t>3/2/2021</a:t>
            </a:fld>
            <a:endParaRPr lang="en-US"/>
          </a:p>
        </p:txBody>
      </p:sp>
      <p:sp>
        <p:nvSpPr>
          <p:cNvPr id="5" name="Footer Placeholder 4"/>
          <p:cNvSpPr>
            <a:spLocks noGrp="1"/>
          </p:cNvSpPr>
          <p:nvPr>
            <p:ph type="ftr" sz="quarter" idx="11"/>
          </p:nvPr>
        </p:nvSpPr>
        <p:spPr/>
        <p:txBody>
          <a:bodyPr/>
          <a:lstStyle>
            <a:extLst/>
          </a:lstStyle>
          <a:p>
            <a:r>
              <a:rPr lang="en-US" dirty="0" smtClean="0"/>
              <a:t>GST: Introduction www.taxguru.in</a:t>
            </a:r>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CA3316-22D5-44B4-B635-C58B39F2D6C2}" type="datetime1">
              <a:rPr lang="en-US" smtClean="0"/>
              <a:pPr/>
              <a:t>3/2/2021</a:t>
            </a:fld>
            <a:endParaRPr lang="en-US"/>
          </a:p>
        </p:txBody>
      </p:sp>
      <p:sp>
        <p:nvSpPr>
          <p:cNvPr id="6" name="Footer Placeholder 5"/>
          <p:cNvSpPr>
            <a:spLocks noGrp="1"/>
          </p:cNvSpPr>
          <p:nvPr>
            <p:ph type="ftr" sz="quarter" idx="11"/>
          </p:nvPr>
        </p:nvSpPr>
        <p:spPr/>
        <p:txBody>
          <a:bodyPr/>
          <a:lstStyle>
            <a:extLst/>
          </a:lstStyle>
          <a:p>
            <a:r>
              <a:rPr lang="en-US" dirty="0" smtClean="0"/>
              <a:t>GST: Introduction www.taxguru.in</a:t>
            </a:r>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E78F3C-E681-4E83-96CE-A1BE8B8F2F91}" type="datetime1">
              <a:rPr lang="en-US" smtClean="0"/>
              <a:pPr/>
              <a:t>3/2/2021</a:t>
            </a:fld>
            <a:endParaRPr lang="en-US"/>
          </a:p>
        </p:txBody>
      </p:sp>
      <p:sp>
        <p:nvSpPr>
          <p:cNvPr id="8" name="Footer Placeholder 7"/>
          <p:cNvSpPr>
            <a:spLocks noGrp="1"/>
          </p:cNvSpPr>
          <p:nvPr>
            <p:ph type="ftr" sz="quarter" idx="11"/>
          </p:nvPr>
        </p:nvSpPr>
        <p:spPr/>
        <p:txBody>
          <a:bodyPr/>
          <a:lstStyle>
            <a:extLst/>
          </a:lstStyle>
          <a:p>
            <a:r>
              <a:rPr lang="en-US" dirty="0" smtClean="0"/>
              <a:t>GST: Introduction www.taxguru.in</a:t>
            </a:r>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C789B2D-7611-443E-AA68-E1AF6B4AA50B}" type="datetime1">
              <a:rPr lang="en-US" smtClean="0"/>
              <a:pPr/>
              <a:t>3/2/2021</a:t>
            </a:fld>
            <a:endParaRPr lang="en-US"/>
          </a:p>
        </p:txBody>
      </p:sp>
      <p:sp>
        <p:nvSpPr>
          <p:cNvPr id="4" name="Footer Placeholder 3"/>
          <p:cNvSpPr>
            <a:spLocks noGrp="1"/>
          </p:cNvSpPr>
          <p:nvPr>
            <p:ph type="ftr" sz="quarter" idx="11"/>
          </p:nvPr>
        </p:nvSpPr>
        <p:spPr/>
        <p:txBody>
          <a:bodyPr/>
          <a:lstStyle>
            <a:extLst/>
          </a:lstStyle>
          <a:p>
            <a:r>
              <a:rPr lang="en-US" dirty="0" smtClean="0"/>
              <a:t>GST: Introduction www.taxguru.in</a:t>
            </a:r>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36A8E53-99EB-46A5-B9DE-B036492FA177}" type="datetime1">
              <a:rPr lang="en-US" smtClean="0"/>
              <a:pPr/>
              <a:t>3/2/2021</a:t>
            </a:fld>
            <a:endParaRPr lang="en-US"/>
          </a:p>
        </p:txBody>
      </p:sp>
      <p:sp>
        <p:nvSpPr>
          <p:cNvPr id="3" name="Footer Placeholder 2"/>
          <p:cNvSpPr>
            <a:spLocks noGrp="1"/>
          </p:cNvSpPr>
          <p:nvPr>
            <p:ph type="ftr" sz="quarter" idx="11"/>
          </p:nvPr>
        </p:nvSpPr>
        <p:spPr/>
        <p:txBody>
          <a:bodyPr/>
          <a:lstStyle>
            <a:extLst/>
          </a:lstStyle>
          <a:p>
            <a:r>
              <a:rPr lang="en-US" dirty="0" smtClean="0"/>
              <a:t>GST: Introduction www.taxguru.in</a:t>
            </a:r>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5DD0E2C-3BC9-4019-85B5-8307885134EE}" type="datetime1">
              <a:rPr lang="en-US" smtClean="0"/>
              <a:pPr/>
              <a:t>3/2/2021</a:t>
            </a:fld>
            <a:endParaRPr lang="en-US"/>
          </a:p>
        </p:txBody>
      </p:sp>
      <p:sp>
        <p:nvSpPr>
          <p:cNvPr id="6" name="Footer Placeholder 5"/>
          <p:cNvSpPr>
            <a:spLocks noGrp="1"/>
          </p:cNvSpPr>
          <p:nvPr>
            <p:ph type="ftr" sz="quarter" idx="11"/>
          </p:nvPr>
        </p:nvSpPr>
        <p:spPr/>
        <p:txBody>
          <a:bodyPr/>
          <a:lstStyle>
            <a:extLst/>
          </a:lstStyle>
          <a:p>
            <a:r>
              <a:rPr lang="en-US" dirty="0" smtClean="0"/>
              <a:t>GST: Introduction www.taxguru.in</a:t>
            </a:r>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DB0E9FD-BB6A-4789-9920-FF5A8C4B803B}" type="datetime1">
              <a:rPr lang="en-US" smtClean="0"/>
              <a:pPr/>
              <a:t>3/2/2021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dirty="0" smtClean="0"/>
              <a:t>GST: Introduction www.taxguru.in</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23C6BA3-819D-41E2-9DB9-518E70F0167A}" type="datetime1">
              <a:rPr lang="en-US" smtClean="0"/>
              <a:pPr/>
              <a:t>3/2/2021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dirty="0" smtClean="0"/>
              <a:t>GST: Introduction www.taxguru.in</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544762"/>
          </a:xfrm>
        </p:spPr>
        <p:txBody>
          <a:bodyPr>
            <a:normAutofit/>
          </a:bodyPr>
          <a:lstStyle/>
          <a:p>
            <a:r>
              <a:rPr lang="en-US" b="1" dirty="0"/>
              <a:t>GOODS </a:t>
            </a:r>
            <a:r>
              <a:rPr lang="en-US" dirty="0" smtClean="0"/>
              <a:t>&amp;</a:t>
            </a:r>
            <a:r>
              <a:rPr lang="en-US" b="1" dirty="0" smtClean="0"/>
              <a:t> </a:t>
            </a:r>
            <a:r>
              <a:rPr lang="en-US" b="1" dirty="0"/>
              <a:t>SERVICES TAX </a:t>
            </a:r>
            <a:r>
              <a:rPr lang="en-US" b="1" dirty="0" smtClean="0"/>
              <a:t/>
            </a:r>
            <a:br>
              <a:rPr lang="en-US" b="1" dirty="0" smtClean="0"/>
            </a:br>
            <a:r>
              <a:rPr lang="en-US" b="1" dirty="0" smtClean="0"/>
              <a:t>(</a:t>
            </a:r>
            <a:r>
              <a:rPr lang="en-US" b="1" dirty="0"/>
              <a:t>GST) IN INDIA</a:t>
            </a:r>
            <a:endParaRPr lang="en-US" dirty="0"/>
          </a:p>
        </p:txBody>
      </p:sp>
      <p:sp>
        <p:nvSpPr>
          <p:cNvPr id="2" name="Footer Placeholder 1"/>
          <p:cNvSpPr>
            <a:spLocks noGrp="1"/>
          </p:cNvSpPr>
          <p:nvPr>
            <p:ph type="ftr" sz="quarter" idx="11"/>
          </p:nvPr>
        </p:nvSpPr>
        <p:spPr/>
        <p:txBody>
          <a:bodyPr/>
          <a:lstStyle/>
          <a:p>
            <a:r>
              <a:rPr lang="en-US" dirty="0" smtClean="0"/>
              <a:t>GST: Introduction	</a:t>
            </a:r>
            <a:endParaRPr lang="en-US" dirty="0"/>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1221951972"/>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GST IS APPLICABLE TO ALL GOODS &amp; SERVICES, EXCEPT FEW.</a:t>
            </a:r>
          </a:p>
          <a:p>
            <a:endParaRPr lang="en-US" dirty="0" smtClean="0"/>
          </a:p>
          <a:p>
            <a:r>
              <a:rPr lang="en-US" dirty="0" smtClean="0"/>
              <a:t>EXCEPT AGRI, MEDICAL SERVICES AND EDUCATION, EVERYTHING IS TAXABLE UNDER GST.</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IMPORTANCE OF GST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GST may not be a very ideal for many people &amp; for many reasons</a:t>
            </a:r>
          </a:p>
          <a:p>
            <a:r>
              <a:rPr lang="en-US" dirty="0" smtClean="0"/>
              <a:t> but in fact </a:t>
            </a:r>
            <a:r>
              <a:rPr lang="en-US" u="sng" dirty="0" smtClean="0"/>
              <a:t> things in earlier taxation system had gone to such low &amp; complex level, so  further worsening of things was almost impossible,</a:t>
            </a:r>
            <a:r>
              <a:rPr lang="en-US" dirty="0" smtClean="0"/>
              <a:t> so hopefully things will only get better day by day.</a:t>
            </a:r>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normAutofit fontScale="90000"/>
          </a:bodyPr>
          <a:lstStyle/>
          <a:p>
            <a:r>
              <a:rPr lang="en-US" dirty="0" smtClean="0"/>
              <a:t>WHY GST BETTER THAN EARLIER LAWS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1333500" y="457200"/>
            <a:ext cx="6368143" cy="516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r>
              <a:rPr lang="en-US" sz="2500" b="1" dirty="0">
                <a:solidFill>
                  <a:schemeClr val="tx1"/>
                </a:solidFill>
              </a:rPr>
              <a:t>3. </a:t>
            </a:r>
            <a:r>
              <a:rPr lang="en-US" sz="3200" b="1" dirty="0">
                <a:solidFill>
                  <a:schemeClr val="tx1"/>
                </a:solidFill>
              </a:rPr>
              <a:t>Different Points of Taxation</a:t>
            </a:r>
            <a:endParaRPr lang="en-IN" sz="3200" b="1" dirty="0">
              <a:solidFill>
                <a:schemeClr val="tx1"/>
              </a:solidFill>
            </a:endParaRPr>
          </a:p>
        </p:txBody>
      </p:sp>
      <p:pic>
        <p:nvPicPr>
          <p:cNvPr id="6" name="Picture 5" descr="shopping-cart-hi.png"/>
          <p:cNvPicPr>
            <a:picLocks noChangeAspect="1"/>
          </p:cNvPicPr>
          <p:nvPr/>
        </p:nvPicPr>
        <p:blipFill>
          <a:blip r:embed="rId3" cstate="print"/>
          <a:stretch>
            <a:fillRect/>
          </a:stretch>
        </p:blipFill>
        <p:spPr>
          <a:xfrm>
            <a:off x="7177856" y="2689412"/>
            <a:ext cx="1149716" cy="1344491"/>
          </a:xfrm>
          <a:prstGeom prst="rect">
            <a:avLst/>
          </a:prstGeom>
        </p:spPr>
      </p:pic>
      <p:pic>
        <p:nvPicPr>
          <p:cNvPr id="7" name="Picture 6" descr="manufacturing-icon-the-manufacturing-process-17.jpg"/>
          <p:cNvPicPr>
            <a:picLocks noChangeAspect="1"/>
          </p:cNvPicPr>
          <p:nvPr/>
        </p:nvPicPr>
        <p:blipFill>
          <a:blip r:embed="rId4">
            <a:clrChange>
              <a:clrFrom>
                <a:srgbClr val="FFFFFF"/>
              </a:clrFrom>
              <a:clrTo>
                <a:srgbClr val="FFFFFF">
                  <a:alpha val="0"/>
                </a:srgbClr>
              </a:clrTo>
            </a:clrChange>
          </a:blip>
          <a:stretch>
            <a:fillRect/>
          </a:stretch>
        </p:blipFill>
        <p:spPr>
          <a:xfrm>
            <a:off x="-122464" y="2057400"/>
            <a:ext cx="2136321" cy="2638985"/>
          </a:xfrm>
          <a:prstGeom prst="rect">
            <a:avLst/>
          </a:prstGeom>
        </p:spPr>
      </p:pic>
      <p:pic>
        <p:nvPicPr>
          <p:cNvPr id="8" name="Picture 7" descr="green-delivery-truck-clipart-delivery_truck.jpg"/>
          <p:cNvPicPr>
            <a:picLocks noChangeAspect="1"/>
          </p:cNvPicPr>
          <p:nvPr/>
        </p:nvPicPr>
        <p:blipFill>
          <a:blip r:embed="rId5"/>
          <a:stretch>
            <a:fillRect/>
          </a:stretch>
        </p:blipFill>
        <p:spPr>
          <a:xfrm>
            <a:off x="2558143" y="2353236"/>
            <a:ext cx="1598839" cy="1890993"/>
          </a:xfrm>
          <a:prstGeom prst="rect">
            <a:avLst/>
          </a:prstGeom>
        </p:spPr>
      </p:pic>
      <p:pic>
        <p:nvPicPr>
          <p:cNvPr id="9" name="Picture 8" descr="department_store-exterior-clipart-4109.jpg"/>
          <p:cNvPicPr>
            <a:picLocks noChangeAspect="1"/>
          </p:cNvPicPr>
          <p:nvPr/>
        </p:nvPicPr>
        <p:blipFill>
          <a:blip r:embed="rId6"/>
          <a:srcRect l="2000" t="3383" r="2000" b="15414"/>
          <a:stretch>
            <a:fillRect/>
          </a:stretch>
        </p:blipFill>
        <p:spPr>
          <a:xfrm>
            <a:off x="4803825" y="2420471"/>
            <a:ext cx="1673175" cy="1680882"/>
          </a:xfrm>
          <a:prstGeom prst="rect">
            <a:avLst/>
          </a:prstGeom>
        </p:spPr>
      </p:pic>
      <p:sp>
        <p:nvSpPr>
          <p:cNvPr id="10" name="Right Arrow 9"/>
          <p:cNvSpPr/>
          <p:nvPr/>
        </p:nvSpPr>
        <p:spPr>
          <a:xfrm>
            <a:off x="1796143" y="3227294"/>
            <a:ext cx="598714" cy="40341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endParaRPr lang="en-US"/>
          </a:p>
        </p:txBody>
      </p:sp>
      <p:sp>
        <p:nvSpPr>
          <p:cNvPr id="11" name="Right Arrow 10"/>
          <p:cNvSpPr/>
          <p:nvPr/>
        </p:nvSpPr>
        <p:spPr>
          <a:xfrm>
            <a:off x="4136572" y="3227294"/>
            <a:ext cx="598714" cy="40341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endParaRPr lang="en-US"/>
          </a:p>
        </p:txBody>
      </p:sp>
      <p:sp>
        <p:nvSpPr>
          <p:cNvPr id="12" name="Right Arrow 11"/>
          <p:cNvSpPr/>
          <p:nvPr/>
        </p:nvSpPr>
        <p:spPr>
          <a:xfrm>
            <a:off x="6694714" y="3227294"/>
            <a:ext cx="598714" cy="40341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endParaRPr lang="en-US"/>
          </a:p>
        </p:txBody>
      </p:sp>
      <p:sp>
        <p:nvSpPr>
          <p:cNvPr id="13" name="TextBox 12"/>
          <p:cNvSpPr txBox="1"/>
          <p:nvPr/>
        </p:nvSpPr>
        <p:spPr>
          <a:xfrm>
            <a:off x="762000" y="4840942"/>
            <a:ext cx="2612571" cy="1087469"/>
          </a:xfrm>
          <a:prstGeom prst="rect">
            <a:avLst/>
          </a:prstGeom>
          <a:noFill/>
        </p:spPr>
        <p:txBody>
          <a:bodyPr wrap="square" lIns="71113" tIns="35556" rIns="71113" bIns="35556" rtlCol="0">
            <a:spAutoFit/>
          </a:bodyPr>
          <a:lstStyle/>
          <a:p>
            <a:pPr algn="ctr"/>
            <a:r>
              <a:rPr lang="en-US" sz="2200" b="1" dirty="0">
                <a:solidFill>
                  <a:srgbClr val="FF0000"/>
                </a:solidFill>
              </a:rPr>
              <a:t>Central Excise</a:t>
            </a:r>
          </a:p>
          <a:p>
            <a:pPr algn="ctr"/>
            <a:r>
              <a:rPr lang="en-US" sz="2200" b="1" dirty="0">
                <a:solidFill>
                  <a:srgbClr val="FF0000"/>
                </a:solidFill>
              </a:rPr>
              <a:t>(On Manufacturing)</a:t>
            </a:r>
          </a:p>
        </p:txBody>
      </p:sp>
      <p:cxnSp>
        <p:nvCxnSpPr>
          <p:cNvPr id="15" name="Straight Arrow Connector 14"/>
          <p:cNvCxnSpPr/>
          <p:nvPr/>
        </p:nvCxnSpPr>
        <p:spPr>
          <a:xfrm rot="5400000">
            <a:off x="1832962" y="4605618"/>
            <a:ext cx="470647" cy="0"/>
          </a:xfrm>
          <a:prstGeom prst="straightConnector1">
            <a:avLst/>
          </a:prstGeom>
          <a:ln>
            <a:solidFill>
              <a:srgbClr val="FF000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282248" y="4605618"/>
            <a:ext cx="470647" cy="0"/>
          </a:xfrm>
          <a:prstGeom prst="straightConnector1">
            <a:avLst/>
          </a:prstGeom>
          <a:ln>
            <a:solidFill>
              <a:srgbClr val="FF000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65714" y="4840942"/>
            <a:ext cx="2830286" cy="1087469"/>
          </a:xfrm>
          <a:prstGeom prst="rect">
            <a:avLst/>
          </a:prstGeom>
          <a:noFill/>
        </p:spPr>
        <p:txBody>
          <a:bodyPr wrap="square" lIns="71113" tIns="35556" rIns="71113" bIns="35556" rtlCol="0">
            <a:spAutoFit/>
          </a:bodyPr>
          <a:lstStyle/>
          <a:p>
            <a:pPr algn="ctr"/>
            <a:r>
              <a:rPr lang="en-US" sz="2200" b="1" dirty="0">
                <a:solidFill>
                  <a:srgbClr val="FF0000"/>
                </a:solidFill>
              </a:rPr>
              <a:t>Service Tax</a:t>
            </a:r>
          </a:p>
          <a:p>
            <a:pPr algn="ctr"/>
            <a:r>
              <a:rPr lang="en-US" sz="2200" b="1" dirty="0">
                <a:solidFill>
                  <a:srgbClr val="FF0000"/>
                </a:solidFill>
              </a:rPr>
              <a:t>(On provision of Service)</a:t>
            </a:r>
          </a:p>
        </p:txBody>
      </p:sp>
      <p:sp>
        <p:nvSpPr>
          <p:cNvPr id="18" name="TextBox 17"/>
          <p:cNvSpPr txBox="1"/>
          <p:nvPr/>
        </p:nvSpPr>
        <p:spPr>
          <a:xfrm>
            <a:off x="5932714" y="4840942"/>
            <a:ext cx="2394857" cy="1087469"/>
          </a:xfrm>
          <a:prstGeom prst="rect">
            <a:avLst/>
          </a:prstGeom>
          <a:noFill/>
        </p:spPr>
        <p:txBody>
          <a:bodyPr wrap="square" lIns="71113" tIns="35556" rIns="71113" bIns="35556" rtlCol="0">
            <a:spAutoFit/>
          </a:bodyPr>
          <a:lstStyle/>
          <a:p>
            <a:pPr algn="ctr"/>
            <a:r>
              <a:rPr lang="en-US" sz="2200" b="1" dirty="0">
                <a:solidFill>
                  <a:srgbClr val="FF0000"/>
                </a:solidFill>
              </a:rPr>
              <a:t>VAT</a:t>
            </a:r>
          </a:p>
          <a:p>
            <a:pPr algn="ctr"/>
            <a:r>
              <a:rPr lang="en-US" sz="2200" b="1" dirty="0">
                <a:solidFill>
                  <a:srgbClr val="FF0000"/>
                </a:solidFill>
              </a:rPr>
              <a:t>( On sale of Goods)</a:t>
            </a:r>
          </a:p>
        </p:txBody>
      </p:sp>
      <p:cxnSp>
        <p:nvCxnSpPr>
          <p:cNvPr id="19" name="Straight Arrow Connector 18"/>
          <p:cNvCxnSpPr/>
          <p:nvPr/>
        </p:nvCxnSpPr>
        <p:spPr>
          <a:xfrm rot="5400000">
            <a:off x="6894819" y="4605618"/>
            <a:ext cx="470647" cy="0"/>
          </a:xfrm>
          <a:prstGeom prst="straightConnector1">
            <a:avLst/>
          </a:prstGeom>
          <a:ln>
            <a:solidFill>
              <a:srgbClr val="FF000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155618" y="3275112"/>
            <a:ext cx="2832763" cy="307777"/>
          </a:xfrm>
          <a:prstGeom prst="rect">
            <a:avLst/>
          </a:prstGeom>
        </p:spPr>
        <p:txBody>
          <a:bodyPr wrap="none">
            <a:spAutoFit/>
          </a:bodyPr>
          <a:lstStyle/>
          <a:p>
            <a:pPr lvl="0"/>
            <a:r>
              <a:rPr lang="en-US" sz="1400" dirty="0">
                <a:solidFill>
                  <a:srgbClr val="FF0000"/>
                </a:solidFill>
              </a:rPr>
              <a:t>Limitations of current Tax regime :</a:t>
            </a:r>
          </a:p>
        </p:txBody>
      </p:sp>
      <p:sp>
        <p:nvSpPr>
          <p:cNvPr id="20" name="TextBox 19"/>
          <p:cNvSpPr txBox="1"/>
          <p:nvPr/>
        </p:nvSpPr>
        <p:spPr>
          <a:xfrm>
            <a:off x="-2177" y="5080"/>
            <a:ext cx="2928257" cy="307777"/>
          </a:xfrm>
          <a:prstGeom prst="rect">
            <a:avLst/>
          </a:prstGeom>
          <a:noFill/>
        </p:spPr>
        <p:txBody>
          <a:bodyPr wrap="square" rtlCol="0">
            <a:spAutoFit/>
          </a:bodyPr>
          <a:lstStyle/>
          <a:p>
            <a:r>
              <a:rPr lang="en-US" sz="1400" dirty="0">
                <a:solidFill>
                  <a:srgbClr val="FF0000"/>
                </a:solidFill>
              </a:rPr>
              <a:t>Limitations of current Tax regime :</a:t>
            </a:r>
          </a:p>
        </p:txBody>
      </p:sp>
    </p:spTree>
    <p:extLst>
      <p:ext uri="{BB962C8B-B14F-4D97-AF65-F5344CB8AC3E}">
        <p14:creationId xmlns:p14="http://schemas.microsoft.com/office/powerpoint/2010/main" val="104445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buNone/>
            </a:pPr>
            <a:r>
              <a:rPr lang="en-US" dirty="0" smtClean="0"/>
              <a:t>	 Vijay </a:t>
            </a:r>
            <a:r>
              <a:rPr lang="en-US" dirty="0" err="1" smtClean="0"/>
              <a:t>Kelkar</a:t>
            </a:r>
            <a:r>
              <a:rPr lang="en-US" dirty="0" smtClean="0"/>
              <a:t> committee recommended it in 2004 during </a:t>
            </a:r>
            <a:r>
              <a:rPr lang="en-US" dirty="0" err="1" smtClean="0"/>
              <a:t>Atal</a:t>
            </a:r>
            <a:r>
              <a:rPr lang="en-US" dirty="0" smtClean="0"/>
              <a:t> </a:t>
            </a:r>
            <a:r>
              <a:rPr lang="en-US" dirty="0" err="1" smtClean="0"/>
              <a:t>Bihari</a:t>
            </a:r>
            <a:r>
              <a:rPr lang="en-US" dirty="0" smtClean="0"/>
              <a:t> </a:t>
            </a:r>
            <a:r>
              <a:rPr lang="en-US" dirty="0" err="1" smtClean="0"/>
              <a:t>Vajpaee</a:t>
            </a:r>
            <a:r>
              <a:rPr lang="en-US" dirty="0" smtClean="0"/>
              <a:t> Govt.</a:t>
            </a:r>
          </a:p>
          <a:p>
            <a:pPr lvl="0"/>
            <a:r>
              <a:rPr lang="en-US" dirty="0" smtClean="0"/>
              <a:t>First Discussion paper was published in 2009, 90% of provisions of today from that paper.</a:t>
            </a:r>
          </a:p>
          <a:p>
            <a:pPr lvl="0"/>
            <a:r>
              <a:rPr lang="en-US" dirty="0" smtClean="0"/>
              <a:t>07-05-2015 </a:t>
            </a:r>
            <a:r>
              <a:rPr lang="en-US" dirty="0" err="1" smtClean="0"/>
              <a:t>Loksabha</a:t>
            </a:r>
            <a:r>
              <a:rPr lang="en-US" dirty="0" smtClean="0"/>
              <a:t> passed it, 03-08-2016 </a:t>
            </a:r>
            <a:r>
              <a:rPr lang="en-US" dirty="0" err="1" smtClean="0"/>
              <a:t>Rajya</a:t>
            </a:r>
            <a:r>
              <a:rPr lang="en-US" dirty="0" smtClean="0"/>
              <a:t> </a:t>
            </a:r>
            <a:r>
              <a:rPr lang="en-US" dirty="0" err="1" smtClean="0"/>
              <a:t>sabha</a:t>
            </a:r>
            <a:r>
              <a:rPr lang="en-US" dirty="0" smtClean="0"/>
              <a:t> passed, even J&amp;K passed it. </a:t>
            </a:r>
          </a:p>
          <a:p>
            <a:r>
              <a:rPr lang="en-US" dirty="0" smtClean="0"/>
              <a:t>GST now permanent, roll back impossible even if present political parties gets defeated in next elections.</a:t>
            </a:r>
            <a:endParaRPr lang="en-US" dirty="0"/>
          </a:p>
        </p:txBody>
      </p:sp>
      <p:sp>
        <p:nvSpPr>
          <p:cNvPr id="3" name="Footer Placeholder 2"/>
          <p:cNvSpPr>
            <a:spLocks noGrp="1"/>
          </p:cNvSpPr>
          <p:nvPr>
            <p:ph type="ftr" sz="quarter" idx="11"/>
          </p:nvPr>
        </p:nvSpPr>
        <p:spPr/>
        <p:txBody>
          <a:bodyPr/>
          <a:lstStyle/>
          <a:p>
            <a:r>
              <a:rPr lang="en-US" dirty="0" smtClean="0"/>
              <a:t>GST: Introduction </a:t>
            </a:r>
            <a:endParaRPr lang="en-US" dirty="0"/>
          </a:p>
        </p:txBody>
      </p:sp>
      <p:sp>
        <p:nvSpPr>
          <p:cNvPr id="4" name="Title 3"/>
          <p:cNvSpPr>
            <a:spLocks noGrp="1"/>
          </p:cNvSpPr>
          <p:nvPr>
            <p:ph type="title"/>
          </p:nvPr>
        </p:nvSpPr>
        <p:spPr/>
        <p:txBody>
          <a:bodyPr/>
          <a:lstStyle/>
          <a:p>
            <a:r>
              <a:rPr lang="en-US" dirty="0" smtClean="0"/>
              <a:t>JOURNEY OF GST IN INDIA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smtClean="0"/>
              <a:t> CGST, IGST and </a:t>
            </a:r>
            <a:r>
              <a:rPr lang="en-US" dirty="0" err="1" smtClean="0"/>
              <a:t>Cess</a:t>
            </a:r>
            <a:r>
              <a:rPr lang="en-US" dirty="0" smtClean="0"/>
              <a:t> Act </a:t>
            </a:r>
          </a:p>
          <a:p>
            <a:pPr lvl="0"/>
            <a:r>
              <a:rPr lang="en-US" dirty="0" smtClean="0"/>
              <a:t>Rules, notifications, (rate and non rate), circulars, etc. </a:t>
            </a:r>
          </a:p>
          <a:p>
            <a:pPr lvl="0"/>
            <a:r>
              <a:rPr lang="en-US" dirty="0" smtClean="0"/>
              <a:t>criminal procedure code,1973, Companies Act, 2013, </a:t>
            </a:r>
            <a:r>
              <a:rPr lang="en-US" b="1" dirty="0" smtClean="0"/>
              <a:t>Indian Evidence Act, 1872, Indian Penal code, Information Technology Act, 2000, Motor Vehicles Act, 1988, Transfer of Property Act, 1882, Special Economic Zone Act, 2005,  Income Tax Act, 1961.</a:t>
            </a:r>
          </a:p>
          <a:p>
            <a:pPr lvl="0"/>
            <a:r>
              <a:rPr lang="en-US" b="1" dirty="0" smtClean="0"/>
              <a:t>Twitter, PIB, etc</a:t>
            </a:r>
          </a:p>
          <a:p>
            <a:pPr lvl="0"/>
            <a:endParaRPr lang="en-US" dirty="0" smtClean="0"/>
          </a:p>
          <a:p>
            <a:endParaRPr lang="en-US" dirty="0"/>
          </a:p>
        </p:txBody>
      </p:sp>
      <p:sp>
        <p:nvSpPr>
          <p:cNvPr id="3" name="Footer Placeholder 2"/>
          <p:cNvSpPr>
            <a:spLocks noGrp="1"/>
          </p:cNvSpPr>
          <p:nvPr>
            <p:ph type="ftr" sz="quarter" idx="11"/>
          </p:nvPr>
        </p:nvSpPr>
        <p:spPr/>
        <p:txBody>
          <a:bodyPr/>
          <a:lstStyle/>
          <a:p>
            <a:r>
              <a:rPr lang="en-US" dirty="0" smtClean="0"/>
              <a:t>GST: Introduction </a:t>
            </a:r>
            <a:endParaRPr lang="en-US" dirty="0"/>
          </a:p>
        </p:txBody>
      </p:sp>
      <p:sp>
        <p:nvSpPr>
          <p:cNvPr id="4" name="Title 3"/>
          <p:cNvSpPr>
            <a:spLocks noGrp="1"/>
          </p:cNvSpPr>
          <p:nvPr>
            <p:ph type="title"/>
          </p:nvPr>
        </p:nvSpPr>
        <p:spPr/>
        <p:txBody>
          <a:bodyPr>
            <a:normAutofit fontScale="90000"/>
          </a:bodyPr>
          <a:lstStyle/>
          <a:p>
            <a:r>
              <a:rPr lang="en-US" dirty="0" smtClean="0"/>
              <a:t>What u r required to know for GST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What constitutional amendment says as purpose</a:t>
            </a:r>
          </a:p>
          <a:p>
            <a:pPr lvl="0"/>
            <a:r>
              <a:rPr lang="en-US" dirty="0" smtClean="0"/>
              <a:t>(1) to avoid </a:t>
            </a:r>
            <a:r>
              <a:rPr lang="en-US" dirty="0" smtClean="0">
                <a:solidFill>
                  <a:srgbClr val="FF0000"/>
                </a:solidFill>
              </a:rPr>
              <a:t>cascading</a:t>
            </a:r>
            <a:r>
              <a:rPr lang="en-US" dirty="0" smtClean="0"/>
              <a:t> effect </a:t>
            </a:r>
          </a:p>
          <a:p>
            <a:pPr lvl="0"/>
            <a:r>
              <a:rPr lang="en-US" dirty="0" smtClean="0"/>
              <a:t>(2) to have common national market.</a:t>
            </a:r>
          </a:p>
          <a:p>
            <a:endParaRPr lang="en-US" dirty="0"/>
          </a:p>
        </p:txBody>
      </p:sp>
      <p:sp>
        <p:nvSpPr>
          <p:cNvPr id="3" name="Footer Placeholder 2"/>
          <p:cNvSpPr>
            <a:spLocks noGrp="1"/>
          </p:cNvSpPr>
          <p:nvPr>
            <p:ph type="ftr" sz="quarter" idx="11"/>
          </p:nvPr>
        </p:nvSpPr>
        <p:spPr/>
        <p:txBody>
          <a:bodyPr/>
          <a:lstStyle/>
          <a:p>
            <a:r>
              <a:rPr lang="en-US" dirty="0" smtClean="0"/>
              <a:t>GST: Introduction </a:t>
            </a:r>
            <a:endParaRPr lang="en-US" dirty="0"/>
          </a:p>
        </p:txBody>
      </p:sp>
      <p:sp>
        <p:nvSpPr>
          <p:cNvPr id="4" name="Title 3"/>
          <p:cNvSpPr>
            <a:spLocks noGrp="1"/>
          </p:cNvSpPr>
          <p:nvPr>
            <p:ph type="title"/>
          </p:nvPr>
        </p:nvSpPr>
        <p:spPr/>
        <p:txBody>
          <a:bodyPr>
            <a:normAutofit fontScale="90000"/>
          </a:bodyPr>
          <a:lstStyle/>
          <a:p>
            <a:r>
              <a:rPr lang="en-US" dirty="0" smtClean="0"/>
              <a:t>Purpose of GST as per constitution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IGST/(contribution of India in GST).</a:t>
            </a:r>
          </a:p>
          <a:p>
            <a:r>
              <a:rPr lang="en-US" dirty="0" smtClean="0"/>
              <a:t>DESTINATION BASED TAX</a:t>
            </a:r>
          </a:p>
          <a:p>
            <a:r>
              <a:rPr lang="en-US" dirty="0" smtClean="0"/>
              <a:t>CONSUMPTION BASED TAX</a:t>
            </a:r>
          </a:p>
          <a:p>
            <a:r>
              <a:rPr lang="en-US" dirty="0" smtClean="0"/>
              <a:t>COMPLIANCE RATING</a:t>
            </a:r>
          </a:p>
          <a:p>
            <a:r>
              <a:rPr lang="en-US" dirty="0" smtClean="0"/>
              <a:t>RARE EXAMPLE OF STATE &amp; CENTRAL GOVT CO-OPERATION.</a:t>
            </a:r>
          </a:p>
          <a:p>
            <a:r>
              <a:rPr lang="en-US" dirty="0" smtClean="0">
                <a:solidFill>
                  <a:srgbClr val="FF0000"/>
                </a:solidFill>
              </a:rPr>
              <a:t>GST COUNCIL- </a:t>
            </a:r>
            <a:r>
              <a:rPr lang="en-US" dirty="0" smtClean="0"/>
              <a:t>NEW POWER CENTRE</a:t>
            </a:r>
          </a:p>
          <a:p>
            <a:r>
              <a:rPr lang="en-US" dirty="0" smtClean="0"/>
              <a:t>ALL DECISIONS UNANIMOUS, NEVER VOTING.</a:t>
            </a:r>
          </a:p>
          <a:p>
            <a:r>
              <a:rPr lang="en-US" dirty="0" smtClean="0"/>
              <a:t>END OF INSPECOR RAJ ?</a:t>
            </a:r>
            <a:endParaRPr lang="en-US" dirty="0"/>
          </a:p>
        </p:txBody>
      </p:sp>
      <p:sp>
        <p:nvSpPr>
          <p:cNvPr id="3" name="Footer Placeholder 2"/>
          <p:cNvSpPr>
            <a:spLocks noGrp="1"/>
          </p:cNvSpPr>
          <p:nvPr>
            <p:ph type="ftr" sz="quarter" idx="11"/>
          </p:nvPr>
        </p:nvSpPr>
        <p:spPr/>
        <p:txBody>
          <a:bodyPr/>
          <a:lstStyle/>
          <a:p>
            <a:r>
              <a:rPr lang="en-US" dirty="0" smtClean="0"/>
              <a:t>GST: Introduction </a:t>
            </a:r>
            <a:endParaRPr lang="en-US" dirty="0"/>
          </a:p>
        </p:txBody>
      </p:sp>
      <p:sp>
        <p:nvSpPr>
          <p:cNvPr id="4" name="Title 3"/>
          <p:cNvSpPr>
            <a:spLocks noGrp="1"/>
          </p:cNvSpPr>
          <p:nvPr>
            <p:ph type="title"/>
          </p:nvPr>
        </p:nvSpPr>
        <p:spPr/>
        <p:txBody>
          <a:bodyPr>
            <a:normAutofit/>
          </a:bodyPr>
          <a:lstStyle/>
          <a:p>
            <a:r>
              <a:rPr lang="en-US" dirty="0" smtClean="0"/>
              <a:t>Unique Concepts/Features:-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1600200" y="337625"/>
            <a:ext cx="5334000" cy="5169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r>
              <a:rPr lang="en-US" sz="3200" b="1" dirty="0" smtClean="0">
                <a:latin typeface="+mj-lt"/>
              </a:rPr>
              <a:t>What </a:t>
            </a:r>
            <a:r>
              <a:rPr lang="en-US" sz="3200" b="1" dirty="0">
                <a:latin typeface="+mj-lt"/>
              </a:rPr>
              <a:t>is GST?</a:t>
            </a:r>
            <a:endParaRPr lang="en-IN" sz="3200" b="1" dirty="0">
              <a:latin typeface="+mj-lt"/>
            </a:endParaRPr>
          </a:p>
        </p:txBody>
      </p:sp>
      <p:pic>
        <p:nvPicPr>
          <p:cNvPr id="1026" name="Picture 2" descr="E:\GST\PPT\images FOR PPT\GST complexity.jpg"/>
          <p:cNvPicPr>
            <a:picLocks noChangeAspect="1" noChangeArrowheads="1"/>
          </p:cNvPicPr>
          <p:nvPr/>
        </p:nvPicPr>
        <p:blipFill>
          <a:blip r:embed="rId3"/>
          <a:srcRect b="4000"/>
          <a:stretch>
            <a:fillRect/>
          </a:stretch>
        </p:blipFill>
        <p:spPr bwMode="auto">
          <a:xfrm>
            <a:off x="4735286" y="1949823"/>
            <a:ext cx="3810000" cy="3630706"/>
          </a:xfrm>
          <a:prstGeom prst="rect">
            <a:avLst/>
          </a:prstGeom>
          <a:noFill/>
        </p:spPr>
      </p:pic>
      <p:graphicFrame>
        <p:nvGraphicFramePr>
          <p:cNvPr id="158" name="Diagram 157"/>
          <p:cNvGraphicFramePr/>
          <p:nvPr/>
        </p:nvGraphicFramePr>
        <p:xfrm>
          <a:off x="381000" y="1075765"/>
          <a:ext cx="3810000" cy="5020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4876800" y="5580529"/>
            <a:ext cx="3886200" cy="369332"/>
          </a:xfrm>
          <a:prstGeom prst="rect">
            <a:avLst/>
          </a:prstGeom>
          <a:noFill/>
        </p:spPr>
        <p:txBody>
          <a:bodyPr wrap="square" rtlCol="0">
            <a:spAutoFit/>
          </a:bodyPr>
          <a:lstStyle/>
          <a:p>
            <a:pPr algn="ctr"/>
            <a:r>
              <a:rPr lang="en-US" dirty="0">
                <a:solidFill>
                  <a:srgbClr val="002060"/>
                </a:solidFill>
              </a:rPr>
              <a:t>ONE NATION: ONE TAX</a:t>
            </a:r>
          </a:p>
        </p:txBody>
      </p:sp>
    </p:spTree>
    <p:extLst>
      <p:ext uri="{BB962C8B-B14F-4D97-AF65-F5344CB8AC3E}">
        <p14:creationId xmlns:p14="http://schemas.microsoft.com/office/powerpoint/2010/main" val="61312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smtClean="0"/>
              <a:t>Earlier tax on tax</a:t>
            </a:r>
          </a:p>
          <a:p>
            <a:pPr lvl="0"/>
            <a:r>
              <a:rPr lang="en-US" dirty="0" smtClean="0"/>
              <a:t>Exports can not be made tax free.</a:t>
            </a:r>
          </a:p>
          <a:p>
            <a:pPr lvl="0"/>
            <a:r>
              <a:rPr lang="en-US" dirty="0" smtClean="0"/>
              <a:t>Under GST:- self police mechanism.</a:t>
            </a:r>
          </a:p>
          <a:p>
            <a:pPr lvl="0"/>
            <a:r>
              <a:rPr lang="en-US" dirty="0" smtClean="0"/>
              <a:t>All transactions recorded in book, tax collection will go up.</a:t>
            </a:r>
          </a:p>
          <a:p>
            <a:pPr lvl="0"/>
            <a:r>
              <a:rPr lang="en-US" dirty="0" err="1" smtClean="0"/>
              <a:t>Pararrel</a:t>
            </a:r>
            <a:r>
              <a:rPr lang="en-US" dirty="0" smtClean="0"/>
              <a:t> economy ratio expected to go down.</a:t>
            </a:r>
          </a:p>
          <a:p>
            <a:pPr lvl="0"/>
            <a:r>
              <a:rPr lang="en-US" dirty="0" smtClean="0"/>
              <a:t>What is easy to </a:t>
            </a:r>
            <a:r>
              <a:rPr lang="en-US" dirty="0" smtClean="0">
                <a:solidFill>
                  <a:srgbClr val="FF0000"/>
                </a:solidFill>
              </a:rPr>
              <a:t>print</a:t>
            </a:r>
            <a:r>
              <a:rPr lang="en-US" dirty="0" smtClean="0"/>
              <a:t> </a:t>
            </a:r>
            <a:r>
              <a:rPr lang="en-US" dirty="0" smtClean="0">
                <a:solidFill>
                  <a:srgbClr val="FF0000"/>
                </a:solidFill>
              </a:rPr>
              <a:t>a currency note </a:t>
            </a:r>
            <a:r>
              <a:rPr lang="en-US" dirty="0" smtClean="0"/>
              <a:t>or </a:t>
            </a:r>
            <a:r>
              <a:rPr lang="en-US" dirty="0" err="1" smtClean="0">
                <a:solidFill>
                  <a:srgbClr val="FF0000"/>
                </a:solidFill>
              </a:rPr>
              <a:t>cenvat</a:t>
            </a:r>
            <a:r>
              <a:rPr lang="en-US" dirty="0" smtClean="0">
                <a:solidFill>
                  <a:srgbClr val="FF0000"/>
                </a:solidFill>
              </a:rPr>
              <a:t> invoice</a:t>
            </a:r>
            <a:r>
              <a:rPr lang="en-US" dirty="0" smtClean="0"/>
              <a:t> ? .</a:t>
            </a:r>
          </a:p>
          <a:p>
            <a:pPr lvl="0"/>
            <a:r>
              <a:rPr lang="en-US" dirty="0" smtClean="0"/>
              <a:t>Matching basis-soul of GST.</a:t>
            </a:r>
          </a:p>
          <a:p>
            <a:r>
              <a:rPr lang="en-US" dirty="0" smtClean="0"/>
              <a:t>Earlier taxation under excise, vat was restricted to those transactions, now 360degree angle is required</a:t>
            </a:r>
            <a:endParaRPr lang="en-US" dirty="0"/>
          </a:p>
        </p:txBody>
      </p:sp>
      <p:sp>
        <p:nvSpPr>
          <p:cNvPr id="3" name="Footer Placeholder 2"/>
          <p:cNvSpPr>
            <a:spLocks noGrp="1"/>
          </p:cNvSpPr>
          <p:nvPr>
            <p:ph type="ftr" sz="quarter" idx="11"/>
          </p:nvPr>
        </p:nvSpPr>
        <p:spPr/>
        <p:txBody>
          <a:bodyPr/>
          <a:lstStyle/>
          <a:p>
            <a:r>
              <a:rPr lang="en-US" dirty="0" smtClean="0"/>
              <a:t>GST: Introduction</a:t>
            </a:r>
          </a:p>
          <a:p>
            <a:endParaRPr lang="en-US" dirty="0"/>
          </a:p>
        </p:txBody>
      </p:sp>
      <p:sp>
        <p:nvSpPr>
          <p:cNvPr id="4" name="Title 3"/>
          <p:cNvSpPr>
            <a:spLocks noGrp="1"/>
          </p:cNvSpPr>
          <p:nvPr>
            <p:ph type="title"/>
          </p:nvPr>
        </p:nvSpPr>
        <p:spPr/>
        <p:txBody>
          <a:bodyPr/>
          <a:lstStyle/>
          <a:p>
            <a:r>
              <a:rPr lang="en-US" dirty="0" smtClean="0"/>
              <a:t>WHY GST IS MUST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AS PER ECONOMIC SURVEY </a:t>
            </a:r>
            <a:r>
              <a:rPr lang="en-US" dirty="0" smtClean="0"/>
              <a:t>:-</a:t>
            </a:r>
          </a:p>
          <a:p>
            <a:r>
              <a:rPr lang="en-US" dirty="0" smtClean="0"/>
              <a:t>Upon implementation of GST, indirect tax base has increased by 50%, 34 lakhs new businesses added to tax base.</a:t>
            </a:r>
          </a:p>
          <a:p>
            <a:r>
              <a:rPr lang="en-US" dirty="0" smtClean="0"/>
              <a:t>Highest registration in Maharashtra, next is UP, Tamil Nadu and Gujrat.</a:t>
            </a:r>
          </a:p>
          <a:p>
            <a:r>
              <a:rPr lang="en-US" dirty="0" smtClean="0"/>
              <a:t>But large increase in registrations in west Bengal.</a:t>
            </a:r>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IMPACT OF GST AS OF NOW</a:t>
            </a:r>
            <a:endParaRPr lang="en-US" dirty="0"/>
          </a:p>
        </p:txBody>
      </p:sp>
    </p:spTree>
    <p:extLst>
      <p:ext uri="{BB962C8B-B14F-4D97-AF65-F5344CB8AC3E}">
        <p14:creationId xmlns:p14="http://schemas.microsoft.com/office/powerpoint/2010/main" val="635439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a:xfrm>
            <a:off x="457200" y="274638"/>
            <a:ext cx="8229600" cy="1630362"/>
          </a:xfrm>
        </p:spPr>
        <p:txBody>
          <a:bodyPr>
            <a:normAutofit fontScale="90000"/>
          </a:bodyPr>
          <a:lstStyle/>
          <a:p>
            <a:r>
              <a:rPr lang="en-US" dirty="0" smtClean="0"/>
              <a:t>Tax payer &amp; various Tax Authorities of Local </a:t>
            </a:r>
            <a:r>
              <a:rPr lang="en-US" dirty="0" err="1" smtClean="0"/>
              <a:t>body,State</a:t>
            </a:r>
            <a:r>
              <a:rPr lang="en-US" dirty="0" smtClean="0"/>
              <a:t> , Central Govt.</a:t>
            </a:r>
            <a:endParaRPr lang="en-US" dirty="0"/>
          </a:p>
        </p:txBody>
      </p:sp>
      <p:pic>
        <p:nvPicPr>
          <p:cNvPr id="9" name="Content Placeholder 8" descr="ants.jpg"/>
          <p:cNvPicPr>
            <a:picLocks noGrp="1" noChangeAspect="1"/>
          </p:cNvPicPr>
          <p:nvPr>
            <p:ph idx="1"/>
          </p:nvPr>
        </p:nvPicPr>
        <p:blipFill>
          <a:blip r:embed="rId2"/>
          <a:stretch>
            <a:fillRect/>
          </a:stretch>
        </p:blipFill>
        <p:spPr>
          <a:xfrm>
            <a:off x="1371600" y="2286000"/>
            <a:ext cx="3048000" cy="3048000"/>
          </a:xfrm>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Though turnover is below </a:t>
            </a:r>
            <a:r>
              <a:rPr lang="en-US" dirty="0" err="1" smtClean="0"/>
              <a:t>Rs</a:t>
            </a:r>
            <a:r>
              <a:rPr lang="en-US" dirty="0" smtClean="0"/>
              <a:t> 20 lakhs, there are 17 Lakhs who have obtained voluntary registrations.</a:t>
            </a:r>
          </a:p>
          <a:p>
            <a:r>
              <a:rPr lang="en-US" dirty="0" smtClean="0"/>
              <a:t>In pre-GST era, revenue collection of center and state was </a:t>
            </a:r>
            <a:r>
              <a:rPr lang="en-US" dirty="0" err="1" smtClean="0"/>
              <a:t>Rs</a:t>
            </a:r>
            <a:r>
              <a:rPr lang="en-US" dirty="0" smtClean="0"/>
              <a:t> 9.7 Lakhs crore p.a.</a:t>
            </a:r>
          </a:p>
          <a:p>
            <a:r>
              <a:rPr lang="en-US" dirty="0" smtClean="0"/>
              <a:t>It was expected to be Rs.10.9 lakh </a:t>
            </a:r>
            <a:r>
              <a:rPr lang="en-US" dirty="0" err="1" smtClean="0"/>
              <a:t>cr</a:t>
            </a:r>
            <a:r>
              <a:rPr lang="en-US" dirty="0" smtClean="0"/>
              <a:t> p.a.</a:t>
            </a:r>
          </a:p>
          <a:p>
            <a:r>
              <a:rPr lang="en-US" dirty="0" smtClean="0"/>
              <a:t>In the first year of GST implementation, revenue grew by 11.09%</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Impact of GST 2/2</a:t>
            </a:r>
            <a:endParaRPr lang="en-US" dirty="0"/>
          </a:p>
        </p:txBody>
      </p:sp>
    </p:spTree>
    <p:extLst>
      <p:ext uri="{BB962C8B-B14F-4D97-AF65-F5344CB8AC3E}">
        <p14:creationId xmlns:p14="http://schemas.microsoft.com/office/powerpoint/2010/main" val="3713177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October,18, 67.45 Lakhs filed GST returns and revenue pm crossed </a:t>
            </a:r>
            <a:r>
              <a:rPr lang="en-US" dirty="0" err="1" smtClean="0"/>
              <a:t>Rs</a:t>
            </a:r>
            <a:r>
              <a:rPr lang="en-US" dirty="0" smtClean="0"/>
              <a:t> </a:t>
            </a:r>
            <a:r>
              <a:rPr lang="en-US" dirty="0"/>
              <a:t>1</a:t>
            </a:r>
            <a:r>
              <a:rPr lang="en-US" dirty="0" smtClean="0"/>
              <a:t>,00,710 crore as taxes.</a:t>
            </a:r>
          </a:p>
          <a:p>
            <a:r>
              <a:rPr lang="en-US" dirty="0" smtClean="0"/>
              <a:t>As a result this is going to increase the demand for professionals in future also.</a:t>
            </a:r>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Impact of GST 3/3</a:t>
            </a:r>
            <a:endParaRPr lang="en-US" dirty="0"/>
          </a:p>
        </p:txBody>
      </p:sp>
    </p:spTree>
    <p:extLst>
      <p:ext uri="{BB962C8B-B14F-4D97-AF65-F5344CB8AC3E}">
        <p14:creationId xmlns:p14="http://schemas.microsoft.com/office/powerpoint/2010/main" val="1230468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smtClean="0"/>
              <a:t>Section 7(1) for the purposes of this Act the expression “supply” </a:t>
            </a:r>
            <a:r>
              <a:rPr lang="en-US" u="sng" dirty="0" smtClean="0"/>
              <a:t>includes</a:t>
            </a:r>
            <a:endParaRPr lang="en-US" dirty="0" smtClean="0"/>
          </a:p>
          <a:p>
            <a:pPr lvl="0"/>
            <a:r>
              <a:rPr lang="en-US" dirty="0" smtClean="0"/>
              <a:t>(a) </a:t>
            </a:r>
            <a:r>
              <a:rPr lang="en-US" b="1" dirty="0" smtClean="0"/>
              <a:t>all forms of</a:t>
            </a:r>
            <a:r>
              <a:rPr lang="en-US" dirty="0" smtClean="0"/>
              <a:t> supply of goods or services or both </a:t>
            </a:r>
            <a:r>
              <a:rPr lang="en-US" b="1" dirty="0" smtClean="0">
                <a:solidFill>
                  <a:srgbClr val="FF0000"/>
                </a:solidFill>
              </a:rPr>
              <a:t>such as</a:t>
            </a:r>
            <a:r>
              <a:rPr lang="en-US" dirty="0" smtClean="0">
                <a:solidFill>
                  <a:srgbClr val="FF0000"/>
                </a:solidFill>
              </a:rPr>
              <a:t> </a:t>
            </a:r>
            <a:r>
              <a:rPr lang="en-US" u="sng" dirty="0" smtClean="0"/>
              <a:t>sale, transfer, barter, exchange, </a:t>
            </a:r>
            <a:r>
              <a:rPr lang="en-US" u="sng" dirty="0" err="1" smtClean="0"/>
              <a:t>licence</a:t>
            </a:r>
            <a:r>
              <a:rPr lang="en-US" u="sng" dirty="0" smtClean="0"/>
              <a:t>, rental, lease or disposal made or </a:t>
            </a:r>
            <a:r>
              <a:rPr lang="en-US" b="1" u="sng" dirty="0" smtClean="0"/>
              <a:t>agreed to be made</a:t>
            </a:r>
            <a:r>
              <a:rPr lang="en-US" u="sng" dirty="0" smtClean="0"/>
              <a:t> for a </a:t>
            </a:r>
            <a:r>
              <a:rPr lang="en-US" b="1" u="sng" dirty="0" smtClean="0">
                <a:solidFill>
                  <a:srgbClr val="FF0000"/>
                </a:solidFill>
              </a:rPr>
              <a:t>consideration</a:t>
            </a:r>
            <a:r>
              <a:rPr lang="en-US" u="sng" dirty="0" smtClean="0">
                <a:solidFill>
                  <a:srgbClr val="FF0000"/>
                </a:solidFill>
              </a:rPr>
              <a:t> </a:t>
            </a:r>
            <a:r>
              <a:rPr lang="en-US" u="sng" dirty="0" smtClean="0"/>
              <a:t>by a person in the course of or </a:t>
            </a:r>
            <a:r>
              <a:rPr lang="en-US" b="1" u="sng" dirty="0" smtClean="0">
                <a:solidFill>
                  <a:srgbClr val="FF0000"/>
                </a:solidFill>
              </a:rPr>
              <a:t>furtherance of business</a:t>
            </a:r>
            <a:r>
              <a:rPr lang="en-US" u="sng" dirty="0" smtClean="0">
                <a:solidFill>
                  <a:srgbClr val="FF0000"/>
                </a:solidFill>
              </a:rPr>
              <a:t>;</a:t>
            </a:r>
            <a:endParaRPr lang="en-US" dirty="0" smtClean="0">
              <a:solidFill>
                <a:srgbClr val="FF0000"/>
              </a:solidFill>
            </a:endParaRPr>
          </a:p>
          <a:p>
            <a:r>
              <a:rPr lang="en-US" dirty="0" smtClean="0"/>
              <a:t>(b) import of services for a consideration </a:t>
            </a:r>
            <a:r>
              <a:rPr lang="en-US" u="sng" dirty="0" smtClean="0"/>
              <a:t>whether or not in the</a:t>
            </a:r>
            <a:r>
              <a:rPr lang="en-US" dirty="0" smtClean="0"/>
              <a:t> course or furtherance of business…continue</a:t>
            </a:r>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Definition of supply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endParaRPr lang="en-US" dirty="0" smtClean="0"/>
          </a:p>
          <a:p>
            <a:pPr lvl="0"/>
            <a:r>
              <a:rPr lang="en-US" dirty="0" smtClean="0"/>
              <a:t>Permanent transfer or disposal of business where, ITC has been availed on such assets.</a:t>
            </a:r>
          </a:p>
          <a:p>
            <a:pPr lvl="0"/>
            <a:r>
              <a:rPr lang="en-US" dirty="0" smtClean="0"/>
              <a:t>Supply between related persons OR between </a:t>
            </a:r>
            <a:r>
              <a:rPr lang="en-US" b="1" dirty="0" smtClean="0"/>
              <a:t>distinct persons</a:t>
            </a:r>
            <a:r>
              <a:rPr lang="en-US" dirty="0" smtClean="0"/>
              <a:t> as specified in section 25.</a:t>
            </a:r>
          </a:p>
          <a:p>
            <a:pPr lvl="0"/>
            <a:r>
              <a:rPr lang="en-US" b="1" dirty="0" smtClean="0"/>
              <a:t>Gifts</a:t>
            </a:r>
            <a:r>
              <a:rPr lang="en-US" dirty="0" smtClean="0"/>
              <a:t> up to Rs 50,000 in a financial year by employer to an employee shall not be treated as supply.</a:t>
            </a:r>
          </a:p>
          <a:p>
            <a:pPr lvl="0"/>
            <a:r>
              <a:rPr lang="en-US" u="sng" dirty="0" smtClean="0"/>
              <a:t>Supply of goods by principal to agent &amp; vice versa</a:t>
            </a:r>
            <a:endParaRPr lang="en-US" dirty="0" smtClean="0"/>
          </a:p>
          <a:p>
            <a:pPr lvl="0"/>
            <a:r>
              <a:rPr lang="en-US" dirty="0" smtClean="0"/>
              <a:t>Import of services by a taxable person from </a:t>
            </a:r>
            <a:r>
              <a:rPr lang="en-US" b="1" dirty="0" smtClean="0"/>
              <a:t>related person or from his establishment in foreign country</a:t>
            </a:r>
            <a:r>
              <a:rPr lang="en-US" dirty="0" smtClean="0"/>
              <a:t> in furtherance of business.</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a:xfrm>
            <a:off x="457200" y="274638"/>
            <a:ext cx="8229600" cy="1325562"/>
          </a:xfrm>
        </p:spPr>
        <p:txBody>
          <a:bodyPr>
            <a:noAutofit/>
          </a:bodyPr>
          <a:lstStyle/>
          <a:p>
            <a:r>
              <a:rPr lang="en-US" sz="2800" u="sng" dirty="0" smtClean="0"/>
              <a:t>SCHEDULE I  Activities to be treated as supply even if made WITHOUT CONSIDERATION</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smtClean="0"/>
              <a:t>Transfer of title.</a:t>
            </a:r>
          </a:p>
          <a:p>
            <a:pPr lvl="0"/>
            <a:r>
              <a:rPr lang="en-US" dirty="0" smtClean="0"/>
              <a:t>Transfer of goods without transfer of title.</a:t>
            </a:r>
          </a:p>
          <a:p>
            <a:pPr lvl="0"/>
            <a:r>
              <a:rPr lang="en-US" dirty="0" smtClean="0"/>
              <a:t>Transfer of title in goods under agreement which stipulates that on payment of full consideration property shall pass at a future date is supply of goods.</a:t>
            </a:r>
            <a:r>
              <a:rPr lang="en-US" i="1" dirty="0" smtClean="0"/>
              <a:t>(hire purchase)</a:t>
            </a:r>
            <a:endParaRPr lang="en-US" dirty="0" smtClean="0"/>
          </a:p>
          <a:p>
            <a:pPr lvl="0"/>
            <a:r>
              <a:rPr lang="en-US" dirty="0" smtClean="0"/>
              <a:t>Any lease, tenancy, easement, </a:t>
            </a:r>
            <a:r>
              <a:rPr lang="en-US" dirty="0" err="1" smtClean="0"/>
              <a:t>licence</a:t>
            </a:r>
            <a:r>
              <a:rPr lang="en-US" dirty="0" smtClean="0"/>
              <a:t> to occupy </a:t>
            </a:r>
            <a:r>
              <a:rPr lang="en-US" dirty="0" smtClean="0">
                <a:solidFill>
                  <a:srgbClr val="FF0000"/>
                </a:solidFill>
              </a:rPr>
              <a:t>land</a:t>
            </a:r>
            <a:r>
              <a:rPr lang="en-US" dirty="0" smtClean="0"/>
              <a:t> is supply of service.</a:t>
            </a:r>
          </a:p>
          <a:p>
            <a:pPr lvl="0"/>
            <a:r>
              <a:rPr lang="en-US" dirty="0" smtClean="0"/>
              <a:t>Lease of building or part of it is supply.</a:t>
            </a:r>
          </a:p>
          <a:p>
            <a:pPr lvl="0"/>
            <a:r>
              <a:rPr lang="en-US" dirty="0" smtClean="0"/>
              <a:t>Any treatment or process which is applied to </a:t>
            </a:r>
            <a:r>
              <a:rPr lang="en-US" dirty="0" smtClean="0">
                <a:solidFill>
                  <a:srgbClr val="FF0000"/>
                </a:solidFill>
              </a:rPr>
              <a:t>another’s goods </a:t>
            </a:r>
            <a:r>
              <a:rPr lang="en-US" dirty="0" smtClean="0"/>
              <a:t>is supply of goods.</a:t>
            </a:r>
          </a:p>
          <a:p>
            <a:pPr lvl="0"/>
            <a:r>
              <a:rPr lang="en-US" dirty="0" smtClean="0"/>
              <a:t>Transfer of business assets.</a:t>
            </a:r>
          </a:p>
          <a:p>
            <a:endParaRPr lang="en-US" dirty="0"/>
          </a:p>
        </p:txBody>
      </p:sp>
      <p:sp>
        <p:nvSpPr>
          <p:cNvPr id="3" name="Footer Placeholder 2"/>
          <p:cNvSpPr>
            <a:spLocks noGrp="1"/>
          </p:cNvSpPr>
          <p:nvPr>
            <p:ph type="ftr" sz="quarter" idx="11"/>
          </p:nvPr>
        </p:nvSpPr>
        <p:spPr/>
        <p:txBody>
          <a:bodyPr/>
          <a:lstStyle/>
          <a:p>
            <a:r>
              <a:rPr lang="en-US" dirty="0" smtClean="0"/>
              <a:t>GST: Introduction </a:t>
            </a:r>
            <a:endParaRPr lang="en-US" dirty="0"/>
          </a:p>
        </p:txBody>
      </p:sp>
      <p:sp>
        <p:nvSpPr>
          <p:cNvPr id="4" name="Title 3"/>
          <p:cNvSpPr>
            <a:spLocks noGrp="1"/>
          </p:cNvSpPr>
          <p:nvPr>
            <p:ph type="title"/>
          </p:nvPr>
        </p:nvSpPr>
        <p:spPr/>
        <p:txBody>
          <a:bodyPr>
            <a:normAutofit fontScale="90000"/>
          </a:bodyPr>
          <a:lstStyle/>
          <a:p>
            <a:r>
              <a:rPr lang="en-US" dirty="0" smtClean="0"/>
              <a:t>Schedule II-to be treated as supply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Renting of immovable property</a:t>
            </a:r>
          </a:p>
          <a:p>
            <a:pPr lvl="0"/>
            <a:r>
              <a:rPr lang="en-US" dirty="0" smtClean="0"/>
              <a:t>Construction of complex, building etc </a:t>
            </a:r>
            <a:r>
              <a:rPr lang="en-US" dirty="0" smtClean="0">
                <a:solidFill>
                  <a:srgbClr val="FF0000"/>
                </a:solidFill>
              </a:rPr>
              <a:t>intended for sale to a buyer</a:t>
            </a:r>
            <a:r>
              <a:rPr lang="en-US" dirty="0" smtClean="0"/>
              <a:t>, where part of consideration is received before completion certificate.</a:t>
            </a:r>
          </a:p>
          <a:p>
            <a:pPr lvl="0"/>
            <a:r>
              <a:rPr lang="en-US" dirty="0" smtClean="0"/>
              <a:t>Works contract </a:t>
            </a:r>
          </a:p>
          <a:p>
            <a:pPr lvl="0"/>
            <a:r>
              <a:rPr lang="en-US" dirty="0" smtClean="0"/>
              <a:t>Supply of food, drinks, etc for consideration </a:t>
            </a:r>
          </a:p>
          <a:p>
            <a:r>
              <a:rPr lang="en-US" dirty="0" smtClean="0"/>
              <a:t>Supply of goods by any unincorporated association or body of person to a member</a:t>
            </a:r>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Continue schedule ii</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Employee to employer.</a:t>
            </a:r>
          </a:p>
          <a:p>
            <a:pPr lvl="0"/>
            <a:r>
              <a:rPr lang="en-US" dirty="0" smtClean="0"/>
              <a:t>Services by court or tribunal</a:t>
            </a:r>
          </a:p>
          <a:p>
            <a:pPr lvl="0"/>
            <a:r>
              <a:rPr lang="en-US" dirty="0" smtClean="0"/>
              <a:t>Functions by MP, Corporations, and local bodies.</a:t>
            </a:r>
          </a:p>
          <a:p>
            <a:pPr lvl="0"/>
            <a:r>
              <a:rPr lang="en-US" dirty="0" smtClean="0"/>
              <a:t>Funeral, burial etc.</a:t>
            </a:r>
          </a:p>
          <a:p>
            <a:pPr lvl="0"/>
            <a:r>
              <a:rPr lang="en-US" dirty="0" smtClean="0">
                <a:solidFill>
                  <a:srgbClr val="FF0000"/>
                </a:solidFill>
              </a:rPr>
              <a:t>Sale of land or building</a:t>
            </a:r>
          </a:p>
          <a:p>
            <a:pPr lvl="0"/>
            <a:r>
              <a:rPr lang="en-US" dirty="0" smtClean="0"/>
              <a:t>Actionable claims.</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normAutofit fontScale="90000"/>
          </a:bodyPr>
          <a:lstStyle/>
          <a:p>
            <a:r>
              <a:rPr lang="en-US" dirty="0" smtClean="0"/>
              <a:t>Schedule III following </a:t>
            </a:r>
            <a:r>
              <a:rPr lang="en-US" dirty="0" smtClean="0">
                <a:solidFill>
                  <a:srgbClr val="FF0000"/>
                </a:solidFill>
              </a:rPr>
              <a:t>not supply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(6) Aggregate turnover</a:t>
            </a:r>
            <a:r>
              <a:rPr lang="en-US" dirty="0" smtClean="0"/>
              <a:t> : Total of </a:t>
            </a:r>
          </a:p>
          <a:p>
            <a:r>
              <a:rPr lang="en-US" dirty="0" smtClean="0"/>
              <a:t>Taxable supply</a:t>
            </a:r>
          </a:p>
          <a:p>
            <a:r>
              <a:rPr lang="en-US" dirty="0" smtClean="0"/>
              <a:t>Exempt supply </a:t>
            </a:r>
          </a:p>
          <a:p>
            <a:r>
              <a:rPr lang="en-US" dirty="0" smtClean="0"/>
              <a:t>Export of goods/services</a:t>
            </a:r>
          </a:p>
          <a:p>
            <a:r>
              <a:rPr lang="en-US" dirty="0" smtClean="0"/>
              <a:t>Inter  state supplies</a:t>
            </a:r>
          </a:p>
          <a:p>
            <a:r>
              <a:rPr lang="en-US" b="1" dirty="0" smtClean="0"/>
              <a:t>BUT NOT</a:t>
            </a:r>
            <a:endParaRPr lang="en-US" dirty="0" smtClean="0"/>
          </a:p>
          <a:p>
            <a:r>
              <a:rPr lang="en-US" dirty="0" smtClean="0"/>
              <a:t>Taxes,</a:t>
            </a:r>
          </a:p>
          <a:p>
            <a:r>
              <a:rPr lang="en-US" dirty="0" smtClean="0"/>
              <a:t>Value on which RCM payable</a:t>
            </a:r>
          </a:p>
          <a:p>
            <a:r>
              <a:rPr lang="en-US" dirty="0" smtClean="0"/>
              <a:t>The said total will be for all India basis for </a:t>
            </a:r>
            <a:r>
              <a:rPr lang="en-US" b="1" dirty="0" smtClean="0"/>
              <a:t>each PAN No.</a:t>
            </a:r>
            <a:endParaRPr lang="en-US" dirty="0" smtClean="0"/>
          </a:p>
          <a:p>
            <a:r>
              <a:rPr lang="en-US" b="1" u="sng" dirty="0" smtClean="0"/>
              <a:t>(exempt supply includes non-taxable supply)</a:t>
            </a:r>
            <a:endParaRPr lang="en-US" dirty="0" smtClean="0"/>
          </a:p>
          <a:p>
            <a:r>
              <a:rPr lang="en-US" dirty="0" smtClean="0"/>
              <a:t> </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normAutofit fontScale="90000"/>
          </a:bodyPr>
          <a:lstStyle/>
          <a:p>
            <a:r>
              <a:rPr lang="en-US" dirty="0" smtClean="0"/>
              <a:t>Imp definitions</a:t>
            </a:r>
            <a:br>
              <a:rPr lang="en-US" dirty="0" smtClean="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(30</a:t>
            </a:r>
            <a:r>
              <a:rPr lang="en-US" dirty="0" smtClean="0">
                <a:solidFill>
                  <a:srgbClr val="FF0000"/>
                </a:solidFill>
              </a:rPr>
              <a:t>) Composite supply </a:t>
            </a:r>
            <a:r>
              <a:rPr lang="en-US" dirty="0" smtClean="0"/>
              <a:t>:-supply consisting of two or more taxable supplies of goods and/or </a:t>
            </a:r>
            <a:r>
              <a:rPr lang="en-US" dirty="0" smtClean="0">
                <a:solidFill>
                  <a:srgbClr val="FF0000"/>
                </a:solidFill>
              </a:rPr>
              <a:t>services-naturally bundled</a:t>
            </a:r>
            <a:r>
              <a:rPr lang="en-US" dirty="0" smtClean="0"/>
              <a:t>-one of them is principal supply.</a:t>
            </a:r>
          </a:p>
          <a:p>
            <a:r>
              <a:rPr lang="en-US" dirty="0" smtClean="0"/>
              <a:t>Ex :- Supply of goods, packing material, transport and insurance is a composite supply and supply of goods is a principal supply.</a:t>
            </a:r>
          </a:p>
          <a:p>
            <a:r>
              <a:rPr lang="en-US" dirty="0" smtClean="0"/>
              <a:t> </a:t>
            </a:r>
          </a:p>
          <a:p>
            <a:r>
              <a:rPr lang="en-US" dirty="0" smtClean="0"/>
              <a:t>(74) </a:t>
            </a:r>
            <a:r>
              <a:rPr lang="en-US" dirty="0" smtClean="0">
                <a:solidFill>
                  <a:srgbClr val="FF0000"/>
                </a:solidFill>
              </a:rPr>
              <a:t>Mixed supply </a:t>
            </a:r>
            <a:r>
              <a:rPr lang="en-US" dirty="0" smtClean="0"/>
              <a:t>means two or more individuals supplies of goods or services or any combination thereof made in conjunction with each other by a taxable person for a single price where such supply does not constitute composite supply.</a:t>
            </a:r>
          </a:p>
          <a:p>
            <a:r>
              <a:rPr lang="en-US" dirty="0" smtClean="0"/>
              <a:t>(ex aerated water, canned foods, cakes, dry fruits etc)</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normAutofit fontScale="90000"/>
          </a:bodyPr>
          <a:lstStyle/>
          <a:p>
            <a:r>
              <a:rPr lang="en-US" dirty="0" smtClean="0"/>
              <a:t>Diff. between composite &amp; mixed supply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Exempt supply :-  means supply of any goods or services or both which </a:t>
            </a:r>
            <a:r>
              <a:rPr lang="en-US" u="sng" dirty="0" smtClean="0"/>
              <a:t>attracts nil rate of tax or</a:t>
            </a:r>
            <a:r>
              <a:rPr lang="en-US" dirty="0" smtClean="0"/>
              <a:t> which may be wholly exempt from tax under Section 11 or under section 6 of the IGST Act and </a:t>
            </a:r>
            <a:r>
              <a:rPr lang="en-US" b="1" u="sng" dirty="0" smtClean="0"/>
              <a:t>includes non-taxable supply.</a:t>
            </a:r>
            <a:endParaRPr lang="en-US" dirty="0" smtClean="0"/>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normAutofit fontScale="90000"/>
          </a:bodyPr>
          <a:lstStyle/>
          <a:p>
            <a:r>
              <a:rPr lang="en-US" dirty="0" smtClean="0"/>
              <a:t>What is meant by exempt supply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EE.jpg"/>
          <p:cNvPicPr>
            <a:picLocks noGrp="1" noChangeAspect="1"/>
          </p:cNvPicPr>
          <p:nvPr>
            <p:ph idx="1"/>
          </p:nvPr>
        </p:nvPicPr>
        <p:blipFill>
          <a:blip r:embed="rId2"/>
          <a:stretch>
            <a:fillRect/>
          </a:stretch>
        </p:blipFill>
        <p:spPr>
          <a:xfrm>
            <a:off x="2590800" y="1524000"/>
            <a:ext cx="3557588" cy="4346216"/>
          </a:xfrm>
        </p:spPr>
      </p:pic>
      <p:sp>
        <p:nvSpPr>
          <p:cNvPr id="3" name="Footer Placeholder 2"/>
          <p:cNvSpPr>
            <a:spLocks noGrp="1"/>
          </p:cNvSpPr>
          <p:nvPr>
            <p:ph type="ftr" sz="quarter" idx="11"/>
          </p:nvPr>
        </p:nvSpPr>
        <p:spPr/>
        <p:txBody>
          <a:bodyPr/>
          <a:lstStyle/>
          <a:p>
            <a:r>
              <a:rPr lang="en-US" dirty="0" smtClean="0"/>
              <a:t>GST: Introduction	</a:t>
            </a:r>
            <a:endParaRPr lang="en-US" dirty="0"/>
          </a:p>
        </p:txBody>
      </p:sp>
      <p:sp>
        <p:nvSpPr>
          <p:cNvPr id="4" name="Title 3"/>
          <p:cNvSpPr>
            <a:spLocks noGrp="1"/>
          </p:cNvSpPr>
          <p:nvPr>
            <p:ph type="title"/>
          </p:nvPr>
        </p:nvSpPr>
        <p:spPr/>
        <p:txBody>
          <a:bodyPr/>
          <a:lstStyle/>
          <a:p>
            <a:r>
              <a:rPr lang="en-US" dirty="0" smtClean="0"/>
              <a:t>IDEAL TAXATION	</a:t>
            </a:r>
            <a:endParaRPr lang="en-US"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(68) Job Work :- any treatment or process undertaken by a person on the goods </a:t>
            </a:r>
            <a:r>
              <a:rPr lang="en-US" u="sng" dirty="0" smtClean="0"/>
              <a:t>belonging to another Registered person</a:t>
            </a:r>
            <a:endParaRPr lang="en-US" dirty="0" smtClean="0"/>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What is meant by job work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r>
            <a:r>
              <a:rPr lang="en-US" i="1" dirty="0" smtClean="0"/>
              <a:t>83</a:t>
            </a:r>
            <a:r>
              <a:rPr lang="en-US" dirty="0" smtClean="0"/>
              <a:t>) “outward supply” in relation to a taxable person, means supply of goods or services or both, whether by sale, transfer, barter, exchange, </a:t>
            </a:r>
            <a:r>
              <a:rPr lang="en-US" dirty="0" err="1" smtClean="0"/>
              <a:t>licence</a:t>
            </a:r>
            <a:r>
              <a:rPr lang="en-US" dirty="0" smtClean="0"/>
              <a:t>, rental, lease or disposal or any other mode, made or agreed to be made by such person in the course or furtherance of business;</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Outward supply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r>
            <a:r>
              <a:rPr lang="en-US" i="1" dirty="0" smtClean="0"/>
              <a:t>98</a:t>
            </a:r>
            <a:r>
              <a:rPr lang="en-US" dirty="0" smtClean="0"/>
              <a:t>) “reverse charge” means </a:t>
            </a:r>
            <a:r>
              <a:rPr lang="en-US" dirty="0" smtClean="0">
                <a:solidFill>
                  <a:srgbClr val="FF0000"/>
                </a:solidFill>
              </a:rPr>
              <a:t>the liability to pay tax by the recipient of supply of goods or services or both</a:t>
            </a:r>
            <a:r>
              <a:rPr lang="en-US" dirty="0" smtClean="0"/>
              <a:t> instead of the supplier of such goods or services or both under sub-section (</a:t>
            </a:r>
            <a:r>
              <a:rPr lang="en-US" i="1" dirty="0" smtClean="0"/>
              <a:t>3</a:t>
            </a:r>
            <a:r>
              <a:rPr lang="en-US" dirty="0" smtClean="0"/>
              <a:t>) or sub-section (</a:t>
            </a:r>
            <a:r>
              <a:rPr lang="en-US" i="1" dirty="0" smtClean="0"/>
              <a:t>4</a:t>
            </a:r>
            <a:r>
              <a:rPr lang="en-US" dirty="0" smtClean="0"/>
              <a:t>) of section 9, or under sub-section (</a:t>
            </a:r>
            <a:r>
              <a:rPr lang="en-US" i="1" dirty="0" smtClean="0"/>
              <a:t>3</a:t>
            </a:r>
            <a:r>
              <a:rPr lang="en-US" dirty="0" smtClean="0"/>
              <a:t>) or subsection (</a:t>
            </a:r>
            <a:r>
              <a:rPr lang="en-US" i="1" dirty="0" smtClean="0"/>
              <a:t>4</a:t>
            </a:r>
            <a:r>
              <a:rPr lang="en-US" dirty="0" smtClean="0"/>
              <a:t>) of section 5 of the Integrated Goods and Services Tax Act;</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R C M means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r>
            <a:r>
              <a:rPr lang="en-US" i="1" dirty="0" smtClean="0"/>
              <a:t>117</a:t>
            </a:r>
            <a:r>
              <a:rPr lang="en-US" dirty="0" smtClean="0"/>
              <a:t>) “valid return” means a return furnished under sub-section (</a:t>
            </a:r>
            <a:r>
              <a:rPr lang="en-US" i="1" dirty="0" smtClean="0"/>
              <a:t>1</a:t>
            </a:r>
            <a:r>
              <a:rPr lang="en-US" dirty="0" smtClean="0"/>
              <a:t>) of section 39 on which self-assessed </a:t>
            </a:r>
            <a:r>
              <a:rPr lang="en-US" dirty="0" smtClean="0">
                <a:solidFill>
                  <a:srgbClr val="FF0000"/>
                </a:solidFill>
              </a:rPr>
              <a:t>tax has been paid in full</a:t>
            </a:r>
            <a:r>
              <a:rPr lang="en-US" dirty="0" smtClean="0"/>
              <a:t>;</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Valid return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per Section 22 of CGST Act, 2017</a:t>
            </a:r>
          </a:p>
          <a:p>
            <a:r>
              <a:rPr lang="en-US" dirty="0" smtClean="0"/>
              <a:t>Every supplier shall be liable to be registered </a:t>
            </a:r>
            <a:r>
              <a:rPr lang="en-US" dirty="0" smtClean="0">
                <a:solidFill>
                  <a:srgbClr val="FF0000"/>
                </a:solidFill>
              </a:rPr>
              <a:t>in the state </a:t>
            </a:r>
            <a:r>
              <a:rPr lang="en-US" dirty="0" smtClean="0"/>
              <a:t>from where he makes taxable supply of goods/services/both</a:t>
            </a:r>
          </a:p>
          <a:p>
            <a:r>
              <a:rPr lang="en-US" dirty="0" smtClean="0"/>
              <a:t>If his aggregate turn  over exceeds </a:t>
            </a:r>
            <a:r>
              <a:rPr lang="en-US" dirty="0" err="1" smtClean="0"/>
              <a:t>Rs</a:t>
            </a:r>
            <a:r>
              <a:rPr lang="en-US" dirty="0" smtClean="0"/>
              <a:t>. 20 Lakhs.</a:t>
            </a:r>
          </a:p>
          <a:p>
            <a:r>
              <a:rPr lang="en-US" dirty="0" smtClean="0"/>
              <a:t>Exemption from registration in CGST Act,2017</a:t>
            </a:r>
            <a:r>
              <a:rPr lang="en-US" dirty="0" smtClean="0">
                <a:sym typeface="Wingdings" panose="05000000000000000000" pitchFamily="2" charset="2"/>
              </a:rPr>
              <a:t>:- (a) </a:t>
            </a:r>
            <a:r>
              <a:rPr lang="en-US" dirty="0" smtClean="0">
                <a:solidFill>
                  <a:srgbClr val="FF0000"/>
                </a:solidFill>
                <a:sym typeface="Wingdings" panose="05000000000000000000" pitchFamily="2" charset="2"/>
              </a:rPr>
              <a:t>Exclusive</a:t>
            </a:r>
            <a:r>
              <a:rPr lang="en-US" dirty="0" smtClean="0">
                <a:sym typeface="Wingdings" panose="05000000000000000000" pitchFamily="2" charset="2"/>
              </a:rPr>
              <a:t> supply of exempted goods/services (b) agriculturist.</a:t>
            </a:r>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Registration threshold limit</a:t>
            </a:r>
            <a:endParaRPr lang="en-US" dirty="0"/>
          </a:p>
        </p:txBody>
      </p:sp>
    </p:spTree>
    <p:extLst>
      <p:ext uri="{BB962C8B-B14F-4D97-AF65-F5344CB8AC3E}">
        <p14:creationId xmlns:p14="http://schemas.microsoft.com/office/powerpoint/2010/main" val="3186796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GST\PPT\images FOR PPT\VAT Registration.png"/>
          <p:cNvPicPr>
            <a:picLocks noChangeAspect="1" noChangeArrowheads="1"/>
          </p:cNvPicPr>
          <p:nvPr/>
        </p:nvPicPr>
        <p:blipFill>
          <a:blip r:embed="rId3"/>
          <a:srcRect t="7674" r="2251" b="4077"/>
          <a:stretch>
            <a:fillRect/>
          </a:stretch>
        </p:blipFill>
        <p:spPr bwMode="auto">
          <a:xfrm>
            <a:off x="272143" y="4370294"/>
            <a:ext cx="1524000" cy="1815353"/>
          </a:xfrm>
          <a:prstGeom prst="ellipse">
            <a:avLst/>
          </a:prstGeom>
          <a:noFill/>
        </p:spPr>
      </p:pic>
      <p:pic>
        <p:nvPicPr>
          <p:cNvPr id="4099" name="Picture 3" descr="E:\GST\PPT\images FOR PPT\Excise.jpg"/>
          <p:cNvPicPr>
            <a:picLocks noChangeAspect="1" noChangeArrowheads="1"/>
          </p:cNvPicPr>
          <p:nvPr/>
        </p:nvPicPr>
        <p:blipFill>
          <a:blip r:embed="rId4"/>
          <a:srcRect r="633" b="633"/>
          <a:stretch>
            <a:fillRect/>
          </a:stretch>
        </p:blipFill>
        <p:spPr bwMode="auto">
          <a:xfrm>
            <a:off x="217714" y="1344706"/>
            <a:ext cx="1524000" cy="1882588"/>
          </a:xfrm>
          <a:prstGeom prst="ellipse">
            <a:avLst/>
          </a:prstGeom>
          <a:noFill/>
          <a:ln>
            <a:solidFill>
              <a:schemeClr val="accent3">
                <a:lumMod val="75000"/>
              </a:schemeClr>
            </a:solidFill>
          </a:ln>
        </p:spPr>
      </p:pic>
      <p:pic>
        <p:nvPicPr>
          <p:cNvPr id="1026" name="Picture 2" descr="E:\GST\PPT\images FOR PPT\Service tax.png"/>
          <p:cNvPicPr>
            <a:picLocks noChangeAspect="1" noChangeArrowheads="1"/>
          </p:cNvPicPr>
          <p:nvPr/>
        </p:nvPicPr>
        <p:blipFill>
          <a:blip r:embed="rId5"/>
          <a:srcRect/>
          <a:stretch>
            <a:fillRect/>
          </a:stretch>
        </p:blipFill>
        <p:spPr bwMode="auto">
          <a:xfrm>
            <a:off x="3973286" y="1143683"/>
            <a:ext cx="1284514" cy="1473413"/>
          </a:xfrm>
          <a:prstGeom prst="ellipse">
            <a:avLst/>
          </a:prstGeom>
          <a:noFill/>
        </p:spPr>
      </p:pic>
      <p:pic>
        <p:nvPicPr>
          <p:cNvPr id="1027" name="Picture 3" descr="E:\GST\PPT\images FOR PPT\reg.png"/>
          <p:cNvPicPr>
            <a:picLocks noChangeAspect="1" noChangeArrowheads="1"/>
          </p:cNvPicPr>
          <p:nvPr/>
        </p:nvPicPr>
        <p:blipFill>
          <a:blip r:embed="rId6"/>
          <a:srcRect/>
          <a:stretch>
            <a:fillRect/>
          </a:stretch>
        </p:blipFill>
        <p:spPr bwMode="auto">
          <a:xfrm>
            <a:off x="3646715" y="3160059"/>
            <a:ext cx="2136321" cy="1353110"/>
          </a:xfrm>
          <a:prstGeom prst="rect">
            <a:avLst/>
          </a:prstGeom>
          <a:noFill/>
        </p:spPr>
      </p:pic>
      <p:pic>
        <p:nvPicPr>
          <p:cNvPr id="1028" name="Picture 4" descr="E:\GST\PPT\images FOR PPT\Entertainment Tax.png"/>
          <p:cNvPicPr>
            <a:picLocks noChangeAspect="1" noChangeArrowheads="1"/>
          </p:cNvPicPr>
          <p:nvPr/>
        </p:nvPicPr>
        <p:blipFill>
          <a:blip r:embed="rId7"/>
          <a:srcRect/>
          <a:stretch>
            <a:fillRect/>
          </a:stretch>
        </p:blipFill>
        <p:spPr bwMode="auto">
          <a:xfrm>
            <a:off x="3973286" y="5042647"/>
            <a:ext cx="1632857" cy="1815353"/>
          </a:xfrm>
          <a:prstGeom prst="ellipse">
            <a:avLst/>
          </a:prstGeom>
          <a:noFill/>
        </p:spPr>
      </p:pic>
      <p:pic>
        <p:nvPicPr>
          <p:cNvPr id="1029" name="Picture 5" descr="E:\GST\PPT\images FOR PPT\Luxury Tax.png"/>
          <p:cNvPicPr>
            <a:picLocks noChangeAspect="1" noChangeArrowheads="1"/>
          </p:cNvPicPr>
          <p:nvPr/>
        </p:nvPicPr>
        <p:blipFill>
          <a:blip r:embed="rId8"/>
          <a:srcRect l="26000" t="22136" r="24000" b="27709"/>
          <a:stretch>
            <a:fillRect/>
          </a:stretch>
        </p:blipFill>
        <p:spPr bwMode="auto">
          <a:xfrm>
            <a:off x="7565572" y="4370294"/>
            <a:ext cx="1469571" cy="1815353"/>
          </a:xfrm>
          <a:prstGeom prst="ellipse">
            <a:avLst/>
          </a:prstGeom>
          <a:noFill/>
        </p:spPr>
      </p:pic>
      <p:cxnSp>
        <p:nvCxnSpPr>
          <p:cNvPr id="23" name="Straight Arrow Connector 22"/>
          <p:cNvCxnSpPr/>
          <p:nvPr/>
        </p:nvCxnSpPr>
        <p:spPr>
          <a:xfrm>
            <a:off x="1741714" y="2622176"/>
            <a:ext cx="1796143" cy="6051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433294" y="2924869"/>
            <a:ext cx="605118" cy="11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6096000" y="2689412"/>
            <a:ext cx="1415143" cy="6051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850572" y="4437530"/>
            <a:ext cx="1741714" cy="739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6096002" y="4437531"/>
            <a:ext cx="1415141" cy="7395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4555025" y="4739454"/>
            <a:ext cx="469946" cy="5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36170" y="425511"/>
            <a:ext cx="7028544" cy="367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r>
              <a:rPr lang="en-US" sz="3200" b="1" dirty="0">
                <a:solidFill>
                  <a:schemeClr val="tx1"/>
                </a:solidFill>
              </a:rPr>
              <a:t>2.  Multiple Registrations </a:t>
            </a:r>
            <a:endParaRPr lang="en-IN" sz="3200" b="1" dirty="0">
              <a:solidFill>
                <a:schemeClr val="tx1"/>
              </a:solidFill>
            </a:endParaRPr>
          </a:p>
        </p:txBody>
      </p:sp>
      <p:sp>
        <p:nvSpPr>
          <p:cNvPr id="3" name="TextBox 2"/>
          <p:cNvSpPr txBox="1"/>
          <p:nvPr/>
        </p:nvSpPr>
        <p:spPr>
          <a:xfrm>
            <a:off x="-2177" y="5080"/>
            <a:ext cx="2928257" cy="307777"/>
          </a:xfrm>
          <a:prstGeom prst="rect">
            <a:avLst/>
          </a:prstGeom>
          <a:noFill/>
        </p:spPr>
        <p:txBody>
          <a:bodyPr wrap="square" rtlCol="0">
            <a:spAutoFit/>
          </a:bodyPr>
          <a:lstStyle/>
          <a:p>
            <a:r>
              <a:rPr lang="en-US" sz="1400" dirty="0">
                <a:solidFill>
                  <a:srgbClr val="FF0000"/>
                </a:solidFill>
              </a:rPr>
              <a:t>Limitations of current Tax regime :</a:t>
            </a:r>
          </a:p>
        </p:txBody>
      </p:sp>
      <p:pic>
        <p:nvPicPr>
          <p:cNvPr id="17" name="Picture 16" descr="manufacturing-icon-the-manufacturing-process-17.jpg"/>
          <p:cNvPicPr>
            <a:picLocks noChangeAspect="1"/>
          </p:cNvPicPr>
          <p:nvPr/>
        </p:nvPicPr>
        <p:blipFill>
          <a:blip r:embed="rId9" cstate="print">
            <a:clrChange>
              <a:clrFrom>
                <a:srgbClr val="FFFFFF"/>
              </a:clrFrom>
              <a:clrTo>
                <a:srgbClr val="FFFFFF">
                  <a:alpha val="0"/>
                </a:srgbClr>
              </a:clrTo>
            </a:clrChange>
          </a:blip>
          <a:stretch>
            <a:fillRect/>
          </a:stretch>
        </p:blipFill>
        <p:spPr>
          <a:xfrm>
            <a:off x="7489373" y="1159809"/>
            <a:ext cx="1673678" cy="2067485"/>
          </a:xfrm>
          <a:prstGeom prst="rect">
            <a:avLst/>
          </a:prstGeom>
        </p:spPr>
      </p:pic>
      <p:sp>
        <p:nvSpPr>
          <p:cNvPr id="2" name="TextBox 1"/>
          <p:cNvSpPr txBox="1"/>
          <p:nvPr/>
        </p:nvSpPr>
        <p:spPr>
          <a:xfrm>
            <a:off x="7489373" y="2689412"/>
            <a:ext cx="1198563" cy="707886"/>
          </a:xfrm>
          <a:prstGeom prst="rect">
            <a:avLst/>
          </a:prstGeom>
          <a:solidFill>
            <a:srgbClr val="0070C0"/>
          </a:solidFill>
          <a:ln>
            <a:solidFill>
              <a:schemeClr val="bg1"/>
            </a:solidFill>
          </a:ln>
        </p:spPr>
        <p:txBody>
          <a:bodyPr wrap="square" rtlCol="0">
            <a:spAutoFit/>
          </a:bodyPr>
          <a:lstStyle/>
          <a:p>
            <a:r>
              <a:rPr lang="en-IN" sz="2000" b="1" dirty="0" smtClean="0">
                <a:solidFill>
                  <a:schemeClr val="bg1">
                    <a:lumMod val="95000"/>
                  </a:schemeClr>
                </a:solidFill>
              </a:rPr>
              <a:t>Central Excise</a:t>
            </a:r>
            <a:endParaRPr lang="en-IN" sz="2000" b="1" dirty="0">
              <a:solidFill>
                <a:schemeClr val="bg1">
                  <a:lumMod val="95000"/>
                </a:schemeClr>
              </a:solidFill>
            </a:endParaRPr>
          </a:p>
        </p:txBody>
      </p:sp>
    </p:spTree>
    <p:extLst>
      <p:ext uri="{BB962C8B-B14F-4D97-AF65-F5344CB8AC3E}">
        <p14:creationId xmlns:p14="http://schemas.microsoft.com/office/powerpoint/2010/main" val="2356468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smtClean="0"/>
              <a:t>Persons making </a:t>
            </a:r>
            <a:r>
              <a:rPr lang="en-US" dirty="0" smtClean="0">
                <a:solidFill>
                  <a:srgbClr val="FF0000"/>
                </a:solidFill>
              </a:rPr>
              <a:t>inter-state</a:t>
            </a:r>
            <a:r>
              <a:rPr lang="en-US" dirty="0" smtClean="0"/>
              <a:t> supplies.</a:t>
            </a:r>
          </a:p>
          <a:p>
            <a:pPr lvl="0"/>
            <a:r>
              <a:rPr lang="en-US" dirty="0" smtClean="0"/>
              <a:t>Casual taxable persons</a:t>
            </a:r>
          </a:p>
          <a:p>
            <a:pPr lvl="0"/>
            <a:r>
              <a:rPr lang="en-US" dirty="0" smtClean="0"/>
              <a:t>Any person who pays tax under </a:t>
            </a:r>
            <a:r>
              <a:rPr lang="en-US" dirty="0" smtClean="0">
                <a:solidFill>
                  <a:srgbClr val="FF0000"/>
                </a:solidFill>
              </a:rPr>
              <a:t>reverse charge mechanism.</a:t>
            </a:r>
          </a:p>
          <a:p>
            <a:pPr lvl="0"/>
            <a:r>
              <a:rPr lang="en-US" dirty="0" smtClean="0"/>
              <a:t>E commerce operator.</a:t>
            </a:r>
          </a:p>
          <a:p>
            <a:pPr lvl="0"/>
            <a:r>
              <a:rPr lang="en-US" dirty="0" smtClean="0"/>
              <a:t>Non resident taxable persons</a:t>
            </a:r>
          </a:p>
          <a:p>
            <a:pPr lvl="0"/>
            <a:r>
              <a:rPr lang="en-US" dirty="0" smtClean="0"/>
              <a:t>Any person who is required to deduct tax at source U/s.51.(especially </a:t>
            </a:r>
            <a:r>
              <a:rPr lang="en-US" dirty="0" err="1" smtClean="0"/>
              <a:t>Govt</a:t>
            </a:r>
            <a:r>
              <a:rPr lang="en-US" dirty="0" smtClean="0"/>
              <a:t> departments &amp; local bodies,)</a:t>
            </a:r>
          </a:p>
          <a:p>
            <a:pPr lvl="0"/>
            <a:r>
              <a:rPr lang="en-US" dirty="0" smtClean="0"/>
              <a:t>Any person who supplies goods or services on behalf of others as agent or otherwise.</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normAutofit/>
          </a:bodyPr>
          <a:lstStyle/>
          <a:p>
            <a:pPr lvl="0"/>
            <a:r>
              <a:rPr lang="en-US" sz="2200" u="sng" dirty="0" smtClean="0"/>
              <a:t>REGISTRATION COMPULSORY IN FOLLOWING CASES:-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smtClean="0"/>
              <a:t>Any person who is required to collect tax under section 52.( by e commerce operator)</a:t>
            </a:r>
          </a:p>
          <a:p>
            <a:pPr lvl="0"/>
            <a:r>
              <a:rPr lang="en-US" dirty="0" smtClean="0"/>
              <a:t>Every person supplying on line information and data base retrieval service </a:t>
            </a:r>
            <a:r>
              <a:rPr lang="en-US" dirty="0" smtClean="0">
                <a:solidFill>
                  <a:srgbClr val="FF0000"/>
                </a:solidFill>
              </a:rPr>
              <a:t>from</a:t>
            </a:r>
            <a:r>
              <a:rPr lang="en-US" dirty="0" smtClean="0"/>
              <a:t> a place outside India </a:t>
            </a:r>
            <a:r>
              <a:rPr lang="en-US" dirty="0" smtClean="0">
                <a:solidFill>
                  <a:srgbClr val="FF0000"/>
                </a:solidFill>
              </a:rPr>
              <a:t>to</a:t>
            </a:r>
            <a:r>
              <a:rPr lang="en-US" dirty="0" smtClean="0"/>
              <a:t> a person in India, other than a registered person.</a:t>
            </a:r>
          </a:p>
          <a:p>
            <a:pPr lvl="0"/>
            <a:r>
              <a:rPr lang="en-US" dirty="0" smtClean="0"/>
              <a:t>Input service distributor</a:t>
            </a:r>
          </a:p>
          <a:p>
            <a:pPr lvl="0"/>
            <a:r>
              <a:rPr lang="en-US" dirty="0" smtClean="0"/>
              <a:t>Every electronic commerce operator.</a:t>
            </a:r>
          </a:p>
          <a:p>
            <a:pPr lvl="0"/>
            <a:r>
              <a:rPr lang="en-US" dirty="0" smtClean="0"/>
              <a:t>Any other person as notified by Govt.</a:t>
            </a:r>
          </a:p>
          <a:p>
            <a:pPr lvl="0"/>
            <a:r>
              <a:rPr lang="en-US" dirty="0" smtClean="0"/>
              <a:t>Grant of Unique Identity Number shall be considered as deemed registration meant for Consulates, </a:t>
            </a:r>
            <a:r>
              <a:rPr lang="en-US" dirty="0" err="1" smtClean="0"/>
              <a:t>Govt</a:t>
            </a:r>
            <a:r>
              <a:rPr lang="en-US" dirty="0" smtClean="0"/>
              <a:t> Departments, etc.</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r>
              <a:rPr lang="en-US" dirty="0" err="1" smtClean="0"/>
              <a:t>Regn</a:t>
            </a:r>
            <a:r>
              <a:rPr lang="en-US" dirty="0" smtClean="0"/>
              <a:t>-continue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smtClean="0"/>
              <a:t>If liable for registration, required to obtain registration within 30 days from the date he becomes liable to registration 25(1).</a:t>
            </a:r>
          </a:p>
          <a:p>
            <a:pPr lvl="0"/>
            <a:r>
              <a:rPr lang="en-US" dirty="0" smtClean="0"/>
              <a:t>PAN is must  for GST Registration-25(6)</a:t>
            </a:r>
          </a:p>
          <a:p>
            <a:pPr lvl="0"/>
            <a:r>
              <a:rPr lang="en-US" dirty="0" smtClean="0"/>
              <a:t>Other details/documents soft copy required such as </a:t>
            </a:r>
            <a:r>
              <a:rPr lang="en-US" dirty="0" err="1" smtClean="0"/>
              <a:t>adhar</a:t>
            </a:r>
            <a:r>
              <a:rPr lang="en-US" dirty="0" smtClean="0"/>
              <a:t>, light </a:t>
            </a:r>
            <a:r>
              <a:rPr lang="en-US" dirty="0" err="1" smtClean="0"/>
              <a:t>bill,rent</a:t>
            </a:r>
            <a:r>
              <a:rPr lang="en-US" dirty="0" smtClean="0"/>
              <a:t> </a:t>
            </a:r>
            <a:r>
              <a:rPr lang="en-US" dirty="0" err="1" smtClean="0"/>
              <a:t>agreement,bank</a:t>
            </a:r>
            <a:r>
              <a:rPr lang="en-US" dirty="0" smtClean="0"/>
              <a:t> details </a:t>
            </a:r>
            <a:r>
              <a:rPr lang="en-US" dirty="0" err="1" smtClean="0"/>
              <a:t>etc</a:t>
            </a:r>
            <a:endParaRPr lang="en-US" dirty="0" smtClean="0"/>
          </a:p>
          <a:p>
            <a:r>
              <a:rPr lang="en-US" dirty="0" smtClean="0"/>
              <a:t>Online application, verification thru registered mobile phone, email, OTP &amp; verification of PAN. Then electronic submission of application.</a:t>
            </a:r>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Process of registration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How to read registration no of GST ? 15 digits first two characters state code, next 10 digit PAN No, two characters for entity code and last, check sum character.</a:t>
            </a:r>
          </a:p>
          <a:p>
            <a:pPr lvl="0"/>
            <a:r>
              <a:rPr lang="en-US" dirty="0" smtClean="0"/>
              <a:t>Proper officer may get physical verification of premises etc done and shall be required to upload photos, report on GSTN in REG-29 format.</a:t>
            </a:r>
          </a:p>
          <a:p>
            <a:endParaRPr lang="en-US" dirty="0"/>
          </a:p>
        </p:txBody>
      </p:sp>
      <p:sp>
        <p:nvSpPr>
          <p:cNvPr id="3" name="Footer Placeholder 2"/>
          <p:cNvSpPr>
            <a:spLocks noGrp="1"/>
          </p:cNvSpPr>
          <p:nvPr>
            <p:ph type="ftr" sz="quarter" idx="11"/>
          </p:nvPr>
        </p:nvSpPr>
        <p:spPr/>
        <p:txBody>
          <a:bodyPr/>
          <a:lstStyle/>
          <a:p>
            <a:r>
              <a:rPr lang="en-US" dirty="0" smtClean="0"/>
              <a:t>GST: Introduction </a:t>
            </a:r>
            <a:endParaRPr lang="en-US" dirty="0"/>
          </a:p>
        </p:txBody>
      </p:sp>
      <p:sp>
        <p:nvSpPr>
          <p:cNvPr id="4" name="Title 3"/>
          <p:cNvSpPr>
            <a:spLocks noGrp="1"/>
          </p:cNvSpPr>
          <p:nvPr>
            <p:ph type="title"/>
          </p:nvPr>
        </p:nvSpPr>
        <p:spPr/>
        <p:txBody>
          <a:bodyPr/>
          <a:lstStyle/>
          <a:p>
            <a:r>
              <a:rPr lang="en-US" dirty="0" smtClean="0"/>
              <a:t>Registration -continue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CIVILIZED SOCIETY PAYS TAX</a:t>
            </a:r>
          </a:p>
          <a:p>
            <a:r>
              <a:rPr lang="en-US" dirty="0" smtClean="0"/>
              <a:t>HONEST TAX PAYERS ARE ASSEST OF NATION.</a:t>
            </a:r>
          </a:p>
          <a:p>
            <a:r>
              <a:rPr lang="en-US" dirty="0" smtClean="0"/>
              <a:t>PAYMENT OF TAX – GRATEFULNESS TOWARDS SOCIETY, SOLIDERS, FARMERS, COUNTRY, ETC.</a:t>
            </a:r>
          </a:p>
          <a:p>
            <a:r>
              <a:rPr lang="en-US" dirty="0" smtClean="0"/>
              <a:t>PAYMENT OF TAX MEANS WEALTH FROM “HAVES” TO “HAVE NOTS”.</a:t>
            </a:r>
          </a:p>
          <a:p>
            <a:pPr>
              <a:buNone/>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TAX, SOCIETY, COUNTRY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Every registered person is required to display GST Certificate prominently at principal and  additional places of business.</a:t>
            </a:r>
          </a:p>
          <a:p>
            <a:pPr lvl="0"/>
            <a:r>
              <a:rPr lang="en-US" dirty="0" smtClean="0"/>
              <a:t>Even if not liable you may get voluntary registered. (Section 22 or 24).</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Registration-continue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Registration can be amended.</a:t>
            </a:r>
          </a:p>
          <a:p>
            <a:r>
              <a:rPr lang="en-US" dirty="0" smtClean="0"/>
              <a:t>Registration can be cancelled if person does not conduct any business from the declared place or business or issues invoices or bill without supply of goods or service .</a:t>
            </a:r>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Also referred in the act as person registered under section 10 of the Act.</a:t>
            </a:r>
          </a:p>
          <a:p>
            <a:pPr lvl="0"/>
            <a:r>
              <a:rPr lang="en-US" dirty="0" smtClean="0"/>
              <a:t>This Scheme is available to those whose turnover of supply of goods </a:t>
            </a:r>
            <a:r>
              <a:rPr lang="en-US" b="1" dirty="0" smtClean="0"/>
              <a:t>in a financial year</a:t>
            </a:r>
            <a:r>
              <a:rPr lang="en-US" dirty="0" smtClean="0"/>
              <a:t> </a:t>
            </a:r>
            <a:r>
              <a:rPr lang="en-US" dirty="0" smtClean="0">
                <a:solidFill>
                  <a:srgbClr val="FF0000"/>
                </a:solidFill>
              </a:rPr>
              <a:t>does not exceed Rs. 1.5 cr.</a:t>
            </a:r>
          </a:p>
          <a:p>
            <a:pPr lvl="0"/>
            <a:r>
              <a:rPr lang="en-US" dirty="0" smtClean="0">
                <a:solidFill>
                  <a:srgbClr val="FF0000"/>
                </a:solidFill>
              </a:rPr>
              <a:t>PAN based </a:t>
            </a:r>
            <a:r>
              <a:rPr lang="en-US" dirty="0" smtClean="0"/>
              <a:t>:-Applicable on all transaction on a single PAN whether registered as separate business vertical or registered in separate State/UT</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Composition scheme of GST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Scheme is optional.</a:t>
            </a:r>
          </a:p>
          <a:p>
            <a:pPr lvl="0"/>
            <a:r>
              <a:rPr lang="en-US" dirty="0" smtClean="0"/>
              <a:t>Option lapses on the day his aggregate turnover exceeds specified limit.</a:t>
            </a:r>
          </a:p>
          <a:p>
            <a:pPr lvl="0"/>
            <a:r>
              <a:rPr lang="en-US" dirty="0" smtClean="0"/>
              <a:t>Least compliances.</a:t>
            </a:r>
          </a:p>
          <a:p>
            <a:pPr lvl="0"/>
            <a:r>
              <a:rPr lang="en-US" dirty="0" smtClean="0"/>
              <a:t>Quarterly payment-</a:t>
            </a:r>
          </a:p>
          <a:p>
            <a:pPr lvl="0"/>
            <a:r>
              <a:rPr lang="en-US" dirty="0" smtClean="0"/>
              <a:t>No ITC</a:t>
            </a:r>
          </a:p>
          <a:p>
            <a:pPr lvl="0"/>
            <a:r>
              <a:rPr lang="en-US" dirty="0" smtClean="0">
                <a:solidFill>
                  <a:srgbClr val="FF0000"/>
                </a:solidFill>
              </a:rPr>
              <a:t>No levy or collection of GST</a:t>
            </a:r>
            <a:r>
              <a:rPr lang="en-US" dirty="0" smtClean="0"/>
              <a:t>.</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Composition scheme-continue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u="sng" dirty="0" smtClean="0"/>
              <a:t>He shall be </a:t>
            </a:r>
            <a:r>
              <a:rPr lang="en-US" u="sng" dirty="0" smtClean="0">
                <a:solidFill>
                  <a:srgbClr val="FF0000"/>
                </a:solidFill>
              </a:rPr>
              <a:t>liable to pay tax under Reverse Charge Mechanism</a:t>
            </a:r>
            <a:r>
              <a:rPr lang="en-US" u="sng" dirty="0" smtClean="0"/>
              <a:t> both under Sec.9(3) and Sec.9(4) at regular rate of tax and NOT at composition rate.</a:t>
            </a:r>
            <a:endParaRPr lang="en-US" dirty="0" smtClean="0"/>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RCM for composition scheme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Import of service</a:t>
            </a:r>
          </a:p>
          <a:p>
            <a:r>
              <a:rPr lang="en-US" dirty="0" smtClean="0"/>
              <a:t>Goods transport agency</a:t>
            </a:r>
          </a:p>
          <a:p>
            <a:r>
              <a:rPr lang="en-US" dirty="0" smtClean="0"/>
              <a:t>Advocate</a:t>
            </a:r>
          </a:p>
          <a:p>
            <a:r>
              <a:rPr lang="en-US" dirty="0" smtClean="0"/>
              <a:t>Long lease of land ( 30 </a:t>
            </a:r>
            <a:r>
              <a:rPr lang="en-US" dirty="0" err="1" smtClean="0"/>
              <a:t>yrs</a:t>
            </a:r>
            <a:r>
              <a:rPr lang="en-US" dirty="0" smtClean="0"/>
              <a:t> or more)</a:t>
            </a:r>
          </a:p>
          <a:p>
            <a:r>
              <a:rPr lang="en-US" dirty="0" smtClean="0"/>
              <a:t>Services supplied by </a:t>
            </a:r>
            <a:r>
              <a:rPr lang="en-US" dirty="0" err="1" smtClean="0"/>
              <a:t>Govt</a:t>
            </a:r>
            <a:r>
              <a:rPr lang="en-US" dirty="0" smtClean="0"/>
              <a:t> to business entity( if amount above </a:t>
            </a:r>
            <a:r>
              <a:rPr lang="en-US" dirty="0" err="1" smtClean="0"/>
              <a:t>Rs</a:t>
            </a:r>
            <a:r>
              <a:rPr lang="en-US" dirty="0" smtClean="0"/>
              <a:t> 5k &amp; turn over of the entity is above 20 Lakhs.</a:t>
            </a:r>
          </a:p>
          <a:p>
            <a:r>
              <a:rPr lang="en-US" dirty="0" smtClean="0"/>
              <a:t>Services by director to company.</a:t>
            </a:r>
          </a:p>
          <a:p>
            <a:r>
              <a:rPr lang="en-US" dirty="0" smtClean="0"/>
              <a:t>Supply of security personnel.</a:t>
            </a:r>
          </a:p>
          <a:p>
            <a:endParaRPr lang="en-US" dirty="0" smtClean="0"/>
          </a:p>
          <a:p>
            <a:endParaRPr lang="en-US" dirty="0"/>
          </a:p>
        </p:txBody>
      </p:sp>
      <p:sp>
        <p:nvSpPr>
          <p:cNvPr id="3" name="Footer Placeholder 2"/>
          <p:cNvSpPr>
            <a:spLocks noGrp="1"/>
          </p:cNvSpPr>
          <p:nvPr>
            <p:ph type="ftr" sz="quarter" idx="11"/>
          </p:nvPr>
        </p:nvSpPr>
        <p:spPr/>
        <p:txBody>
          <a:bodyPr/>
          <a:lstStyle/>
          <a:p>
            <a:r>
              <a:rPr lang="en-US" dirty="0" smtClean="0"/>
              <a:t>GST: Introduction www.taxguru.in</a:t>
            </a:r>
            <a:endParaRPr lang="en-US" dirty="0"/>
          </a:p>
        </p:txBody>
      </p:sp>
      <p:sp>
        <p:nvSpPr>
          <p:cNvPr id="4" name="Title 3"/>
          <p:cNvSpPr>
            <a:spLocks noGrp="1"/>
          </p:cNvSpPr>
          <p:nvPr>
            <p:ph type="title"/>
          </p:nvPr>
        </p:nvSpPr>
        <p:spPr/>
        <p:txBody>
          <a:bodyPr/>
          <a:lstStyle/>
          <a:p>
            <a:r>
              <a:rPr lang="en-US" dirty="0" smtClean="0"/>
              <a:t>Examples of RCM under GST</a:t>
            </a:r>
            <a:endParaRPr lang="en-US" dirty="0"/>
          </a:p>
        </p:txBody>
      </p:sp>
    </p:spTree>
    <p:extLst>
      <p:ext uri="{BB962C8B-B14F-4D97-AF65-F5344CB8AC3E}">
        <p14:creationId xmlns:p14="http://schemas.microsoft.com/office/powerpoint/2010/main" val="14258011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Manufacturer @ 1%</a:t>
            </a:r>
          </a:p>
          <a:p>
            <a:r>
              <a:rPr lang="en-US" dirty="0" smtClean="0"/>
              <a:t>Restaurant @ 5% &amp; turn over of 5 </a:t>
            </a:r>
            <a:r>
              <a:rPr lang="en-US" dirty="0" err="1" smtClean="0"/>
              <a:t>lakhs</a:t>
            </a:r>
            <a:r>
              <a:rPr lang="en-US" dirty="0" smtClean="0"/>
              <a:t> allowed of other than restaurant.</a:t>
            </a:r>
          </a:p>
          <a:p>
            <a:r>
              <a:rPr lang="en-US" dirty="0" smtClean="0"/>
              <a:t>Traders 1% of aggregate turn over.</a:t>
            </a:r>
          </a:p>
          <a:p>
            <a:r>
              <a:rPr lang="en-US" dirty="0" smtClean="0">
                <a:solidFill>
                  <a:srgbClr val="FF0000"/>
                </a:solidFill>
              </a:rPr>
              <a:t>No other category is allowed </a:t>
            </a:r>
            <a:r>
              <a:rPr lang="en-US" dirty="0" smtClean="0"/>
              <a:t>for this scheme.</a:t>
            </a:r>
          </a:p>
          <a:p>
            <a:r>
              <a:rPr lang="en-US" dirty="0" smtClean="0"/>
              <a:t>Tobacco, pan </a:t>
            </a:r>
            <a:r>
              <a:rPr lang="en-US" dirty="0" err="1" smtClean="0"/>
              <a:t>masala</a:t>
            </a:r>
            <a:r>
              <a:rPr lang="en-US" dirty="0" smtClean="0"/>
              <a:t>, ice cream not covered under this scheme.</a:t>
            </a:r>
          </a:p>
          <a:p>
            <a:endParaRPr lang="en-US" dirty="0"/>
          </a:p>
        </p:txBody>
      </p:sp>
      <p:sp>
        <p:nvSpPr>
          <p:cNvPr id="3" name="Footer Placeholder 2"/>
          <p:cNvSpPr>
            <a:spLocks noGrp="1"/>
          </p:cNvSpPr>
          <p:nvPr>
            <p:ph type="ftr" sz="quarter" idx="11"/>
          </p:nvPr>
        </p:nvSpPr>
        <p:spPr/>
        <p:txBody>
          <a:bodyPr/>
          <a:lstStyle/>
          <a:p>
            <a:r>
              <a:rPr lang="en-US" dirty="0" smtClean="0"/>
              <a:t>GST: Introduction </a:t>
            </a:r>
            <a:endParaRPr lang="en-US" dirty="0"/>
          </a:p>
        </p:txBody>
      </p:sp>
      <p:sp>
        <p:nvSpPr>
          <p:cNvPr id="4" name="Title 3"/>
          <p:cNvSpPr>
            <a:spLocks noGrp="1"/>
          </p:cNvSpPr>
          <p:nvPr>
            <p:ph type="title"/>
          </p:nvPr>
        </p:nvSpPr>
        <p:spPr/>
        <p:txBody>
          <a:bodyPr/>
          <a:lstStyle/>
          <a:p>
            <a:r>
              <a:rPr lang="en-US" dirty="0" smtClean="0"/>
              <a:t>Composition :-applicability</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Bill of supply in place of invoice.</a:t>
            </a:r>
          </a:p>
          <a:p>
            <a:r>
              <a:rPr lang="en-US" dirty="0" smtClean="0"/>
              <a:t>Quarter return &amp; annual return to be filed.</a:t>
            </a:r>
          </a:p>
          <a:p>
            <a:r>
              <a:rPr lang="en-US" dirty="0" smtClean="0">
                <a:solidFill>
                  <a:srgbClr val="FF0000"/>
                </a:solidFill>
              </a:rPr>
              <a:t>Inter-state sale or supply not allowed</a:t>
            </a:r>
          </a:p>
          <a:p>
            <a:r>
              <a:rPr lang="en-US" dirty="0" smtClean="0"/>
              <a:t>But can purchase from outside state.</a:t>
            </a:r>
          </a:p>
          <a:p>
            <a:r>
              <a:rPr lang="en-US" dirty="0" smtClean="0"/>
              <a:t>In case of purchase, rejection quite difficult.</a:t>
            </a:r>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Composition scheme</a:t>
            </a:r>
            <a:endParaRPr lang="en-US" dirty="0"/>
          </a:p>
        </p:txBody>
      </p:sp>
      <p:sp>
        <p:nvSpPr>
          <p:cNvPr id="37889" name="Rectangle 1"/>
          <p:cNvSpPr>
            <a:spLocks noChangeArrowheads="1"/>
          </p:cNvSpPr>
          <p:nvPr/>
        </p:nvSpPr>
        <p:spPr bwMode="auto">
          <a:xfrm>
            <a:off x="0" y="0"/>
            <a:ext cx="8077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0" name="Rectangle 2"/>
          <p:cNvSpPr>
            <a:spLocks noChangeArrowheads="1"/>
          </p:cNvSpPr>
          <p:nvPr/>
        </p:nvSpPr>
        <p:spPr bwMode="auto">
          <a:xfrm>
            <a:off x="0" y="0"/>
            <a:ext cx="1600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Receiver of supply has to pay GST in Cash</a:t>
            </a:r>
          </a:p>
          <a:p>
            <a:r>
              <a:rPr lang="en-US" dirty="0" smtClean="0"/>
              <a:t>RCM applies on notified goods &amp; services.</a:t>
            </a:r>
          </a:p>
          <a:p>
            <a:r>
              <a:rPr lang="en-US" dirty="0" smtClean="0"/>
              <a:t>ITC of GST paid under RCM available as credit.</a:t>
            </a:r>
          </a:p>
          <a:p>
            <a:r>
              <a:rPr lang="en-US" dirty="0" smtClean="0"/>
              <a:t>Two types of RCM one for specified goods &amp; services. GTA &amp; Advocate most common.</a:t>
            </a:r>
          </a:p>
          <a:p>
            <a:r>
              <a:rPr lang="en-US" dirty="0" smtClean="0"/>
              <a:t>Another for receipt of goods &amp; services from unregistered person.</a:t>
            </a:r>
          </a:p>
          <a:p>
            <a:r>
              <a:rPr lang="en-US" dirty="0" smtClean="0">
                <a:solidFill>
                  <a:srgbClr val="FF0000"/>
                </a:solidFill>
              </a:rPr>
              <a:t>RCM of URD as of now not activated</a:t>
            </a:r>
            <a:r>
              <a:rPr lang="en-US" dirty="0" smtClean="0"/>
              <a:t>, new version awaited once GST is settled.</a:t>
            </a:r>
          </a:p>
          <a:p>
            <a:endParaRPr lang="en-US" dirty="0" smtClean="0"/>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Concept of </a:t>
            </a:r>
            <a:r>
              <a:rPr lang="en-US" dirty="0" smtClean="0">
                <a:solidFill>
                  <a:srgbClr val="FF0000"/>
                </a:solidFill>
              </a:rPr>
              <a:t>R C 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Allowed, can send RM on </a:t>
            </a:r>
            <a:r>
              <a:rPr lang="en-US" dirty="0" err="1" smtClean="0"/>
              <a:t>challans</a:t>
            </a:r>
            <a:r>
              <a:rPr lang="en-US" dirty="0" smtClean="0"/>
              <a:t>.</a:t>
            </a:r>
          </a:p>
          <a:p>
            <a:r>
              <a:rPr lang="en-US" dirty="0" smtClean="0"/>
              <a:t>No GST on sending RM to job workers.</a:t>
            </a:r>
          </a:p>
          <a:p>
            <a:r>
              <a:rPr lang="en-US" dirty="0" smtClean="0"/>
              <a:t>But GST applicable on job work charges, if exceeds limit of Rs 20 </a:t>
            </a:r>
            <a:r>
              <a:rPr lang="en-US" dirty="0" err="1" smtClean="0"/>
              <a:t>Lakhs</a:t>
            </a:r>
            <a:r>
              <a:rPr lang="en-US" dirty="0" smtClean="0"/>
              <a:t> turn over.</a:t>
            </a:r>
          </a:p>
          <a:p>
            <a:r>
              <a:rPr lang="en-US" dirty="0" smtClean="0"/>
              <a:t>Goods sent for job work to be returned within 180 days, if not GST applies with interest.</a:t>
            </a:r>
          </a:p>
          <a:p>
            <a:r>
              <a:rPr lang="en-US" dirty="0" smtClean="0"/>
              <a:t>Job work </a:t>
            </a:r>
            <a:r>
              <a:rPr lang="en-US" dirty="0" err="1" smtClean="0"/>
              <a:t>challan</a:t>
            </a:r>
            <a:r>
              <a:rPr lang="en-US" dirty="0" smtClean="0"/>
              <a:t> to have diff series of </a:t>
            </a:r>
            <a:r>
              <a:rPr lang="en-US" dirty="0" err="1" smtClean="0"/>
              <a:t>challan</a:t>
            </a:r>
            <a:endParaRPr lang="en-US" dirty="0" smtClean="0"/>
          </a:p>
          <a:p>
            <a:r>
              <a:rPr lang="en-US" dirty="0" smtClean="0"/>
              <a:t>Good can be sent directly to job worker.</a:t>
            </a:r>
          </a:p>
          <a:p>
            <a:r>
              <a:rPr lang="en-US" dirty="0" smtClean="0"/>
              <a:t>E-way Bill required if value exceeds specified limit.</a:t>
            </a:r>
          </a:p>
          <a:p>
            <a:endParaRPr lang="en-US" dirty="0" smtClean="0"/>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Job work under GST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Content Placeholder 67"/>
          <p:cNvGraphicFramePr>
            <a:graphicFrameLocks noGrp="1"/>
          </p:cNvGraphicFramePr>
          <p:nvPr>
            <p:ph idx="1"/>
            <p:extLst>
              <p:ext uri="{D42A27DB-BD31-4B8C-83A1-F6EECF244321}">
                <p14:modId xmlns:p14="http://schemas.microsoft.com/office/powerpoint/2010/main" val="2266253652"/>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 name="Title 64"/>
          <p:cNvSpPr>
            <a:spLocks noGrp="1"/>
          </p:cNvSpPr>
          <p:nvPr>
            <p:ph type="title"/>
          </p:nvPr>
        </p:nvSpPr>
        <p:spPr/>
        <p:txBody>
          <a:bodyPr>
            <a:normAutofit/>
          </a:bodyPr>
          <a:lstStyle/>
          <a:p>
            <a:r>
              <a:rPr lang="en-US" dirty="0" smtClean="0"/>
              <a:t>Pre-</a:t>
            </a:r>
            <a:r>
              <a:rPr lang="en-US" dirty="0" err="1" smtClean="0"/>
              <a:t>gst</a:t>
            </a:r>
            <a:r>
              <a:rPr lang="en-US" dirty="0" smtClean="0"/>
              <a:t> Tax structure in India</a:t>
            </a:r>
            <a:endParaRPr lang="en-US" dirty="0"/>
          </a:p>
        </p:txBody>
      </p:sp>
      <p:graphicFrame>
        <p:nvGraphicFramePr>
          <p:cNvPr id="71" name="Diagram 70"/>
          <p:cNvGraphicFramePr/>
          <p:nvPr>
            <p:extLst>
              <p:ext uri="{D42A27DB-BD31-4B8C-83A1-F6EECF244321}">
                <p14:modId xmlns:p14="http://schemas.microsoft.com/office/powerpoint/2010/main" val="3885721091"/>
              </p:ext>
            </p:extLst>
          </p:nvPr>
        </p:nvGraphicFramePr>
        <p:xfrm>
          <a:off x="152400" y="1219200"/>
          <a:ext cx="8686800" cy="563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ooter Placeholder 1"/>
          <p:cNvSpPr>
            <a:spLocks noGrp="1"/>
          </p:cNvSpPr>
          <p:nvPr>
            <p:ph type="ftr" sz="quarter" idx="11"/>
          </p:nvPr>
        </p:nvSpPr>
        <p:spPr/>
        <p:txBody>
          <a:bodyPr/>
          <a:lstStyle/>
          <a:p>
            <a:r>
              <a:rPr lang="en-US" dirty="0" smtClean="0"/>
              <a:t>GST: Introduction</a:t>
            </a:r>
            <a:endParaRPr lang="en-US" dirty="0"/>
          </a:p>
        </p:txBody>
      </p:sp>
    </p:spTree>
    <p:extLst>
      <p:ext uri="{BB962C8B-B14F-4D97-AF65-F5344CB8AC3E}">
        <p14:creationId xmlns:p14="http://schemas.microsoft.com/office/powerpoint/2010/main" val="2662068271"/>
      </p:ext>
    </p:extLst>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ITC of goods, services purchased/used available.</a:t>
            </a:r>
          </a:p>
          <a:p>
            <a:r>
              <a:rPr lang="en-US" dirty="0" smtClean="0"/>
              <a:t>ITC not available on motor, foods, supply for personal use etc.</a:t>
            </a:r>
          </a:p>
          <a:p>
            <a:r>
              <a:rPr lang="en-US" dirty="0" smtClean="0"/>
              <a:t>ITC on vehicle allowed, if used for transport of goods, for driving school, transportation of </a:t>
            </a:r>
            <a:r>
              <a:rPr lang="en-US" dirty="0" err="1" smtClean="0"/>
              <a:t>passanger</a:t>
            </a:r>
            <a:r>
              <a:rPr lang="en-US" dirty="0" smtClean="0"/>
              <a:t> or vehicle dealers etc.</a:t>
            </a:r>
          </a:p>
          <a:p>
            <a:r>
              <a:rPr lang="en-US" dirty="0" smtClean="0"/>
              <a:t>ITC to be availed on copy of invoice, </a:t>
            </a:r>
            <a:r>
              <a:rPr lang="en-US" dirty="0" err="1" smtClean="0"/>
              <a:t>withiin</a:t>
            </a:r>
            <a:r>
              <a:rPr lang="en-US" dirty="0" smtClean="0"/>
              <a:t> specified period.</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Input tax credit under GST</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ITC not allowed on rent a cab, beauty treatment, health insurance,</a:t>
            </a:r>
          </a:p>
          <a:p>
            <a:r>
              <a:rPr lang="en-US" dirty="0" smtClean="0"/>
              <a:t>ITC not allowed on goods stones, theft, caught fire etc.</a:t>
            </a:r>
          </a:p>
          <a:p>
            <a:r>
              <a:rPr lang="en-US" dirty="0" smtClean="0"/>
              <a:t>Three types of ITC- credit of SGST, CGST, IGST.</a:t>
            </a:r>
          </a:p>
          <a:p>
            <a:r>
              <a:rPr lang="en-US" dirty="0" smtClean="0"/>
              <a:t>ITC gets curtailed if </a:t>
            </a:r>
            <a:r>
              <a:rPr lang="en-US" dirty="0" err="1" smtClean="0"/>
              <a:t>utilised</a:t>
            </a:r>
            <a:r>
              <a:rPr lang="en-US" dirty="0" smtClean="0"/>
              <a:t> for taxable and exempted supply both.</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ITC- continue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26633215"/>
              </p:ext>
            </p:extLst>
          </p:nvPr>
        </p:nvGraphicFramePr>
        <p:xfrm>
          <a:off x="457200" y="1481138"/>
          <a:ext cx="8229600" cy="1854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IN" dirty="0" smtClean="0"/>
                        <a:t>Payment for</a:t>
                      </a:r>
                      <a:endParaRPr lang="en-IN" dirty="0"/>
                    </a:p>
                  </a:txBody>
                  <a:tcPr/>
                </a:tc>
                <a:tc>
                  <a:txBody>
                    <a:bodyPr/>
                    <a:lstStyle/>
                    <a:p>
                      <a:r>
                        <a:rPr lang="en-IN" dirty="0" smtClean="0"/>
                        <a:t>First set off</a:t>
                      </a:r>
                      <a:endParaRPr lang="en-IN" dirty="0"/>
                    </a:p>
                  </a:txBody>
                  <a:tcPr/>
                </a:tc>
                <a:tc>
                  <a:txBody>
                    <a:bodyPr/>
                    <a:lstStyle/>
                    <a:p>
                      <a:r>
                        <a:rPr lang="en-IN" dirty="0" smtClean="0"/>
                        <a:t>Then set off</a:t>
                      </a:r>
                      <a:endParaRPr lang="en-IN" dirty="0"/>
                    </a:p>
                  </a:txBody>
                  <a:tcPr/>
                </a:tc>
              </a:tr>
              <a:tr h="370840">
                <a:tc>
                  <a:txBody>
                    <a:bodyPr/>
                    <a:lstStyle/>
                    <a:p>
                      <a:r>
                        <a:rPr lang="en-IN" dirty="0" smtClean="0"/>
                        <a:t>SGST</a:t>
                      </a:r>
                      <a:endParaRPr lang="en-IN" dirty="0"/>
                    </a:p>
                  </a:txBody>
                  <a:tcPr/>
                </a:tc>
                <a:tc>
                  <a:txBody>
                    <a:bodyPr/>
                    <a:lstStyle/>
                    <a:p>
                      <a:r>
                        <a:rPr lang="en-IN" dirty="0" smtClean="0"/>
                        <a:t>IGST</a:t>
                      </a:r>
                      <a:endParaRPr lang="en-IN" dirty="0"/>
                    </a:p>
                  </a:txBody>
                  <a:tcPr/>
                </a:tc>
                <a:tc>
                  <a:txBody>
                    <a:bodyPr/>
                    <a:lstStyle/>
                    <a:p>
                      <a:r>
                        <a:rPr lang="en-IN" dirty="0" smtClean="0"/>
                        <a:t>SGST</a:t>
                      </a:r>
                      <a:endParaRPr lang="en-IN" dirty="0"/>
                    </a:p>
                  </a:txBody>
                  <a:tcPr/>
                </a:tc>
              </a:tr>
              <a:tr h="370840">
                <a:tc>
                  <a:txBody>
                    <a:bodyPr/>
                    <a:lstStyle/>
                    <a:p>
                      <a:r>
                        <a:rPr lang="en-IN" dirty="0" smtClean="0"/>
                        <a:t>CGST</a:t>
                      </a:r>
                      <a:endParaRPr lang="en-IN" dirty="0"/>
                    </a:p>
                  </a:txBody>
                  <a:tcPr/>
                </a:tc>
                <a:tc>
                  <a:txBody>
                    <a:bodyPr/>
                    <a:lstStyle/>
                    <a:p>
                      <a:r>
                        <a:rPr lang="en-IN" dirty="0" smtClean="0"/>
                        <a:t>IGST</a:t>
                      </a:r>
                      <a:endParaRPr lang="en-IN" dirty="0"/>
                    </a:p>
                  </a:txBody>
                  <a:tcPr/>
                </a:tc>
                <a:tc>
                  <a:txBody>
                    <a:bodyPr/>
                    <a:lstStyle/>
                    <a:p>
                      <a:r>
                        <a:rPr lang="en-IN" dirty="0" smtClean="0"/>
                        <a:t>CGST</a:t>
                      </a:r>
                      <a:endParaRPr lang="en-IN" dirty="0"/>
                    </a:p>
                  </a:txBody>
                  <a:tcPr/>
                </a:tc>
              </a:tr>
              <a:tr h="370840">
                <a:tc>
                  <a:txBody>
                    <a:bodyPr/>
                    <a:lstStyle/>
                    <a:p>
                      <a:r>
                        <a:rPr lang="en-IN" dirty="0" smtClean="0"/>
                        <a:t>IGST</a:t>
                      </a:r>
                      <a:endParaRPr lang="en-IN" dirty="0"/>
                    </a:p>
                  </a:txBody>
                  <a:tcPr/>
                </a:tc>
                <a:tc>
                  <a:txBody>
                    <a:bodyPr/>
                    <a:lstStyle/>
                    <a:p>
                      <a:r>
                        <a:rPr lang="en-IN" dirty="0" smtClean="0"/>
                        <a:t>IGST</a:t>
                      </a:r>
                      <a:endParaRPr lang="en-IN" dirty="0"/>
                    </a:p>
                  </a:txBody>
                  <a:tcPr/>
                </a:tc>
                <a:tc>
                  <a:txBody>
                    <a:bodyPr/>
                    <a:lstStyle/>
                    <a:p>
                      <a:r>
                        <a:rPr lang="en-IN" dirty="0" smtClean="0"/>
                        <a:t>CGST &amp; SGST</a:t>
                      </a:r>
                      <a:endParaRPr lang="en-IN" dirty="0"/>
                    </a:p>
                  </a:txBody>
                  <a:tcPr/>
                </a:tc>
              </a:tr>
              <a:tr h="370840">
                <a:tc>
                  <a:txBody>
                    <a:bodyPr/>
                    <a:lstStyle/>
                    <a:p>
                      <a:endParaRPr lang="en-IN"/>
                    </a:p>
                  </a:txBody>
                  <a:tcPr/>
                </a:tc>
                <a:tc>
                  <a:txBody>
                    <a:bodyPr/>
                    <a:lstStyle/>
                    <a:p>
                      <a:endParaRPr lang="en-IN"/>
                    </a:p>
                  </a:txBody>
                  <a:tcPr/>
                </a:tc>
                <a:tc>
                  <a:txBody>
                    <a:bodyPr/>
                    <a:lstStyle/>
                    <a:p>
                      <a:endParaRPr lang="en-IN"/>
                    </a:p>
                  </a:txBody>
                  <a:tcPr/>
                </a:tc>
              </a:tr>
            </a:tbl>
          </a:graphicData>
        </a:graphic>
      </p:graphicFrame>
      <p:sp>
        <p:nvSpPr>
          <p:cNvPr id="3" name="Footer Placeholder 2"/>
          <p:cNvSpPr>
            <a:spLocks noGrp="1"/>
          </p:cNvSpPr>
          <p:nvPr>
            <p:ph type="ftr" sz="quarter" idx="11"/>
          </p:nvPr>
        </p:nvSpPr>
        <p:spPr/>
        <p:txBody>
          <a:bodyPr/>
          <a:lstStyle/>
          <a:p>
            <a:r>
              <a:rPr lang="en-US" dirty="0" smtClean="0"/>
              <a:t>GST: Introduction www.taxguru.in</a:t>
            </a:r>
            <a:endParaRPr lang="en-US" dirty="0"/>
          </a:p>
        </p:txBody>
      </p:sp>
      <p:sp>
        <p:nvSpPr>
          <p:cNvPr id="4" name="Title 3"/>
          <p:cNvSpPr>
            <a:spLocks noGrp="1"/>
          </p:cNvSpPr>
          <p:nvPr>
            <p:ph type="title"/>
          </p:nvPr>
        </p:nvSpPr>
        <p:spPr/>
        <p:txBody>
          <a:bodyPr>
            <a:normAutofit fontScale="90000"/>
          </a:bodyPr>
          <a:lstStyle/>
          <a:p>
            <a:r>
              <a:rPr lang="en-IN" dirty="0" smtClean="0"/>
              <a:t>SEQUENCE OF UTILIZATION OF ITC</a:t>
            </a:r>
            <a:endParaRPr lang="en-IN" dirty="0"/>
          </a:p>
        </p:txBody>
      </p:sp>
    </p:spTree>
    <p:extLst>
      <p:ext uri="{BB962C8B-B14F-4D97-AF65-F5344CB8AC3E}">
        <p14:creationId xmlns:p14="http://schemas.microsoft.com/office/powerpoint/2010/main" val="5776741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 Export of goods/services, GST paid on Raw Material/Input services refundable OR IGST paid on exports.</a:t>
            </a:r>
          </a:p>
          <a:p>
            <a:r>
              <a:rPr lang="en-US" dirty="0" smtClean="0"/>
              <a:t>Inadvertent duty structure</a:t>
            </a:r>
          </a:p>
          <a:p>
            <a:r>
              <a:rPr lang="en-US" dirty="0" smtClean="0"/>
              <a:t>GST for RM is high and GST on FG is low, then refund allowed.</a:t>
            </a:r>
          </a:p>
          <a:p>
            <a:r>
              <a:rPr lang="en-US" dirty="0" smtClean="0"/>
              <a:t>Excess paid GST.</a:t>
            </a:r>
          </a:p>
          <a:p>
            <a:r>
              <a:rPr lang="en-US" dirty="0" smtClean="0"/>
              <a:t>Refund of pre-deposit for appeal</a:t>
            </a:r>
          </a:p>
          <a:p>
            <a:r>
              <a:rPr lang="en-US" dirty="0" smtClean="0"/>
              <a:t>Online application required.</a:t>
            </a:r>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Refund of GST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per section 15 of CGST Act, 2017</a:t>
            </a:r>
          </a:p>
          <a:p>
            <a:r>
              <a:rPr lang="en-US" dirty="0" smtClean="0"/>
              <a:t>Sole consideration</a:t>
            </a:r>
          </a:p>
          <a:p>
            <a:r>
              <a:rPr lang="en-US" dirty="0" smtClean="0"/>
              <a:t>Unrelated parties.</a:t>
            </a:r>
          </a:p>
          <a:p>
            <a:r>
              <a:rPr lang="en-US" dirty="0" smtClean="0"/>
              <a:t>Valuation Rules also play important role, have to be referred in many cases.</a:t>
            </a:r>
          </a:p>
          <a:p>
            <a:r>
              <a:rPr lang="en-US" dirty="0" smtClean="0"/>
              <a:t>Crux of valuation :- Story of horse, cat and donation.</a:t>
            </a:r>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Valuation of supply under GST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Maharashtra </a:t>
            </a:r>
            <a:r>
              <a:rPr lang="en-US" dirty="0" err="1" smtClean="0"/>
              <a:t>upto</a:t>
            </a:r>
            <a:r>
              <a:rPr lang="en-US" dirty="0" smtClean="0"/>
              <a:t> 1 lakh  not required.</a:t>
            </a:r>
          </a:p>
          <a:p>
            <a:r>
              <a:rPr lang="en-US" dirty="0" smtClean="0"/>
              <a:t>For inter state, e way bill required once you cross transportation of </a:t>
            </a:r>
            <a:r>
              <a:rPr lang="en-US" dirty="0" err="1" smtClean="0"/>
              <a:t>Rs</a:t>
            </a:r>
            <a:r>
              <a:rPr lang="en-US" dirty="0" smtClean="0"/>
              <a:t> 50000</a:t>
            </a:r>
          </a:p>
          <a:p>
            <a:r>
              <a:rPr lang="en-US" dirty="0" smtClean="0"/>
              <a:t>There are some items which are exempted from having e way bill</a:t>
            </a:r>
          </a:p>
          <a:p>
            <a:r>
              <a:rPr lang="en-US" dirty="0" smtClean="0"/>
              <a:t>It has to be generated online.</a:t>
            </a:r>
          </a:p>
          <a:p>
            <a:r>
              <a:rPr lang="en-US" dirty="0" err="1" smtClean="0"/>
              <a:t>Eway</a:t>
            </a:r>
            <a:r>
              <a:rPr lang="en-US" dirty="0" smtClean="0"/>
              <a:t> bill has to accompany the goods in transit.</a:t>
            </a:r>
          </a:p>
          <a:p>
            <a:endParaRPr lang="en-US" dirty="0"/>
          </a:p>
        </p:txBody>
      </p:sp>
      <p:sp>
        <p:nvSpPr>
          <p:cNvPr id="3" name="Footer Placeholder 2"/>
          <p:cNvSpPr>
            <a:spLocks noGrp="1"/>
          </p:cNvSpPr>
          <p:nvPr>
            <p:ph type="ftr" sz="quarter" idx="11"/>
          </p:nvPr>
        </p:nvSpPr>
        <p:spPr>
          <a:xfrm>
            <a:off x="1828800" y="6479935"/>
            <a:ext cx="2350681" cy="365125"/>
          </a:xfrm>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E way bill</a:t>
            </a:r>
            <a:endParaRPr lang="en-US" dirty="0"/>
          </a:p>
        </p:txBody>
      </p:sp>
    </p:spTree>
    <p:extLst>
      <p:ext uri="{BB962C8B-B14F-4D97-AF65-F5344CB8AC3E}">
        <p14:creationId xmlns:p14="http://schemas.microsoft.com/office/powerpoint/2010/main" val="13356556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CS CAN BE GST PRACTITIONER, OF COURSE HE HAS TO APPLY ON LINE AND GET GST PRACTITIONER NUMBER.</a:t>
            </a:r>
          </a:p>
          <a:p>
            <a:r>
              <a:rPr lang="en-IN" dirty="0" smtClean="0"/>
              <a:t>CS ALSO CAN APPEAR BEFORE ADJUDICATING AUTHORITY FOR PERSONAL HEARING.</a:t>
            </a:r>
          </a:p>
          <a:p>
            <a:r>
              <a:rPr lang="en-IN" dirty="0" smtClean="0"/>
              <a:t>BUT CS CAN NOT CERTIFY ANNUAL ACCOUNTS/ AUDIT REPORT REQUIRED UNDER GST LAW.</a:t>
            </a:r>
          </a:p>
          <a:p>
            <a:endParaRPr lang="en-IN" dirty="0"/>
          </a:p>
        </p:txBody>
      </p:sp>
      <p:sp>
        <p:nvSpPr>
          <p:cNvPr id="3" name="Footer Placeholder 2"/>
          <p:cNvSpPr>
            <a:spLocks noGrp="1"/>
          </p:cNvSpPr>
          <p:nvPr>
            <p:ph type="ftr" sz="quarter" idx="11"/>
          </p:nvPr>
        </p:nvSpPr>
        <p:spPr/>
        <p:txBody>
          <a:bodyPr/>
          <a:lstStyle/>
          <a:p>
            <a:r>
              <a:rPr lang="en-US" dirty="0" smtClean="0"/>
              <a:t>GST: Introduction www.taxguru.in</a:t>
            </a:r>
            <a:endParaRPr lang="en-US" dirty="0"/>
          </a:p>
        </p:txBody>
      </p:sp>
      <p:sp>
        <p:nvSpPr>
          <p:cNvPr id="4" name="Title 3"/>
          <p:cNvSpPr>
            <a:spLocks noGrp="1"/>
          </p:cNvSpPr>
          <p:nvPr>
            <p:ph type="title"/>
          </p:nvPr>
        </p:nvSpPr>
        <p:spPr/>
        <p:txBody>
          <a:bodyPr/>
          <a:lstStyle/>
          <a:p>
            <a:r>
              <a:rPr lang="en-IN" dirty="0" smtClean="0"/>
              <a:t>GST DETAILS RELATING TO CS</a:t>
            </a:r>
            <a:endParaRPr lang="en-IN" dirty="0"/>
          </a:p>
        </p:txBody>
      </p:sp>
    </p:spTree>
    <p:extLst>
      <p:ext uri="{BB962C8B-B14F-4D97-AF65-F5344CB8AC3E}">
        <p14:creationId xmlns:p14="http://schemas.microsoft.com/office/powerpoint/2010/main" val="27400858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GST PAYABLE @ 18% ON CS SERVICES.</a:t>
            </a:r>
          </a:p>
          <a:p>
            <a:r>
              <a:rPr lang="en-IN" dirty="0" smtClean="0"/>
              <a:t>SERVICES BY COMPANY SECRETAY CLASSIFIABBLE UNDER following codes:-</a:t>
            </a:r>
          </a:p>
          <a:p>
            <a:r>
              <a:rPr lang="en-IN" dirty="0" smtClean="0"/>
              <a:t>998214 :- Legal documentation &amp; certification services concerning other documents.</a:t>
            </a:r>
          </a:p>
          <a:p>
            <a:r>
              <a:rPr lang="en-IN" dirty="0" smtClean="0"/>
              <a:t>998212 :- in case CS appeared for personal hearing.</a:t>
            </a:r>
          </a:p>
          <a:p>
            <a:r>
              <a:rPr lang="en-IN" dirty="0" smtClean="0"/>
              <a:t>998216 other legal services </a:t>
            </a:r>
            <a:r>
              <a:rPr lang="en-IN" dirty="0" err="1" smtClean="0"/>
              <a:t>n.e.c</a:t>
            </a:r>
            <a:r>
              <a:rPr lang="en-IN" dirty="0" smtClean="0"/>
              <a:t>.</a:t>
            </a:r>
          </a:p>
          <a:p>
            <a:r>
              <a:rPr lang="en-IN" dirty="0" err="1" smtClean="0"/>
              <a:t>N.e.c</a:t>
            </a:r>
            <a:r>
              <a:rPr lang="en-IN" dirty="0" smtClean="0"/>
              <a:t>.:-not elsewhere classified/residual.</a:t>
            </a:r>
          </a:p>
          <a:p>
            <a:endParaRPr lang="en-IN"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normAutofit fontScale="90000"/>
          </a:bodyPr>
          <a:lstStyle/>
          <a:p>
            <a:r>
              <a:rPr lang="en-IN" dirty="0" smtClean="0"/>
              <a:t>COMPANY SECRETARY CONTINUE</a:t>
            </a:r>
            <a:endParaRPr lang="en-IN" dirty="0"/>
          </a:p>
        </p:txBody>
      </p:sp>
    </p:spTree>
    <p:extLst>
      <p:ext uri="{BB962C8B-B14F-4D97-AF65-F5344CB8AC3E}">
        <p14:creationId xmlns:p14="http://schemas.microsoft.com/office/powerpoint/2010/main" val="19346185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653540" y="2012855"/>
          <a:ext cx="5836920" cy="3646551"/>
        </p:xfrm>
        <a:graphic>
          <a:graphicData uri="http://schemas.openxmlformats.org/drawingml/2006/table">
            <a:tbl>
              <a:tblPr firstRow="1" firstCol="1" bandRow="1">
                <a:tableStyleId>{5C22544A-7EE6-4342-B048-85BDC9FD1C3A}</a:tableStyleId>
              </a:tblPr>
              <a:tblGrid>
                <a:gridCol w="1317097"/>
                <a:gridCol w="672762"/>
                <a:gridCol w="3847061"/>
              </a:tblGrid>
              <a:tr h="0">
                <a:tc>
                  <a:txBody>
                    <a:bodyPr/>
                    <a:lstStyle/>
                    <a:p>
                      <a:pPr>
                        <a:lnSpc>
                          <a:spcPct val="115000"/>
                        </a:lnSpc>
                        <a:spcAft>
                          <a:spcPts val="0"/>
                        </a:spcAft>
                      </a:pPr>
                      <a:r>
                        <a:rPr lang="en-IN" sz="1050" dirty="0">
                          <a:effectLst/>
                        </a:rPr>
                        <a:t>Heading no. 9982</a:t>
                      </a:r>
                      <a:endParaRPr lang="en-IN" sz="1100" dirty="0">
                        <a:effectLst/>
                        <a:latin typeface="Calibri"/>
                        <a:ea typeface="Calibri"/>
                        <a:cs typeface="Times New Roman"/>
                      </a:endParaRPr>
                    </a:p>
                  </a:txBody>
                  <a:tcPr marL="76200" marR="76200" marT="76200" marB="76200"/>
                </a:tc>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Legal and accounting services</a:t>
                      </a:r>
                      <a:endParaRPr lang="en-IN" sz="1100">
                        <a:effectLst/>
                        <a:latin typeface="Calibri"/>
                        <a:ea typeface="Calibri"/>
                        <a:cs typeface="Times New Roman"/>
                      </a:endParaRPr>
                    </a:p>
                  </a:txBody>
                  <a:tcPr marL="76200" marR="76200" marT="76200" marB="76200"/>
                </a:tc>
              </a:tr>
              <a:tr h="0">
                <a:tc>
                  <a:txBody>
                    <a:bodyPr/>
                    <a:lstStyle/>
                    <a:p>
                      <a:pPr>
                        <a:lnSpc>
                          <a:spcPct val="115000"/>
                        </a:lnSpc>
                        <a:spcAft>
                          <a:spcPts val="0"/>
                        </a:spcAft>
                      </a:pPr>
                      <a:r>
                        <a:rPr lang="en-IN" sz="1050">
                          <a:effectLst/>
                        </a:rPr>
                        <a:t>Group 99821</a:t>
                      </a:r>
                      <a:endParaRPr lang="en-IN" sz="1100">
                        <a:effectLst/>
                        <a:latin typeface="Calibri"/>
                        <a:ea typeface="Calibri"/>
                        <a:cs typeface="Times New Roman"/>
                      </a:endParaRPr>
                    </a:p>
                  </a:txBody>
                  <a:tcPr marL="76200" marR="76200" marT="76200" marB="76200"/>
                </a:tc>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Legal services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998211</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a:effectLst/>
                        </a:rPr>
                        <a:t>Legal advisory and representation services concerning criminal law.</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dirty="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998212</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a:effectLst/>
                        </a:rPr>
                        <a:t>Legal advisory and representation services concerning other fields of law.</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998213</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a:effectLst/>
                        </a:rPr>
                        <a:t>Legal documentation and certification services concerning patents, copyrights and other intellectual property rights.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998214</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a:effectLst/>
                        </a:rPr>
                        <a:t>Legal documentation and certification services concerning other documents.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998215</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a:effectLst/>
                        </a:rPr>
                        <a:t>Arbitration and conciliation services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998216</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dirty="0">
                          <a:effectLst/>
                        </a:rPr>
                        <a:t>Other legal services </a:t>
                      </a:r>
                      <a:r>
                        <a:rPr lang="en-IN" sz="1050" dirty="0" err="1">
                          <a:effectLst/>
                        </a:rPr>
                        <a:t>n.e.c</a:t>
                      </a:r>
                      <a:r>
                        <a:rPr lang="en-IN" sz="1050" dirty="0">
                          <a:effectLst/>
                        </a:rPr>
                        <a:t>.</a:t>
                      </a:r>
                      <a:endParaRPr lang="en-IN" sz="1100" dirty="0">
                        <a:effectLst/>
                        <a:latin typeface="Calibri"/>
                        <a:ea typeface="Calibri"/>
                        <a:cs typeface="Times New Roman"/>
                      </a:endParaRPr>
                    </a:p>
                  </a:txBody>
                  <a:tcPr marL="76200" marR="76200" marT="76200" marB="76200"/>
                </a:tc>
              </a:tr>
            </a:tbl>
          </a:graphicData>
        </a:graphic>
      </p:graphicFrame>
      <p:sp>
        <p:nvSpPr>
          <p:cNvPr id="3" name="Footer Placeholder 2"/>
          <p:cNvSpPr>
            <a:spLocks noGrp="1"/>
          </p:cNvSpPr>
          <p:nvPr>
            <p:ph type="ftr" sz="quarter" idx="11"/>
          </p:nvPr>
        </p:nvSpPr>
        <p:spPr/>
        <p:txBody>
          <a:bodyPr/>
          <a:lstStyle/>
          <a:p>
            <a:r>
              <a:rPr lang="en-US" dirty="0" smtClean="0"/>
              <a:t>GST: Introduction</a:t>
            </a:r>
          </a:p>
          <a:p>
            <a:endParaRPr lang="en-US" dirty="0"/>
          </a:p>
        </p:txBody>
      </p:sp>
      <p:sp>
        <p:nvSpPr>
          <p:cNvPr id="4" name="Title 3"/>
          <p:cNvSpPr>
            <a:spLocks noGrp="1"/>
          </p:cNvSpPr>
          <p:nvPr>
            <p:ph type="title"/>
          </p:nvPr>
        </p:nvSpPr>
        <p:spPr/>
        <p:txBody>
          <a:bodyPr>
            <a:normAutofit fontScale="90000"/>
          </a:bodyPr>
          <a:lstStyle/>
          <a:p>
            <a:r>
              <a:rPr lang="en-IN" dirty="0" smtClean="0"/>
              <a:t>SERVICE ACCOUNTING CODES</a:t>
            </a:r>
            <a:br>
              <a:rPr lang="en-IN" dirty="0" smtClean="0"/>
            </a:br>
            <a:endParaRPr lang="en-IN" dirty="0"/>
          </a:p>
        </p:txBody>
      </p:sp>
    </p:spTree>
    <p:extLst>
      <p:ext uri="{BB962C8B-B14F-4D97-AF65-F5344CB8AC3E}">
        <p14:creationId xmlns:p14="http://schemas.microsoft.com/office/powerpoint/2010/main" val="29131038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653540" y="3226340"/>
          <a:ext cx="5836920" cy="1035558"/>
        </p:xfrm>
        <a:graphic>
          <a:graphicData uri="http://schemas.openxmlformats.org/drawingml/2006/table">
            <a:tbl>
              <a:tblPr firstRow="1" firstCol="1" bandRow="1">
                <a:tableStyleId>{5C22544A-7EE6-4342-B048-85BDC9FD1C3A}</a:tableStyleId>
              </a:tblPr>
              <a:tblGrid>
                <a:gridCol w="1317097"/>
                <a:gridCol w="672762"/>
                <a:gridCol w="3847061"/>
              </a:tblGrid>
              <a:tr h="0">
                <a:tc>
                  <a:txBody>
                    <a:bodyPr/>
                    <a:lstStyle/>
                    <a:p>
                      <a:pPr>
                        <a:lnSpc>
                          <a:spcPct val="115000"/>
                        </a:lnSpc>
                        <a:spcAft>
                          <a:spcPts val="0"/>
                        </a:spcAft>
                      </a:pPr>
                      <a:r>
                        <a:rPr lang="en-IN" sz="1050">
                          <a:effectLst/>
                        </a:rPr>
                        <a:t>Group 99823</a:t>
                      </a:r>
                      <a:endParaRPr lang="en-IN" sz="1100">
                        <a:effectLst/>
                        <a:latin typeface="Calibri"/>
                        <a:ea typeface="Calibri"/>
                        <a:cs typeface="Times New Roman"/>
                      </a:endParaRPr>
                    </a:p>
                  </a:txBody>
                  <a:tcPr marL="76200" marR="76200" marT="76200" marB="76200"/>
                </a:tc>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Tax consultancy and preparation services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998231</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a:effectLst/>
                        </a:rPr>
                        <a:t>Corporate tax consulting and preparation services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998232</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dirty="0">
                          <a:effectLst/>
                        </a:rPr>
                        <a:t>Individual tax preparation and planning services</a:t>
                      </a:r>
                      <a:endParaRPr lang="en-IN" sz="1100" dirty="0">
                        <a:effectLst/>
                        <a:latin typeface="Calibri"/>
                        <a:ea typeface="Calibri"/>
                        <a:cs typeface="Times New Roman"/>
                      </a:endParaRPr>
                    </a:p>
                  </a:txBody>
                  <a:tcPr marL="76200" marR="76200" marT="76200" marB="76200"/>
                </a:tc>
              </a:tr>
            </a:tbl>
          </a:graphicData>
        </a:graphic>
      </p:graphicFrame>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endParaRPr lang="en-IN"/>
          </a:p>
        </p:txBody>
      </p:sp>
    </p:spTree>
    <p:extLst>
      <p:ext uri="{BB962C8B-B14F-4D97-AF65-F5344CB8AC3E}">
        <p14:creationId xmlns:p14="http://schemas.microsoft.com/office/powerpoint/2010/main" val="349035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664829770"/>
              </p:ext>
            </p:extLst>
          </p:nvPr>
        </p:nvGraphicFramePr>
        <p:xfrm>
          <a:off x="457200" y="1143000"/>
          <a:ext cx="85344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274638"/>
            <a:ext cx="8229600" cy="792162"/>
          </a:xfrm>
        </p:spPr>
        <p:txBody>
          <a:bodyPr/>
          <a:lstStyle/>
          <a:p>
            <a:r>
              <a:rPr lang="en-US" b="1" dirty="0"/>
              <a:t>Subsuming of Existing Taxes</a:t>
            </a:r>
            <a:endParaRPr lang="en-US" dirty="0"/>
          </a:p>
        </p:txBody>
      </p:sp>
      <p:sp>
        <p:nvSpPr>
          <p:cNvPr id="3" name="Footer Placeholder 2"/>
          <p:cNvSpPr>
            <a:spLocks noGrp="1"/>
          </p:cNvSpPr>
          <p:nvPr>
            <p:ph type="ftr" sz="quarter" idx="11"/>
          </p:nvPr>
        </p:nvSpPr>
        <p:spPr/>
        <p:txBody>
          <a:bodyPr/>
          <a:lstStyle/>
          <a:p>
            <a:r>
              <a:rPr lang="en-US" dirty="0" smtClean="0"/>
              <a:t>GST: Introduction	</a:t>
            </a:r>
            <a:endParaRPr lang="en-US" dirty="0"/>
          </a:p>
        </p:txBody>
      </p:sp>
    </p:spTree>
    <p:extLst>
      <p:ext uri="{BB962C8B-B14F-4D97-AF65-F5344CB8AC3E}">
        <p14:creationId xmlns:p14="http://schemas.microsoft.com/office/powerpoint/2010/main" val="1617182015"/>
      </p:ext>
    </p:extLst>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653540" y="2881154"/>
          <a:ext cx="5836920" cy="1725930"/>
        </p:xfrm>
        <a:graphic>
          <a:graphicData uri="http://schemas.openxmlformats.org/drawingml/2006/table">
            <a:tbl>
              <a:tblPr firstRow="1" firstCol="1" bandRow="1">
                <a:tableStyleId>{5C22544A-7EE6-4342-B048-85BDC9FD1C3A}</a:tableStyleId>
              </a:tblPr>
              <a:tblGrid>
                <a:gridCol w="1317097"/>
                <a:gridCol w="672762"/>
                <a:gridCol w="3847061"/>
              </a:tblGrid>
              <a:tr h="0">
                <a:tc>
                  <a:txBody>
                    <a:bodyPr/>
                    <a:lstStyle/>
                    <a:p>
                      <a:pPr>
                        <a:lnSpc>
                          <a:spcPct val="115000"/>
                        </a:lnSpc>
                        <a:spcAft>
                          <a:spcPts val="0"/>
                        </a:spcAft>
                      </a:pPr>
                      <a:r>
                        <a:rPr lang="en-IN" sz="1050">
                          <a:effectLst/>
                        </a:rPr>
                        <a:t>Group 99822</a:t>
                      </a:r>
                      <a:endParaRPr lang="en-IN" sz="1100">
                        <a:effectLst/>
                        <a:latin typeface="Calibri"/>
                        <a:ea typeface="Calibri"/>
                        <a:cs typeface="Times New Roman"/>
                      </a:endParaRPr>
                    </a:p>
                  </a:txBody>
                  <a:tcPr marL="76200" marR="76200" marT="76200" marB="76200"/>
                </a:tc>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Accounting, auditing and bookkeeping services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998221</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a:effectLst/>
                        </a:rPr>
                        <a:t>Financial auditing services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998222</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a:effectLst/>
                        </a:rPr>
                        <a:t>Accounting and bookkeeping services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998223</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a:effectLst/>
                        </a:rPr>
                        <a:t>Payroll services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998224</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dirty="0">
                          <a:effectLst/>
                        </a:rPr>
                        <a:t>Other similar services </a:t>
                      </a:r>
                      <a:r>
                        <a:rPr lang="en-IN" sz="1050" dirty="0" err="1">
                          <a:effectLst/>
                        </a:rPr>
                        <a:t>n.e.c</a:t>
                      </a:r>
                      <a:endParaRPr lang="en-IN" sz="1100" dirty="0">
                        <a:effectLst/>
                        <a:latin typeface="Calibri"/>
                        <a:ea typeface="Calibri"/>
                        <a:cs typeface="Times New Roman"/>
                      </a:endParaRPr>
                    </a:p>
                  </a:txBody>
                  <a:tcPr marL="76200" marR="76200" marT="76200" marB="76200"/>
                </a:tc>
              </a:tr>
            </a:tbl>
          </a:graphicData>
        </a:graphic>
      </p:graphicFrame>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endParaRPr lang="en-IN"/>
          </a:p>
        </p:txBody>
      </p:sp>
    </p:spTree>
    <p:extLst>
      <p:ext uri="{BB962C8B-B14F-4D97-AF65-F5344CB8AC3E}">
        <p14:creationId xmlns:p14="http://schemas.microsoft.com/office/powerpoint/2010/main" val="18752413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653539" y="2786475"/>
          <a:ext cx="5836921" cy="1915287"/>
        </p:xfrm>
        <a:graphic>
          <a:graphicData uri="http://schemas.openxmlformats.org/drawingml/2006/table">
            <a:tbl>
              <a:tblPr firstRow="1" firstCol="1" bandRow="1">
                <a:tableStyleId>{5C22544A-7EE6-4342-B048-85BDC9FD1C3A}</a:tableStyleId>
              </a:tblPr>
              <a:tblGrid>
                <a:gridCol w="1324423"/>
                <a:gridCol w="671672"/>
                <a:gridCol w="3840826"/>
              </a:tblGrid>
              <a:tr h="0">
                <a:tc>
                  <a:txBody>
                    <a:bodyPr/>
                    <a:lstStyle/>
                    <a:p>
                      <a:pPr>
                        <a:lnSpc>
                          <a:spcPct val="115000"/>
                        </a:lnSpc>
                        <a:spcAft>
                          <a:spcPts val="0"/>
                        </a:spcAft>
                      </a:pPr>
                      <a:r>
                        <a:rPr lang="en-IN" sz="1050">
                          <a:effectLst/>
                        </a:rPr>
                        <a:t> Group 99715</a:t>
                      </a:r>
                      <a:endParaRPr lang="en-IN" sz="1100">
                        <a:effectLst/>
                        <a:latin typeface="Calibri"/>
                        <a:ea typeface="Calibri"/>
                        <a:cs typeface="Times New Roman"/>
                      </a:endParaRPr>
                    </a:p>
                  </a:txBody>
                  <a:tcPr marL="76200" marR="76200" marT="76200" marB="76200"/>
                </a:tc>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Services auxiliary to financial services (other than to insurance and pensions)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997151</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a:effectLst/>
                        </a:rPr>
                        <a:t>Services related to investment banking such as mergers and acquisition services corporate finance and venture capital services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997156</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a:effectLst/>
                        </a:rPr>
                        <a:t>Financial consultancy services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997159</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dirty="0">
                          <a:effectLst/>
                        </a:rPr>
                        <a:t>Other services auxiliary to financial services</a:t>
                      </a:r>
                      <a:endParaRPr lang="en-IN" sz="1100" dirty="0">
                        <a:effectLst/>
                        <a:latin typeface="Calibri"/>
                        <a:ea typeface="Calibri"/>
                        <a:cs typeface="Times New Roman"/>
                      </a:endParaRPr>
                    </a:p>
                  </a:txBody>
                  <a:tcPr marL="76200" marR="76200" marT="76200" marB="76200"/>
                </a:tc>
              </a:tr>
            </a:tbl>
          </a:graphicData>
        </a:graphic>
      </p:graphicFrame>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endParaRPr lang="en-IN"/>
          </a:p>
        </p:txBody>
      </p:sp>
    </p:spTree>
    <p:extLst>
      <p:ext uri="{BB962C8B-B14F-4D97-AF65-F5344CB8AC3E}">
        <p14:creationId xmlns:p14="http://schemas.microsoft.com/office/powerpoint/2010/main" val="13056886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653539" y="3571526"/>
          <a:ext cx="5836921" cy="345186"/>
        </p:xfrm>
        <a:graphic>
          <a:graphicData uri="http://schemas.openxmlformats.org/drawingml/2006/table">
            <a:tbl>
              <a:tblPr firstRow="1" firstCol="1" bandRow="1">
                <a:tableStyleId>{5C22544A-7EE6-4342-B048-85BDC9FD1C3A}</a:tableStyleId>
              </a:tblPr>
              <a:tblGrid>
                <a:gridCol w="1324423"/>
                <a:gridCol w="671672"/>
                <a:gridCol w="3840826"/>
              </a:tblGrid>
              <a:tr h="0">
                <a:tc>
                  <a:txBody>
                    <a:bodyPr/>
                    <a:lstStyle/>
                    <a:p>
                      <a:pPr>
                        <a:lnSpc>
                          <a:spcPct val="115000"/>
                        </a:lnSpc>
                        <a:spcAft>
                          <a:spcPts val="0"/>
                        </a:spcAft>
                      </a:pPr>
                      <a:r>
                        <a:rPr lang="en-IN" sz="1050">
                          <a:effectLst/>
                        </a:rPr>
                        <a:t>Heading 9983</a:t>
                      </a:r>
                      <a:endParaRPr lang="en-IN" sz="1100">
                        <a:effectLst/>
                        <a:latin typeface="Calibri"/>
                        <a:ea typeface="Calibri"/>
                        <a:cs typeface="Times New Roman"/>
                      </a:endParaRPr>
                    </a:p>
                  </a:txBody>
                  <a:tcPr marL="76200" marR="76200" marT="76200" marB="76200"/>
                </a:tc>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dirty="0">
                          <a:effectLst/>
                        </a:rPr>
                        <a:t>Other professional, technical and business services</a:t>
                      </a:r>
                      <a:endParaRPr lang="en-IN" sz="1100" dirty="0">
                        <a:effectLst/>
                        <a:latin typeface="Calibri"/>
                        <a:ea typeface="Calibri"/>
                        <a:cs typeface="Times New Roman"/>
                      </a:endParaRPr>
                    </a:p>
                  </a:txBody>
                  <a:tcPr marL="76200" marR="76200" marT="76200" marB="76200"/>
                </a:tc>
              </a:tr>
            </a:tbl>
          </a:graphicData>
        </a:graphic>
      </p:graphicFrame>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endParaRPr lang="en-IN"/>
          </a:p>
        </p:txBody>
      </p:sp>
    </p:spTree>
    <p:extLst>
      <p:ext uri="{BB962C8B-B14F-4D97-AF65-F5344CB8AC3E}">
        <p14:creationId xmlns:p14="http://schemas.microsoft.com/office/powerpoint/2010/main" val="2101199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653539" y="2698845"/>
          <a:ext cx="5836921" cy="2090547"/>
        </p:xfrm>
        <a:graphic>
          <a:graphicData uri="http://schemas.openxmlformats.org/drawingml/2006/table">
            <a:tbl>
              <a:tblPr firstRow="1" firstCol="1" bandRow="1">
                <a:tableStyleId>{5C22544A-7EE6-4342-B048-85BDC9FD1C3A}</a:tableStyleId>
              </a:tblPr>
              <a:tblGrid>
                <a:gridCol w="1324423"/>
                <a:gridCol w="671672"/>
                <a:gridCol w="3840826"/>
              </a:tblGrid>
              <a:tr h="0">
                <a:tc>
                  <a:txBody>
                    <a:bodyPr/>
                    <a:lstStyle/>
                    <a:p>
                      <a:pPr>
                        <a:lnSpc>
                          <a:spcPct val="115000"/>
                        </a:lnSpc>
                        <a:spcAft>
                          <a:spcPts val="0"/>
                        </a:spcAft>
                      </a:pPr>
                      <a:r>
                        <a:rPr lang="en-IN" sz="1050">
                          <a:effectLst/>
                        </a:rPr>
                        <a:t>Group 99831</a:t>
                      </a:r>
                      <a:endParaRPr lang="en-IN" sz="1100">
                        <a:effectLst/>
                        <a:latin typeface="Calibri"/>
                        <a:ea typeface="Calibri"/>
                        <a:cs typeface="Times New Roman"/>
                      </a:endParaRPr>
                    </a:p>
                  </a:txBody>
                  <a:tcPr marL="76200" marR="76200" marT="76200" marB="76200"/>
                </a:tc>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Management consulting and management services; information technology services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998311</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a:effectLst/>
                        </a:rPr>
                        <a:t>Management consulting and management services including financial, strategic, human resources, marketing, operations and supply chain management</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998312</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a:effectLst/>
                        </a:rPr>
                        <a:t>Business consulting services including public relations services</a:t>
                      </a:r>
                      <a:endParaRPr lang="en-IN" sz="1100">
                        <a:effectLst/>
                        <a:latin typeface="Calibri"/>
                        <a:ea typeface="Calibri"/>
                        <a:cs typeface="Times New Roman"/>
                      </a:endParaRPr>
                    </a:p>
                  </a:txBody>
                  <a:tcPr marL="76200" marR="76200" marT="76200" marB="76200"/>
                </a:tc>
              </a:tr>
              <a:tr h="0">
                <a:tc>
                  <a:txBody>
                    <a:bodyPr/>
                    <a:lstStyle/>
                    <a:p>
                      <a:pPr>
                        <a:lnSpc>
                          <a:spcPct val="115000"/>
                        </a:lnSpc>
                      </a:pPr>
                      <a:endParaRPr lang="en-IN" sz="1100">
                        <a:effectLst/>
                        <a:latin typeface="Calibri"/>
                        <a:cs typeface="Times New Roman"/>
                      </a:endParaRPr>
                    </a:p>
                  </a:txBody>
                  <a:tcPr marL="76200" marR="76200" marT="76200" marB="76200"/>
                </a:tc>
                <a:tc>
                  <a:txBody>
                    <a:bodyPr/>
                    <a:lstStyle/>
                    <a:p>
                      <a:pPr>
                        <a:lnSpc>
                          <a:spcPct val="115000"/>
                        </a:lnSpc>
                        <a:spcAft>
                          <a:spcPts val="0"/>
                        </a:spcAft>
                      </a:pPr>
                      <a:r>
                        <a:rPr lang="en-IN" sz="1050">
                          <a:effectLst/>
                        </a:rPr>
                        <a:t>998313</a:t>
                      </a:r>
                      <a:endParaRPr lang="en-IN" sz="1100">
                        <a:effectLst/>
                        <a:latin typeface="Calibri"/>
                        <a:ea typeface="Calibri"/>
                        <a:cs typeface="Times New Roman"/>
                      </a:endParaRPr>
                    </a:p>
                  </a:txBody>
                  <a:tcPr marL="76200" marR="76200" marT="76200" marB="76200"/>
                </a:tc>
                <a:tc>
                  <a:txBody>
                    <a:bodyPr/>
                    <a:lstStyle/>
                    <a:p>
                      <a:pPr>
                        <a:lnSpc>
                          <a:spcPct val="115000"/>
                        </a:lnSpc>
                        <a:spcAft>
                          <a:spcPts val="0"/>
                        </a:spcAft>
                      </a:pPr>
                      <a:r>
                        <a:rPr lang="en-IN" sz="1050" dirty="0">
                          <a:effectLst/>
                        </a:rPr>
                        <a:t>Information technology consulting and support services</a:t>
                      </a:r>
                      <a:endParaRPr lang="en-IN" sz="1100" dirty="0">
                        <a:effectLst/>
                        <a:latin typeface="Calibri"/>
                        <a:ea typeface="Calibri"/>
                        <a:cs typeface="Times New Roman"/>
                      </a:endParaRPr>
                    </a:p>
                  </a:txBody>
                  <a:tcPr marL="76200" marR="76200" marT="76200" marB="76200"/>
                </a:tc>
              </a:tr>
            </a:tbl>
          </a:graphicData>
        </a:graphic>
      </p:graphicFrame>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endParaRPr lang="en-IN"/>
          </a:p>
        </p:txBody>
      </p:sp>
    </p:spTree>
    <p:extLst>
      <p:ext uri="{BB962C8B-B14F-4D97-AF65-F5344CB8AC3E}">
        <p14:creationId xmlns:p14="http://schemas.microsoft.com/office/powerpoint/2010/main" val="33885009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5" name="Title 4"/>
          <p:cNvSpPr>
            <a:spLocks noGrp="1"/>
          </p:cNvSpPr>
          <p:nvPr>
            <p:ph type="title"/>
          </p:nvPr>
        </p:nvSpPr>
        <p:spPr/>
        <p:txBody>
          <a:bodyPr/>
          <a:lstStyle/>
          <a:p>
            <a:endParaRPr lang="en-IN"/>
          </a:p>
        </p:txBody>
      </p:sp>
      <p:pic>
        <p:nvPicPr>
          <p:cNvPr id="6" name="Content Placeholder 4" descr="Thank you.bmp"/>
          <p:cNvPicPr>
            <a:picLocks noChangeAspect="1"/>
          </p:cNvPicPr>
          <p:nvPr/>
        </p:nvPicPr>
        <p:blipFill>
          <a:blip r:embed="rId2" cstate="print"/>
          <a:stretch>
            <a:fillRect/>
          </a:stretch>
        </p:blipFill>
        <p:spPr>
          <a:xfrm>
            <a:off x="2309019" y="1481138"/>
            <a:ext cx="4525962" cy="4525962"/>
          </a:xfrm>
          <a:prstGeom prst="rect">
            <a:avLst/>
          </a:prstGeom>
        </p:spPr>
      </p:pic>
    </p:spTree>
    <p:extLst>
      <p:ext uri="{BB962C8B-B14F-4D97-AF65-F5344CB8AC3E}">
        <p14:creationId xmlns:p14="http://schemas.microsoft.com/office/powerpoint/2010/main" val="3864927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u="sng" dirty="0" smtClean="0"/>
              <a:t>Distinction between goods &amp; services</a:t>
            </a:r>
            <a:r>
              <a:rPr lang="en-US" dirty="0" smtClean="0"/>
              <a:t> or mix thereof was a big problem in earlier laws/regime. </a:t>
            </a:r>
          </a:p>
          <a:p>
            <a:pPr lvl="0"/>
            <a:endParaRPr lang="en-US" dirty="0"/>
          </a:p>
          <a:p>
            <a:pPr lvl="0"/>
            <a:r>
              <a:rPr lang="en-US" dirty="0" smtClean="0"/>
              <a:t>Especially in respect of </a:t>
            </a:r>
            <a:r>
              <a:rPr lang="en-US" u="sng" dirty="0" smtClean="0"/>
              <a:t>Works Contract </a:t>
            </a:r>
            <a:r>
              <a:rPr lang="en-US" u="sng" dirty="0"/>
              <a:t>S</a:t>
            </a:r>
            <a:r>
              <a:rPr lang="en-US" u="sng" dirty="0" smtClean="0"/>
              <a:t>ervice</a:t>
            </a:r>
            <a:r>
              <a:rPr lang="en-US" dirty="0" smtClean="0"/>
              <a:t> where both material and service is involved, things become more </a:t>
            </a:r>
            <a:r>
              <a:rPr lang="en-US" u="sng" dirty="0" smtClean="0"/>
              <a:t>complex </a:t>
            </a:r>
            <a:r>
              <a:rPr lang="en-US" u="sng" dirty="0" err="1" smtClean="0"/>
              <a:t>becoz</a:t>
            </a:r>
            <a:r>
              <a:rPr lang="en-US" u="sng" dirty="0" smtClean="0"/>
              <a:t> of RCM</a:t>
            </a:r>
            <a:r>
              <a:rPr lang="en-US" dirty="0"/>
              <a:t>.</a:t>
            </a:r>
            <a:endParaRPr lang="en-US" dirty="0" smtClean="0"/>
          </a:p>
          <a:p>
            <a:endParaRPr lang="en-US" dirty="0"/>
          </a:p>
        </p:txBody>
      </p:sp>
      <p:sp>
        <p:nvSpPr>
          <p:cNvPr id="3" name="Footer Placeholder 2"/>
          <p:cNvSpPr>
            <a:spLocks noGrp="1"/>
          </p:cNvSpPr>
          <p:nvPr>
            <p:ph type="ftr" sz="quarter" idx="11"/>
          </p:nvPr>
        </p:nvSpPr>
        <p:spPr/>
        <p:txBody>
          <a:bodyPr/>
          <a:lstStyle/>
          <a:p>
            <a:r>
              <a:rPr lang="en-US" dirty="0" smtClean="0"/>
              <a:t>GST: Introduction</a:t>
            </a:r>
            <a:endParaRPr lang="en-US" dirty="0"/>
          </a:p>
        </p:txBody>
      </p:sp>
      <p:sp>
        <p:nvSpPr>
          <p:cNvPr id="4" name="Title 3"/>
          <p:cNvSpPr>
            <a:spLocks noGrp="1"/>
          </p:cNvSpPr>
          <p:nvPr>
            <p:ph type="title"/>
          </p:nvPr>
        </p:nvSpPr>
        <p:spPr/>
        <p:txBody>
          <a:bodyPr/>
          <a:lstStyle/>
          <a:p>
            <a:r>
              <a:rPr lang="en-US" dirty="0" smtClean="0"/>
              <a:t>Why GST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GST\PPT\images FOR PPT\dilema1-300x225.jpg"/>
          <p:cNvPicPr>
            <a:picLocks noChangeAspect="1" noChangeArrowheads="1"/>
          </p:cNvPicPr>
          <p:nvPr/>
        </p:nvPicPr>
        <p:blipFill>
          <a:blip r:embed="rId3"/>
          <a:srcRect/>
          <a:stretch>
            <a:fillRect/>
          </a:stretch>
        </p:blipFill>
        <p:spPr bwMode="auto">
          <a:xfrm>
            <a:off x="2884714" y="4202206"/>
            <a:ext cx="2286000" cy="2117912"/>
          </a:xfrm>
          <a:prstGeom prst="rect">
            <a:avLst/>
          </a:prstGeom>
          <a:noFill/>
        </p:spPr>
      </p:pic>
      <p:sp>
        <p:nvSpPr>
          <p:cNvPr id="58" name="Rectangle 57"/>
          <p:cNvSpPr/>
          <p:nvPr/>
        </p:nvSpPr>
        <p:spPr>
          <a:xfrm>
            <a:off x="762000" y="460194"/>
            <a:ext cx="6749143" cy="516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lvl="0" algn="ctr"/>
            <a:r>
              <a:rPr lang="en-US" sz="2500" b="1" dirty="0">
                <a:solidFill>
                  <a:schemeClr val="tx1"/>
                </a:solidFill>
              </a:rPr>
              <a:t>5. </a:t>
            </a:r>
            <a:r>
              <a:rPr lang="en-US" sz="3200" b="1" dirty="0">
                <a:solidFill>
                  <a:schemeClr val="tx1"/>
                </a:solidFill>
              </a:rPr>
              <a:t>Goods Vs. Services dilemma ? </a:t>
            </a:r>
          </a:p>
        </p:txBody>
      </p:sp>
      <p:pic>
        <p:nvPicPr>
          <p:cNvPr id="6" name="Picture 5" descr="download.png"/>
          <p:cNvPicPr>
            <a:picLocks noChangeAspect="1"/>
          </p:cNvPicPr>
          <p:nvPr/>
        </p:nvPicPr>
        <p:blipFill>
          <a:blip r:embed="rId4"/>
          <a:stretch>
            <a:fillRect/>
          </a:stretch>
        </p:blipFill>
        <p:spPr>
          <a:xfrm>
            <a:off x="5497286" y="2218765"/>
            <a:ext cx="1585232" cy="1815353"/>
          </a:xfrm>
          <a:prstGeom prst="rect">
            <a:avLst/>
          </a:prstGeom>
        </p:spPr>
      </p:pic>
      <p:sp>
        <p:nvSpPr>
          <p:cNvPr id="23" name="TextBox 22"/>
          <p:cNvSpPr txBox="1"/>
          <p:nvPr/>
        </p:nvSpPr>
        <p:spPr>
          <a:xfrm>
            <a:off x="3810000" y="4605618"/>
            <a:ext cx="1034143" cy="364194"/>
          </a:xfrm>
          <a:prstGeom prst="rect">
            <a:avLst/>
          </a:prstGeom>
          <a:noFill/>
        </p:spPr>
        <p:txBody>
          <a:bodyPr wrap="square" lIns="71113" tIns="35556" rIns="71113" bIns="35556" rtlCol="0">
            <a:spAutoFit/>
          </a:bodyPr>
          <a:lstStyle/>
          <a:p>
            <a:r>
              <a:rPr lang="en-US" sz="1900" b="1" dirty="0">
                <a:solidFill>
                  <a:srgbClr val="FF0000"/>
                </a:solidFill>
              </a:rPr>
              <a:t>Sale</a:t>
            </a:r>
          </a:p>
        </p:txBody>
      </p:sp>
      <p:sp>
        <p:nvSpPr>
          <p:cNvPr id="24" name="TextBox 23"/>
          <p:cNvSpPr txBox="1"/>
          <p:nvPr/>
        </p:nvSpPr>
        <p:spPr>
          <a:xfrm>
            <a:off x="5061856" y="5345207"/>
            <a:ext cx="1872343" cy="364194"/>
          </a:xfrm>
          <a:prstGeom prst="rect">
            <a:avLst/>
          </a:prstGeom>
          <a:noFill/>
        </p:spPr>
        <p:txBody>
          <a:bodyPr wrap="square" lIns="71113" tIns="35556" rIns="71113" bIns="35556" rtlCol="0">
            <a:spAutoFit/>
          </a:bodyPr>
          <a:lstStyle/>
          <a:p>
            <a:r>
              <a:rPr lang="en-US" sz="1900" b="1" dirty="0">
                <a:solidFill>
                  <a:srgbClr val="FF0000"/>
                </a:solidFill>
              </a:rPr>
              <a:t>Manufacturing</a:t>
            </a:r>
          </a:p>
        </p:txBody>
      </p:sp>
      <p:sp>
        <p:nvSpPr>
          <p:cNvPr id="25" name="TextBox 24"/>
          <p:cNvSpPr txBox="1"/>
          <p:nvPr/>
        </p:nvSpPr>
        <p:spPr>
          <a:xfrm>
            <a:off x="653143" y="1210236"/>
            <a:ext cx="2122714" cy="1225969"/>
          </a:xfrm>
          <a:prstGeom prst="rect">
            <a:avLst/>
          </a:prstGeom>
          <a:noFill/>
        </p:spPr>
        <p:txBody>
          <a:bodyPr wrap="square" lIns="71113" tIns="35556" rIns="71113" bIns="35556" rtlCol="0">
            <a:spAutoFit/>
          </a:bodyPr>
          <a:lstStyle/>
          <a:p>
            <a:pPr algn="ctr"/>
            <a:r>
              <a:rPr lang="en-US" sz="2500" dirty="0">
                <a:solidFill>
                  <a:srgbClr val="FF0000"/>
                </a:solidFill>
              </a:rPr>
              <a:t>License</a:t>
            </a:r>
            <a:r>
              <a:rPr lang="en-US" sz="2500" dirty="0"/>
              <a:t> </a:t>
            </a:r>
            <a:r>
              <a:rPr lang="en-US" sz="2500" dirty="0">
                <a:solidFill>
                  <a:srgbClr val="FF0000"/>
                </a:solidFill>
              </a:rPr>
              <a:t>Software in CD</a:t>
            </a:r>
          </a:p>
        </p:txBody>
      </p:sp>
      <p:sp>
        <p:nvSpPr>
          <p:cNvPr id="27" name="TextBox 26"/>
          <p:cNvSpPr txBox="1"/>
          <p:nvPr/>
        </p:nvSpPr>
        <p:spPr>
          <a:xfrm>
            <a:off x="2133601" y="5143501"/>
            <a:ext cx="1132114" cy="364194"/>
          </a:xfrm>
          <a:prstGeom prst="rect">
            <a:avLst/>
          </a:prstGeom>
          <a:noFill/>
        </p:spPr>
        <p:txBody>
          <a:bodyPr wrap="square" lIns="71113" tIns="35556" rIns="71113" bIns="35556" rtlCol="0">
            <a:spAutoFit/>
          </a:bodyPr>
          <a:lstStyle/>
          <a:p>
            <a:r>
              <a:rPr lang="en-US" sz="1900" b="1" dirty="0">
                <a:solidFill>
                  <a:srgbClr val="FF0000"/>
                </a:solidFill>
              </a:rPr>
              <a:t>Services</a:t>
            </a:r>
          </a:p>
        </p:txBody>
      </p:sp>
      <p:pic>
        <p:nvPicPr>
          <p:cNvPr id="2051" name="Picture 3" descr="E:\GST\PPT\images FOR PPT\Software.jpg"/>
          <p:cNvPicPr>
            <a:picLocks noChangeAspect="1" noChangeArrowheads="1"/>
          </p:cNvPicPr>
          <p:nvPr/>
        </p:nvPicPr>
        <p:blipFill>
          <a:blip r:embed="rId5" cstate="print"/>
          <a:srcRect/>
          <a:stretch>
            <a:fillRect/>
          </a:stretch>
        </p:blipFill>
        <p:spPr bwMode="auto">
          <a:xfrm>
            <a:off x="762000" y="2487706"/>
            <a:ext cx="1905000" cy="1764926"/>
          </a:xfrm>
          <a:prstGeom prst="rect">
            <a:avLst/>
          </a:prstGeom>
          <a:noFill/>
        </p:spPr>
      </p:pic>
      <p:sp>
        <p:nvSpPr>
          <p:cNvPr id="29" name="TextBox 28"/>
          <p:cNvSpPr txBox="1"/>
          <p:nvPr/>
        </p:nvSpPr>
        <p:spPr>
          <a:xfrm>
            <a:off x="5334000" y="1277471"/>
            <a:ext cx="2122714" cy="841248"/>
          </a:xfrm>
          <a:prstGeom prst="rect">
            <a:avLst/>
          </a:prstGeom>
          <a:noFill/>
        </p:spPr>
        <p:txBody>
          <a:bodyPr wrap="square" lIns="71113" tIns="35556" rIns="71113" bIns="35556" rtlCol="0">
            <a:spAutoFit/>
          </a:bodyPr>
          <a:lstStyle/>
          <a:p>
            <a:pPr algn="ctr"/>
            <a:r>
              <a:rPr lang="en-US" sz="2500" dirty="0">
                <a:solidFill>
                  <a:srgbClr val="FF0000"/>
                </a:solidFill>
              </a:rPr>
              <a:t>Sale of Food In Restaurant </a:t>
            </a:r>
          </a:p>
        </p:txBody>
      </p:sp>
      <p:sp>
        <p:nvSpPr>
          <p:cNvPr id="11" name="TextBox 10"/>
          <p:cNvSpPr txBox="1"/>
          <p:nvPr/>
        </p:nvSpPr>
        <p:spPr>
          <a:xfrm>
            <a:off x="-2177" y="5080"/>
            <a:ext cx="2928257" cy="307777"/>
          </a:xfrm>
          <a:prstGeom prst="rect">
            <a:avLst/>
          </a:prstGeom>
          <a:noFill/>
        </p:spPr>
        <p:txBody>
          <a:bodyPr wrap="square" rtlCol="0">
            <a:spAutoFit/>
          </a:bodyPr>
          <a:lstStyle/>
          <a:p>
            <a:r>
              <a:rPr lang="en-US" sz="1400" dirty="0">
                <a:solidFill>
                  <a:srgbClr val="FF0000"/>
                </a:solidFill>
              </a:rPr>
              <a:t>Limitations of current Tax regime :</a:t>
            </a:r>
          </a:p>
        </p:txBody>
      </p:sp>
    </p:spTree>
    <p:extLst>
      <p:ext uri="{BB962C8B-B14F-4D97-AF65-F5344CB8AC3E}">
        <p14:creationId xmlns:p14="http://schemas.microsoft.com/office/powerpoint/2010/main" val="282386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2.jpg"/>
          <p:cNvPicPr>
            <a:picLocks noChangeAspect="1"/>
          </p:cNvPicPr>
          <p:nvPr/>
        </p:nvPicPr>
        <p:blipFill>
          <a:blip r:embed="rId3">
            <a:clrChange>
              <a:clrFrom>
                <a:srgbClr val="F1F0EC"/>
              </a:clrFrom>
              <a:clrTo>
                <a:srgbClr val="F1F0EC">
                  <a:alpha val="0"/>
                </a:srgbClr>
              </a:clrTo>
            </a:clrChange>
          </a:blip>
          <a:srcRect l="19278" r="11905"/>
          <a:stretch>
            <a:fillRect/>
          </a:stretch>
        </p:blipFill>
        <p:spPr>
          <a:xfrm>
            <a:off x="598714" y="1933015"/>
            <a:ext cx="3048000" cy="3244103"/>
          </a:xfrm>
          <a:prstGeom prst="rect">
            <a:avLst/>
          </a:prstGeom>
        </p:spPr>
      </p:pic>
      <p:pic>
        <p:nvPicPr>
          <p:cNvPr id="7" name="Picture 6" descr="gujrat-011.jpg"/>
          <p:cNvPicPr>
            <a:picLocks noChangeAspect="1"/>
          </p:cNvPicPr>
          <p:nvPr/>
        </p:nvPicPr>
        <p:blipFill>
          <a:blip r:embed="rId4">
            <a:clrChange>
              <a:clrFrom>
                <a:srgbClr val="E4E4E4"/>
              </a:clrFrom>
              <a:clrTo>
                <a:srgbClr val="E4E4E4">
                  <a:alpha val="0"/>
                </a:srgbClr>
              </a:clrTo>
            </a:clrChange>
          </a:blip>
          <a:srcRect l="16571" t="9518" r="16000" b="5663"/>
          <a:stretch>
            <a:fillRect/>
          </a:stretch>
        </p:blipFill>
        <p:spPr>
          <a:xfrm>
            <a:off x="4844143" y="2017059"/>
            <a:ext cx="3211286" cy="2958353"/>
          </a:xfrm>
          <a:prstGeom prst="rect">
            <a:avLst/>
          </a:prstGeom>
        </p:spPr>
      </p:pic>
      <p:sp>
        <p:nvSpPr>
          <p:cNvPr id="8" name="Arc 7"/>
          <p:cNvSpPr/>
          <p:nvPr/>
        </p:nvSpPr>
        <p:spPr>
          <a:xfrm rot="18880889">
            <a:off x="2587968" y="2252563"/>
            <a:ext cx="3388659" cy="2808514"/>
          </a:xfrm>
          <a:prstGeom prst="arc">
            <a:avLst/>
          </a:prstGeom>
          <a:ln>
            <a:solidFill>
              <a:srgbClr val="FF0000"/>
            </a:solidFill>
          </a:ln>
        </p:spPr>
        <p:style>
          <a:lnRef idx="3">
            <a:schemeClr val="dk1"/>
          </a:lnRef>
          <a:fillRef idx="0">
            <a:schemeClr val="dk1"/>
          </a:fillRef>
          <a:effectRef idx="2">
            <a:schemeClr val="dk1"/>
          </a:effectRef>
          <a:fontRef idx="minor">
            <a:schemeClr val="tx1"/>
          </a:fontRef>
        </p:style>
        <p:txBody>
          <a:bodyPr lIns="71113" tIns="35556" rIns="71113" bIns="35556" rtlCol="0" anchor="ctr"/>
          <a:lstStyle/>
          <a:p>
            <a:pPr algn="ctr"/>
            <a:endParaRPr lang="en-US"/>
          </a:p>
        </p:txBody>
      </p:sp>
      <p:sp>
        <p:nvSpPr>
          <p:cNvPr id="13" name="Arc 12"/>
          <p:cNvSpPr/>
          <p:nvPr/>
        </p:nvSpPr>
        <p:spPr>
          <a:xfrm rot="8213184">
            <a:off x="2958791" y="409790"/>
            <a:ext cx="2743200" cy="3550024"/>
          </a:xfrm>
          <a:prstGeom prst="arc">
            <a:avLst/>
          </a:prstGeom>
          <a:ln>
            <a:solidFill>
              <a:srgbClr val="FF0000"/>
            </a:solidFill>
          </a:ln>
        </p:spPr>
        <p:style>
          <a:lnRef idx="3">
            <a:schemeClr val="dk1"/>
          </a:lnRef>
          <a:fillRef idx="0">
            <a:schemeClr val="dk1"/>
          </a:fillRef>
          <a:effectRef idx="2">
            <a:schemeClr val="dk1"/>
          </a:effectRef>
          <a:fontRef idx="minor">
            <a:schemeClr val="tx1"/>
          </a:fontRef>
        </p:style>
        <p:txBody>
          <a:bodyPr lIns="71113" tIns="35556" rIns="71113" bIns="35556" rtlCol="0" anchor="ctr"/>
          <a:lstStyle/>
          <a:p>
            <a:pPr algn="ctr"/>
            <a:endParaRPr lang="en-US"/>
          </a:p>
        </p:txBody>
      </p:sp>
      <p:sp>
        <p:nvSpPr>
          <p:cNvPr id="15" name="Right Arrow 14"/>
          <p:cNvSpPr/>
          <p:nvPr/>
        </p:nvSpPr>
        <p:spPr>
          <a:xfrm>
            <a:off x="4027714" y="3765177"/>
            <a:ext cx="544286" cy="2689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endParaRPr lang="en-US"/>
          </a:p>
        </p:txBody>
      </p:sp>
      <p:sp>
        <p:nvSpPr>
          <p:cNvPr id="17" name="Left Arrow 16"/>
          <p:cNvSpPr/>
          <p:nvPr/>
        </p:nvSpPr>
        <p:spPr>
          <a:xfrm>
            <a:off x="3973286" y="1815353"/>
            <a:ext cx="544286" cy="26894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endParaRPr lang="en-US"/>
          </a:p>
        </p:txBody>
      </p:sp>
      <p:sp>
        <p:nvSpPr>
          <p:cNvPr id="18" name="TextBox 17"/>
          <p:cNvSpPr txBox="1"/>
          <p:nvPr/>
        </p:nvSpPr>
        <p:spPr>
          <a:xfrm>
            <a:off x="4082143" y="1542473"/>
            <a:ext cx="1796142" cy="364194"/>
          </a:xfrm>
          <a:prstGeom prst="rect">
            <a:avLst/>
          </a:prstGeom>
          <a:noFill/>
        </p:spPr>
        <p:txBody>
          <a:bodyPr wrap="square" lIns="71113" tIns="35556" rIns="71113" bIns="35556" rtlCol="0">
            <a:spAutoFit/>
          </a:bodyPr>
          <a:lstStyle/>
          <a:p>
            <a:r>
              <a:rPr lang="en-US" sz="1900" b="1" dirty="0">
                <a:solidFill>
                  <a:srgbClr val="371FC9"/>
                </a:solidFill>
              </a:rPr>
              <a:t>No Entry Tax</a:t>
            </a:r>
          </a:p>
        </p:txBody>
      </p:sp>
      <p:sp>
        <p:nvSpPr>
          <p:cNvPr id="19" name="TextBox 18"/>
          <p:cNvSpPr txBox="1"/>
          <p:nvPr/>
        </p:nvSpPr>
        <p:spPr>
          <a:xfrm>
            <a:off x="3537857" y="3895708"/>
            <a:ext cx="1088571" cy="656582"/>
          </a:xfrm>
          <a:prstGeom prst="rect">
            <a:avLst/>
          </a:prstGeom>
          <a:noFill/>
        </p:spPr>
        <p:txBody>
          <a:bodyPr wrap="square" lIns="71113" tIns="35556" rIns="71113" bIns="35556" rtlCol="0">
            <a:spAutoFit/>
          </a:bodyPr>
          <a:lstStyle/>
          <a:p>
            <a:r>
              <a:rPr lang="en-US" sz="1900" b="1" dirty="0">
                <a:solidFill>
                  <a:srgbClr val="371FC9"/>
                </a:solidFill>
              </a:rPr>
              <a:t>Entry Tax</a:t>
            </a:r>
          </a:p>
        </p:txBody>
      </p:sp>
      <p:sp>
        <p:nvSpPr>
          <p:cNvPr id="20" name="TextBox 19"/>
          <p:cNvSpPr txBox="1"/>
          <p:nvPr/>
        </p:nvSpPr>
        <p:spPr>
          <a:xfrm>
            <a:off x="3429000" y="5580530"/>
            <a:ext cx="1959429" cy="948970"/>
          </a:xfrm>
          <a:prstGeom prst="rect">
            <a:avLst/>
          </a:prstGeom>
          <a:noFill/>
        </p:spPr>
        <p:txBody>
          <a:bodyPr wrap="square" lIns="71113" tIns="35556" rIns="71113" bIns="35556" rtlCol="0">
            <a:spAutoFit/>
          </a:bodyPr>
          <a:lstStyle/>
          <a:p>
            <a:pPr algn="ctr"/>
            <a:r>
              <a:rPr lang="en-US" sz="1900" b="1" dirty="0">
                <a:solidFill>
                  <a:srgbClr val="371FC9"/>
                </a:solidFill>
              </a:rPr>
              <a:t>Value Added Tax</a:t>
            </a:r>
          </a:p>
          <a:p>
            <a:pPr algn="ctr"/>
            <a:r>
              <a:rPr lang="en-US" sz="1900" b="1" dirty="0">
                <a:solidFill>
                  <a:srgbClr val="371FC9"/>
                </a:solidFill>
              </a:rPr>
              <a:t>e.g. on Sugar</a:t>
            </a:r>
          </a:p>
        </p:txBody>
      </p:sp>
      <p:cxnSp>
        <p:nvCxnSpPr>
          <p:cNvPr id="22" name="Straight Arrow Connector 21"/>
          <p:cNvCxnSpPr/>
          <p:nvPr/>
        </p:nvCxnSpPr>
        <p:spPr>
          <a:xfrm rot="5400000" flipH="1" flipV="1">
            <a:off x="4796341" y="4610196"/>
            <a:ext cx="1456316" cy="70757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rot="10800000">
            <a:off x="2775857" y="3832412"/>
            <a:ext cx="816429" cy="1880619"/>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5279572" y="4706471"/>
            <a:ext cx="707571" cy="564249"/>
          </a:xfrm>
          <a:prstGeom prst="rect">
            <a:avLst/>
          </a:prstGeom>
          <a:noFill/>
          <a:ln>
            <a:noFill/>
          </a:ln>
        </p:spPr>
        <p:txBody>
          <a:bodyPr wrap="square" lIns="71113" tIns="35556" rIns="71113" bIns="35556" rtlCol="0">
            <a:spAutoFit/>
          </a:bodyPr>
          <a:lstStyle/>
          <a:p>
            <a:r>
              <a:rPr lang="en-US" sz="1600" b="1" dirty="0">
                <a:solidFill>
                  <a:srgbClr val="FF0000"/>
                </a:solidFill>
              </a:rPr>
              <a:t>@   4%</a:t>
            </a:r>
          </a:p>
        </p:txBody>
      </p:sp>
      <p:sp>
        <p:nvSpPr>
          <p:cNvPr id="29" name="TextBox 28"/>
          <p:cNvSpPr txBox="1"/>
          <p:nvPr/>
        </p:nvSpPr>
        <p:spPr>
          <a:xfrm>
            <a:off x="2993571" y="4706471"/>
            <a:ext cx="816429" cy="564249"/>
          </a:xfrm>
          <a:prstGeom prst="rect">
            <a:avLst/>
          </a:prstGeom>
          <a:noFill/>
          <a:ln>
            <a:noFill/>
          </a:ln>
        </p:spPr>
        <p:txBody>
          <a:bodyPr wrap="square" lIns="71113" tIns="35556" rIns="71113" bIns="35556" rtlCol="0">
            <a:spAutoFit/>
          </a:bodyPr>
          <a:lstStyle/>
          <a:p>
            <a:r>
              <a:rPr lang="en-US" sz="1600" b="1" dirty="0">
                <a:solidFill>
                  <a:srgbClr val="FF0000"/>
                </a:solidFill>
              </a:rPr>
              <a:t>@  NIL %</a:t>
            </a:r>
          </a:p>
        </p:txBody>
      </p:sp>
      <p:sp>
        <p:nvSpPr>
          <p:cNvPr id="30" name="Rectangle 29"/>
          <p:cNvSpPr/>
          <p:nvPr/>
        </p:nvSpPr>
        <p:spPr>
          <a:xfrm>
            <a:off x="1115785" y="460194"/>
            <a:ext cx="6047015" cy="516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113" tIns="35556" rIns="71113" bIns="35556" rtlCol="0" anchor="ctr"/>
          <a:lstStyle/>
          <a:p>
            <a:pPr algn="ctr"/>
            <a:r>
              <a:rPr lang="en-US" sz="2500" b="1" dirty="0">
                <a:solidFill>
                  <a:schemeClr val="tx1"/>
                </a:solidFill>
              </a:rPr>
              <a:t>4. </a:t>
            </a:r>
            <a:r>
              <a:rPr lang="en-US" sz="3200" b="1" dirty="0">
                <a:solidFill>
                  <a:schemeClr val="tx1"/>
                </a:solidFill>
              </a:rPr>
              <a:t>Lack of Uniformity</a:t>
            </a:r>
            <a:endParaRPr lang="en-IN" sz="2500" b="1" dirty="0">
              <a:solidFill>
                <a:schemeClr val="tx1"/>
              </a:solidFill>
            </a:endParaRPr>
          </a:p>
        </p:txBody>
      </p:sp>
      <p:sp>
        <p:nvSpPr>
          <p:cNvPr id="16" name="TextBox 15"/>
          <p:cNvSpPr txBox="1"/>
          <p:nvPr/>
        </p:nvSpPr>
        <p:spPr>
          <a:xfrm>
            <a:off x="-2177" y="5080"/>
            <a:ext cx="2928257" cy="307777"/>
          </a:xfrm>
          <a:prstGeom prst="rect">
            <a:avLst/>
          </a:prstGeom>
          <a:noFill/>
        </p:spPr>
        <p:txBody>
          <a:bodyPr wrap="square" rtlCol="0">
            <a:spAutoFit/>
          </a:bodyPr>
          <a:lstStyle/>
          <a:p>
            <a:r>
              <a:rPr lang="en-US" sz="1400" dirty="0">
                <a:solidFill>
                  <a:srgbClr val="FF0000"/>
                </a:solidFill>
              </a:rPr>
              <a:t>Limitations of current Tax regime :</a:t>
            </a:r>
          </a:p>
        </p:txBody>
      </p:sp>
    </p:spTree>
    <p:extLst>
      <p:ext uri="{BB962C8B-B14F-4D97-AF65-F5344CB8AC3E}">
        <p14:creationId xmlns:p14="http://schemas.microsoft.com/office/powerpoint/2010/main" val="414560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1855</TotalTime>
  <Words>3485</Words>
  <Application>Microsoft Office PowerPoint</Application>
  <PresentationFormat>On-screen Show (4:3)</PresentationFormat>
  <Paragraphs>441</Paragraphs>
  <Slides>64</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Arial</vt:lpstr>
      <vt:lpstr>Bookman Old Style</vt:lpstr>
      <vt:lpstr>Calibri</vt:lpstr>
      <vt:lpstr>Lucida Sans Unicode</vt:lpstr>
      <vt:lpstr>Times New Roman</vt:lpstr>
      <vt:lpstr>Verdana</vt:lpstr>
      <vt:lpstr>Wingdings</vt:lpstr>
      <vt:lpstr>Wingdings 2</vt:lpstr>
      <vt:lpstr>Wingdings 3</vt:lpstr>
      <vt:lpstr>Concourse</vt:lpstr>
      <vt:lpstr>GOODS &amp; SERVICES TAX  (GST) IN INDIA</vt:lpstr>
      <vt:lpstr>Tax payer &amp; various Tax Authorities of Local body,State , Central Govt.</vt:lpstr>
      <vt:lpstr>IDEAL TAXATION </vt:lpstr>
      <vt:lpstr>TAX, SOCIETY, COUNTRY</vt:lpstr>
      <vt:lpstr>Pre-gst Tax structure in India</vt:lpstr>
      <vt:lpstr>Subsuming of Existing Taxes</vt:lpstr>
      <vt:lpstr>Why GST ?</vt:lpstr>
      <vt:lpstr>PowerPoint Presentation</vt:lpstr>
      <vt:lpstr>PowerPoint Presentation</vt:lpstr>
      <vt:lpstr>IMPORTANCE OF GST </vt:lpstr>
      <vt:lpstr>WHY GST BETTER THAN EARLIER LAWS ?</vt:lpstr>
      <vt:lpstr>PowerPoint Presentation</vt:lpstr>
      <vt:lpstr>JOURNEY OF GST IN INDIA</vt:lpstr>
      <vt:lpstr>What u r required to know for GST</vt:lpstr>
      <vt:lpstr>Purpose of GST as per constitution</vt:lpstr>
      <vt:lpstr>Unique Concepts/Features:-</vt:lpstr>
      <vt:lpstr>PowerPoint Presentation</vt:lpstr>
      <vt:lpstr>WHY GST IS MUST ?</vt:lpstr>
      <vt:lpstr>IMPACT OF GST AS OF NOW</vt:lpstr>
      <vt:lpstr>Impact of GST 2/2</vt:lpstr>
      <vt:lpstr>Impact of GST 3/3</vt:lpstr>
      <vt:lpstr>Definition of supply</vt:lpstr>
      <vt:lpstr>SCHEDULE I  Activities to be treated as supply even if made WITHOUT CONSIDERATION</vt:lpstr>
      <vt:lpstr>Schedule II-to be treated as supply</vt:lpstr>
      <vt:lpstr>Continue schedule ii</vt:lpstr>
      <vt:lpstr>Schedule III following not supply</vt:lpstr>
      <vt:lpstr>Imp definitions </vt:lpstr>
      <vt:lpstr>Diff. between composite &amp; mixed supply</vt:lpstr>
      <vt:lpstr>What is meant by exempt supply ?</vt:lpstr>
      <vt:lpstr>What is meant by job work ?</vt:lpstr>
      <vt:lpstr>Outward supply</vt:lpstr>
      <vt:lpstr>R C M means ?</vt:lpstr>
      <vt:lpstr>Valid return ?</vt:lpstr>
      <vt:lpstr>Registration threshold limit</vt:lpstr>
      <vt:lpstr>PowerPoint Presentation</vt:lpstr>
      <vt:lpstr>REGISTRATION COMPULSORY IN FOLLOWING CASES:- </vt:lpstr>
      <vt:lpstr>Regn-continue</vt:lpstr>
      <vt:lpstr>Process of registration</vt:lpstr>
      <vt:lpstr>Registration -continue</vt:lpstr>
      <vt:lpstr>Registration-continue</vt:lpstr>
      <vt:lpstr>PowerPoint Presentation</vt:lpstr>
      <vt:lpstr>Composition scheme of GST</vt:lpstr>
      <vt:lpstr>Composition scheme-continue</vt:lpstr>
      <vt:lpstr>RCM for composition scheme</vt:lpstr>
      <vt:lpstr>Examples of RCM under GST</vt:lpstr>
      <vt:lpstr>Composition :-applicability</vt:lpstr>
      <vt:lpstr>Composition scheme</vt:lpstr>
      <vt:lpstr>Concept of R C M</vt:lpstr>
      <vt:lpstr>Job work under GST</vt:lpstr>
      <vt:lpstr>Input tax credit under GST</vt:lpstr>
      <vt:lpstr>ITC- continue</vt:lpstr>
      <vt:lpstr>SEQUENCE OF UTILIZATION OF ITC</vt:lpstr>
      <vt:lpstr>Refund of GST</vt:lpstr>
      <vt:lpstr>Valuation of supply under GST</vt:lpstr>
      <vt:lpstr>E way bill</vt:lpstr>
      <vt:lpstr>GST DETAILS RELATING TO CS</vt:lpstr>
      <vt:lpstr>COMPANY SECRETARY CONTINUE</vt:lpstr>
      <vt:lpstr>SERVICE ACCOUNTING CODES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GOODS AND SERVICES TAX  (GST) IN INDIA</dc:title>
  <dc:creator>Arun</dc:creator>
  <cp:lastModifiedBy>FINTAX</cp:lastModifiedBy>
  <cp:revision>188</cp:revision>
  <dcterms:created xsi:type="dcterms:W3CDTF">2006-08-16T00:00:00Z</dcterms:created>
  <dcterms:modified xsi:type="dcterms:W3CDTF">2021-03-02T16:09:28Z</dcterms:modified>
</cp:coreProperties>
</file>