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8391525" cy="64103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7466" y="2177923"/>
            <a:ext cx="8529066" cy="171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CCC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CCC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CCC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7817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86400" y="6172200"/>
            <a:ext cx="3362325" cy="4857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2994" y="38811"/>
            <a:ext cx="307467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CCCCF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3850" y="1457325"/>
            <a:ext cx="7105650" cy="3761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E7F4FB-8AC5-4320-B81C-0D5DABC4D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8E3E2-A7B8-473D-B1AE-A6645BD89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3850" y="1457325"/>
            <a:ext cx="7105650" cy="1384995"/>
          </a:xfrm>
        </p:spPr>
        <p:txBody>
          <a:bodyPr/>
          <a:lstStyle/>
          <a:p>
            <a:endParaRPr lang="en-US" dirty="0"/>
          </a:p>
          <a:p>
            <a:r>
              <a:rPr lang="en-IN" sz="3600" dirty="0"/>
              <a:t>MANAGEMENT AND MONITORING </a:t>
            </a:r>
            <a:r>
              <a:rPr lang="en-IN" sz="3600" b="1" dirty="0"/>
              <a:t>clinical Trail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0" y="1638300"/>
            <a:ext cx="1143000" cy="11811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66427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Consideration:</a:t>
            </a:r>
            <a:r>
              <a:rPr spc="-50" dirty="0"/>
              <a:t> </a:t>
            </a:r>
            <a:r>
              <a:rPr sz="4400" dirty="0"/>
              <a:t>System</a:t>
            </a:r>
            <a:r>
              <a:rPr sz="4400" spc="-45" dirty="0"/>
              <a:t> </a:t>
            </a:r>
            <a:r>
              <a:rPr sz="4400" dirty="0"/>
              <a:t>Types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602994" y="1396975"/>
            <a:ext cx="7047865" cy="466852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0"/>
              </a:spcBef>
              <a:buFont typeface="Verdana"/>
              <a:buChar char="•"/>
              <a:tabLst>
                <a:tab pos="355600" algn="l"/>
              </a:tabLst>
            </a:pPr>
            <a:r>
              <a:rPr sz="2600" b="1" dirty="0">
                <a:latin typeface="Verdana"/>
                <a:cs typeface="Verdana"/>
              </a:rPr>
              <a:t>Standard</a:t>
            </a:r>
            <a:r>
              <a:rPr sz="2600" b="1" spc="-85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CTMS:</a:t>
            </a:r>
            <a:endParaRPr sz="2600">
              <a:latin typeface="Verdana"/>
              <a:cs typeface="Verdana"/>
            </a:endParaRPr>
          </a:p>
          <a:p>
            <a:pPr marL="634365" marR="1335405" lvl="1" indent="-277495">
              <a:lnSpc>
                <a:spcPct val="100000"/>
              </a:lnSpc>
              <a:spcBef>
                <a:spcPts val="535"/>
              </a:spcBef>
              <a:buChar char="–"/>
              <a:tabLst>
                <a:tab pos="635000" algn="l"/>
              </a:tabLst>
            </a:pP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Out-of-the-box</a:t>
            </a:r>
            <a:r>
              <a:rPr sz="22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system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without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 organization-specific customizations</a:t>
            </a:r>
            <a:endParaRPr sz="22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530"/>
              </a:spcBef>
              <a:buChar char="–"/>
              <a:tabLst>
                <a:tab pos="635000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Shorter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implementation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time,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but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may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not</a:t>
            </a:r>
            <a:endParaRPr sz="2200">
              <a:latin typeface="Verdana"/>
              <a:cs typeface="Verdana"/>
            </a:endParaRPr>
          </a:p>
          <a:p>
            <a:pPr marL="634365">
              <a:lnSpc>
                <a:spcPct val="100000"/>
              </a:lnSpc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meet all of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2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organization’s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endParaRPr sz="2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Font typeface="Verdana"/>
              <a:buChar char="•"/>
              <a:tabLst>
                <a:tab pos="355600" algn="l"/>
              </a:tabLst>
            </a:pPr>
            <a:r>
              <a:rPr sz="2600" b="1" dirty="0">
                <a:latin typeface="Verdana"/>
                <a:cs typeface="Verdana"/>
              </a:rPr>
              <a:t>CTMS</a:t>
            </a:r>
            <a:r>
              <a:rPr sz="2600" b="1" spc="-35" dirty="0">
                <a:latin typeface="Verdana"/>
                <a:cs typeface="Verdana"/>
              </a:rPr>
              <a:t> </a:t>
            </a:r>
            <a:r>
              <a:rPr sz="2600" b="1" spc="-5" dirty="0">
                <a:latin typeface="Verdana"/>
                <a:cs typeface="Verdana"/>
              </a:rPr>
              <a:t>Accelerator:</a:t>
            </a:r>
            <a:endParaRPr sz="2600">
              <a:latin typeface="Verdana"/>
              <a:cs typeface="Verdana"/>
            </a:endParaRPr>
          </a:p>
          <a:p>
            <a:pPr marL="634365" marR="373380" lvl="1" indent="-277495">
              <a:lnSpc>
                <a:spcPct val="100000"/>
              </a:lnSpc>
              <a:spcBef>
                <a:spcPts val="535"/>
              </a:spcBef>
              <a:buChar char="–"/>
              <a:tabLst>
                <a:tab pos="635000" algn="l"/>
              </a:tabLst>
            </a:pP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Pre-configured</a:t>
            </a:r>
            <a:r>
              <a:rPr sz="2200" spc="4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version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standard</a:t>
            </a:r>
            <a:r>
              <a:rPr sz="22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CTMS </a:t>
            </a:r>
            <a:r>
              <a:rPr sz="2200" spc="-76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that</a:t>
            </a:r>
            <a:r>
              <a:rPr sz="22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includes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commonly-requested 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configurations</a:t>
            </a:r>
            <a:r>
              <a:rPr sz="22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enhanced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functionality</a:t>
            </a:r>
            <a:endParaRPr sz="22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530"/>
              </a:spcBef>
              <a:buChar char="–"/>
              <a:tabLst>
                <a:tab pos="635000" algn="l"/>
              </a:tabLst>
            </a:pP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Can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satisfy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many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organization’s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key</a:t>
            </a:r>
            <a:endParaRPr sz="2200">
              <a:latin typeface="Verdana"/>
              <a:cs typeface="Verdana"/>
            </a:endParaRPr>
          </a:p>
          <a:p>
            <a:pPr marR="12065" algn="r">
              <a:lnSpc>
                <a:spcPct val="100000"/>
              </a:lnSpc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r>
              <a:rPr sz="22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without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 additional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development</a:t>
            </a:r>
            <a:endParaRPr sz="2200">
              <a:latin typeface="Verdana"/>
              <a:cs typeface="Verdana"/>
            </a:endParaRPr>
          </a:p>
          <a:p>
            <a:pPr marL="634365" marR="5080" lvl="1" indent="-635000" algn="r">
              <a:lnSpc>
                <a:spcPct val="100000"/>
              </a:lnSpc>
              <a:spcBef>
                <a:spcPts val="530"/>
              </a:spcBef>
              <a:buChar char="–"/>
              <a:tabLst>
                <a:tab pos="635000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Less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time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cost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than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customized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system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396975"/>
            <a:ext cx="7032625" cy="338264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0"/>
              </a:spcBef>
              <a:buFont typeface="Verdana"/>
              <a:buChar char="•"/>
              <a:tabLst>
                <a:tab pos="355600" algn="l"/>
              </a:tabLst>
            </a:pPr>
            <a:r>
              <a:rPr sz="2600" b="1" dirty="0">
                <a:latin typeface="Verdana"/>
                <a:cs typeface="Verdana"/>
              </a:rPr>
              <a:t>Customized</a:t>
            </a:r>
            <a:r>
              <a:rPr sz="2600" b="1" spc="-70" dirty="0">
                <a:latin typeface="Verdana"/>
                <a:cs typeface="Verdana"/>
              </a:rPr>
              <a:t> </a:t>
            </a:r>
            <a:r>
              <a:rPr sz="2600" b="1" dirty="0">
                <a:latin typeface="Verdana"/>
                <a:cs typeface="Verdana"/>
              </a:rPr>
              <a:t>CTMS:</a:t>
            </a:r>
            <a:endParaRPr sz="2600">
              <a:latin typeface="Verdana"/>
              <a:cs typeface="Verdana"/>
            </a:endParaRPr>
          </a:p>
          <a:p>
            <a:pPr marL="634365" marR="1945005" lvl="1" indent="-277495">
              <a:lnSpc>
                <a:spcPct val="100000"/>
              </a:lnSpc>
              <a:spcBef>
                <a:spcPts val="535"/>
              </a:spcBef>
              <a:buChar char="–"/>
              <a:tabLst>
                <a:tab pos="635000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Standard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or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 Accelerator</a:t>
            </a:r>
            <a:r>
              <a:rPr sz="22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system </a:t>
            </a:r>
            <a:r>
              <a:rPr sz="2200" spc="-76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that is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tailored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to organization 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specific</a:t>
            </a:r>
            <a:r>
              <a:rPr sz="2200" spc="4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configurations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and/or 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enhancements</a:t>
            </a:r>
            <a:endParaRPr sz="22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530"/>
              </a:spcBef>
              <a:buChar char="–"/>
              <a:tabLst>
                <a:tab pos="635000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Implementations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average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9-12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months</a:t>
            </a:r>
            <a:endParaRPr sz="22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530"/>
              </a:spcBef>
              <a:buChar char="–"/>
              <a:tabLst>
                <a:tab pos="635000" algn="l"/>
              </a:tabLst>
            </a:pP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Costs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average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around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$1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million,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depending</a:t>
            </a:r>
            <a:endParaRPr sz="2200">
              <a:latin typeface="Verdana"/>
              <a:cs typeface="Verdana"/>
            </a:endParaRPr>
          </a:p>
          <a:p>
            <a:pPr marL="634365">
              <a:lnSpc>
                <a:spcPct val="100000"/>
              </a:lnSpc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on</a:t>
            </a:r>
            <a:r>
              <a:rPr sz="22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level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2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customization</a:t>
            </a:r>
            <a:endParaRPr sz="2200">
              <a:latin typeface="Verdana"/>
              <a:cs typeface="Verdana"/>
            </a:endParaRPr>
          </a:p>
          <a:p>
            <a:pPr marL="927100" lvl="2" indent="-285115">
              <a:lnSpc>
                <a:spcPct val="100000"/>
              </a:lnSpc>
              <a:spcBef>
                <a:spcPts val="439"/>
              </a:spcBef>
              <a:buChar char="•"/>
              <a:tabLst>
                <a:tab pos="926465" algn="l"/>
                <a:tab pos="927100" algn="l"/>
              </a:tabLst>
            </a:pPr>
            <a:r>
              <a:rPr sz="1800" spc="-5" dirty="0">
                <a:solidFill>
                  <a:srgbClr val="0D0D0D"/>
                </a:solidFill>
                <a:latin typeface="Verdana"/>
                <a:cs typeface="Verdana"/>
              </a:rPr>
              <a:t>Costs</a:t>
            </a:r>
            <a:r>
              <a:rPr sz="1800" dirty="0">
                <a:solidFill>
                  <a:srgbClr val="0D0D0D"/>
                </a:solidFill>
                <a:latin typeface="Verdana"/>
                <a:cs typeface="Verdana"/>
              </a:rPr>
              <a:t> can</a:t>
            </a:r>
            <a:r>
              <a:rPr sz="18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D0D0D"/>
                </a:solidFill>
                <a:latin typeface="Verdana"/>
                <a:cs typeface="Verdana"/>
              </a:rPr>
              <a:t>be</a:t>
            </a:r>
            <a:r>
              <a:rPr sz="1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D0D0D"/>
                </a:solidFill>
                <a:latin typeface="Verdana"/>
                <a:cs typeface="Verdana"/>
              </a:rPr>
              <a:t>reduced</a:t>
            </a:r>
            <a:r>
              <a:rPr sz="1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18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D0D0D"/>
                </a:solidFill>
                <a:latin typeface="Verdana"/>
                <a:cs typeface="Verdana"/>
              </a:rPr>
              <a:t>starting</a:t>
            </a:r>
            <a:r>
              <a:rPr sz="18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D0D0D"/>
                </a:solidFill>
                <a:latin typeface="Verdana"/>
                <a:cs typeface="Verdana"/>
              </a:rPr>
              <a:t>with</a:t>
            </a:r>
            <a:r>
              <a:rPr sz="18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D0D0D"/>
                </a:solidFill>
                <a:latin typeface="Verdana"/>
                <a:cs typeface="Verdana"/>
              </a:rPr>
              <a:t>an</a:t>
            </a:r>
            <a:r>
              <a:rPr sz="18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D0D0D"/>
                </a:solidFill>
                <a:latin typeface="Verdana"/>
                <a:cs typeface="Verdana"/>
              </a:rPr>
              <a:t>Accelerator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66427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Consideration:</a:t>
            </a:r>
            <a:r>
              <a:rPr spc="-50" dirty="0"/>
              <a:t> </a:t>
            </a:r>
            <a:r>
              <a:rPr sz="4400" dirty="0"/>
              <a:t>System</a:t>
            </a:r>
            <a:r>
              <a:rPr sz="4400" spc="-45" dirty="0"/>
              <a:t> </a:t>
            </a:r>
            <a:r>
              <a:rPr sz="4400" dirty="0"/>
              <a:t>Types</a:t>
            </a:r>
            <a:endParaRPr sz="4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67077" y="1605252"/>
            <a:ext cx="1210085" cy="167608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38811"/>
            <a:ext cx="29762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Consider</a:t>
            </a:r>
            <a:r>
              <a:rPr spc="5" dirty="0"/>
              <a:t>a</a:t>
            </a:r>
            <a:r>
              <a:rPr dirty="0"/>
              <a:t>tion: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85318"/>
            <a:ext cx="6456045" cy="4400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Implementation</a:t>
            </a:r>
            <a:r>
              <a:rPr sz="4400" spc="-50" dirty="0">
                <a:solidFill>
                  <a:srgbClr val="CCCCFF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Options</a:t>
            </a:r>
            <a:endParaRPr sz="4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329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10" dirty="0">
                <a:latin typeface="Verdana"/>
                <a:cs typeface="Verdana"/>
              </a:rPr>
              <a:t>In-House:</a:t>
            </a:r>
            <a:endParaRPr sz="2800">
              <a:latin typeface="Verdana"/>
              <a:cs typeface="Verdana"/>
            </a:endParaRPr>
          </a:p>
          <a:p>
            <a:pPr marL="634365" marR="672465" lvl="1" indent="-27749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Hardware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software is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owned,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housed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operated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organization</a:t>
            </a:r>
            <a:r>
              <a:rPr sz="24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maintained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by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its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IT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department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10" dirty="0">
                <a:latin typeface="Verdana"/>
                <a:cs typeface="Verdana"/>
              </a:rPr>
              <a:t>Hosted:</a:t>
            </a:r>
            <a:endParaRPr sz="2800">
              <a:latin typeface="Verdana"/>
              <a:cs typeface="Verdana"/>
            </a:endParaRPr>
          </a:p>
          <a:p>
            <a:pPr marL="634365" marR="5080" lvl="1" indent="-27749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Hardware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software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is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housed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maintained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off-site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third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party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58050" y="2328862"/>
            <a:ext cx="1200150" cy="94773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43800" y="4343400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7475"/>
            <a:ext cx="29762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Consider</a:t>
            </a:r>
            <a:r>
              <a:rPr spc="5" dirty="0"/>
              <a:t>a</a:t>
            </a:r>
            <a:r>
              <a:rPr dirty="0"/>
              <a:t>tion: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45694"/>
            <a:ext cx="7204709" cy="575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CCCCFF"/>
                </a:solidFill>
                <a:latin typeface="Arial MT"/>
                <a:cs typeface="Arial MT"/>
              </a:rPr>
              <a:t>Hosting Options</a:t>
            </a:r>
            <a:endParaRPr sz="4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165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10" dirty="0">
                <a:latin typeface="Verdana"/>
                <a:cs typeface="Verdana"/>
              </a:rPr>
              <a:t>Dedicated</a:t>
            </a:r>
            <a:r>
              <a:rPr sz="2800" b="1" spc="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Hosting:</a:t>
            </a:r>
            <a:endParaRPr sz="2800">
              <a:latin typeface="Verdana"/>
              <a:cs typeface="Verdana"/>
            </a:endParaRPr>
          </a:p>
          <a:p>
            <a:pPr marL="634365" marR="5080" lvl="1" indent="-27749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You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own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 software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the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servers,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but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servers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are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housed/maintained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data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center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10" dirty="0">
                <a:latin typeface="Verdana"/>
                <a:cs typeface="Verdana"/>
              </a:rPr>
              <a:t>Shared</a:t>
            </a:r>
            <a:r>
              <a:rPr sz="2800" b="1" spc="-15" dirty="0">
                <a:latin typeface="Verdana"/>
                <a:cs typeface="Verdana"/>
              </a:rPr>
              <a:t> </a:t>
            </a:r>
            <a:r>
              <a:rPr sz="2800" b="1" spc="-10" dirty="0">
                <a:latin typeface="Verdana"/>
                <a:cs typeface="Verdana"/>
              </a:rPr>
              <a:t>Hosting:</a:t>
            </a:r>
            <a:endParaRPr sz="2800">
              <a:latin typeface="Verdana"/>
              <a:cs typeface="Verdana"/>
            </a:endParaRPr>
          </a:p>
          <a:p>
            <a:pPr marL="634365" marR="77470" lvl="1" indent="-27749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You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own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 software,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but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 servers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are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owned, housed,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maintained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by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data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center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can be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shared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others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Cloud</a:t>
            </a:r>
            <a:r>
              <a:rPr sz="2800" b="1" spc="1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Computing</a:t>
            </a:r>
            <a:r>
              <a:rPr sz="2800" b="1" spc="2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/</a:t>
            </a:r>
            <a:r>
              <a:rPr sz="2800" b="1" spc="-20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SaaS:</a:t>
            </a:r>
            <a:endParaRPr sz="28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58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You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lease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use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software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endParaRPr sz="2400">
              <a:latin typeface="Verdana"/>
              <a:cs typeface="Verdana"/>
            </a:endParaRPr>
          </a:p>
          <a:p>
            <a:pPr marL="634365">
              <a:lnSpc>
                <a:spcPct val="100000"/>
              </a:lnSpc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servers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Best</a:t>
            </a:r>
            <a:r>
              <a:rPr spc="-95" dirty="0"/>
              <a:t> </a:t>
            </a:r>
            <a:r>
              <a:rPr dirty="0"/>
              <a:t>Practices: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85318"/>
            <a:ext cx="7208520" cy="50222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Selection</a:t>
            </a:r>
            <a:r>
              <a:rPr sz="4400" spc="-55" dirty="0">
                <a:solidFill>
                  <a:srgbClr val="CCCCFF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Process</a:t>
            </a:r>
            <a:endParaRPr sz="4400">
              <a:latin typeface="Arial MT"/>
              <a:cs typeface="Arial MT"/>
            </a:endParaRPr>
          </a:p>
          <a:p>
            <a:pPr marL="355600" marR="1417320" indent="-342900">
              <a:lnSpc>
                <a:spcPct val="100000"/>
              </a:lnSpc>
              <a:spcBef>
                <a:spcPts val="3329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Collect</a:t>
            </a:r>
            <a:r>
              <a:rPr sz="28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r>
              <a:rPr sz="28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from</a:t>
            </a:r>
            <a:r>
              <a:rPr sz="28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ALL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stakeholders</a:t>
            </a:r>
            <a:endParaRPr sz="2800">
              <a:latin typeface="Verdana"/>
              <a:cs typeface="Verdana"/>
            </a:endParaRPr>
          </a:p>
          <a:p>
            <a:pPr marL="355600" marR="13589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Consider</a:t>
            </a:r>
            <a:r>
              <a:rPr sz="2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r>
              <a:rPr sz="28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beyond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system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functionality</a:t>
            </a:r>
            <a:endParaRPr sz="2800">
              <a:latin typeface="Verdana"/>
              <a:cs typeface="Verdana"/>
            </a:endParaRPr>
          </a:p>
          <a:p>
            <a:pPr marL="355600" marR="37401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Prioritize</a:t>
            </a:r>
            <a:r>
              <a:rPr sz="2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8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define</a:t>
            </a:r>
            <a:r>
              <a:rPr sz="2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your</a:t>
            </a:r>
            <a:r>
              <a:rPr sz="28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evaluation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scale</a:t>
            </a:r>
            <a:endParaRPr sz="2800">
              <a:latin typeface="Verdana"/>
              <a:cs typeface="Verdana"/>
            </a:endParaRPr>
          </a:p>
          <a:p>
            <a:pPr marL="756285" marR="5080" indent="-28702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–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Consider whether you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need all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r>
              <a:rPr sz="2400" spc="1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met</a:t>
            </a:r>
            <a:r>
              <a:rPr sz="2400" spc="14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immediately</a:t>
            </a:r>
            <a:r>
              <a:rPr sz="2400" spc="1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or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whether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some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can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wait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for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future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phase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Best</a:t>
            </a:r>
            <a:r>
              <a:rPr spc="-95" dirty="0"/>
              <a:t> </a:t>
            </a:r>
            <a:r>
              <a:rPr dirty="0"/>
              <a:t>Practices: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85318"/>
            <a:ext cx="7087234" cy="37084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Implementation</a:t>
            </a:r>
            <a:r>
              <a:rPr sz="4400" spc="-50" dirty="0">
                <a:solidFill>
                  <a:srgbClr val="CCCCFF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Strategy</a:t>
            </a:r>
            <a:endParaRPr sz="4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929"/>
              </a:spcBef>
              <a:buFont typeface="Verdana"/>
              <a:buChar char="•"/>
              <a:tabLst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“Big</a:t>
            </a:r>
            <a:r>
              <a:rPr sz="2800" b="1" spc="-55" dirty="0">
                <a:latin typeface="Verdana"/>
                <a:cs typeface="Verdana"/>
              </a:rPr>
              <a:t> </a:t>
            </a:r>
            <a:r>
              <a:rPr sz="2800" b="1" spc="-5" dirty="0">
                <a:latin typeface="Verdana"/>
                <a:cs typeface="Verdana"/>
              </a:rPr>
              <a:t>Bang”</a:t>
            </a:r>
            <a:endParaRPr sz="2800">
              <a:latin typeface="Verdana"/>
              <a:cs typeface="Verdana"/>
            </a:endParaRPr>
          </a:p>
          <a:p>
            <a:pPr marL="634365" marR="1906270" lvl="1" indent="-27749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All aspects of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implementation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completed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simultaneously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Font typeface="Verdana"/>
              <a:buChar char="•"/>
              <a:tabLst>
                <a:tab pos="355600" algn="l"/>
              </a:tabLst>
            </a:pPr>
            <a:r>
              <a:rPr sz="2600" b="1" dirty="0">
                <a:latin typeface="Verdana"/>
                <a:cs typeface="Verdana"/>
              </a:rPr>
              <a:t>Phased</a:t>
            </a:r>
            <a:endParaRPr sz="2600">
              <a:latin typeface="Verdana"/>
              <a:cs typeface="Verdana"/>
            </a:endParaRPr>
          </a:p>
          <a:p>
            <a:pPr marL="634365" marR="5080" lvl="1" indent="-277495">
              <a:lnSpc>
                <a:spcPct val="100000"/>
              </a:lnSpc>
              <a:spcBef>
                <a:spcPts val="595"/>
              </a:spcBef>
              <a:buChar char="–"/>
              <a:tabLst>
                <a:tab pos="635000" algn="l"/>
              </a:tabLst>
            </a:pP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Implementation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is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broken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up into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chunks,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such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as: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73351" y="3576828"/>
            <a:ext cx="7092950" cy="2295525"/>
            <a:chOff x="1673351" y="3576828"/>
            <a:chExt cx="7092950" cy="22955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3351" y="3576828"/>
              <a:ext cx="7092696" cy="22951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76399" y="4262628"/>
              <a:ext cx="1712976" cy="92201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018538" y="4497070"/>
            <a:ext cx="1031240" cy="43497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269240">
              <a:lnSpc>
                <a:spcPts val="1540"/>
              </a:lnSpc>
              <a:spcBef>
                <a:spcPts val="27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Basic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Ins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ll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on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67100" y="4262628"/>
            <a:ext cx="1714500" cy="92201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561334" y="4399610"/>
            <a:ext cx="1529080" cy="62865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algn="ctr">
              <a:lnSpc>
                <a:spcPct val="91100"/>
              </a:lnSpc>
              <a:spcBef>
                <a:spcPts val="254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Release</a:t>
            </a:r>
            <a:r>
              <a:rPr sz="1400" spc="-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for </a:t>
            </a:r>
            <a:r>
              <a:rPr sz="1400" spc="-4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Custom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Configurations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57800" y="4262628"/>
            <a:ext cx="1714500" cy="922019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351526" y="4399610"/>
            <a:ext cx="1528445" cy="62865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algn="ctr">
              <a:lnSpc>
                <a:spcPct val="91100"/>
              </a:lnSpc>
              <a:spcBef>
                <a:spcPts val="254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Data</a:t>
            </a:r>
            <a:r>
              <a:rPr sz="14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Migration</a:t>
            </a:r>
            <a:r>
              <a:rPr sz="1400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&amp; </a:t>
            </a:r>
            <a:r>
              <a:rPr sz="1400" spc="-4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Retirement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Legacy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Systems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50023" y="4262628"/>
            <a:ext cx="1712976" cy="92201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350379" y="4594352"/>
            <a:ext cx="11150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Integrations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42759" y="2819400"/>
            <a:ext cx="1935479" cy="118414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58000" y="1676400"/>
            <a:ext cx="1905000" cy="115341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Best</a:t>
            </a:r>
            <a:r>
              <a:rPr spc="-95" dirty="0"/>
              <a:t> </a:t>
            </a:r>
            <a:r>
              <a:rPr dirty="0"/>
              <a:t>Practices: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85318"/>
            <a:ext cx="6243320" cy="546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Before</a:t>
            </a:r>
            <a:r>
              <a:rPr sz="4400" spc="-30" dirty="0">
                <a:solidFill>
                  <a:srgbClr val="CCCCFF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Implementation</a:t>
            </a:r>
            <a:endParaRPr sz="4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3929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Assemble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your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project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team</a:t>
            </a:r>
            <a:endParaRPr sz="2800">
              <a:latin typeface="Verdana"/>
              <a:cs typeface="Verdana"/>
            </a:endParaRPr>
          </a:p>
          <a:p>
            <a:pPr marL="355600" marR="122428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Determine </a:t>
            </a:r>
            <a:r>
              <a:rPr sz="2800" spc="-10" dirty="0">
                <a:latin typeface="Verdana"/>
                <a:cs typeface="Verdana"/>
              </a:rPr>
              <a:t>the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tasks, </a:t>
            </a:r>
            <a:r>
              <a:rPr sz="2800" spc="-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deliverables,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deadlines, </a:t>
            </a:r>
            <a:r>
              <a:rPr sz="2800" spc="-5" dirty="0">
                <a:latin typeface="Verdana"/>
                <a:cs typeface="Verdana"/>
              </a:rPr>
              <a:t> and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responsible</a:t>
            </a:r>
            <a:r>
              <a:rPr sz="2800" spc="3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resources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Verdana"/>
                <a:cs typeface="Verdana"/>
              </a:rPr>
              <a:t>Create</a:t>
            </a:r>
            <a:r>
              <a:rPr sz="2800" spc="-1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scope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control</a:t>
            </a:r>
            <a:r>
              <a:rPr sz="2800" spc="3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Design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your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communication</a:t>
            </a:r>
            <a:r>
              <a:rPr sz="2800" spc="3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Begin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your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SOP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gap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analysis</a:t>
            </a:r>
            <a:endParaRPr sz="2800">
              <a:latin typeface="Verdana"/>
              <a:cs typeface="Verdana"/>
            </a:endParaRPr>
          </a:p>
          <a:p>
            <a:pPr marL="355600" marR="162941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Begin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analyzing</a:t>
            </a:r>
            <a:r>
              <a:rPr sz="2800" spc="3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the </a:t>
            </a:r>
            <a:r>
              <a:rPr sz="2800" spc="-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organizational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structure</a:t>
            </a:r>
            <a:endParaRPr sz="2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815328" y="1862327"/>
            <a:ext cx="1807845" cy="1807845"/>
            <a:chOff x="6815328" y="1862327"/>
            <a:chExt cx="1807845" cy="18078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5328" y="1862327"/>
              <a:ext cx="1807464" cy="18074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2057399"/>
              <a:ext cx="1219200" cy="1219200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32654" y="5276860"/>
            <a:ext cx="127959" cy="12881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7746620" y="5458614"/>
            <a:ext cx="244475" cy="367030"/>
            <a:chOff x="7746620" y="5458614"/>
            <a:chExt cx="244475" cy="36703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00004" y="5587426"/>
              <a:ext cx="190676" cy="23797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46620" y="5458614"/>
              <a:ext cx="142729" cy="163745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91366" y="5166588"/>
            <a:ext cx="198292" cy="210161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967728" y="4757928"/>
            <a:ext cx="1685925" cy="1655445"/>
            <a:chOff x="6967728" y="4757928"/>
            <a:chExt cx="1685925" cy="1655445"/>
          </a:xfrm>
        </p:grpSpPr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67728" y="4757928"/>
              <a:ext cx="1685544" cy="165506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165365" y="4951831"/>
              <a:ext cx="1096645" cy="1069340"/>
            </a:xfrm>
            <a:custGeom>
              <a:avLst/>
              <a:gdLst/>
              <a:ahLst/>
              <a:cxnLst/>
              <a:rect l="l" t="t" r="r" b="b"/>
              <a:pathLst>
                <a:path w="1096645" h="1069339">
                  <a:moveTo>
                    <a:pt x="181952" y="335953"/>
                  </a:moveTo>
                  <a:lnTo>
                    <a:pt x="108407" y="335953"/>
                  </a:lnTo>
                  <a:lnTo>
                    <a:pt x="108407" y="356692"/>
                  </a:lnTo>
                  <a:lnTo>
                    <a:pt x="181952" y="356692"/>
                  </a:lnTo>
                  <a:lnTo>
                    <a:pt x="181952" y="335953"/>
                  </a:lnTo>
                  <a:close/>
                </a:path>
                <a:path w="1096645" h="1069339">
                  <a:moveTo>
                    <a:pt x="181952" y="302653"/>
                  </a:moveTo>
                  <a:lnTo>
                    <a:pt x="108407" y="302653"/>
                  </a:lnTo>
                  <a:lnTo>
                    <a:pt x="108407" y="323392"/>
                  </a:lnTo>
                  <a:lnTo>
                    <a:pt x="181952" y="323392"/>
                  </a:lnTo>
                  <a:lnTo>
                    <a:pt x="181952" y="302653"/>
                  </a:lnTo>
                  <a:close/>
                </a:path>
                <a:path w="1096645" h="1069339">
                  <a:moveTo>
                    <a:pt x="223888" y="765505"/>
                  </a:moveTo>
                  <a:lnTo>
                    <a:pt x="210273" y="680351"/>
                  </a:lnTo>
                  <a:lnTo>
                    <a:pt x="214083" y="670534"/>
                  </a:lnTo>
                  <a:lnTo>
                    <a:pt x="210273" y="662889"/>
                  </a:lnTo>
                  <a:lnTo>
                    <a:pt x="201015" y="661263"/>
                  </a:lnTo>
                  <a:lnTo>
                    <a:pt x="195567" y="666711"/>
                  </a:lnTo>
                  <a:lnTo>
                    <a:pt x="201015" y="680351"/>
                  </a:lnTo>
                  <a:lnTo>
                    <a:pt x="199377" y="765505"/>
                  </a:lnTo>
                  <a:lnTo>
                    <a:pt x="223888" y="765505"/>
                  </a:lnTo>
                  <a:close/>
                </a:path>
                <a:path w="1096645" h="1069339">
                  <a:moveTo>
                    <a:pt x="258216" y="588657"/>
                  </a:moveTo>
                  <a:lnTo>
                    <a:pt x="239141" y="543356"/>
                  </a:lnTo>
                  <a:lnTo>
                    <a:pt x="193941" y="524256"/>
                  </a:lnTo>
                  <a:lnTo>
                    <a:pt x="180860" y="525348"/>
                  </a:lnTo>
                  <a:lnTo>
                    <a:pt x="141097" y="552640"/>
                  </a:lnTo>
                  <a:lnTo>
                    <a:pt x="130200" y="588657"/>
                  </a:lnTo>
                  <a:lnTo>
                    <a:pt x="131292" y="601764"/>
                  </a:lnTo>
                  <a:lnTo>
                    <a:pt x="157988" y="642162"/>
                  </a:lnTo>
                  <a:lnTo>
                    <a:pt x="193941" y="653072"/>
                  </a:lnTo>
                  <a:lnTo>
                    <a:pt x="207010" y="651979"/>
                  </a:lnTo>
                  <a:lnTo>
                    <a:pt x="247319" y="624687"/>
                  </a:lnTo>
                  <a:lnTo>
                    <a:pt x="258216" y="588657"/>
                  </a:lnTo>
                  <a:close/>
                </a:path>
                <a:path w="1096645" h="1069339">
                  <a:moveTo>
                    <a:pt x="323583" y="822820"/>
                  </a:moveTo>
                  <a:lnTo>
                    <a:pt x="295262" y="793889"/>
                  </a:lnTo>
                  <a:lnTo>
                    <a:pt x="271284" y="785152"/>
                  </a:lnTo>
                  <a:lnTo>
                    <a:pt x="256032" y="785152"/>
                  </a:lnTo>
                  <a:lnTo>
                    <a:pt x="248958" y="785698"/>
                  </a:lnTo>
                  <a:lnTo>
                    <a:pt x="242417" y="786790"/>
                  </a:lnTo>
                  <a:lnTo>
                    <a:pt x="237515" y="787336"/>
                  </a:lnTo>
                  <a:lnTo>
                    <a:pt x="234238" y="788428"/>
                  </a:lnTo>
                  <a:lnTo>
                    <a:pt x="233159" y="788428"/>
                  </a:lnTo>
                  <a:lnTo>
                    <a:pt x="235331" y="839190"/>
                  </a:lnTo>
                  <a:lnTo>
                    <a:pt x="244602" y="839190"/>
                  </a:lnTo>
                  <a:lnTo>
                    <a:pt x="247865" y="835914"/>
                  </a:lnTo>
                  <a:lnTo>
                    <a:pt x="250583" y="833729"/>
                  </a:lnTo>
                  <a:lnTo>
                    <a:pt x="253860" y="831545"/>
                  </a:lnTo>
                  <a:lnTo>
                    <a:pt x="257124" y="828827"/>
                  </a:lnTo>
                  <a:lnTo>
                    <a:pt x="260946" y="826643"/>
                  </a:lnTo>
                  <a:lnTo>
                    <a:pt x="265303" y="824458"/>
                  </a:lnTo>
                  <a:lnTo>
                    <a:pt x="270192" y="822820"/>
                  </a:lnTo>
                  <a:lnTo>
                    <a:pt x="276733" y="821728"/>
                  </a:lnTo>
                  <a:lnTo>
                    <a:pt x="283819" y="821728"/>
                  </a:lnTo>
                  <a:lnTo>
                    <a:pt x="306692" y="823366"/>
                  </a:lnTo>
                  <a:lnTo>
                    <a:pt x="313778" y="824458"/>
                  </a:lnTo>
                  <a:lnTo>
                    <a:pt x="320319" y="824458"/>
                  </a:lnTo>
                  <a:lnTo>
                    <a:pt x="323583" y="822820"/>
                  </a:lnTo>
                  <a:close/>
                </a:path>
                <a:path w="1096645" h="1069339">
                  <a:moveTo>
                    <a:pt x="327406" y="365429"/>
                  </a:moveTo>
                  <a:lnTo>
                    <a:pt x="300710" y="338683"/>
                  </a:lnTo>
                  <a:lnTo>
                    <a:pt x="295262" y="339229"/>
                  </a:lnTo>
                  <a:lnTo>
                    <a:pt x="274015" y="365429"/>
                  </a:lnTo>
                  <a:lnTo>
                    <a:pt x="274548" y="370878"/>
                  </a:lnTo>
                  <a:lnTo>
                    <a:pt x="300710" y="392722"/>
                  </a:lnTo>
                  <a:lnTo>
                    <a:pt x="306146" y="392176"/>
                  </a:lnTo>
                  <a:lnTo>
                    <a:pt x="327406" y="365429"/>
                  </a:lnTo>
                  <a:close/>
                </a:path>
                <a:path w="1096645" h="1069339">
                  <a:moveTo>
                    <a:pt x="397675" y="365429"/>
                  </a:moveTo>
                  <a:lnTo>
                    <a:pt x="370979" y="338683"/>
                  </a:lnTo>
                  <a:lnTo>
                    <a:pt x="365531" y="339229"/>
                  </a:lnTo>
                  <a:lnTo>
                    <a:pt x="344284" y="365429"/>
                  </a:lnTo>
                  <a:lnTo>
                    <a:pt x="344830" y="370878"/>
                  </a:lnTo>
                  <a:lnTo>
                    <a:pt x="370979" y="392722"/>
                  </a:lnTo>
                  <a:lnTo>
                    <a:pt x="376428" y="392176"/>
                  </a:lnTo>
                  <a:lnTo>
                    <a:pt x="397675" y="365429"/>
                  </a:lnTo>
                  <a:close/>
                </a:path>
                <a:path w="1096645" h="1069339">
                  <a:moveTo>
                    <a:pt x="420547" y="59753"/>
                  </a:moveTo>
                  <a:lnTo>
                    <a:pt x="67005" y="59753"/>
                  </a:lnTo>
                  <a:lnTo>
                    <a:pt x="67005" y="91541"/>
                  </a:lnTo>
                  <a:lnTo>
                    <a:pt x="121475" y="91541"/>
                  </a:lnTo>
                  <a:lnTo>
                    <a:pt x="121475" y="125869"/>
                  </a:lnTo>
                  <a:lnTo>
                    <a:pt x="89344" y="125869"/>
                  </a:lnTo>
                  <a:lnTo>
                    <a:pt x="89344" y="141122"/>
                  </a:lnTo>
                  <a:lnTo>
                    <a:pt x="89344" y="146202"/>
                  </a:lnTo>
                  <a:lnTo>
                    <a:pt x="89344" y="164007"/>
                  </a:lnTo>
                  <a:lnTo>
                    <a:pt x="144360" y="164007"/>
                  </a:lnTo>
                  <a:lnTo>
                    <a:pt x="144360" y="253009"/>
                  </a:lnTo>
                  <a:lnTo>
                    <a:pt x="144360" y="269532"/>
                  </a:lnTo>
                  <a:lnTo>
                    <a:pt x="108407" y="269532"/>
                  </a:lnTo>
                  <a:lnTo>
                    <a:pt x="108407" y="289877"/>
                  </a:lnTo>
                  <a:lnTo>
                    <a:pt x="181952" y="289877"/>
                  </a:lnTo>
                  <a:lnTo>
                    <a:pt x="181952" y="269532"/>
                  </a:lnTo>
                  <a:lnTo>
                    <a:pt x="149809" y="269532"/>
                  </a:lnTo>
                  <a:lnTo>
                    <a:pt x="149809" y="253009"/>
                  </a:lnTo>
                  <a:lnTo>
                    <a:pt x="149809" y="164007"/>
                  </a:lnTo>
                  <a:lnTo>
                    <a:pt x="178142" y="164007"/>
                  </a:lnTo>
                  <a:lnTo>
                    <a:pt x="178142" y="146202"/>
                  </a:lnTo>
                  <a:lnTo>
                    <a:pt x="197205" y="146202"/>
                  </a:lnTo>
                  <a:lnTo>
                    <a:pt x="197205" y="164007"/>
                  </a:lnTo>
                  <a:lnTo>
                    <a:pt x="285991" y="164007"/>
                  </a:lnTo>
                  <a:lnTo>
                    <a:pt x="285991" y="146202"/>
                  </a:lnTo>
                  <a:lnTo>
                    <a:pt x="305066" y="146202"/>
                  </a:lnTo>
                  <a:lnTo>
                    <a:pt x="305066" y="164007"/>
                  </a:lnTo>
                  <a:lnTo>
                    <a:pt x="344830" y="164007"/>
                  </a:lnTo>
                  <a:lnTo>
                    <a:pt x="344830" y="253009"/>
                  </a:lnTo>
                  <a:lnTo>
                    <a:pt x="282181" y="253009"/>
                  </a:lnTo>
                  <a:lnTo>
                    <a:pt x="282181" y="269532"/>
                  </a:lnTo>
                  <a:lnTo>
                    <a:pt x="282181" y="289877"/>
                  </a:lnTo>
                  <a:lnTo>
                    <a:pt x="282181" y="296227"/>
                  </a:lnTo>
                  <a:lnTo>
                    <a:pt x="390042" y="296227"/>
                  </a:lnTo>
                  <a:lnTo>
                    <a:pt x="390042" y="289877"/>
                  </a:lnTo>
                  <a:lnTo>
                    <a:pt x="390042" y="269532"/>
                  </a:lnTo>
                  <a:lnTo>
                    <a:pt x="390042" y="253009"/>
                  </a:lnTo>
                  <a:lnTo>
                    <a:pt x="350278" y="253009"/>
                  </a:lnTo>
                  <a:lnTo>
                    <a:pt x="350278" y="164007"/>
                  </a:lnTo>
                  <a:lnTo>
                    <a:pt x="393852" y="164007"/>
                  </a:lnTo>
                  <a:lnTo>
                    <a:pt x="393852" y="146202"/>
                  </a:lnTo>
                  <a:lnTo>
                    <a:pt x="393852" y="141122"/>
                  </a:lnTo>
                  <a:lnTo>
                    <a:pt x="393852" y="125869"/>
                  </a:lnTo>
                  <a:lnTo>
                    <a:pt x="305066" y="125869"/>
                  </a:lnTo>
                  <a:lnTo>
                    <a:pt x="305066" y="141122"/>
                  </a:lnTo>
                  <a:lnTo>
                    <a:pt x="285991" y="141122"/>
                  </a:lnTo>
                  <a:lnTo>
                    <a:pt x="285991" y="125869"/>
                  </a:lnTo>
                  <a:lnTo>
                    <a:pt x="197205" y="125869"/>
                  </a:lnTo>
                  <a:lnTo>
                    <a:pt x="197205" y="141122"/>
                  </a:lnTo>
                  <a:lnTo>
                    <a:pt x="178142" y="141122"/>
                  </a:lnTo>
                  <a:lnTo>
                    <a:pt x="178142" y="125869"/>
                  </a:lnTo>
                  <a:lnTo>
                    <a:pt x="127469" y="125869"/>
                  </a:lnTo>
                  <a:lnTo>
                    <a:pt x="127469" y="91541"/>
                  </a:lnTo>
                  <a:lnTo>
                    <a:pt x="420547" y="91541"/>
                  </a:lnTo>
                  <a:lnTo>
                    <a:pt x="420547" y="59753"/>
                  </a:lnTo>
                  <a:close/>
                </a:path>
                <a:path w="1096645" h="1069339">
                  <a:moveTo>
                    <a:pt x="424357" y="850646"/>
                  </a:moveTo>
                  <a:lnTo>
                    <a:pt x="256032" y="850646"/>
                  </a:lnTo>
                  <a:lnTo>
                    <a:pt x="256032" y="860475"/>
                  </a:lnTo>
                  <a:lnTo>
                    <a:pt x="424357" y="860475"/>
                  </a:lnTo>
                  <a:lnTo>
                    <a:pt x="424357" y="850646"/>
                  </a:lnTo>
                  <a:close/>
                </a:path>
                <a:path w="1096645" h="1069339">
                  <a:moveTo>
                    <a:pt x="439610" y="835367"/>
                  </a:moveTo>
                  <a:lnTo>
                    <a:pt x="269113" y="835367"/>
                  </a:lnTo>
                  <a:lnTo>
                    <a:pt x="269113" y="843013"/>
                  </a:lnTo>
                  <a:lnTo>
                    <a:pt x="439610" y="843013"/>
                  </a:lnTo>
                  <a:lnTo>
                    <a:pt x="439610" y="835367"/>
                  </a:lnTo>
                  <a:close/>
                </a:path>
                <a:path w="1096645" h="1069339">
                  <a:moveTo>
                    <a:pt x="475564" y="0"/>
                  </a:moveTo>
                  <a:lnTo>
                    <a:pt x="451053" y="0"/>
                  </a:lnTo>
                  <a:lnTo>
                    <a:pt x="451053" y="24155"/>
                  </a:lnTo>
                  <a:lnTo>
                    <a:pt x="451053" y="438632"/>
                  </a:lnTo>
                  <a:lnTo>
                    <a:pt x="41948" y="438632"/>
                  </a:lnTo>
                  <a:lnTo>
                    <a:pt x="41948" y="24155"/>
                  </a:lnTo>
                  <a:lnTo>
                    <a:pt x="104597" y="24155"/>
                  </a:lnTo>
                  <a:lnTo>
                    <a:pt x="451053" y="24155"/>
                  </a:lnTo>
                  <a:lnTo>
                    <a:pt x="451053" y="0"/>
                  </a:lnTo>
                  <a:lnTo>
                    <a:pt x="104597" y="0"/>
                  </a:lnTo>
                  <a:lnTo>
                    <a:pt x="17437" y="0"/>
                  </a:lnTo>
                  <a:lnTo>
                    <a:pt x="17437" y="24155"/>
                  </a:lnTo>
                  <a:lnTo>
                    <a:pt x="17437" y="438632"/>
                  </a:lnTo>
                  <a:lnTo>
                    <a:pt x="17437" y="462788"/>
                  </a:lnTo>
                  <a:lnTo>
                    <a:pt x="475564" y="462788"/>
                  </a:lnTo>
                  <a:lnTo>
                    <a:pt x="475564" y="438632"/>
                  </a:lnTo>
                  <a:lnTo>
                    <a:pt x="475564" y="24155"/>
                  </a:lnTo>
                  <a:lnTo>
                    <a:pt x="475564" y="0"/>
                  </a:lnTo>
                  <a:close/>
                </a:path>
                <a:path w="1096645" h="1069339">
                  <a:moveTo>
                    <a:pt x="486460" y="790067"/>
                  </a:moveTo>
                  <a:lnTo>
                    <a:pt x="473392" y="792251"/>
                  </a:lnTo>
                  <a:lnTo>
                    <a:pt x="472300" y="792251"/>
                  </a:lnTo>
                  <a:lnTo>
                    <a:pt x="470128" y="792797"/>
                  </a:lnTo>
                  <a:lnTo>
                    <a:pt x="466852" y="792797"/>
                  </a:lnTo>
                  <a:lnTo>
                    <a:pt x="461949" y="793343"/>
                  </a:lnTo>
                  <a:lnTo>
                    <a:pt x="442341" y="793343"/>
                  </a:lnTo>
                  <a:lnTo>
                    <a:pt x="399846" y="784059"/>
                  </a:lnTo>
                  <a:lnTo>
                    <a:pt x="368249" y="761682"/>
                  </a:lnTo>
                  <a:lnTo>
                    <a:pt x="342099" y="720750"/>
                  </a:lnTo>
                  <a:lnTo>
                    <a:pt x="335572" y="707110"/>
                  </a:lnTo>
                  <a:lnTo>
                    <a:pt x="324675" y="686371"/>
                  </a:lnTo>
                  <a:lnTo>
                    <a:pt x="294716" y="646518"/>
                  </a:lnTo>
                  <a:lnTo>
                    <a:pt x="270738" y="630148"/>
                  </a:lnTo>
                  <a:lnTo>
                    <a:pt x="268020" y="635050"/>
                  </a:lnTo>
                  <a:lnTo>
                    <a:pt x="264756" y="639965"/>
                  </a:lnTo>
                  <a:lnTo>
                    <a:pt x="261480" y="644334"/>
                  </a:lnTo>
                  <a:lnTo>
                    <a:pt x="257670" y="648703"/>
                  </a:lnTo>
                  <a:lnTo>
                    <a:pt x="268566" y="655256"/>
                  </a:lnTo>
                  <a:lnTo>
                    <a:pt x="299072" y="687463"/>
                  </a:lnTo>
                  <a:lnTo>
                    <a:pt x="318135" y="724573"/>
                  </a:lnTo>
                  <a:lnTo>
                    <a:pt x="321945" y="731672"/>
                  </a:lnTo>
                  <a:lnTo>
                    <a:pt x="351370" y="776973"/>
                  </a:lnTo>
                  <a:lnTo>
                    <a:pt x="387870" y="803706"/>
                  </a:lnTo>
                  <a:lnTo>
                    <a:pt x="426542" y="814628"/>
                  </a:lnTo>
                  <a:lnTo>
                    <a:pt x="447243" y="816267"/>
                  </a:lnTo>
                  <a:lnTo>
                    <a:pt x="453237" y="816267"/>
                  </a:lnTo>
                  <a:lnTo>
                    <a:pt x="459219" y="815721"/>
                  </a:lnTo>
                  <a:lnTo>
                    <a:pt x="464121" y="815721"/>
                  </a:lnTo>
                  <a:lnTo>
                    <a:pt x="464121" y="864298"/>
                  </a:lnTo>
                  <a:lnTo>
                    <a:pt x="486460" y="864298"/>
                  </a:lnTo>
                  <a:lnTo>
                    <a:pt x="486460" y="790067"/>
                  </a:lnTo>
                  <a:close/>
                </a:path>
                <a:path w="1096645" h="1069339">
                  <a:moveTo>
                    <a:pt x="571449" y="656894"/>
                  </a:moveTo>
                  <a:lnTo>
                    <a:pt x="567093" y="645972"/>
                  </a:lnTo>
                  <a:lnTo>
                    <a:pt x="565454" y="639965"/>
                  </a:lnTo>
                  <a:lnTo>
                    <a:pt x="564362" y="634504"/>
                  </a:lnTo>
                  <a:lnTo>
                    <a:pt x="549656" y="644334"/>
                  </a:lnTo>
                  <a:lnTo>
                    <a:pt x="537133" y="655802"/>
                  </a:lnTo>
                  <a:lnTo>
                    <a:pt x="526224" y="668350"/>
                  </a:lnTo>
                  <a:lnTo>
                    <a:pt x="517512" y="680351"/>
                  </a:lnTo>
                  <a:lnTo>
                    <a:pt x="510971" y="691819"/>
                  </a:lnTo>
                  <a:lnTo>
                    <a:pt x="505536" y="701103"/>
                  </a:lnTo>
                  <a:lnTo>
                    <a:pt x="502259" y="707656"/>
                  </a:lnTo>
                  <a:lnTo>
                    <a:pt x="501180" y="710920"/>
                  </a:lnTo>
                  <a:lnTo>
                    <a:pt x="522414" y="719112"/>
                  </a:lnTo>
                  <a:lnTo>
                    <a:pt x="522960" y="716927"/>
                  </a:lnTo>
                  <a:lnTo>
                    <a:pt x="525691" y="712012"/>
                  </a:lnTo>
                  <a:lnTo>
                    <a:pt x="550202" y="675449"/>
                  </a:lnTo>
                  <a:lnTo>
                    <a:pt x="560006" y="665619"/>
                  </a:lnTo>
                  <a:lnTo>
                    <a:pt x="571449" y="656894"/>
                  </a:lnTo>
                  <a:close/>
                </a:path>
                <a:path w="1096645" h="1069339">
                  <a:moveTo>
                    <a:pt x="593775" y="738212"/>
                  </a:moveTo>
                  <a:lnTo>
                    <a:pt x="484835" y="722934"/>
                  </a:lnTo>
                  <a:lnTo>
                    <a:pt x="474484" y="776973"/>
                  </a:lnTo>
                  <a:lnTo>
                    <a:pt x="497903" y="778065"/>
                  </a:lnTo>
                  <a:lnTo>
                    <a:pt x="497903" y="782980"/>
                  </a:lnTo>
                  <a:lnTo>
                    <a:pt x="502259" y="780796"/>
                  </a:lnTo>
                  <a:lnTo>
                    <a:pt x="507707" y="778611"/>
                  </a:lnTo>
                  <a:lnTo>
                    <a:pt x="509892" y="778065"/>
                  </a:lnTo>
                  <a:lnTo>
                    <a:pt x="513156" y="777519"/>
                  </a:lnTo>
                  <a:lnTo>
                    <a:pt x="518604" y="777519"/>
                  </a:lnTo>
                  <a:lnTo>
                    <a:pt x="527316" y="780249"/>
                  </a:lnTo>
                  <a:lnTo>
                    <a:pt x="531126" y="785152"/>
                  </a:lnTo>
                  <a:lnTo>
                    <a:pt x="532218" y="789520"/>
                  </a:lnTo>
                  <a:lnTo>
                    <a:pt x="532218" y="791705"/>
                  </a:lnTo>
                  <a:lnTo>
                    <a:pt x="531672" y="791705"/>
                  </a:lnTo>
                  <a:lnTo>
                    <a:pt x="527862" y="792797"/>
                  </a:lnTo>
                  <a:lnTo>
                    <a:pt x="525145" y="793889"/>
                  </a:lnTo>
                  <a:lnTo>
                    <a:pt x="521335" y="794981"/>
                  </a:lnTo>
                  <a:lnTo>
                    <a:pt x="512610" y="798804"/>
                  </a:lnTo>
                  <a:lnTo>
                    <a:pt x="508254" y="800989"/>
                  </a:lnTo>
                  <a:lnTo>
                    <a:pt x="504990" y="803160"/>
                  </a:lnTo>
                  <a:lnTo>
                    <a:pt x="502259" y="805345"/>
                  </a:lnTo>
                  <a:lnTo>
                    <a:pt x="500087" y="808075"/>
                  </a:lnTo>
                  <a:lnTo>
                    <a:pt x="497903" y="810260"/>
                  </a:lnTo>
                  <a:lnTo>
                    <a:pt x="497903" y="856653"/>
                  </a:lnTo>
                  <a:lnTo>
                    <a:pt x="581787" y="856653"/>
                  </a:lnTo>
                  <a:lnTo>
                    <a:pt x="583971" y="834275"/>
                  </a:lnTo>
                  <a:lnTo>
                    <a:pt x="575259" y="829919"/>
                  </a:lnTo>
                  <a:lnTo>
                    <a:pt x="570357" y="827735"/>
                  </a:lnTo>
                  <a:lnTo>
                    <a:pt x="566000" y="825004"/>
                  </a:lnTo>
                  <a:lnTo>
                    <a:pt x="561098" y="822274"/>
                  </a:lnTo>
                  <a:lnTo>
                    <a:pt x="556196" y="818997"/>
                  </a:lnTo>
                  <a:lnTo>
                    <a:pt x="551840" y="816267"/>
                  </a:lnTo>
                  <a:lnTo>
                    <a:pt x="547471" y="812990"/>
                  </a:lnTo>
                  <a:lnTo>
                    <a:pt x="543115" y="807529"/>
                  </a:lnTo>
                  <a:lnTo>
                    <a:pt x="542023" y="800989"/>
                  </a:lnTo>
                  <a:lnTo>
                    <a:pt x="543115" y="794435"/>
                  </a:lnTo>
                  <a:lnTo>
                    <a:pt x="565454" y="774230"/>
                  </a:lnTo>
                  <a:lnTo>
                    <a:pt x="567639" y="774230"/>
                  </a:lnTo>
                  <a:lnTo>
                    <a:pt x="570357" y="775335"/>
                  </a:lnTo>
                  <a:lnTo>
                    <a:pt x="573620" y="775881"/>
                  </a:lnTo>
                  <a:lnTo>
                    <a:pt x="576351" y="777519"/>
                  </a:lnTo>
                  <a:lnTo>
                    <a:pt x="579615" y="778611"/>
                  </a:lnTo>
                  <a:lnTo>
                    <a:pt x="582879" y="780249"/>
                  </a:lnTo>
                  <a:lnTo>
                    <a:pt x="586155" y="782434"/>
                  </a:lnTo>
                  <a:lnTo>
                    <a:pt x="589419" y="784059"/>
                  </a:lnTo>
                  <a:lnTo>
                    <a:pt x="593775" y="738212"/>
                  </a:lnTo>
                  <a:close/>
                </a:path>
                <a:path w="1096645" h="1069339">
                  <a:moveTo>
                    <a:pt x="950620" y="700011"/>
                  </a:moveTo>
                  <a:lnTo>
                    <a:pt x="950023" y="696188"/>
                  </a:lnTo>
                  <a:lnTo>
                    <a:pt x="947902" y="684720"/>
                  </a:lnTo>
                  <a:lnTo>
                    <a:pt x="945172" y="668350"/>
                  </a:lnTo>
                  <a:lnTo>
                    <a:pt x="938593" y="624687"/>
                  </a:lnTo>
                  <a:lnTo>
                    <a:pt x="933157" y="577202"/>
                  </a:lnTo>
                  <a:lnTo>
                    <a:pt x="929906" y="522617"/>
                  </a:lnTo>
                  <a:lnTo>
                    <a:pt x="928192" y="499148"/>
                  </a:lnTo>
                  <a:lnTo>
                    <a:pt x="927176" y="486054"/>
                  </a:lnTo>
                  <a:lnTo>
                    <a:pt x="926655" y="481685"/>
                  </a:lnTo>
                  <a:lnTo>
                    <a:pt x="927176" y="481139"/>
                  </a:lnTo>
                  <a:lnTo>
                    <a:pt x="929373" y="480593"/>
                  </a:lnTo>
                  <a:lnTo>
                    <a:pt x="930960" y="478955"/>
                  </a:lnTo>
                  <a:lnTo>
                    <a:pt x="931494" y="476224"/>
                  </a:lnTo>
                  <a:lnTo>
                    <a:pt x="931494" y="470230"/>
                  </a:lnTo>
                  <a:lnTo>
                    <a:pt x="923925" y="462584"/>
                  </a:lnTo>
                  <a:lnTo>
                    <a:pt x="912431" y="467499"/>
                  </a:lnTo>
                  <a:lnTo>
                    <a:pt x="912431" y="471868"/>
                  </a:lnTo>
                  <a:lnTo>
                    <a:pt x="913041" y="475132"/>
                  </a:lnTo>
                  <a:lnTo>
                    <a:pt x="914628" y="477862"/>
                  </a:lnTo>
                  <a:lnTo>
                    <a:pt x="916292" y="479501"/>
                  </a:lnTo>
                  <a:lnTo>
                    <a:pt x="917346" y="480593"/>
                  </a:lnTo>
                  <a:lnTo>
                    <a:pt x="915720" y="499694"/>
                  </a:lnTo>
                  <a:lnTo>
                    <a:pt x="913041" y="542264"/>
                  </a:lnTo>
                  <a:lnTo>
                    <a:pt x="909713" y="593572"/>
                  </a:lnTo>
                  <a:lnTo>
                    <a:pt x="908126" y="634504"/>
                  </a:lnTo>
                  <a:lnTo>
                    <a:pt x="907592" y="662343"/>
                  </a:lnTo>
                  <a:lnTo>
                    <a:pt x="906983" y="683628"/>
                  </a:lnTo>
                  <a:lnTo>
                    <a:pt x="906983" y="702195"/>
                  </a:lnTo>
                  <a:lnTo>
                    <a:pt x="931494" y="742035"/>
                  </a:lnTo>
                  <a:lnTo>
                    <a:pt x="950620" y="700011"/>
                  </a:lnTo>
                  <a:close/>
                </a:path>
                <a:path w="1096645" h="1069339">
                  <a:moveTo>
                    <a:pt x="1096581" y="866482"/>
                  </a:moveTo>
                  <a:lnTo>
                    <a:pt x="1055738" y="866482"/>
                  </a:lnTo>
                  <a:lnTo>
                    <a:pt x="1055738" y="850646"/>
                  </a:lnTo>
                  <a:lnTo>
                    <a:pt x="1058468" y="850646"/>
                  </a:lnTo>
                  <a:lnTo>
                    <a:pt x="1060653" y="850099"/>
                  </a:lnTo>
                  <a:lnTo>
                    <a:pt x="1063383" y="850099"/>
                  </a:lnTo>
                  <a:lnTo>
                    <a:pt x="1066101" y="849553"/>
                  </a:lnTo>
                  <a:lnTo>
                    <a:pt x="1068222" y="849007"/>
                  </a:lnTo>
                  <a:lnTo>
                    <a:pt x="1070419" y="847928"/>
                  </a:lnTo>
                  <a:lnTo>
                    <a:pt x="1072603" y="847382"/>
                  </a:lnTo>
                  <a:lnTo>
                    <a:pt x="1074801" y="846289"/>
                  </a:lnTo>
                  <a:lnTo>
                    <a:pt x="1078052" y="843559"/>
                  </a:lnTo>
                  <a:lnTo>
                    <a:pt x="1079715" y="840282"/>
                  </a:lnTo>
                  <a:lnTo>
                    <a:pt x="1079715" y="837552"/>
                  </a:lnTo>
                  <a:lnTo>
                    <a:pt x="1078585" y="834821"/>
                  </a:lnTo>
                  <a:lnTo>
                    <a:pt x="1076464" y="832091"/>
                  </a:lnTo>
                  <a:lnTo>
                    <a:pt x="1074267" y="829373"/>
                  </a:lnTo>
                  <a:lnTo>
                    <a:pt x="1069886" y="825004"/>
                  </a:lnTo>
                  <a:lnTo>
                    <a:pt x="1067689" y="821182"/>
                  </a:lnTo>
                  <a:lnTo>
                    <a:pt x="1066634" y="816267"/>
                  </a:lnTo>
                  <a:lnTo>
                    <a:pt x="1066101" y="811352"/>
                  </a:lnTo>
                  <a:lnTo>
                    <a:pt x="1066634" y="806983"/>
                  </a:lnTo>
                  <a:lnTo>
                    <a:pt x="1078052" y="806983"/>
                  </a:lnTo>
                  <a:lnTo>
                    <a:pt x="1078052" y="796074"/>
                  </a:lnTo>
                  <a:lnTo>
                    <a:pt x="1078280" y="784606"/>
                  </a:lnTo>
                  <a:lnTo>
                    <a:pt x="1079715" y="702195"/>
                  </a:lnTo>
                  <a:lnTo>
                    <a:pt x="1079652" y="612686"/>
                  </a:lnTo>
                  <a:lnTo>
                    <a:pt x="1078052" y="528078"/>
                  </a:lnTo>
                  <a:lnTo>
                    <a:pt x="1072083" y="487146"/>
                  </a:lnTo>
                  <a:lnTo>
                    <a:pt x="1048639" y="445122"/>
                  </a:lnTo>
                  <a:lnTo>
                    <a:pt x="1036688" y="434200"/>
                  </a:lnTo>
                  <a:lnTo>
                    <a:pt x="1032827" y="430923"/>
                  </a:lnTo>
                  <a:lnTo>
                    <a:pt x="1029042" y="428739"/>
                  </a:lnTo>
                  <a:lnTo>
                    <a:pt x="1024661" y="426021"/>
                  </a:lnTo>
                  <a:lnTo>
                    <a:pt x="1020356" y="423837"/>
                  </a:lnTo>
                  <a:lnTo>
                    <a:pt x="1016495" y="421652"/>
                  </a:lnTo>
                  <a:lnTo>
                    <a:pt x="1012177" y="419468"/>
                  </a:lnTo>
                  <a:lnTo>
                    <a:pt x="1007795" y="417817"/>
                  </a:lnTo>
                  <a:lnTo>
                    <a:pt x="1005598" y="423291"/>
                  </a:lnTo>
                  <a:lnTo>
                    <a:pt x="1002880" y="428739"/>
                  </a:lnTo>
                  <a:lnTo>
                    <a:pt x="999629" y="433654"/>
                  </a:lnTo>
                  <a:lnTo>
                    <a:pt x="996378" y="438023"/>
                  </a:lnTo>
                  <a:lnTo>
                    <a:pt x="1000683" y="439661"/>
                  </a:lnTo>
                  <a:lnTo>
                    <a:pt x="1004544" y="441299"/>
                  </a:lnTo>
                  <a:lnTo>
                    <a:pt x="1008329" y="443484"/>
                  </a:lnTo>
                  <a:lnTo>
                    <a:pt x="1012177" y="445122"/>
                  </a:lnTo>
                  <a:lnTo>
                    <a:pt x="1042657" y="476224"/>
                  </a:lnTo>
                  <a:lnTo>
                    <a:pt x="1054608" y="517169"/>
                  </a:lnTo>
                  <a:lnTo>
                    <a:pt x="1056805" y="602310"/>
                  </a:lnTo>
                  <a:lnTo>
                    <a:pt x="1056805" y="677087"/>
                  </a:lnTo>
                  <a:lnTo>
                    <a:pt x="1056284" y="739851"/>
                  </a:lnTo>
                  <a:lnTo>
                    <a:pt x="1055738" y="784606"/>
                  </a:lnTo>
                  <a:lnTo>
                    <a:pt x="1015961" y="784606"/>
                  </a:lnTo>
                  <a:lnTo>
                    <a:pt x="1015961" y="773137"/>
                  </a:lnTo>
                  <a:lnTo>
                    <a:pt x="1015961" y="751865"/>
                  </a:lnTo>
                  <a:lnTo>
                    <a:pt x="1015961" y="566293"/>
                  </a:lnTo>
                  <a:lnTo>
                    <a:pt x="993051" y="566293"/>
                  </a:lnTo>
                  <a:lnTo>
                    <a:pt x="993051" y="751865"/>
                  </a:lnTo>
                  <a:lnTo>
                    <a:pt x="864489" y="750227"/>
                  </a:lnTo>
                  <a:lnTo>
                    <a:pt x="856322" y="662889"/>
                  </a:lnTo>
                  <a:lnTo>
                    <a:pt x="857453" y="593026"/>
                  </a:lnTo>
                  <a:lnTo>
                    <a:pt x="859650" y="532993"/>
                  </a:lnTo>
                  <a:lnTo>
                    <a:pt x="860704" y="506793"/>
                  </a:lnTo>
                  <a:lnTo>
                    <a:pt x="861237" y="499148"/>
                  </a:lnTo>
                  <a:lnTo>
                    <a:pt x="854202" y="495871"/>
                  </a:lnTo>
                  <a:lnTo>
                    <a:pt x="853592" y="495871"/>
                  </a:lnTo>
                  <a:lnTo>
                    <a:pt x="852538" y="495325"/>
                  </a:lnTo>
                  <a:lnTo>
                    <a:pt x="850874" y="494779"/>
                  </a:lnTo>
                  <a:lnTo>
                    <a:pt x="848753" y="494233"/>
                  </a:lnTo>
                  <a:lnTo>
                    <a:pt x="846035" y="493687"/>
                  </a:lnTo>
                  <a:lnTo>
                    <a:pt x="842708" y="492594"/>
                  </a:lnTo>
                  <a:lnTo>
                    <a:pt x="814425" y="487146"/>
                  </a:lnTo>
                  <a:lnTo>
                    <a:pt x="805726" y="485508"/>
                  </a:lnTo>
                  <a:lnTo>
                    <a:pt x="796417" y="484416"/>
                  </a:lnTo>
                  <a:lnTo>
                    <a:pt x="786053" y="482777"/>
                  </a:lnTo>
                  <a:lnTo>
                    <a:pt x="774115" y="481685"/>
                  </a:lnTo>
                  <a:lnTo>
                    <a:pt x="731596" y="474586"/>
                  </a:lnTo>
                  <a:lnTo>
                    <a:pt x="693470" y="462038"/>
                  </a:lnTo>
                  <a:lnTo>
                    <a:pt x="684212" y="458762"/>
                  </a:lnTo>
                  <a:lnTo>
                    <a:pt x="676033" y="454939"/>
                  </a:lnTo>
                  <a:lnTo>
                    <a:pt x="667867" y="451662"/>
                  </a:lnTo>
                  <a:lnTo>
                    <a:pt x="660234" y="447840"/>
                  </a:lnTo>
                  <a:lnTo>
                    <a:pt x="653161" y="444576"/>
                  </a:lnTo>
                  <a:lnTo>
                    <a:pt x="646620" y="441299"/>
                  </a:lnTo>
                  <a:lnTo>
                    <a:pt x="640626" y="438023"/>
                  </a:lnTo>
                  <a:lnTo>
                    <a:pt x="635177" y="435292"/>
                  </a:lnTo>
                  <a:lnTo>
                    <a:pt x="630821" y="432562"/>
                  </a:lnTo>
                  <a:lnTo>
                    <a:pt x="653161" y="398716"/>
                  </a:lnTo>
                  <a:lnTo>
                    <a:pt x="659155" y="400900"/>
                  </a:lnTo>
                  <a:lnTo>
                    <a:pt x="666229" y="403631"/>
                  </a:lnTo>
                  <a:lnTo>
                    <a:pt x="674954" y="406361"/>
                  </a:lnTo>
                  <a:lnTo>
                    <a:pt x="684212" y="409092"/>
                  </a:lnTo>
                  <a:lnTo>
                    <a:pt x="694563" y="412369"/>
                  </a:lnTo>
                  <a:lnTo>
                    <a:pt x="705459" y="415645"/>
                  </a:lnTo>
                  <a:lnTo>
                    <a:pt x="729424" y="422198"/>
                  </a:lnTo>
                  <a:lnTo>
                    <a:pt x="766470" y="430377"/>
                  </a:lnTo>
                  <a:lnTo>
                    <a:pt x="790981" y="433654"/>
                  </a:lnTo>
                  <a:lnTo>
                    <a:pt x="802398" y="434746"/>
                  </a:lnTo>
                  <a:lnTo>
                    <a:pt x="813282" y="434746"/>
                  </a:lnTo>
                  <a:lnTo>
                    <a:pt x="823645" y="434200"/>
                  </a:lnTo>
                  <a:lnTo>
                    <a:pt x="840587" y="432562"/>
                  </a:lnTo>
                  <a:lnTo>
                    <a:pt x="845426" y="432562"/>
                  </a:lnTo>
                  <a:lnTo>
                    <a:pt x="849807" y="432015"/>
                  </a:lnTo>
                  <a:lnTo>
                    <a:pt x="854202" y="432015"/>
                  </a:lnTo>
                  <a:lnTo>
                    <a:pt x="857986" y="431469"/>
                  </a:lnTo>
                  <a:lnTo>
                    <a:pt x="861237" y="431469"/>
                  </a:lnTo>
                  <a:lnTo>
                    <a:pt x="858507" y="426567"/>
                  </a:lnTo>
                  <a:lnTo>
                    <a:pt x="856322" y="421106"/>
                  </a:lnTo>
                  <a:lnTo>
                    <a:pt x="854202" y="415099"/>
                  </a:lnTo>
                  <a:lnTo>
                    <a:pt x="853440" y="412369"/>
                  </a:lnTo>
                  <a:lnTo>
                    <a:pt x="852538" y="409092"/>
                  </a:lnTo>
                  <a:lnTo>
                    <a:pt x="849287" y="409092"/>
                  </a:lnTo>
                  <a:lnTo>
                    <a:pt x="845426" y="409638"/>
                  </a:lnTo>
                  <a:lnTo>
                    <a:pt x="841641" y="409638"/>
                  </a:lnTo>
                  <a:lnTo>
                    <a:pt x="830224" y="411276"/>
                  </a:lnTo>
                  <a:lnTo>
                    <a:pt x="825842" y="411276"/>
                  </a:lnTo>
                  <a:lnTo>
                    <a:pt x="821448" y="411822"/>
                  </a:lnTo>
                  <a:lnTo>
                    <a:pt x="810031" y="412369"/>
                  </a:lnTo>
                  <a:lnTo>
                    <a:pt x="771385" y="408546"/>
                  </a:lnTo>
                  <a:lnTo>
                    <a:pt x="729424" y="398716"/>
                  </a:lnTo>
                  <a:lnTo>
                    <a:pt x="716343" y="395452"/>
                  </a:lnTo>
                  <a:lnTo>
                    <a:pt x="703275" y="391629"/>
                  </a:lnTo>
                  <a:lnTo>
                    <a:pt x="691832" y="387807"/>
                  </a:lnTo>
                  <a:lnTo>
                    <a:pt x="680935" y="384530"/>
                  </a:lnTo>
                  <a:lnTo>
                    <a:pt x="671677" y="381254"/>
                  </a:lnTo>
                  <a:lnTo>
                    <a:pt x="663511" y="378536"/>
                  </a:lnTo>
                  <a:lnTo>
                    <a:pt x="658063" y="376351"/>
                  </a:lnTo>
                  <a:lnTo>
                    <a:pt x="654253" y="375259"/>
                  </a:lnTo>
                  <a:lnTo>
                    <a:pt x="652614" y="374713"/>
                  </a:lnTo>
                  <a:lnTo>
                    <a:pt x="644436" y="371424"/>
                  </a:lnTo>
                  <a:lnTo>
                    <a:pt x="643902" y="372516"/>
                  </a:lnTo>
                  <a:lnTo>
                    <a:pt x="642264" y="374713"/>
                  </a:lnTo>
                  <a:lnTo>
                    <a:pt x="640080" y="377444"/>
                  </a:lnTo>
                  <a:lnTo>
                    <a:pt x="639546" y="378536"/>
                  </a:lnTo>
                  <a:lnTo>
                    <a:pt x="598678" y="439661"/>
                  </a:lnTo>
                  <a:lnTo>
                    <a:pt x="608495" y="445655"/>
                  </a:lnTo>
                  <a:lnTo>
                    <a:pt x="610120" y="446747"/>
                  </a:lnTo>
                  <a:lnTo>
                    <a:pt x="612851" y="448386"/>
                  </a:lnTo>
                  <a:lnTo>
                    <a:pt x="617207" y="451116"/>
                  </a:lnTo>
                  <a:lnTo>
                    <a:pt x="630275" y="458216"/>
                  </a:lnTo>
                  <a:lnTo>
                    <a:pt x="668413" y="476770"/>
                  </a:lnTo>
                  <a:lnTo>
                    <a:pt x="704913" y="490423"/>
                  </a:lnTo>
                  <a:lnTo>
                    <a:pt x="745769" y="500786"/>
                  </a:lnTo>
                  <a:lnTo>
                    <a:pt x="775169" y="504063"/>
                  </a:lnTo>
                  <a:lnTo>
                    <a:pt x="789317" y="506247"/>
                  </a:lnTo>
                  <a:lnTo>
                    <a:pt x="801331" y="507885"/>
                  </a:lnTo>
                  <a:lnTo>
                    <a:pt x="811695" y="509524"/>
                  </a:lnTo>
                  <a:lnTo>
                    <a:pt x="820394" y="511162"/>
                  </a:lnTo>
                  <a:lnTo>
                    <a:pt x="827506" y="512254"/>
                  </a:lnTo>
                  <a:lnTo>
                    <a:pt x="833475" y="513346"/>
                  </a:lnTo>
                  <a:lnTo>
                    <a:pt x="837869" y="514438"/>
                  </a:lnTo>
                  <a:lnTo>
                    <a:pt x="836206" y="554278"/>
                  </a:lnTo>
                  <a:lnTo>
                    <a:pt x="834542" y="612686"/>
                  </a:lnTo>
                  <a:lnTo>
                    <a:pt x="834009" y="673265"/>
                  </a:lnTo>
                  <a:lnTo>
                    <a:pt x="836206" y="721296"/>
                  </a:lnTo>
                  <a:lnTo>
                    <a:pt x="837260" y="733310"/>
                  </a:lnTo>
                  <a:lnTo>
                    <a:pt x="839457" y="743127"/>
                  </a:lnTo>
                  <a:lnTo>
                    <a:pt x="841121" y="751865"/>
                  </a:lnTo>
                  <a:lnTo>
                    <a:pt x="859650" y="774230"/>
                  </a:lnTo>
                  <a:lnTo>
                    <a:pt x="862368" y="774230"/>
                  </a:lnTo>
                  <a:lnTo>
                    <a:pt x="867816" y="773137"/>
                  </a:lnTo>
                  <a:lnTo>
                    <a:pt x="868337" y="773137"/>
                  </a:lnTo>
                  <a:lnTo>
                    <a:pt x="868337" y="866482"/>
                  </a:lnTo>
                  <a:lnTo>
                    <a:pt x="221716" y="866482"/>
                  </a:lnTo>
                  <a:lnTo>
                    <a:pt x="221716" y="776973"/>
                  </a:lnTo>
                  <a:lnTo>
                    <a:pt x="106235" y="776973"/>
                  </a:lnTo>
                  <a:lnTo>
                    <a:pt x="106235" y="799350"/>
                  </a:lnTo>
                  <a:lnTo>
                    <a:pt x="199377" y="799350"/>
                  </a:lnTo>
                  <a:lnTo>
                    <a:pt x="199377" y="852830"/>
                  </a:lnTo>
                  <a:lnTo>
                    <a:pt x="53390" y="852830"/>
                  </a:lnTo>
                  <a:lnTo>
                    <a:pt x="53390" y="840282"/>
                  </a:lnTo>
                  <a:lnTo>
                    <a:pt x="56654" y="785698"/>
                  </a:lnTo>
                  <a:lnTo>
                    <a:pt x="63195" y="743673"/>
                  </a:lnTo>
                  <a:lnTo>
                    <a:pt x="75184" y="705472"/>
                  </a:lnTo>
                  <a:lnTo>
                    <a:pt x="99148" y="668350"/>
                  </a:lnTo>
                  <a:lnTo>
                    <a:pt x="128016" y="645972"/>
                  </a:lnTo>
                  <a:lnTo>
                    <a:pt x="121475" y="637235"/>
                  </a:lnTo>
                  <a:lnTo>
                    <a:pt x="116027" y="627418"/>
                  </a:lnTo>
                  <a:lnTo>
                    <a:pt x="107315" y="632333"/>
                  </a:lnTo>
                  <a:lnTo>
                    <a:pt x="98602" y="638327"/>
                  </a:lnTo>
                  <a:lnTo>
                    <a:pt x="67005" y="672719"/>
                  </a:lnTo>
                  <a:lnTo>
                    <a:pt x="45758" y="720750"/>
                  </a:lnTo>
                  <a:lnTo>
                    <a:pt x="34861" y="775335"/>
                  </a:lnTo>
                  <a:lnTo>
                    <a:pt x="31051" y="825550"/>
                  </a:lnTo>
                  <a:lnTo>
                    <a:pt x="30505" y="844651"/>
                  </a:lnTo>
                  <a:lnTo>
                    <a:pt x="31051" y="858291"/>
                  </a:lnTo>
                  <a:lnTo>
                    <a:pt x="31051" y="866482"/>
                  </a:lnTo>
                  <a:lnTo>
                    <a:pt x="0" y="866482"/>
                  </a:lnTo>
                  <a:lnTo>
                    <a:pt x="0" y="891590"/>
                  </a:lnTo>
                  <a:lnTo>
                    <a:pt x="43040" y="891590"/>
                  </a:lnTo>
                  <a:lnTo>
                    <a:pt x="43040" y="1068971"/>
                  </a:lnTo>
                  <a:lnTo>
                    <a:pt x="1066114" y="1068971"/>
                  </a:lnTo>
                  <a:lnTo>
                    <a:pt x="1066114" y="891590"/>
                  </a:lnTo>
                  <a:lnTo>
                    <a:pt x="1096581" y="891590"/>
                  </a:lnTo>
                  <a:lnTo>
                    <a:pt x="1096581" y="8664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Best</a:t>
            </a:r>
            <a:r>
              <a:rPr spc="-95" dirty="0"/>
              <a:t> </a:t>
            </a:r>
            <a:r>
              <a:rPr dirty="0"/>
              <a:t>Practices: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994" y="385318"/>
            <a:ext cx="7138670" cy="5122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During</a:t>
            </a:r>
            <a:r>
              <a:rPr sz="4400" spc="-35" dirty="0">
                <a:solidFill>
                  <a:srgbClr val="CCCCFF"/>
                </a:solidFill>
                <a:latin typeface="Arial MT"/>
                <a:cs typeface="Arial MT"/>
              </a:rPr>
              <a:t> </a:t>
            </a:r>
            <a:r>
              <a:rPr sz="4400" dirty="0">
                <a:solidFill>
                  <a:srgbClr val="CCCCFF"/>
                </a:solidFill>
                <a:latin typeface="Arial MT"/>
                <a:cs typeface="Arial MT"/>
              </a:rPr>
              <a:t>Implementation</a:t>
            </a:r>
            <a:endParaRPr sz="44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3929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Verdana"/>
                <a:cs typeface="Verdana"/>
              </a:rPr>
              <a:t>Adhere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to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the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Project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Charter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and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the </a:t>
            </a:r>
            <a:r>
              <a:rPr sz="2800" spc="-969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communication</a:t>
            </a:r>
            <a:r>
              <a:rPr sz="2800" spc="6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Design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your</a:t>
            </a:r>
            <a:r>
              <a:rPr sz="2800" spc="3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rollout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Design your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training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Design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your</a:t>
            </a:r>
            <a:r>
              <a:rPr sz="2800" spc="3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support</a:t>
            </a:r>
            <a:r>
              <a:rPr sz="2800" spc="3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plan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Verdana"/>
                <a:cs typeface="Verdana"/>
              </a:rPr>
              <a:t>Involve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users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early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and</a:t>
            </a:r>
            <a:r>
              <a:rPr sz="2800" spc="1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often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Verdana"/>
                <a:cs typeface="Verdana"/>
              </a:rPr>
              <a:t>Create </a:t>
            </a:r>
            <a:r>
              <a:rPr sz="2800" spc="-5" dirty="0">
                <a:latin typeface="Verdana"/>
                <a:cs typeface="Verdana"/>
              </a:rPr>
              <a:t>a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“Data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Standards”</a:t>
            </a:r>
            <a:r>
              <a:rPr sz="2800" spc="5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document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Verdana"/>
                <a:cs typeface="Verdana"/>
              </a:rPr>
              <a:t>Mandate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the</a:t>
            </a:r>
            <a:r>
              <a:rPr sz="2800" spc="-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use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of</a:t>
            </a:r>
            <a:r>
              <a:rPr sz="2800" spc="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CTMS</a:t>
            </a:r>
            <a:endParaRPr sz="2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42100" y="2134721"/>
            <a:ext cx="1658749" cy="178022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6999" y="5078099"/>
            <a:ext cx="1060996" cy="105075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28562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Questions?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4652" y="1766793"/>
            <a:ext cx="4332806" cy="3744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93850" y="1457325"/>
          <a:ext cx="7087234" cy="37490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4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Time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Topic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1:00-1:05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spc="-20" dirty="0">
                          <a:latin typeface="Verdana"/>
                          <a:cs typeface="Verdana"/>
                        </a:rPr>
                        <a:t>Welcome</a:t>
                      </a:r>
                      <a:r>
                        <a:rPr sz="2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22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latin typeface="Verdana"/>
                          <a:cs typeface="Verdana"/>
                        </a:rPr>
                        <a:t>Introductions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1:05-1:15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What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is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CTMS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Who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Needs</a:t>
                      </a:r>
                      <a:r>
                        <a:rPr sz="2200" spc="1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One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1:15-1:25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3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Key</a:t>
                      </a:r>
                      <a:r>
                        <a:rPr sz="2200" spc="-2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Functions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2200" spc="-1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CTMS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1:25-1:30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CTMS</a:t>
                      </a:r>
                      <a:r>
                        <a:rPr sz="2200" spc="-2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Selection</a:t>
                      </a:r>
                      <a:r>
                        <a:rPr sz="2200" spc="1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Process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1:30-1:35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System</a:t>
                      </a:r>
                      <a:r>
                        <a:rPr sz="220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Types</a:t>
                      </a:r>
                      <a:r>
                        <a:rPr sz="2200" spc="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&amp; Implementation</a:t>
                      </a:r>
                      <a:endParaRPr sz="22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Options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1:35-1:45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Best</a:t>
                      </a:r>
                      <a:r>
                        <a:rPr sz="2200" spc="-25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Practices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latin typeface="Verdana"/>
                          <a:cs typeface="Verdana"/>
                        </a:rPr>
                        <a:t>1:45-2:00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200" spc="-10" dirty="0">
                          <a:solidFill>
                            <a:srgbClr val="252525"/>
                          </a:solidFill>
                          <a:latin typeface="Verdana"/>
                          <a:cs typeface="Verdana"/>
                        </a:rPr>
                        <a:t>Q&amp;A</a:t>
                      </a:r>
                      <a:endParaRPr sz="22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9EA7E2E0-E156-4DC6-B1D5-896FD4A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994" y="38811"/>
            <a:ext cx="3883406" cy="1107996"/>
          </a:xfrm>
        </p:spPr>
        <p:txBody>
          <a:bodyPr/>
          <a:lstStyle/>
          <a:p>
            <a:r>
              <a:rPr lang="en-US" dirty="0"/>
              <a:t>PROCEDURES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44088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What</a:t>
            </a:r>
            <a:r>
              <a:rPr sz="4400" spc="-35" dirty="0"/>
              <a:t> </a:t>
            </a:r>
            <a:r>
              <a:rPr sz="4400" dirty="0"/>
              <a:t>is</a:t>
            </a:r>
            <a:r>
              <a:rPr sz="4400" spc="-20" dirty="0"/>
              <a:t> </a:t>
            </a:r>
            <a:r>
              <a:rPr sz="4400" dirty="0"/>
              <a:t>a</a:t>
            </a:r>
            <a:r>
              <a:rPr sz="4400" spc="-20" dirty="0"/>
              <a:t> </a:t>
            </a:r>
            <a:r>
              <a:rPr sz="4400" dirty="0"/>
              <a:t>CTMS?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602994" y="1555826"/>
            <a:ext cx="7023734" cy="4123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4139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Web-based</a:t>
            </a:r>
            <a:r>
              <a:rPr sz="2800" spc="4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technology</a:t>
            </a:r>
            <a:r>
              <a:rPr sz="2800" spc="4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solution</a:t>
            </a:r>
            <a:r>
              <a:rPr sz="28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that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centralizes</a:t>
            </a:r>
            <a:r>
              <a:rPr sz="2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8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management</a:t>
            </a:r>
            <a:r>
              <a:rPr sz="28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aspects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of clinical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trials</a:t>
            </a:r>
            <a:endParaRPr sz="28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Results</a:t>
            </a:r>
            <a:r>
              <a:rPr sz="28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in streamlined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business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processes</a:t>
            </a:r>
            <a:r>
              <a:rPr sz="2800" spc="4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8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reduced</a:t>
            </a:r>
            <a:r>
              <a:rPr sz="28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time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8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cost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for</a:t>
            </a:r>
            <a:r>
              <a:rPr sz="28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most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trials</a:t>
            </a:r>
            <a:endParaRPr sz="2800">
              <a:latin typeface="Verdana"/>
              <a:cs typeface="Verdana"/>
            </a:endParaRPr>
          </a:p>
          <a:p>
            <a:pPr marL="355600" marR="52006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Enables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informed</a:t>
            </a:r>
            <a:r>
              <a:rPr sz="28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decision-making </a:t>
            </a:r>
            <a:r>
              <a:rPr sz="2800" spc="-969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based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on</a:t>
            </a:r>
            <a:r>
              <a:rPr sz="28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real-time</a:t>
            </a:r>
            <a:r>
              <a:rPr sz="28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data</a:t>
            </a:r>
            <a:endParaRPr sz="28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Simplifies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 historical</a:t>
            </a:r>
            <a:r>
              <a:rPr sz="2800" spc="5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reporting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53733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Who</a:t>
            </a:r>
            <a:r>
              <a:rPr sz="4400" spc="-15" dirty="0"/>
              <a:t> </a:t>
            </a:r>
            <a:r>
              <a:rPr sz="4400" spc="-5" dirty="0"/>
              <a:t>needs</a:t>
            </a:r>
            <a:r>
              <a:rPr sz="4400" spc="-15" dirty="0"/>
              <a:t> </a:t>
            </a:r>
            <a:r>
              <a:rPr sz="4400" dirty="0"/>
              <a:t>a</a:t>
            </a:r>
            <a:r>
              <a:rPr sz="4400" spc="-10" dirty="0"/>
              <a:t> </a:t>
            </a:r>
            <a:r>
              <a:rPr sz="4400" dirty="0"/>
              <a:t>CTMS?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602994" y="1554302"/>
            <a:ext cx="6972934" cy="3764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7089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2600" spc="-5" dirty="0">
                <a:solidFill>
                  <a:srgbClr val="0D0D0D"/>
                </a:solidFill>
                <a:latin typeface="Verdana"/>
                <a:cs typeface="Verdana"/>
              </a:rPr>
              <a:t>Any </a:t>
            </a:r>
            <a:r>
              <a:rPr sz="2600" dirty="0">
                <a:solidFill>
                  <a:srgbClr val="0D0D0D"/>
                </a:solidFill>
                <a:latin typeface="Verdana"/>
                <a:cs typeface="Verdana"/>
              </a:rPr>
              <a:t>sponsor organization, clinical </a:t>
            </a:r>
            <a:r>
              <a:rPr sz="26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0D0D0D"/>
                </a:solidFill>
                <a:latin typeface="Verdana"/>
                <a:cs typeface="Verdana"/>
              </a:rPr>
              <a:t>research</a:t>
            </a:r>
            <a:r>
              <a:rPr sz="2600" spc="-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0D0D0D"/>
                </a:solidFill>
                <a:latin typeface="Verdana"/>
                <a:cs typeface="Verdana"/>
              </a:rPr>
              <a:t>organization,</a:t>
            </a:r>
            <a:r>
              <a:rPr sz="2600" spc="-4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0D0D0D"/>
                </a:solidFill>
                <a:latin typeface="Verdana"/>
                <a:cs typeface="Verdana"/>
              </a:rPr>
              <a:t>or</a:t>
            </a:r>
            <a:r>
              <a:rPr sz="26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0D0D0D"/>
                </a:solidFill>
                <a:latin typeface="Verdana"/>
                <a:cs typeface="Verdana"/>
              </a:rPr>
              <a:t>academic </a:t>
            </a:r>
            <a:r>
              <a:rPr sz="2600" spc="-9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0D0D0D"/>
                </a:solidFill>
                <a:latin typeface="Verdana"/>
                <a:cs typeface="Verdana"/>
              </a:rPr>
              <a:t>medical</a:t>
            </a:r>
            <a:r>
              <a:rPr sz="2600" spc="-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0D0D0D"/>
                </a:solidFill>
                <a:latin typeface="Verdana"/>
                <a:cs typeface="Verdana"/>
              </a:rPr>
              <a:t>center</a:t>
            </a:r>
            <a:r>
              <a:rPr sz="26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0D0D0D"/>
                </a:solidFill>
                <a:latin typeface="Verdana"/>
                <a:cs typeface="Verdana"/>
              </a:rPr>
              <a:t>that:</a:t>
            </a:r>
            <a:endParaRPr sz="2600">
              <a:latin typeface="Verdana"/>
              <a:cs typeface="Verdana"/>
            </a:endParaRPr>
          </a:p>
          <a:p>
            <a:pPr marL="693420" lvl="1" indent="-331470">
              <a:lnSpc>
                <a:spcPct val="100000"/>
              </a:lnSpc>
              <a:spcBef>
                <a:spcPts val="535"/>
              </a:spcBef>
              <a:buChar char="–"/>
              <a:tabLst>
                <a:tab pos="693420" algn="l"/>
                <a:tab pos="694055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Manages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multiple</a:t>
            </a:r>
            <a:r>
              <a:rPr sz="22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clinical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trials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on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</a:t>
            </a:r>
            <a:endParaRPr sz="2200">
              <a:latin typeface="Verdana"/>
              <a:cs typeface="Verdana"/>
            </a:endParaRPr>
          </a:p>
          <a:p>
            <a:pPr marL="693420">
              <a:lnSpc>
                <a:spcPct val="100000"/>
              </a:lnSpc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ongoing</a:t>
            </a:r>
            <a:r>
              <a:rPr sz="22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basis</a:t>
            </a:r>
            <a:endParaRPr sz="2200">
              <a:latin typeface="Verdana"/>
              <a:cs typeface="Verdana"/>
            </a:endParaRPr>
          </a:p>
          <a:p>
            <a:pPr marL="693420" marR="676275" lvl="1" indent="-330835">
              <a:lnSpc>
                <a:spcPct val="100000"/>
              </a:lnSpc>
              <a:spcBef>
                <a:spcPts val="525"/>
              </a:spcBef>
              <a:buChar char="–"/>
              <a:tabLst>
                <a:tab pos="693420" algn="l"/>
                <a:tab pos="694055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Wants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to</a:t>
            </a:r>
            <a:r>
              <a:rPr sz="22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centralize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standardize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the </a:t>
            </a:r>
            <a:r>
              <a:rPr sz="2200" spc="-76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management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clinical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trials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the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 associated</a:t>
            </a:r>
            <a:r>
              <a:rPr sz="2200" spc="4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business</a:t>
            </a:r>
            <a:r>
              <a:rPr sz="2200" spc="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processes</a:t>
            </a:r>
            <a:endParaRPr sz="2200">
              <a:latin typeface="Verdana"/>
              <a:cs typeface="Verdana"/>
            </a:endParaRPr>
          </a:p>
          <a:p>
            <a:pPr marL="693420" marR="5080" lvl="1" indent="-330835">
              <a:lnSpc>
                <a:spcPct val="100000"/>
              </a:lnSpc>
              <a:spcBef>
                <a:spcPts val="535"/>
              </a:spcBef>
              <a:buChar char="–"/>
              <a:tabLst>
                <a:tab pos="693420" algn="l"/>
                <a:tab pos="694055" algn="l"/>
              </a:tabLst>
            </a:pP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Wants</a:t>
            </a:r>
            <a:r>
              <a:rPr sz="22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to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reduce</a:t>
            </a:r>
            <a:r>
              <a:rPr sz="22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study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start-up</a:t>
            </a:r>
            <a:r>
              <a:rPr sz="22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time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 and </a:t>
            </a:r>
            <a:r>
              <a:rPr sz="22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associated</a:t>
            </a:r>
            <a:r>
              <a:rPr sz="2200" spc="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costs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10" dirty="0">
                <a:solidFill>
                  <a:srgbClr val="0D0D0D"/>
                </a:solidFill>
                <a:latin typeface="Verdana"/>
                <a:cs typeface="Verdana"/>
              </a:rPr>
              <a:t>while</a:t>
            </a:r>
            <a:r>
              <a:rPr sz="22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increasing</a:t>
            </a:r>
            <a:r>
              <a:rPr sz="22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0D0D0D"/>
                </a:solidFill>
                <a:latin typeface="Verdana"/>
                <a:cs typeface="Verdana"/>
              </a:rPr>
              <a:t>efficiencies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34137"/>
            <a:ext cx="5810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Key</a:t>
            </a:r>
            <a:r>
              <a:rPr sz="4000" spc="-10" dirty="0"/>
              <a:t> </a:t>
            </a:r>
            <a:r>
              <a:rPr sz="4000" spc="-5" dirty="0"/>
              <a:t>Functions of a CTMS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26794" y="1469890"/>
            <a:ext cx="7234555" cy="43434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Investigator</a:t>
            </a:r>
            <a:r>
              <a:rPr sz="28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8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Site</a:t>
            </a:r>
            <a:r>
              <a:rPr sz="28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Database</a:t>
            </a:r>
            <a:endParaRPr sz="2800">
              <a:latin typeface="Verdana"/>
              <a:cs typeface="Verdana"/>
            </a:endParaRPr>
          </a:p>
          <a:p>
            <a:pPr marL="634365" marR="1275080" lvl="1" indent="-274320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Cataloging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the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history</a:t>
            </a:r>
            <a:r>
              <a:rPr sz="24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details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all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individuals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organizations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associated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with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clinical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trials</a:t>
            </a:r>
            <a:endParaRPr sz="2400">
              <a:latin typeface="Verdana"/>
              <a:cs typeface="Verdana"/>
            </a:endParaRPr>
          </a:p>
          <a:p>
            <a:pPr marL="634365" marR="908685" lvl="1" indent="-274320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Accelerating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feasibility</a:t>
            </a:r>
            <a:r>
              <a:rPr sz="24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analyses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during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investigator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site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selection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Study</a:t>
            </a:r>
            <a:r>
              <a:rPr sz="28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Set-Up</a:t>
            </a:r>
            <a:endParaRPr sz="28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  <a:tab pos="5715635" algn="l"/>
                <a:tab pos="633984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essential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documents	</a:t>
            </a:r>
            <a:r>
              <a:rPr sz="2400" u="heavy" dirty="0">
                <a:solidFill>
                  <a:srgbClr val="0D0D0D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	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Planning for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study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expenses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Standardizing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visit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payment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schedules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37450" y="1558939"/>
            <a:ext cx="994971" cy="1565877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6781800" y="4267131"/>
            <a:ext cx="1336040" cy="1176020"/>
            <a:chOff x="6781800" y="4267131"/>
            <a:chExt cx="1336040" cy="11760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76536" y="4806703"/>
              <a:ext cx="205020" cy="20623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781800" y="4267131"/>
              <a:ext cx="1336040" cy="1176020"/>
            </a:xfrm>
            <a:custGeom>
              <a:avLst/>
              <a:gdLst/>
              <a:ahLst/>
              <a:cxnLst/>
              <a:rect l="l" t="t" r="r" b="b"/>
              <a:pathLst>
                <a:path w="1336040" h="1176020">
                  <a:moveTo>
                    <a:pt x="1216240" y="1108072"/>
                  </a:moveTo>
                  <a:lnTo>
                    <a:pt x="690095" y="1108072"/>
                  </a:lnTo>
                  <a:lnTo>
                    <a:pt x="1207434" y="1175912"/>
                  </a:lnTo>
                  <a:lnTo>
                    <a:pt x="1209413" y="1160987"/>
                  </a:lnTo>
                  <a:lnTo>
                    <a:pt x="1216240" y="1108072"/>
                  </a:lnTo>
                  <a:close/>
                </a:path>
                <a:path w="1336040" h="1176020">
                  <a:moveTo>
                    <a:pt x="1221317" y="1068726"/>
                  </a:moveTo>
                  <a:lnTo>
                    <a:pt x="141577" y="1068726"/>
                  </a:lnTo>
                  <a:lnTo>
                    <a:pt x="138863" y="1094504"/>
                  </a:lnTo>
                  <a:lnTo>
                    <a:pt x="136828" y="1109429"/>
                  </a:lnTo>
                  <a:lnTo>
                    <a:pt x="152441" y="1111464"/>
                  </a:lnTo>
                  <a:lnTo>
                    <a:pt x="667697" y="1170484"/>
                  </a:lnTo>
                  <a:lnTo>
                    <a:pt x="683311" y="1172520"/>
                  </a:lnTo>
                  <a:lnTo>
                    <a:pt x="684668" y="1156916"/>
                  </a:lnTo>
                  <a:lnTo>
                    <a:pt x="690095" y="1108072"/>
                  </a:lnTo>
                  <a:lnTo>
                    <a:pt x="1216240" y="1108072"/>
                  </a:lnTo>
                  <a:lnTo>
                    <a:pt x="1221317" y="1068726"/>
                  </a:lnTo>
                  <a:close/>
                </a:path>
                <a:path w="1336040" h="1176020">
                  <a:moveTo>
                    <a:pt x="1116410" y="0"/>
                  </a:moveTo>
                  <a:lnTo>
                    <a:pt x="342517" y="0"/>
                  </a:lnTo>
                  <a:lnTo>
                    <a:pt x="342517" y="741063"/>
                  </a:lnTo>
                  <a:lnTo>
                    <a:pt x="12595" y="819754"/>
                  </a:lnTo>
                  <a:lnTo>
                    <a:pt x="0" y="823186"/>
                  </a:lnTo>
                  <a:lnTo>
                    <a:pt x="0" y="832392"/>
                  </a:lnTo>
                  <a:lnTo>
                    <a:pt x="1734" y="838744"/>
                  </a:lnTo>
                  <a:lnTo>
                    <a:pt x="61473" y="1072116"/>
                  </a:lnTo>
                  <a:lnTo>
                    <a:pt x="65546" y="1086366"/>
                  </a:lnTo>
                  <a:lnTo>
                    <a:pt x="141577" y="1068726"/>
                  </a:lnTo>
                  <a:lnTo>
                    <a:pt x="1221317" y="1068726"/>
                  </a:lnTo>
                  <a:lnTo>
                    <a:pt x="1242675" y="903195"/>
                  </a:lnTo>
                  <a:lnTo>
                    <a:pt x="1235891" y="902515"/>
                  </a:lnTo>
                  <a:lnTo>
                    <a:pt x="1306467" y="894375"/>
                  </a:lnTo>
                  <a:lnTo>
                    <a:pt x="1322109" y="893024"/>
                  </a:lnTo>
                  <a:lnTo>
                    <a:pt x="1320036" y="877414"/>
                  </a:lnTo>
                  <a:lnTo>
                    <a:pt x="1284135" y="545001"/>
                  </a:lnTo>
                  <a:lnTo>
                    <a:pt x="1333699" y="205769"/>
                  </a:lnTo>
                  <a:lnTo>
                    <a:pt x="1335678" y="190849"/>
                  </a:lnTo>
                  <a:lnTo>
                    <a:pt x="1116410" y="161669"/>
                  </a:lnTo>
                  <a:lnTo>
                    <a:pt x="11164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54863" y="4293857"/>
              <a:ext cx="915669" cy="952500"/>
            </a:xfrm>
            <a:custGeom>
              <a:avLst/>
              <a:gdLst/>
              <a:ahLst/>
              <a:cxnLst/>
              <a:rect l="l" t="t" r="r" b="b"/>
              <a:pathLst>
                <a:path w="915670" h="952500">
                  <a:moveTo>
                    <a:pt x="712152" y="0"/>
                  </a:moveTo>
                  <a:lnTo>
                    <a:pt x="0" y="0"/>
                  </a:lnTo>
                  <a:lnTo>
                    <a:pt x="0" y="706869"/>
                  </a:lnTo>
                  <a:lnTo>
                    <a:pt x="118795" y="678383"/>
                  </a:lnTo>
                  <a:lnTo>
                    <a:pt x="133731" y="674319"/>
                  </a:lnTo>
                  <a:lnTo>
                    <a:pt x="137121" y="689241"/>
                  </a:lnTo>
                  <a:lnTo>
                    <a:pt x="175831" y="843241"/>
                  </a:lnTo>
                  <a:lnTo>
                    <a:pt x="324497" y="859510"/>
                  </a:lnTo>
                  <a:lnTo>
                    <a:pt x="340118" y="860869"/>
                  </a:lnTo>
                  <a:lnTo>
                    <a:pt x="338759" y="876477"/>
                  </a:lnTo>
                  <a:lnTo>
                    <a:pt x="330606" y="952461"/>
                  </a:lnTo>
                  <a:lnTo>
                    <a:pt x="712152" y="952461"/>
                  </a:lnTo>
                  <a:lnTo>
                    <a:pt x="712152" y="0"/>
                  </a:lnTo>
                  <a:close/>
                </a:path>
                <a:path w="915670" h="952500">
                  <a:moveTo>
                    <a:pt x="915123" y="839165"/>
                  </a:moveTo>
                  <a:lnTo>
                    <a:pt x="849249" y="257098"/>
                  </a:lnTo>
                  <a:lnTo>
                    <a:pt x="743343" y="268630"/>
                  </a:lnTo>
                  <a:lnTo>
                    <a:pt x="743343" y="857491"/>
                  </a:lnTo>
                  <a:lnTo>
                    <a:pt x="915123" y="839165"/>
                  </a:lnTo>
                  <a:close/>
                </a:path>
              </a:pathLst>
            </a:custGeom>
            <a:solidFill>
              <a:srgbClr val="F4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816789" y="5005476"/>
              <a:ext cx="644525" cy="400050"/>
            </a:xfrm>
            <a:custGeom>
              <a:avLst/>
              <a:gdLst/>
              <a:ahLst/>
              <a:cxnLst/>
              <a:rect l="l" t="t" r="r" b="b"/>
              <a:pathLst>
                <a:path w="644525" h="400050">
                  <a:moveTo>
                    <a:pt x="481317" y="128231"/>
                  </a:moveTo>
                  <a:lnTo>
                    <a:pt x="449414" y="0"/>
                  </a:lnTo>
                  <a:lnTo>
                    <a:pt x="0" y="107873"/>
                  </a:lnTo>
                  <a:lnTo>
                    <a:pt x="52959" y="311391"/>
                  </a:lnTo>
                  <a:lnTo>
                    <a:pt x="109969" y="298500"/>
                  </a:lnTo>
                  <a:lnTo>
                    <a:pt x="130352" y="106514"/>
                  </a:lnTo>
                  <a:lnTo>
                    <a:pt x="132384" y="91592"/>
                  </a:lnTo>
                  <a:lnTo>
                    <a:pt x="147320" y="92951"/>
                  </a:lnTo>
                  <a:lnTo>
                    <a:pt x="481317" y="128231"/>
                  </a:lnTo>
                  <a:close/>
                </a:path>
                <a:path w="644525" h="400050">
                  <a:moveTo>
                    <a:pt x="644245" y="176390"/>
                  </a:moveTo>
                  <a:lnTo>
                    <a:pt x="159537" y="125501"/>
                  </a:lnTo>
                  <a:lnTo>
                    <a:pt x="135775" y="343954"/>
                  </a:lnTo>
                  <a:lnTo>
                    <a:pt x="620483" y="399580"/>
                  </a:lnTo>
                  <a:lnTo>
                    <a:pt x="623874" y="365658"/>
                  </a:lnTo>
                  <a:lnTo>
                    <a:pt x="624547" y="362953"/>
                  </a:lnTo>
                  <a:lnTo>
                    <a:pt x="644245" y="176390"/>
                  </a:lnTo>
                  <a:close/>
                </a:path>
              </a:pathLst>
            </a:custGeom>
            <a:solidFill>
              <a:srgbClr val="3EBE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74609" y="5172366"/>
              <a:ext cx="518795" cy="236220"/>
            </a:xfrm>
            <a:custGeom>
              <a:avLst/>
              <a:gdLst/>
              <a:ahLst/>
              <a:cxnLst/>
              <a:rect l="l" t="t" r="r" b="b"/>
              <a:pathLst>
                <a:path w="518795" h="236220">
                  <a:moveTo>
                    <a:pt x="518676" y="0"/>
                  </a:moveTo>
                  <a:lnTo>
                    <a:pt x="423600" y="10170"/>
                  </a:lnTo>
                  <a:lnTo>
                    <a:pt x="423600" y="105151"/>
                  </a:lnTo>
                  <a:lnTo>
                    <a:pt x="7472" y="105151"/>
                  </a:lnTo>
                  <a:lnTo>
                    <a:pt x="0" y="172311"/>
                  </a:lnTo>
                  <a:lnTo>
                    <a:pt x="488146" y="236078"/>
                  </a:lnTo>
                  <a:lnTo>
                    <a:pt x="518676" y="0"/>
                  </a:lnTo>
                  <a:close/>
                </a:path>
              </a:pathLst>
            </a:custGeom>
            <a:solidFill>
              <a:srgbClr val="F4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98210" y="4460058"/>
              <a:ext cx="184686" cy="25167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238365" y="4374578"/>
              <a:ext cx="526415" cy="675005"/>
            </a:xfrm>
            <a:custGeom>
              <a:avLst/>
              <a:gdLst/>
              <a:ahLst/>
              <a:cxnLst/>
              <a:rect l="l" t="t" r="r" b="b"/>
              <a:pathLst>
                <a:path w="526415" h="675004">
                  <a:moveTo>
                    <a:pt x="147320" y="69875"/>
                  </a:moveTo>
                  <a:lnTo>
                    <a:pt x="0" y="69875"/>
                  </a:lnTo>
                  <a:lnTo>
                    <a:pt x="0" y="100406"/>
                  </a:lnTo>
                  <a:lnTo>
                    <a:pt x="147320" y="100406"/>
                  </a:lnTo>
                  <a:lnTo>
                    <a:pt x="147320" y="69875"/>
                  </a:lnTo>
                  <a:close/>
                </a:path>
                <a:path w="526415" h="675004">
                  <a:moveTo>
                    <a:pt x="147320" y="0"/>
                  </a:moveTo>
                  <a:lnTo>
                    <a:pt x="0" y="0"/>
                  </a:lnTo>
                  <a:lnTo>
                    <a:pt x="0" y="30530"/>
                  </a:lnTo>
                  <a:lnTo>
                    <a:pt x="147320" y="30530"/>
                  </a:lnTo>
                  <a:lnTo>
                    <a:pt x="147320" y="0"/>
                  </a:lnTo>
                  <a:close/>
                </a:path>
                <a:path w="526415" h="675004">
                  <a:moveTo>
                    <a:pt x="521322" y="570255"/>
                  </a:moveTo>
                  <a:lnTo>
                    <a:pt x="384225" y="570255"/>
                  </a:lnTo>
                  <a:lnTo>
                    <a:pt x="384225" y="507961"/>
                  </a:lnTo>
                  <a:lnTo>
                    <a:pt x="353682" y="507961"/>
                  </a:lnTo>
                  <a:lnTo>
                    <a:pt x="353682" y="570255"/>
                  </a:lnTo>
                  <a:lnTo>
                    <a:pt x="353682" y="600773"/>
                  </a:lnTo>
                  <a:lnTo>
                    <a:pt x="353682" y="644004"/>
                  </a:lnTo>
                  <a:lnTo>
                    <a:pt x="353682" y="674509"/>
                  </a:lnTo>
                  <a:lnTo>
                    <a:pt x="521322" y="674509"/>
                  </a:lnTo>
                  <a:lnTo>
                    <a:pt x="521322" y="644004"/>
                  </a:lnTo>
                  <a:lnTo>
                    <a:pt x="384225" y="644004"/>
                  </a:lnTo>
                  <a:lnTo>
                    <a:pt x="384225" y="600773"/>
                  </a:lnTo>
                  <a:lnTo>
                    <a:pt x="521322" y="600773"/>
                  </a:lnTo>
                  <a:lnTo>
                    <a:pt x="521322" y="570255"/>
                  </a:lnTo>
                  <a:close/>
                </a:path>
                <a:path w="526415" h="675004">
                  <a:moveTo>
                    <a:pt x="526135" y="226987"/>
                  </a:moveTo>
                  <a:lnTo>
                    <a:pt x="384225" y="226987"/>
                  </a:lnTo>
                  <a:lnTo>
                    <a:pt x="384225" y="137985"/>
                  </a:lnTo>
                  <a:lnTo>
                    <a:pt x="353682" y="137985"/>
                  </a:lnTo>
                  <a:lnTo>
                    <a:pt x="353682" y="226987"/>
                  </a:lnTo>
                  <a:lnTo>
                    <a:pt x="4749" y="226987"/>
                  </a:lnTo>
                  <a:lnTo>
                    <a:pt x="4749" y="257505"/>
                  </a:lnTo>
                  <a:lnTo>
                    <a:pt x="353682" y="257505"/>
                  </a:lnTo>
                  <a:lnTo>
                    <a:pt x="353682" y="309626"/>
                  </a:lnTo>
                  <a:lnTo>
                    <a:pt x="4749" y="309626"/>
                  </a:lnTo>
                  <a:lnTo>
                    <a:pt x="4749" y="340144"/>
                  </a:lnTo>
                  <a:lnTo>
                    <a:pt x="353682" y="340144"/>
                  </a:lnTo>
                  <a:lnTo>
                    <a:pt x="353682" y="393534"/>
                  </a:lnTo>
                  <a:lnTo>
                    <a:pt x="4749" y="393534"/>
                  </a:lnTo>
                  <a:lnTo>
                    <a:pt x="4749" y="424053"/>
                  </a:lnTo>
                  <a:lnTo>
                    <a:pt x="353682" y="424053"/>
                  </a:lnTo>
                  <a:lnTo>
                    <a:pt x="353682" y="477443"/>
                  </a:lnTo>
                  <a:lnTo>
                    <a:pt x="384225" y="477443"/>
                  </a:lnTo>
                  <a:lnTo>
                    <a:pt x="384225" y="424053"/>
                  </a:lnTo>
                  <a:lnTo>
                    <a:pt x="526135" y="424053"/>
                  </a:lnTo>
                  <a:lnTo>
                    <a:pt x="526135" y="393534"/>
                  </a:lnTo>
                  <a:lnTo>
                    <a:pt x="384225" y="393534"/>
                  </a:lnTo>
                  <a:lnTo>
                    <a:pt x="384225" y="340144"/>
                  </a:lnTo>
                  <a:lnTo>
                    <a:pt x="526135" y="340144"/>
                  </a:lnTo>
                  <a:lnTo>
                    <a:pt x="526135" y="309626"/>
                  </a:lnTo>
                  <a:lnTo>
                    <a:pt x="384225" y="309626"/>
                  </a:lnTo>
                  <a:lnTo>
                    <a:pt x="384225" y="257505"/>
                  </a:lnTo>
                  <a:lnTo>
                    <a:pt x="526135" y="257505"/>
                  </a:lnTo>
                  <a:lnTo>
                    <a:pt x="526135" y="226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70427" y="4985804"/>
              <a:ext cx="146630" cy="14653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54188" y="5181186"/>
              <a:ext cx="95725" cy="17163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34137"/>
            <a:ext cx="7392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Key</a:t>
            </a:r>
            <a:r>
              <a:rPr sz="4000" dirty="0"/>
              <a:t> </a:t>
            </a:r>
            <a:r>
              <a:rPr sz="4000" spc="-5" dirty="0"/>
              <a:t>Functions</a:t>
            </a:r>
            <a:r>
              <a:rPr sz="4000" dirty="0"/>
              <a:t> </a:t>
            </a:r>
            <a:r>
              <a:rPr sz="4000" spc="-5" dirty="0"/>
              <a:t>of</a:t>
            </a:r>
            <a:r>
              <a:rPr sz="4000" dirty="0"/>
              <a:t> </a:t>
            </a:r>
            <a:r>
              <a:rPr sz="4000" spc="-5" dirty="0"/>
              <a:t>a</a:t>
            </a:r>
            <a:r>
              <a:rPr sz="4000" dirty="0"/>
              <a:t> </a:t>
            </a:r>
            <a:r>
              <a:rPr sz="4000" spc="-5" dirty="0"/>
              <a:t>CTMS</a:t>
            </a:r>
            <a:r>
              <a:rPr sz="4000" spc="15" dirty="0"/>
              <a:t> </a:t>
            </a:r>
            <a:r>
              <a:rPr sz="4000" spc="-5" dirty="0"/>
              <a:t>(cont.)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994" y="1469890"/>
            <a:ext cx="6934834" cy="456311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Site</a:t>
            </a:r>
            <a:r>
              <a:rPr sz="2800" spc="-4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Management</a:t>
            </a:r>
            <a:endParaRPr sz="2800">
              <a:latin typeface="Verdana"/>
              <a:cs typeface="Verdana"/>
            </a:endParaRPr>
          </a:p>
          <a:p>
            <a:pPr marL="634365" marR="5080" lvl="1" indent="-274320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site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budgets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investigator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payments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subject</a:t>
            </a:r>
            <a:endParaRPr sz="2400">
              <a:latin typeface="Verdana"/>
              <a:cs typeface="Verdana"/>
            </a:endParaRPr>
          </a:p>
          <a:p>
            <a:pPr marL="634365">
              <a:lnSpc>
                <a:spcPct val="100000"/>
              </a:lnSpc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enrollment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and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progression</a:t>
            </a:r>
            <a:endParaRPr sz="2400">
              <a:latin typeface="Verdana"/>
              <a:cs typeface="Verdana"/>
            </a:endParaRPr>
          </a:p>
          <a:p>
            <a:pPr marL="634365" marR="1708785" lvl="1" indent="-274320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investigational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product</a:t>
            </a:r>
            <a:r>
              <a:rPr sz="2400" spc="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ancillary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supplies</a:t>
            </a:r>
            <a:endParaRPr sz="2400">
              <a:latin typeface="Verdana"/>
              <a:cs typeface="Verdana"/>
            </a:endParaRPr>
          </a:p>
          <a:p>
            <a:pPr marL="634365" marR="890905" lvl="1" indent="-274320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protocol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deviations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follow-up</a:t>
            </a:r>
            <a:r>
              <a:rPr sz="24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issues</a:t>
            </a:r>
            <a:endParaRPr sz="2400">
              <a:latin typeface="Verdana"/>
              <a:cs typeface="Verdana"/>
            </a:endParaRPr>
          </a:p>
          <a:p>
            <a:pPr marL="634365" marR="592455" lvl="1" indent="-274320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of site visits and monitoring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reports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706302" y="2668995"/>
            <a:ext cx="1751964" cy="1334770"/>
            <a:chOff x="6706302" y="2668995"/>
            <a:chExt cx="1751964" cy="1334770"/>
          </a:xfrm>
        </p:grpSpPr>
        <p:sp>
          <p:nvSpPr>
            <p:cNvPr id="5" name="object 5"/>
            <p:cNvSpPr/>
            <p:nvPr/>
          </p:nvSpPr>
          <p:spPr>
            <a:xfrm>
              <a:off x="6706302" y="2668995"/>
              <a:ext cx="1195070" cy="943610"/>
            </a:xfrm>
            <a:custGeom>
              <a:avLst/>
              <a:gdLst/>
              <a:ahLst/>
              <a:cxnLst/>
              <a:rect l="l" t="t" r="r" b="b"/>
              <a:pathLst>
                <a:path w="1195070" h="943610">
                  <a:moveTo>
                    <a:pt x="1194557" y="0"/>
                  </a:moveTo>
                  <a:lnTo>
                    <a:pt x="0" y="0"/>
                  </a:lnTo>
                  <a:lnTo>
                    <a:pt x="0" y="943126"/>
                  </a:lnTo>
                  <a:lnTo>
                    <a:pt x="1194558" y="943126"/>
                  </a:lnTo>
                  <a:lnTo>
                    <a:pt x="119455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47494" y="2702084"/>
              <a:ext cx="1112520" cy="871855"/>
            </a:xfrm>
            <a:custGeom>
              <a:avLst/>
              <a:gdLst/>
              <a:ahLst/>
              <a:cxnLst/>
              <a:rect l="l" t="t" r="r" b="b"/>
              <a:pathLst>
                <a:path w="1112520" h="871854">
                  <a:moveTo>
                    <a:pt x="1112171" y="0"/>
                  </a:moveTo>
                  <a:lnTo>
                    <a:pt x="0" y="0"/>
                  </a:lnTo>
                  <a:lnTo>
                    <a:pt x="0" y="871549"/>
                  </a:lnTo>
                  <a:lnTo>
                    <a:pt x="1112171" y="871549"/>
                  </a:lnTo>
                  <a:lnTo>
                    <a:pt x="11121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43014" y="2772803"/>
              <a:ext cx="1715770" cy="1231265"/>
            </a:xfrm>
            <a:custGeom>
              <a:avLst/>
              <a:gdLst/>
              <a:ahLst/>
              <a:cxnLst/>
              <a:rect l="l" t="t" r="r" b="b"/>
              <a:pathLst>
                <a:path w="1715770" h="1231264">
                  <a:moveTo>
                    <a:pt x="35814" y="731050"/>
                  </a:moveTo>
                  <a:lnTo>
                    <a:pt x="0" y="731050"/>
                  </a:lnTo>
                  <a:lnTo>
                    <a:pt x="0" y="736422"/>
                  </a:lnTo>
                  <a:lnTo>
                    <a:pt x="35814" y="736422"/>
                  </a:lnTo>
                  <a:lnTo>
                    <a:pt x="35814" y="731050"/>
                  </a:lnTo>
                  <a:close/>
                </a:path>
                <a:path w="1715770" h="1231264">
                  <a:moveTo>
                    <a:pt x="35814" y="680935"/>
                  </a:moveTo>
                  <a:lnTo>
                    <a:pt x="0" y="680935"/>
                  </a:lnTo>
                  <a:lnTo>
                    <a:pt x="0" y="686308"/>
                  </a:lnTo>
                  <a:lnTo>
                    <a:pt x="35814" y="686308"/>
                  </a:lnTo>
                  <a:lnTo>
                    <a:pt x="35814" y="680935"/>
                  </a:lnTo>
                  <a:close/>
                </a:path>
                <a:path w="1715770" h="1231264">
                  <a:moveTo>
                    <a:pt x="35814" y="630834"/>
                  </a:moveTo>
                  <a:lnTo>
                    <a:pt x="0" y="630834"/>
                  </a:lnTo>
                  <a:lnTo>
                    <a:pt x="0" y="635304"/>
                  </a:lnTo>
                  <a:lnTo>
                    <a:pt x="35814" y="635304"/>
                  </a:lnTo>
                  <a:lnTo>
                    <a:pt x="35814" y="630834"/>
                  </a:lnTo>
                  <a:close/>
                </a:path>
                <a:path w="1715770" h="1231264">
                  <a:moveTo>
                    <a:pt x="35814" y="579818"/>
                  </a:moveTo>
                  <a:lnTo>
                    <a:pt x="0" y="579818"/>
                  </a:lnTo>
                  <a:lnTo>
                    <a:pt x="0" y="585190"/>
                  </a:lnTo>
                  <a:lnTo>
                    <a:pt x="35814" y="585190"/>
                  </a:lnTo>
                  <a:lnTo>
                    <a:pt x="35814" y="579818"/>
                  </a:lnTo>
                  <a:close/>
                </a:path>
                <a:path w="1715770" h="1231264">
                  <a:moveTo>
                    <a:pt x="35814" y="529717"/>
                  </a:moveTo>
                  <a:lnTo>
                    <a:pt x="0" y="529717"/>
                  </a:lnTo>
                  <a:lnTo>
                    <a:pt x="0" y="535089"/>
                  </a:lnTo>
                  <a:lnTo>
                    <a:pt x="35814" y="535089"/>
                  </a:lnTo>
                  <a:lnTo>
                    <a:pt x="35814" y="529717"/>
                  </a:lnTo>
                  <a:close/>
                </a:path>
                <a:path w="1715770" h="1231264">
                  <a:moveTo>
                    <a:pt x="35814" y="479602"/>
                  </a:moveTo>
                  <a:lnTo>
                    <a:pt x="0" y="479602"/>
                  </a:lnTo>
                  <a:lnTo>
                    <a:pt x="0" y="484073"/>
                  </a:lnTo>
                  <a:lnTo>
                    <a:pt x="35814" y="484073"/>
                  </a:lnTo>
                  <a:lnTo>
                    <a:pt x="35814" y="479602"/>
                  </a:lnTo>
                  <a:close/>
                </a:path>
                <a:path w="1715770" h="1231264">
                  <a:moveTo>
                    <a:pt x="35814" y="428599"/>
                  </a:moveTo>
                  <a:lnTo>
                    <a:pt x="0" y="428599"/>
                  </a:lnTo>
                  <a:lnTo>
                    <a:pt x="0" y="433971"/>
                  </a:lnTo>
                  <a:lnTo>
                    <a:pt x="35814" y="433971"/>
                  </a:lnTo>
                  <a:lnTo>
                    <a:pt x="35814" y="428599"/>
                  </a:lnTo>
                  <a:close/>
                </a:path>
                <a:path w="1715770" h="1231264">
                  <a:moveTo>
                    <a:pt x="35814" y="378498"/>
                  </a:moveTo>
                  <a:lnTo>
                    <a:pt x="0" y="378498"/>
                  </a:lnTo>
                  <a:lnTo>
                    <a:pt x="0" y="383870"/>
                  </a:lnTo>
                  <a:lnTo>
                    <a:pt x="35814" y="383870"/>
                  </a:lnTo>
                  <a:lnTo>
                    <a:pt x="35814" y="378498"/>
                  </a:lnTo>
                  <a:close/>
                </a:path>
                <a:path w="1715770" h="1231264">
                  <a:moveTo>
                    <a:pt x="35814" y="329272"/>
                  </a:moveTo>
                  <a:lnTo>
                    <a:pt x="0" y="329272"/>
                  </a:lnTo>
                  <a:lnTo>
                    <a:pt x="0" y="333743"/>
                  </a:lnTo>
                  <a:lnTo>
                    <a:pt x="35814" y="333743"/>
                  </a:lnTo>
                  <a:lnTo>
                    <a:pt x="35814" y="329272"/>
                  </a:lnTo>
                  <a:close/>
                </a:path>
                <a:path w="1715770" h="1231264">
                  <a:moveTo>
                    <a:pt x="35814" y="278269"/>
                  </a:moveTo>
                  <a:lnTo>
                    <a:pt x="0" y="278269"/>
                  </a:lnTo>
                  <a:lnTo>
                    <a:pt x="0" y="283641"/>
                  </a:lnTo>
                  <a:lnTo>
                    <a:pt x="35814" y="283641"/>
                  </a:lnTo>
                  <a:lnTo>
                    <a:pt x="35814" y="278269"/>
                  </a:lnTo>
                  <a:close/>
                </a:path>
                <a:path w="1715770" h="1231264">
                  <a:moveTo>
                    <a:pt x="35814" y="228168"/>
                  </a:moveTo>
                  <a:lnTo>
                    <a:pt x="0" y="228168"/>
                  </a:lnTo>
                  <a:lnTo>
                    <a:pt x="0" y="233540"/>
                  </a:lnTo>
                  <a:lnTo>
                    <a:pt x="35814" y="233540"/>
                  </a:lnTo>
                  <a:lnTo>
                    <a:pt x="35814" y="228168"/>
                  </a:lnTo>
                  <a:close/>
                </a:path>
                <a:path w="1715770" h="1231264">
                  <a:moveTo>
                    <a:pt x="35814" y="178054"/>
                  </a:moveTo>
                  <a:lnTo>
                    <a:pt x="0" y="178054"/>
                  </a:lnTo>
                  <a:lnTo>
                    <a:pt x="0" y="182524"/>
                  </a:lnTo>
                  <a:lnTo>
                    <a:pt x="35814" y="182524"/>
                  </a:lnTo>
                  <a:lnTo>
                    <a:pt x="35814" y="178054"/>
                  </a:lnTo>
                  <a:close/>
                </a:path>
                <a:path w="1715770" h="1231264">
                  <a:moveTo>
                    <a:pt x="35814" y="127050"/>
                  </a:moveTo>
                  <a:lnTo>
                    <a:pt x="0" y="127050"/>
                  </a:lnTo>
                  <a:lnTo>
                    <a:pt x="0" y="132422"/>
                  </a:lnTo>
                  <a:lnTo>
                    <a:pt x="35814" y="132422"/>
                  </a:lnTo>
                  <a:lnTo>
                    <a:pt x="35814" y="127050"/>
                  </a:lnTo>
                  <a:close/>
                </a:path>
                <a:path w="1715770" h="1231264">
                  <a:moveTo>
                    <a:pt x="35814" y="76936"/>
                  </a:moveTo>
                  <a:lnTo>
                    <a:pt x="0" y="76936"/>
                  </a:lnTo>
                  <a:lnTo>
                    <a:pt x="0" y="82308"/>
                  </a:lnTo>
                  <a:lnTo>
                    <a:pt x="35814" y="82308"/>
                  </a:lnTo>
                  <a:lnTo>
                    <a:pt x="35814" y="76936"/>
                  </a:lnTo>
                  <a:close/>
                </a:path>
                <a:path w="1715770" h="1231264">
                  <a:moveTo>
                    <a:pt x="35814" y="26835"/>
                  </a:moveTo>
                  <a:lnTo>
                    <a:pt x="0" y="26835"/>
                  </a:lnTo>
                  <a:lnTo>
                    <a:pt x="0" y="31305"/>
                  </a:lnTo>
                  <a:lnTo>
                    <a:pt x="35814" y="31305"/>
                  </a:lnTo>
                  <a:lnTo>
                    <a:pt x="35814" y="26835"/>
                  </a:lnTo>
                  <a:close/>
                </a:path>
                <a:path w="1715770" h="1231264">
                  <a:moveTo>
                    <a:pt x="128943" y="661250"/>
                  </a:moveTo>
                  <a:lnTo>
                    <a:pt x="68046" y="661250"/>
                  </a:lnTo>
                  <a:lnTo>
                    <a:pt x="68046" y="738212"/>
                  </a:lnTo>
                  <a:lnTo>
                    <a:pt x="128943" y="738212"/>
                  </a:lnTo>
                  <a:lnTo>
                    <a:pt x="128943" y="661250"/>
                  </a:lnTo>
                  <a:close/>
                </a:path>
                <a:path w="1715770" h="1231264">
                  <a:moveTo>
                    <a:pt x="206844" y="420547"/>
                  </a:moveTo>
                  <a:lnTo>
                    <a:pt x="145961" y="420547"/>
                  </a:lnTo>
                  <a:lnTo>
                    <a:pt x="145961" y="738212"/>
                  </a:lnTo>
                  <a:lnTo>
                    <a:pt x="206844" y="738212"/>
                  </a:lnTo>
                  <a:lnTo>
                    <a:pt x="206844" y="420547"/>
                  </a:lnTo>
                  <a:close/>
                </a:path>
                <a:path w="1715770" h="1231264">
                  <a:moveTo>
                    <a:pt x="285648" y="276479"/>
                  </a:moveTo>
                  <a:lnTo>
                    <a:pt x="223862" y="276479"/>
                  </a:lnTo>
                  <a:lnTo>
                    <a:pt x="223862" y="738212"/>
                  </a:lnTo>
                  <a:lnTo>
                    <a:pt x="285648" y="738212"/>
                  </a:lnTo>
                  <a:lnTo>
                    <a:pt x="285648" y="276479"/>
                  </a:lnTo>
                  <a:close/>
                </a:path>
                <a:path w="1715770" h="1231264">
                  <a:moveTo>
                    <a:pt x="363562" y="573557"/>
                  </a:moveTo>
                  <a:lnTo>
                    <a:pt x="301777" y="573557"/>
                  </a:lnTo>
                  <a:lnTo>
                    <a:pt x="301777" y="738212"/>
                  </a:lnTo>
                  <a:lnTo>
                    <a:pt x="363562" y="738212"/>
                  </a:lnTo>
                  <a:lnTo>
                    <a:pt x="363562" y="573557"/>
                  </a:lnTo>
                  <a:close/>
                </a:path>
                <a:path w="1715770" h="1231264">
                  <a:moveTo>
                    <a:pt x="439674" y="488556"/>
                  </a:moveTo>
                  <a:lnTo>
                    <a:pt x="378790" y="488556"/>
                  </a:lnTo>
                  <a:lnTo>
                    <a:pt x="378790" y="738212"/>
                  </a:lnTo>
                  <a:lnTo>
                    <a:pt x="439674" y="738212"/>
                  </a:lnTo>
                  <a:lnTo>
                    <a:pt x="439674" y="488556"/>
                  </a:lnTo>
                  <a:close/>
                </a:path>
                <a:path w="1715770" h="1231264">
                  <a:moveTo>
                    <a:pt x="517575" y="194170"/>
                  </a:moveTo>
                  <a:lnTo>
                    <a:pt x="456692" y="194170"/>
                  </a:lnTo>
                  <a:lnTo>
                    <a:pt x="456692" y="738212"/>
                  </a:lnTo>
                  <a:lnTo>
                    <a:pt x="517575" y="738212"/>
                  </a:lnTo>
                  <a:lnTo>
                    <a:pt x="517575" y="194170"/>
                  </a:lnTo>
                  <a:close/>
                </a:path>
                <a:path w="1715770" h="1231264">
                  <a:moveTo>
                    <a:pt x="596379" y="382079"/>
                  </a:moveTo>
                  <a:lnTo>
                    <a:pt x="534593" y="382079"/>
                  </a:lnTo>
                  <a:lnTo>
                    <a:pt x="534593" y="738212"/>
                  </a:lnTo>
                  <a:lnTo>
                    <a:pt x="596379" y="738212"/>
                  </a:lnTo>
                  <a:lnTo>
                    <a:pt x="596379" y="382079"/>
                  </a:lnTo>
                  <a:close/>
                </a:path>
                <a:path w="1715770" h="1231264">
                  <a:moveTo>
                    <a:pt x="674281" y="252323"/>
                  </a:moveTo>
                  <a:lnTo>
                    <a:pt x="612495" y="252323"/>
                  </a:lnTo>
                  <a:lnTo>
                    <a:pt x="612495" y="738212"/>
                  </a:lnTo>
                  <a:lnTo>
                    <a:pt x="674281" y="738212"/>
                  </a:lnTo>
                  <a:lnTo>
                    <a:pt x="674281" y="252323"/>
                  </a:lnTo>
                  <a:close/>
                </a:path>
                <a:path w="1715770" h="1231264">
                  <a:moveTo>
                    <a:pt x="750404" y="57264"/>
                  </a:moveTo>
                  <a:lnTo>
                    <a:pt x="689508" y="57264"/>
                  </a:lnTo>
                  <a:lnTo>
                    <a:pt x="689508" y="738212"/>
                  </a:lnTo>
                  <a:lnTo>
                    <a:pt x="750404" y="738212"/>
                  </a:lnTo>
                  <a:lnTo>
                    <a:pt x="750404" y="57264"/>
                  </a:lnTo>
                  <a:close/>
                </a:path>
                <a:path w="1715770" h="1231264">
                  <a:moveTo>
                    <a:pt x="829195" y="295275"/>
                  </a:moveTo>
                  <a:lnTo>
                    <a:pt x="767410" y="295275"/>
                  </a:lnTo>
                  <a:lnTo>
                    <a:pt x="767410" y="738212"/>
                  </a:lnTo>
                  <a:lnTo>
                    <a:pt x="829195" y="738212"/>
                  </a:lnTo>
                  <a:lnTo>
                    <a:pt x="829195" y="295275"/>
                  </a:lnTo>
                  <a:close/>
                </a:path>
                <a:path w="1715770" h="1231264">
                  <a:moveTo>
                    <a:pt x="907110" y="161061"/>
                  </a:moveTo>
                  <a:lnTo>
                    <a:pt x="845324" y="161061"/>
                  </a:lnTo>
                  <a:lnTo>
                    <a:pt x="845324" y="738212"/>
                  </a:lnTo>
                  <a:lnTo>
                    <a:pt x="907110" y="738212"/>
                  </a:lnTo>
                  <a:lnTo>
                    <a:pt x="907110" y="161061"/>
                  </a:lnTo>
                  <a:close/>
                </a:path>
                <a:path w="1715770" h="1231264">
                  <a:moveTo>
                    <a:pt x="985012" y="0"/>
                  </a:moveTo>
                  <a:lnTo>
                    <a:pt x="924115" y="0"/>
                  </a:lnTo>
                  <a:lnTo>
                    <a:pt x="924115" y="738212"/>
                  </a:lnTo>
                  <a:lnTo>
                    <a:pt x="985012" y="738212"/>
                  </a:lnTo>
                  <a:lnTo>
                    <a:pt x="985012" y="0"/>
                  </a:lnTo>
                  <a:close/>
                </a:path>
                <a:path w="1715770" h="1231264">
                  <a:moveTo>
                    <a:pt x="1062024" y="42049"/>
                  </a:moveTo>
                  <a:lnTo>
                    <a:pt x="1002030" y="42049"/>
                  </a:lnTo>
                  <a:lnTo>
                    <a:pt x="1002030" y="738212"/>
                  </a:lnTo>
                  <a:lnTo>
                    <a:pt x="1062024" y="738212"/>
                  </a:lnTo>
                  <a:lnTo>
                    <a:pt x="1062024" y="42049"/>
                  </a:lnTo>
                  <a:close/>
                </a:path>
                <a:path w="1715770" h="1231264">
                  <a:moveTo>
                    <a:pt x="1715211" y="1229156"/>
                  </a:moveTo>
                  <a:lnTo>
                    <a:pt x="1516062" y="1011123"/>
                  </a:lnTo>
                  <a:lnTo>
                    <a:pt x="708685" y="1011123"/>
                  </a:lnTo>
                  <a:lnTo>
                    <a:pt x="666229" y="910005"/>
                  </a:lnTo>
                  <a:lnTo>
                    <a:pt x="396697" y="896594"/>
                  </a:lnTo>
                  <a:lnTo>
                    <a:pt x="373405" y="919848"/>
                  </a:lnTo>
                  <a:lnTo>
                    <a:pt x="425805" y="1011123"/>
                  </a:lnTo>
                  <a:lnTo>
                    <a:pt x="394004" y="1011123"/>
                  </a:lnTo>
                  <a:lnTo>
                    <a:pt x="193281" y="1230871"/>
                  </a:lnTo>
                  <a:lnTo>
                    <a:pt x="1715211" y="1230871"/>
                  </a:lnTo>
                  <a:lnTo>
                    <a:pt x="1715211" y="1229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131647" y="3688181"/>
              <a:ext cx="469265" cy="243840"/>
            </a:xfrm>
            <a:custGeom>
              <a:avLst/>
              <a:gdLst/>
              <a:ahLst/>
              <a:cxnLst/>
              <a:rect l="l" t="t" r="r" b="b"/>
              <a:pathLst>
                <a:path w="469265" h="243839">
                  <a:moveTo>
                    <a:pt x="258787" y="4470"/>
                  </a:moveTo>
                  <a:lnTo>
                    <a:pt x="0" y="0"/>
                  </a:lnTo>
                  <a:lnTo>
                    <a:pt x="249834" y="13423"/>
                  </a:lnTo>
                  <a:lnTo>
                    <a:pt x="258787" y="4470"/>
                  </a:lnTo>
                  <a:close/>
                </a:path>
                <a:path w="469265" h="243839">
                  <a:moveTo>
                    <a:pt x="363550" y="229971"/>
                  </a:moveTo>
                  <a:lnTo>
                    <a:pt x="92227" y="195961"/>
                  </a:lnTo>
                  <a:lnTo>
                    <a:pt x="363550" y="243382"/>
                  </a:lnTo>
                  <a:lnTo>
                    <a:pt x="363550" y="229971"/>
                  </a:lnTo>
                  <a:close/>
                </a:path>
                <a:path w="469265" h="243839">
                  <a:moveTo>
                    <a:pt x="445947" y="159283"/>
                  </a:moveTo>
                  <a:lnTo>
                    <a:pt x="348335" y="159283"/>
                  </a:lnTo>
                  <a:lnTo>
                    <a:pt x="361772" y="179857"/>
                  </a:lnTo>
                  <a:lnTo>
                    <a:pt x="346557" y="203123"/>
                  </a:lnTo>
                  <a:lnTo>
                    <a:pt x="445947" y="159283"/>
                  </a:lnTo>
                  <a:close/>
                </a:path>
                <a:path w="469265" h="243839">
                  <a:moveTo>
                    <a:pt x="469226" y="169125"/>
                  </a:moveTo>
                  <a:lnTo>
                    <a:pt x="376999" y="212966"/>
                  </a:lnTo>
                  <a:lnTo>
                    <a:pt x="376999" y="222808"/>
                  </a:lnTo>
                  <a:lnTo>
                    <a:pt x="469226" y="16912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58187" y="2915956"/>
              <a:ext cx="558800" cy="908685"/>
            </a:xfrm>
            <a:custGeom>
              <a:avLst/>
              <a:gdLst/>
              <a:ahLst/>
              <a:cxnLst/>
              <a:rect l="l" t="t" r="r" b="b"/>
              <a:pathLst>
                <a:path w="558800" h="908685">
                  <a:moveTo>
                    <a:pt x="225659" y="0"/>
                  </a:moveTo>
                  <a:lnTo>
                    <a:pt x="181778" y="16109"/>
                  </a:lnTo>
                  <a:lnTo>
                    <a:pt x="150443" y="42049"/>
                  </a:lnTo>
                  <a:lnTo>
                    <a:pt x="123580" y="84111"/>
                  </a:lnTo>
                  <a:lnTo>
                    <a:pt x="119096" y="124374"/>
                  </a:lnTo>
                  <a:lnTo>
                    <a:pt x="120000" y="161955"/>
                  </a:lnTo>
                  <a:lnTo>
                    <a:pt x="123580" y="193281"/>
                  </a:lnTo>
                  <a:lnTo>
                    <a:pt x="126267" y="214753"/>
                  </a:lnTo>
                  <a:lnTo>
                    <a:pt x="128051" y="225489"/>
                  </a:lnTo>
                  <a:lnTo>
                    <a:pt x="127159" y="231757"/>
                  </a:lnTo>
                  <a:lnTo>
                    <a:pt x="120892" y="235331"/>
                  </a:lnTo>
                  <a:lnTo>
                    <a:pt x="108358" y="236225"/>
                  </a:lnTo>
                  <a:lnTo>
                    <a:pt x="97608" y="237118"/>
                  </a:lnTo>
                  <a:lnTo>
                    <a:pt x="85074" y="238906"/>
                  </a:lnTo>
                  <a:lnTo>
                    <a:pt x="71636" y="241599"/>
                  </a:lnTo>
                  <a:lnTo>
                    <a:pt x="57306" y="245173"/>
                  </a:lnTo>
                  <a:lnTo>
                    <a:pt x="44772" y="248760"/>
                  </a:lnTo>
                  <a:lnTo>
                    <a:pt x="26863" y="253228"/>
                  </a:lnTo>
                  <a:lnTo>
                    <a:pt x="24176" y="254122"/>
                  </a:lnTo>
                  <a:lnTo>
                    <a:pt x="18800" y="261283"/>
                  </a:lnTo>
                  <a:lnTo>
                    <a:pt x="15221" y="265751"/>
                  </a:lnTo>
                  <a:lnTo>
                    <a:pt x="13437" y="272913"/>
                  </a:lnTo>
                  <a:lnTo>
                    <a:pt x="14329" y="286342"/>
                  </a:lnTo>
                  <a:lnTo>
                    <a:pt x="17017" y="306920"/>
                  </a:lnTo>
                  <a:lnTo>
                    <a:pt x="20596" y="328391"/>
                  </a:lnTo>
                  <a:lnTo>
                    <a:pt x="23284" y="345395"/>
                  </a:lnTo>
                  <a:lnTo>
                    <a:pt x="24176" y="351663"/>
                  </a:lnTo>
                  <a:lnTo>
                    <a:pt x="22392" y="358812"/>
                  </a:lnTo>
                  <a:lnTo>
                    <a:pt x="17909" y="374922"/>
                  </a:lnTo>
                  <a:lnTo>
                    <a:pt x="13437" y="392819"/>
                  </a:lnTo>
                  <a:lnTo>
                    <a:pt x="10750" y="405342"/>
                  </a:lnTo>
                  <a:lnTo>
                    <a:pt x="11642" y="416984"/>
                  </a:lnTo>
                  <a:lnTo>
                    <a:pt x="20596" y="454565"/>
                  </a:lnTo>
                  <a:lnTo>
                    <a:pt x="21488" y="467982"/>
                  </a:lnTo>
                  <a:lnTo>
                    <a:pt x="9846" y="510044"/>
                  </a:lnTo>
                  <a:lnTo>
                    <a:pt x="2687" y="537783"/>
                  </a:lnTo>
                  <a:lnTo>
                    <a:pt x="0" y="560149"/>
                  </a:lnTo>
                  <a:lnTo>
                    <a:pt x="891" y="569991"/>
                  </a:lnTo>
                  <a:lnTo>
                    <a:pt x="4483" y="578939"/>
                  </a:lnTo>
                  <a:lnTo>
                    <a:pt x="8954" y="586994"/>
                  </a:lnTo>
                  <a:lnTo>
                    <a:pt x="14329" y="595049"/>
                  </a:lnTo>
                  <a:lnTo>
                    <a:pt x="18800" y="602211"/>
                  </a:lnTo>
                  <a:lnTo>
                    <a:pt x="23284" y="610253"/>
                  </a:lnTo>
                  <a:lnTo>
                    <a:pt x="25971" y="619202"/>
                  </a:lnTo>
                  <a:lnTo>
                    <a:pt x="25971" y="628150"/>
                  </a:lnTo>
                  <a:lnTo>
                    <a:pt x="21488" y="650528"/>
                  </a:lnTo>
                  <a:lnTo>
                    <a:pt x="17017" y="670212"/>
                  </a:lnTo>
                  <a:lnTo>
                    <a:pt x="16125" y="684523"/>
                  </a:lnTo>
                  <a:lnTo>
                    <a:pt x="23284" y="692578"/>
                  </a:lnTo>
                  <a:lnTo>
                    <a:pt x="26863" y="695271"/>
                  </a:lnTo>
                  <a:lnTo>
                    <a:pt x="32238" y="701526"/>
                  </a:lnTo>
                  <a:lnTo>
                    <a:pt x="55523" y="757899"/>
                  </a:lnTo>
                  <a:lnTo>
                    <a:pt x="56414" y="766847"/>
                  </a:lnTo>
                  <a:lnTo>
                    <a:pt x="58210" y="776689"/>
                  </a:lnTo>
                  <a:lnTo>
                    <a:pt x="61790" y="788331"/>
                  </a:lnTo>
                  <a:lnTo>
                    <a:pt x="74323" y="816964"/>
                  </a:lnTo>
                  <a:lnTo>
                    <a:pt x="79699" y="830381"/>
                  </a:lnTo>
                  <a:lnTo>
                    <a:pt x="85074" y="842904"/>
                  </a:lnTo>
                  <a:lnTo>
                    <a:pt x="87761" y="852746"/>
                  </a:lnTo>
                  <a:lnTo>
                    <a:pt x="86857" y="859014"/>
                  </a:lnTo>
                  <a:lnTo>
                    <a:pt x="83278" y="865282"/>
                  </a:lnTo>
                  <a:lnTo>
                    <a:pt x="78807" y="869750"/>
                  </a:lnTo>
                  <a:lnTo>
                    <a:pt x="77903" y="869750"/>
                  </a:lnTo>
                  <a:lnTo>
                    <a:pt x="54631" y="896596"/>
                  </a:lnTo>
                  <a:lnTo>
                    <a:pt x="558785" y="908225"/>
                  </a:lnTo>
                  <a:lnTo>
                    <a:pt x="557918" y="904651"/>
                  </a:lnTo>
                  <a:lnTo>
                    <a:pt x="554326" y="895702"/>
                  </a:lnTo>
                  <a:lnTo>
                    <a:pt x="548877" y="882285"/>
                  </a:lnTo>
                  <a:lnTo>
                    <a:pt x="543551" y="866175"/>
                  </a:lnTo>
                  <a:lnTo>
                    <a:pt x="538226" y="850959"/>
                  </a:lnTo>
                  <a:lnTo>
                    <a:pt x="532776" y="835755"/>
                  </a:lnTo>
                  <a:lnTo>
                    <a:pt x="529184" y="824113"/>
                  </a:lnTo>
                  <a:lnTo>
                    <a:pt x="528317" y="816964"/>
                  </a:lnTo>
                  <a:lnTo>
                    <a:pt x="526583" y="810697"/>
                  </a:lnTo>
                  <a:lnTo>
                    <a:pt x="521134" y="802642"/>
                  </a:lnTo>
                  <a:lnTo>
                    <a:pt x="514941" y="791906"/>
                  </a:lnTo>
                  <a:lnTo>
                    <a:pt x="493391" y="758792"/>
                  </a:lnTo>
                  <a:lnTo>
                    <a:pt x="489799" y="743588"/>
                  </a:lnTo>
                  <a:lnTo>
                    <a:pt x="492524" y="740002"/>
                  </a:lnTo>
                  <a:lnTo>
                    <a:pt x="496983" y="733746"/>
                  </a:lnTo>
                  <a:lnTo>
                    <a:pt x="502308" y="725691"/>
                  </a:lnTo>
                  <a:lnTo>
                    <a:pt x="508625" y="716743"/>
                  </a:lnTo>
                  <a:lnTo>
                    <a:pt x="514941" y="706900"/>
                  </a:lnTo>
                  <a:lnTo>
                    <a:pt x="520267" y="696165"/>
                  </a:lnTo>
                  <a:lnTo>
                    <a:pt x="524726" y="686322"/>
                  </a:lnTo>
                  <a:lnTo>
                    <a:pt x="526583" y="676468"/>
                  </a:lnTo>
                  <a:lnTo>
                    <a:pt x="523859" y="645154"/>
                  </a:lnTo>
                  <a:lnTo>
                    <a:pt x="515808" y="600411"/>
                  </a:lnTo>
                  <a:lnTo>
                    <a:pt x="507758" y="560149"/>
                  </a:lnTo>
                  <a:lnTo>
                    <a:pt x="500574" y="537783"/>
                  </a:lnTo>
                  <a:lnTo>
                    <a:pt x="496983" y="531516"/>
                  </a:lnTo>
                  <a:lnTo>
                    <a:pt x="492524" y="523461"/>
                  </a:lnTo>
                  <a:lnTo>
                    <a:pt x="489799" y="515406"/>
                  </a:lnTo>
                  <a:lnTo>
                    <a:pt x="488932" y="505564"/>
                  </a:lnTo>
                  <a:lnTo>
                    <a:pt x="489799" y="496615"/>
                  </a:lnTo>
                  <a:lnTo>
                    <a:pt x="494258" y="487666"/>
                  </a:lnTo>
                  <a:lnTo>
                    <a:pt x="502308" y="460821"/>
                  </a:lnTo>
                  <a:lnTo>
                    <a:pt x="504166" y="424133"/>
                  </a:lnTo>
                  <a:lnTo>
                    <a:pt x="502308" y="391925"/>
                  </a:lnTo>
                  <a:lnTo>
                    <a:pt x="501441" y="378496"/>
                  </a:lnTo>
                  <a:lnTo>
                    <a:pt x="499707" y="373134"/>
                  </a:lnTo>
                  <a:lnTo>
                    <a:pt x="496983" y="359705"/>
                  </a:lnTo>
                  <a:lnTo>
                    <a:pt x="494258" y="344501"/>
                  </a:lnTo>
                  <a:lnTo>
                    <a:pt x="492524" y="331966"/>
                  </a:lnTo>
                  <a:lnTo>
                    <a:pt x="491657" y="323030"/>
                  </a:lnTo>
                  <a:lnTo>
                    <a:pt x="489799" y="312282"/>
                  </a:lnTo>
                  <a:lnTo>
                    <a:pt x="487198" y="305133"/>
                  </a:lnTo>
                  <a:lnTo>
                    <a:pt x="486208" y="301546"/>
                  </a:lnTo>
                  <a:lnTo>
                    <a:pt x="485341" y="300652"/>
                  </a:lnTo>
                  <a:lnTo>
                    <a:pt x="482616" y="299758"/>
                  </a:lnTo>
                  <a:lnTo>
                    <a:pt x="480015" y="298865"/>
                  </a:lnTo>
                  <a:lnTo>
                    <a:pt x="475556" y="296184"/>
                  </a:lnTo>
                  <a:lnTo>
                    <a:pt x="469240" y="292597"/>
                  </a:lnTo>
                  <a:lnTo>
                    <a:pt x="462056" y="288129"/>
                  </a:lnTo>
                  <a:lnTo>
                    <a:pt x="452272" y="282755"/>
                  </a:lnTo>
                  <a:lnTo>
                    <a:pt x="441497" y="275594"/>
                  </a:lnTo>
                  <a:lnTo>
                    <a:pt x="431589" y="269338"/>
                  </a:lnTo>
                  <a:lnTo>
                    <a:pt x="422671" y="263071"/>
                  </a:lnTo>
                  <a:lnTo>
                    <a:pt x="414621" y="257696"/>
                  </a:lnTo>
                  <a:lnTo>
                    <a:pt x="408304" y="253228"/>
                  </a:lnTo>
                  <a:lnTo>
                    <a:pt x="404713" y="249654"/>
                  </a:lnTo>
                  <a:lnTo>
                    <a:pt x="402979" y="248760"/>
                  </a:lnTo>
                  <a:lnTo>
                    <a:pt x="403846" y="248760"/>
                  </a:lnTo>
                  <a:lnTo>
                    <a:pt x="407437" y="245173"/>
                  </a:lnTo>
                  <a:lnTo>
                    <a:pt x="407437" y="233544"/>
                  </a:lnTo>
                  <a:lnTo>
                    <a:pt x="406570" y="221914"/>
                  </a:lnTo>
                  <a:lnTo>
                    <a:pt x="405703" y="216540"/>
                  </a:lnTo>
                  <a:lnTo>
                    <a:pt x="402112" y="206698"/>
                  </a:lnTo>
                  <a:lnTo>
                    <a:pt x="399387" y="195962"/>
                  </a:lnTo>
                  <a:lnTo>
                    <a:pt x="390469" y="153007"/>
                  </a:lnTo>
                  <a:lnTo>
                    <a:pt x="384153" y="111851"/>
                  </a:lnTo>
                  <a:lnTo>
                    <a:pt x="383286" y="99315"/>
                  </a:lnTo>
                  <a:lnTo>
                    <a:pt x="380561" y="93060"/>
                  </a:lnTo>
                  <a:lnTo>
                    <a:pt x="353685" y="54585"/>
                  </a:lnTo>
                  <a:lnTo>
                    <a:pt x="315167" y="17003"/>
                  </a:lnTo>
                  <a:lnTo>
                    <a:pt x="266852" y="1787"/>
                  </a:lnTo>
                  <a:lnTo>
                    <a:pt x="247147" y="1787"/>
                  </a:lnTo>
                  <a:lnTo>
                    <a:pt x="237301" y="893"/>
                  </a:lnTo>
                  <a:lnTo>
                    <a:pt x="2256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703863" y="3179921"/>
              <a:ext cx="436245" cy="499745"/>
            </a:xfrm>
            <a:custGeom>
              <a:avLst/>
              <a:gdLst/>
              <a:ahLst/>
              <a:cxnLst/>
              <a:rect l="l" t="t" r="r" b="b"/>
              <a:pathLst>
                <a:path w="436245" h="499745">
                  <a:moveTo>
                    <a:pt x="289183" y="0"/>
                  </a:moveTo>
                  <a:lnTo>
                    <a:pt x="257848" y="49211"/>
                  </a:lnTo>
                  <a:lnTo>
                    <a:pt x="256114" y="52797"/>
                  </a:lnTo>
                  <a:lnTo>
                    <a:pt x="247197" y="78750"/>
                  </a:lnTo>
                  <a:lnTo>
                    <a:pt x="239976" y="96647"/>
                  </a:lnTo>
                  <a:lnTo>
                    <a:pt x="202375" y="108276"/>
                  </a:lnTo>
                  <a:lnTo>
                    <a:pt x="195204" y="107383"/>
                  </a:lnTo>
                  <a:lnTo>
                    <a:pt x="188045" y="104689"/>
                  </a:lnTo>
                  <a:lnTo>
                    <a:pt x="180874" y="99328"/>
                  </a:lnTo>
                  <a:lnTo>
                    <a:pt x="200579" y="177172"/>
                  </a:lnTo>
                  <a:lnTo>
                    <a:pt x="236397" y="148539"/>
                  </a:lnTo>
                  <a:lnTo>
                    <a:pt x="231022" y="157487"/>
                  </a:lnTo>
                  <a:lnTo>
                    <a:pt x="223863" y="170010"/>
                  </a:lnTo>
                  <a:lnTo>
                    <a:pt x="214017" y="183439"/>
                  </a:lnTo>
                  <a:lnTo>
                    <a:pt x="205062" y="197750"/>
                  </a:lnTo>
                  <a:lnTo>
                    <a:pt x="195204" y="211179"/>
                  </a:lnTo>
                  <a:lnTo>
                    <a:pt x="186249" y="222808"/>
                  </a:lnTo>
                  <a:lnTo>
                    <a:pt x="179090" y="229076"/>
                  </a:lnTo>
                  <a:lnTo>
                    <a:pt x="175511" y="230863"/>
                  </a:lnTo>
                  <a:lnTo>
                    <a:pt x="168340" y="211179"/>
                  </a:lnTo>
                  <a:lnTo>
                    <a:pt x="160277" y="175384"/>
                  </a:lnTo>
                  <a:lnTo>
                    <a:pt x="151323" y="126173"/>
                  </a:lnTo>
                  <a:lnTo>
                    <a:pt x="149539" y="124386"/>
                  </a:lnTo>
                  <a:lnTo>
                    <a:pt x="137005" y="113638"/>
                  </a:lnTo>
                  <a:lnTo>
                    <a:pt x="128051" y="105595"/>
                  </a:lnTo>
                  <a:lnTo>
                    <a:pt x="99391" y="82324"/>
                  </a:lnTo>
                  <a:lnTo>
                    <a:pt x="66261" y="52797"/>
                  </a:lnTo>
                  <a:lnTo>
                    <a:pt x="57306" y="41168"/>
                  </a:lnTo>
                  <a:lnTo>
                    <a:pt x="41180" y="21471"/>
                  </a:lnTo>
                  <a:lnTo>
                    <a:pt x="34914" y="12535"/>
                  </a:lnTo>
                  <a:lnTo>
                    <a:pt x="34022" y="11629"/>
                  </a:lnTo>
                  <a:lnTo>
                    <a:pt x="30442" y="10735"/>
                  </a:lnTo>
                  <a:lnTo>
                    <a:pt x="25959" y="8948"/>
                  </a:lnTo>
                  <a:lnTo>
                    <a:pt x="19692" y="7161"/>
                  </a:lnTo>
                  <a:lnTo>
                    <a:pt x="14317" y="6267"/>
                  </a:lnTo>
                  <a:lnTo>
                    <a:pt x="8050" y="7161"/>
                  </a:lnTo>
                  <a:lnTo>
                    <a:pt x="3579" y="8948"/>
                  </a:lnTo>
                  <a:lnTo>
                    <a:pt x="891" y="12535"/>
                  </a:lnTo>
                  <a:lnTo>
                    <a:pt x="0" y="19684"/>
                  </a:lnTo>
                  <a:lnTo>
                    <a:pt x="3579" y="29526"/>
                  </a:lnTo>
                  <a:lnTo>
                    <a:pt x="8050" y="40262"/>
                  </a:lnTo>
                  <a:lnTo>
                    <a:pt x="14317" y="52797"/>
                  </a:lnTo>
                  <a:lnTo>
                    <a:pt x="20584" y="63533"/>
                  </a:lnTo>
                  <a:lnTo>
                    <a:pt x="26863" y="73375"/>
                  </a:lnTo>
                  <a:lnTo>
                    <a:pt x="30442" y="79643"/>
                  </a:lnTo>
                  <a:lnTo>
                    <a:pt x="32226" y="82324"/>
                  </a:lnTo>
                  <a:lnTo>
                    <a:pt x="52823" y="136016"/>
                  </a:lnTo>
                  <a:lnTo>
                    <a:pt x="50135" y="134228"/>
                  </a:lnTo>
                  <a:lnTo>
                    <a:pt x="34914" y="125280"/>
                  </a:lnTo>
                  <a:lnTo>
                    <a:pt x="25067" y="119906"/>
                  </a:lnTo>
                  <a:lnTo>
                    <a:pt x="16113" y="115437"/>
                  </a:lnTo>
                  <a:lnTo>
                    <a:pt x="8954" y="113638"/>
                  </a:lnTo>
                  <a:lnTo>
                    <a:pt x="5362" y="115437"/>
                  </a:lnTo>
                  <a:lnTo>
                    <a:pt x="7158" y="121693"/>
                  </a:lnTo>
                  <a:lnTo>
                    <a:pt x="10738" y="127961"/>
                  </a:lnTo>
                  <a:lnTo>
                    <a:pt x="16113" y="138696"/>
                  </a:lnTo>
                  <a:lnTo>
                    <a:pt x="22380" y="150326"/>
                  </a:lnTo>
                  <a:lnTo>
                    <a:pt x="29538" y="161968"/>
                  </a:lnTo>
                  <a:lnTo>
                    <a:pt x="35818" y="174491"/>
                  </a:lnTo>
                  <a:lnTo>
                    <a:pt x="41180" y="183439"/>
                  </a:lnTo>
                  <a:lnTo>
                    <a:pt x="44772" y="190601"/>
                  </a:lnTo>
                  <a:lnTo>
                    <a:pt x="46556" y="192388"/>
                  </a:lnTo>
                  <a:lnTo>
                    <a:pt x="45664" y="186120"/>
                  </a:lnTo>
                  <a:lnTo>
                    <a:pt x="49243" y="184333"/>
                  </a:lnTo>
                  <a:lnTo>
                    <a:pt x="54618" y="185227"/>
                  </a:lnTo>
                  <a:lnTo>
                    <a:pt x="89545" y="218340"/>
                  </a:lnTo>
                  <a:lnTo>
                    <a:pt x="111033" y="261283"/>
                  </a:lnTo>
                  <a:lnTo>
                    <a:pt x="116409" y="272019"/>
                  </a:lnTo>
                  <a:lnTo>
                    <a:pt x="120880" y="283661"/>
                  </a:lnTo>
                  <a:lnTo>
                    <a:pt x="127147" y="296184"/>
                  </a:lnTo>
                  <a:lnTo>
                    <a:pt x="133413" y="307813"/>
                  </a:lnTo>
                  <a:lnTo>
                    <a:pt x="140585" y="320349"/>
                  </a:lnTo>
                  <a:lnTo>
                    <a:pt x="150431" y="319443"/>
                  </a:lnTo>
                  <a:lnTo>
                    <a:pt x="159385" y="317656"/>
                  </a:lnTo>
                  <a:lnTo>
                    <a:pt x="167448" y="314081"/>
                  </a:lnTo>
                  <a:lnTo>
                    <a:pt x="176403" y="310507"/>
                  </a:lnTo>
                  <a:lnTo>
                    <a:pt x="185357" y="307813"/>
                  </a:lnTo>
                  <a:lnTo>
                    <a:pt x="193420" y="306920"/>
                  </a:lnTo>
                  <a:lnTo>
                    <a:pt x="202375" y="307813"/>
                  </a:lnTo>
                  <a:lnTo>
                    <a:pt x="226551" y="316762"/>
                  </a:lnTo>
                  <a:lnTo>
                    <a:pt x="243605" y="318549"/>
                  </a:lnTo>
                  <a:lnTo>
                    <a:pt x="251656" y="318549"/>
                  </a:lnTo>
                  <a:lnTo>
                    <a:pt x="275807" y="315868"/>
                  </a:lnTo>
                  <a:lnTo>
                    <a:pt x="283857" y="311400"/>
                  </a:lnTo>
                  <a:lnTo>
                    <a:pt x="291041" y="307813"/>
                  </a:lnTo>
                  <a:lnTo>
                    <a:pt x="296366" y="304239"/>
                  </a:lnTo>
                  <a:lnTo>
                    <a:pt x="299958" y="301558"/>
                  </a:lnTo>
                  <a:lnTo>
                    <a:pt x="302683" y="297078"/>
                  </a:lnTo>
                  <a:lnTo>
                    <a:pt x="310733" y="285448"/>
                  </a:lnTo>
                  <a:lnTo>
                    <a:pt x="316059" y="278287"/>
                  </a:lnTo>
                  <a:lnTo>
                    <a:pt x="319651" y="272913"/>
                  </a:lnTo>
                  <a:lnTo>
                    <a:pt x="322375" y="267551"/>
                  </a:lnTo>
                  <a:lnTo>
                    <a:pt x="322375" y="265764"/>
                  </a:lnTo>
                  <a:lnTo>
                    <a:pt x="320518" y="265764"/>
                  </a:lnTo>
                  <a:lnTo>
                    <a:pt x="311600" y="269338"/>
                  </a:lnTo>
                  <a:lnTo>
                    <a:pt x="306275" y="270232"/>
                  </a:lnTo>
                  <a:lnTo>
                    <a:pt x="299091" y="270232"/>
                  </a:lnTo>
                  <a:lnTo>
                    <a:pt x="297233" y="268445"/>
                  </a:lnTo>
                  <a:lnTo>
                    <a:pt x="297233" y="264870"/>
                  </a:lnTo>
                  <a:lnTo>
                    <a:pt x="307141" y="247867"/>
                  </a:lnTo>
                  <a:lnTo>
                    <a:pt x="311600" y="240705"/>
                  </a:lnTo>
                  <a:lnTo>
                    <a:pt x="318784" y="226383"/>
                  </a:lnTo>
                  <a:lnTo>
                    <a:pt x="321508" y="219234"/>
                  </a:lnTo>
                  <a:lnTo>
                    <a:pt x="325100" y="212966"/>
                  </a:lnTo>
                  <a:lnTo>
                    <a:pt x="327701" y="206698"/>
                  </a:lnTo>
                  <a:lnTo>
                    <a:pt x="347394" y="171810"/>
                  </a:lnTo>
                  <a:lnTo>
                    <a:pt x="355444" y="158381"/>
                  </a:lnTo>
                  <a:lnTo>
                    <a:pt x="362627" y="145858"/>
                  </a:lnTo>
                  <a:lnTo>
                    <a:pt x="368944" y="137803"/>
                  </a:lnTo>
                  <a:lnTo>
                    <a:pt x="372536" y="135122"/>
                  </a:lnTo>
                  <a:lnTo>
                    <a:pt x="371669" y="140484"/>
                  </a:lnTo>
                  <a:lnTo>
                    <a:pt x="368077" y="158381"/>
                  </a:lnTo>
                  <a:lnTo>
                    <a:pt x="369811" y="173597"/>
                  </a:lnTo>
                  <a:lnTo>
                    <a:pt x="376127" y="182546"/>
                  </a:lnTo>
                  <a:lnTo>
                    <a:pt x="384178" y="183439"/>
                  </a:lnTo>
                  <a:lnTo>
                    <a:pt x="386779" y="183439"/>
                  </a:lnTo>
                  <a:lnTo>
                    <a:pt x="387770" y="185227"/>
                  </a:lnTo>
                  <a:lnTo>
                    <a:pt x="363494" y="212072"/>
                  </a:lnTo>
                  <a:lnTo>
                    <a:pt x="356435" y="220127"/>
                  </a:lnTo>
                  <a:lnTo>
                    <a:pt x="351852" y="233544"/>
                  </a:lnTo>
                  <a:lnTo>
                    <a:pt x="353710" y="246973"/>
                  </a:lnTo>
                  <a:lnTo>
                    <a:pt x="363494" y="257709"/>
                  </a:lnTo>
                  <a:lnTo>
                    <a:pt x="370678" y="263071"/>
                  </a:lnTo>
                  <a:lnTo>
                    <a:pt x="376994" y="269338"/>
                  </a:lnTo>
                  <a:lnTo>
                    <a:pt x="382320" y="276500"/>
                  </a:lnTo>
                  <a:lnTo>
                    <a:pt x="385912" y="283661"/>
                  </a:lnTo>
                  <a:lnTo>
                    <a:pt x="387770" y="290810"/>
                  </a:lnTo>
                  <a:lnTo>
                    <a:pt x="387770" y="296184"/>
                  </a:lnTo>
                  <a:lnTo>
                    <a:pt x="385912" y="298865"/>
                  </a:lnTo>
                  <a:lnTo>
                    <a:pt x="381453" y="298865"/>
                  </a:lnTo>
                  <a:lnTo>
                    <a:pt x="375137" y="296184"/>
                  </a:lnTo>
                  <a:lnTo>
                    <a:pt x="367086" y="291716"/>
                  </a:lnTo>
                  <a:lnTo>
                    <a:pt x="360027" y="287235"/>
                  </a:lnTo>
                  <a:lnTo>
                    <a:pt x="351852" y="283661"/>
                  </a:lnTo>
                  <a:lnTo>
                    <a:pt x="346527" y="280074"/>
                  </a:lnTo>
                  <a:lnTo>
                    <a:pt x="342068" y="279180"/>
                  </a:lnTo>
                  <a:lnTo>
                    <a:pt x="341201" y="281861"/>
                  </a:lnTo>
                  <a:lnTo>
                    <a:pt x="343802" y="287235"/>
                  </a:lnTo>
                  <a:lnTo>
                    <a:pt x="352843" y="297971"/>
                  </a:lnTo>
                  <a:lnTo>
                    <a:pt x="360027" y="301558"/>
                  </a:lnTo>
                  <a:lnTo>
                    <a:pt x="363494" y="302452"/>
                  </a:lnTo>
                  <a:lnTo>
                    <a:pt x="362627" y="304239"/>
                  </a:lnTo>
                  <a:lnTo>
                    <a:pt x="360027" y="306026"/>
                  </a:lnTo>
                  <a:lnTo>
                    <a:pt x="355444" y="307813"/>
                  </a:lnTo>
                  <a:lnTo>
                    <a:pt x="350118" y="309601"/>
                  </a:lnTo>
                  <a:lnTo>
                    <a:pt x="344793" y="312294"/>
                  </a:lnTo>
                  <a:lnTo>
                    <a:pt x="322375" y="333766"/>
                  </a:lnTo>
                  <a:lnTo>
                    <a:pt x="325100" y="341821"/>
                  </a:lnTo>
                  <a:lnTo>
                    <a:pt x="329559" y="350769"/>
                  </a:lnTo>
                  <a:lnTo>
                    <a:pt x="334884" y="360611"/>
                  </a:lnTo>
                  <a:lnTo>
                    <a:pt x="342068" y="366879"/>
                  </a:lnTo>
                  <a:lnTo>
                    <a:pt x="349251" y="374028"/>
                  </a:lnTo>
                  <a:lnTo>
                    <a:pt x="355444" y="381189"/>
                  </a:lnTo>
                  <a:lnTo>
                    <a:pt x="360027" y="388351"/>
                  </a:lnTo>
                  <a:lnTo>
                    <a:pt x="359036" y="391925"/>
                  </a:lnTo>
                  <a:lnTo>
                    <a:pt x="352843" y="395512"/>
                  </a:lnTo>
                  <a:lnTo>
                    <a:pt x="343802" y="399087"/>
                  </a:lnTo>
                  <a:lnTo>
                    <a:pt x="333151" y="401767"/>
                  </a:lnTo>
                  <a:lnTo>
                    <a:pt x="323242" y="405354"/>
                  </a:lnTo>
                  <a:lnTo>
                    <a:pt x="314325" y="408035"/>
                  </a:lnTo>
                  <a:lnTo>
                    <a:pt x="310733" y="410716"/>
                  </a:lnTo>
                  <a:lnTo>
                    <a:pt x="311600" y="412503"/>
                  </a:lnTo>
                  <a:lnTo>
                    <a:pt x="322375" y="417877"/>
                  </a:lnTo>
                  <a:lnTo>
                    <a:pt x="331293" y="425039"/>
                  </a:lnTo>
                  <a:lnTo>
                    <a:pt x="353710" y="456352"/>
                  </a:lnTo>
                  <a:lnTo>
                    <a:pt x="354577" y="465301"/>
                  </a:lnTo>
                  <a:lnTo>
                    <a:pt x="349251" y="478730"/>
                  </a:lnTo>
                  <a:lnTo>
                    <a:pt x="342935" y="489466"/>
                  </a:lnTo>
                  <a:lnTo>
                    <a:pt x="339343" y="496627"/>
                  </a:lnTo>
                  <a:lnTo>
                    <a:pt x="340334" y="499308"/>
                  </a:lnTo>
                  <a:lnTo>
                    <a:pt x="343802" y="498415"/>
                  </a:lnTo>
                  <a:lnTo>
                    <a:pt x="360027" y="484985"/>
                  </a:lnTo>
                  <a:lnTo>
                    <a:pt x="366219" y="479624"/>
                  </a:lnTo>
                  <a:lnTo>
                    <a:pt x="375137" y="470675"/>
                  </a:lnTo>
                  <a:lnTo>
                    <a:pt x="395820" y="422358"/>
                  </a:lnTo>
                  <a:lnTo>
                    <a:pt x="392228" y="418771"/>
                  </a:lnTo>
                  <a:lnTo>
                    <a:pt x="384178" y="409822"/>
                  </a:lnTo>
                  <a:lnTo>
                    <a:pt x="376127" y="399087"/>
                  </a:lnTo>
                  <a:lnTo>
                    <a:pt x="373403" y="390138"/>
                  </a:lnTo>
                  <a:lnTo>
                    <a:pt x="376994" y="383870"/>
                  </a:lnTo>
                  <a:lnTo>
                    <a:pt x="384178" y="380296"/>
                  </a:lnTo>
                  <a:lnTo>
                    <a:pt x="391361" y="378508"/>
                  </a:lnTo>
                  <a:lnTo>
                    <a:pt x="393962" y="378508"/>
                  </a:lnTo>
                  <a:lnTo>
                    <a:pt x="392228" y="377615"/>
                  </a:lnTo>
                  <a:lnTo>
                    <a:pt x="388636" y="374922"/>
                  </a:lnTo>
                  <a:lnTo>
                    <a:pt x="383311" y="371347"/>
                  </a:lnTo>
                  <a:lnTo>
                    <a:pt x="376127" y="366879"/>
                  </a:lnTo>
                  <a:lnTo>
                    <a:pt x="358169" y="354344"/>
                  </a:lnTo>
                  <a:lnTo>
                    <a:pt x="340334" y="340033"/>
                  </a:lnTo>
                  <a:lnTo>
                    <a:pt x="335751" y="333766"/>
                  </a:lnTo>
                  <a:lnTo>
                    <a:pt x="338476" y="330191"/>
                  </a:lnTo>
                  <a:lnTo>
                    <a:pt x="347394" y="327498"/>
                  </a:lnTo>
                  <a:lnTo>
                    <a:pt x="359036" y="325711"/>
                  </a:lnTo>
                  <a:lnTo>
                    <a:pt x="385912" y="325711"/>
                  </a:lnTo>
                  <a:lnTo>
                    <a:pt x="397554" y="324817"/>
                  </a:lnTo>
                  <a:lnTo>
                    <a:pt x="405604" y="324817"/>
                  </a:lnTo>
                  <a:lnTo>
                    <a:pt x="414646" y="318549"/>
                  </a:lnTo>
                  <a:lnTo>
                    <a:pt x="418237" y="305133"/>
                  </a:lnTo>
                  <a:lnTo>
                    <a:pt x="416379" y="290810"/>
                  </a:lnTo>
                  <a:lnTo>
                    <a:pt x="409196" y="280968"/>
                  </a:lnTo>
                  <a:lnTo>
                    <a:pt x="405604" y="272913"/>
                  </a:lnTo>
                  <a:lnTo>
                    <a:pt x="407462" y="257709"/>
                  </a:lnTo>
                  <a:lnTo>
                    <a:pt x="413655" y="239812"/>
                  </a:lnTo>
                  <a:lnTo>
                    <a:pt x="420838" y="222808"/>
                  </a:lnTo>
                  <a:lnTo>
                    <a:pt x="419971" y="223702"/>
                  </a:lnTo>
                  <a:lnTo>
                    <a:pt x="418237" y="223702"/>
                  </a:lnTo>
                  <a:lnTo>
                    <a:pt x="417246" y="224595"/>
                  </a:lnTo>
                  <a:lnTo>
                    <a:pt x="409196" y="227289"/>
                  </a:lnTo>
                  <a:lnTo>
                    <a:pt x="402013" y="228182"/>
                  </a:lnTo>
                  <a:lnTo>
                    <a:pt x="397554" y="228182"/>
                  </a:lnTo>
                  <a:lnTo>
                    <a:pt x="393962" y="227289"/>
                  </a:lnTo>
                  <a:lnTo>
                    <a:pt x="391361" y="224595"/>
                  </a:lnTo>
                  <a:lnTo>
                    <a:pt x="391361" y="221914"/>
                  </a:lnTo>
                  <a:lnTo>
                    <a:pt x="393095" y="218340"/>
                  </a:lnTo>
                  <a:lnTo>
                    <a:pt x="415512" y="195962"/>
                  </a:lnTo>
                  <a:lnTo>
                    <a:pt x="436072" y="171810"/>
                  </a:lnTo>
                  <a:lnTo>
                    <a:pt x="430746" y="137803"/>
                  </a:lnTo>
                  <a:lnTo>
                    <a:pt x="428022" y="124386"/>
                  </a:lnTo>
                  <a:lnTo>
                    <a:pt x="427155" y="118118"/>
                  </a:lnTo>
                  <a:lnTo>
                    <a:pt x="427155" y="72482"/>
                  </a:lnTo>
                  <a:lnTo>
                    <a:pt x="344793" y="3586"/>
                  </a:lnTo>
                  <a:lnTo>
                    <a:pt x="2891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92505" y="2942802"/>
              <a:ext cx="210450" cy="30602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679664" y="3332047"/>
              <a:ext cx="266065" cy="412115"/>
            </a:xfrm>
            <a:custGeom>
              <a:avLst/>
              <a:gdLst/>
              <a:ahLst/>
              <a:cxnLst/>
              <a:rect l="l" t="t" r="r" b="b"/>
              <a:pathLst>
                <a:path w="266065" h="412114">
                  <a:moveTo>
                    <a:pt x="150444" y="411619"/>
                  </a:moveTo>
                  <a:lnTo>
                    <a:pt x="121793" y="243395"/>
                  </a:lnTo>
                  <a:lnTo>
                    <a:pt x="114630" y="170903"/>
                  </a:lnTo>
                  <a:lnTo>
                    <a:pt x="112839" y="167322"/>
                  </a:lnTo>
                  <a:lnTo>
                    <a:pt x="83286" y="98425"/>
                  </a:lnTo>
                  <a:lnTo>
                    <a:pt x="51054" y="49212"/>
                  </a:lnTo>
                  <a:lnTo>
                    <a:pt x="39420" y="32207"/>
                  </a:lnTo>
                  <a:lnTo>
                    <a:pt x="28663" y="16992"/>
                  </a:lnTo>
                  <a:lnTo>
                    <a:pt x="18821" y="5372"/>
                  </a:lnTo>
                  <a:lnTo>
                    <a:pt x="11645" y="0"/>
                  </a:lnTo>
                  <a:lnTo>
                    <a:pt x="8953" y="2692"/>
                  </a:lnTo>
                  <a:lnTo>
                    <a:pt x="11645" y="12522"/>
                  </a:lnTo>
                  <a:lnTo>
                    <a:pt x="17919" y="24155"/>
                  </a:lnTo>
                  <a:lnTo>
                    <a:pt x="27774" y="38481"/>
                  </a:lnTo>
                  <a:lnTo>
                    <a:pt x="38506" y="52793"/>
                  </a:lnTo>
                  <a:lnTo>
                    <a:pt x="48374" y="67119"/>
                  </a:lnTo>
                  <a:lnTo>
                    <a:pt x="57327" y="79641"/>
                  </a:lnTo>
                  <a:lnTo>
                    <a:pt x="61798" y="89484"/>
                  </a:lnTo>
                  <a:lnTo>
                    <a:pt x="62687" y="95745"/>
                  </a:lnTo>
                  <a:lnTo>
                    <a:pt x="58216" y="99326"/>
                  </a:lnTo>
                  <a:lnTo>
                    <a:pt x="51943" y="97536"/>
                  </a:lnTo>
                  <a:lnTo>
                    <a:pt x="45681" y="91262"/>
                  </a:lnTo>
                  <a:lnTo>
                    <a:pt x="38506" y="83210"/>
                  </a:lnTo>
                  <a:lnTo>
                    <a:pt x="32245" y="73367"/>
                  </a:lnTo>
                  <a:lnTo>
                    <a:pt x="25971" y="65328"/>
                  </a:lnTo>
                  <a:lnTo>
                    <a:pt x="20599" y="60845"/>
                  </a:lnTo>
                  <a:lnTo>
                    <a:pt x="17018" y="59956"/>
                  </a:lnTo>
                  <a:lnTo>
                    <a:pt x="14338" y="64414"/>
                  </a:lnTo>
                  <a:lnTo>
                    <a:pt x="16129" y="70688"/>
                  </a:lnTo>
                  <a:lnTo>
                    <a:pt x="20599" y="78740"/>
                  </a:lnTo>
                  <a:lnTo>
                    <a:pt x="33147" y="96634"/>
                  </a:lnTo>
                  <a:lnTo>
                    <a:pt x="40309" y="107378"/>
                  </a:lnTo>
                  <a:lnTo>
                    <a:pt x="44780" y="118110"/>
                  </a:lnTo>
                  <a:lnTo>
                    <a:pt x="47459" y="128841"/>
                  </a:lnTo>
                  <a:lnTo>
                    <a:pt x="46570" y="130644"/>
                  </a:lnTo>
                  <a:lnTo>
                    <a:pt x="15227" y="114541"/>
                  </a:lnTo>
                  <a:lnTo>
                    <a:pt x="13436" y="113639"/>
                  </a:lnTo>
                  <a:lnTo>
                    <a:pt x="0" y="151218"/>
                  </a:lnTo>
                  <a:lnTo>
                    <a:pt x="47459" y="212953"/>
                  </a:lnTo>
                  <a:lnTo>
                    <a:pt x="18821" y="264858"/>
                  </a:lnTo>
                  <a:lnTo>
                    <a:pt x="59105" y="281863"/>
                  </a:lnTo>
                  <a:lnTo>
                    <a:pt x="62687" y="342709"/>
                  </a:lnTo>
                  <a:lnTo>
                    <a:pt x="89560" y="411619"/>
                  </a:lnTo>
                  <a:lnTo>
                    <a:pt x="102984" y="402666"/>
                  </a:lnTo>
                  <a:lnTo>
                    <a:pt x="114630" y="399084"/>
                  </a:lnTo>
                  <a:lnTo>
                    <a:pt x="125374" y="398183"/>
                  </a:lnTo>
                  <a:lnTo>
                    <a:pt x="134340" y="399973"/>
                  </a:lnTo>
                  <a:lnTo>
                    <a:pt x="141490" y="403555"/>
                  </a:lnTo>
                  <a:lnTo>
                    <a:pt x="145961" y="407136"/>
                  </a:lnTo>
                  <a:lnTo>
                    <a:pt x="150444" y="411619"/>
                  </a:lnTo>
                  <a:close/>
                </a:path>
                <a:path w="266065" h="412114">
                  <a:moveTo>
                    <a:pt x="257009" y="243395"/>
                  </a:moveTo>
                  <a:lnTo>
                    <a:pt x="255219" y="241592"/>
                  </a:lnTo>
                  <a:lnTo>
                    <a:pt x="245364" y="240703"/>
                  </a:lnTo>
                  <a:lnTo>
                    <a:pt x="231927" y="236232"/>
                  </a:lnTo>
                  <a:lnTo>
                    <a:pt x="230149" y="235331"/>
                  </a:lnTo>
                  <a:lnTo>
                    <a:pt x="233730" y="263969"/>
                  </a:lnTo>
                  <a:lnTo>
                    <a:pt x="237312" y="264858"/>
                  </a:lnTo>
                  <a:lnTo>
                    <a:pt x="245364" y="266649"/>
                  </a:lnTo>
                  <a:lnTo>
                    <a:pt x="252526" y="268439"/>
                  </a:lnTo>
                  <a:lnTo>
                    <a:pt x="256120" y="267538"/>
                  </a:lnTo>
                  <a:lnTo>
                    <a:pt x="256120" y="256806"/>
                  </a:lnTo>
                  <a:lnTo>
                    <a:pt x="257009" y="248754"/>
                  </a:lnTo>
                  <a:lnTo>
                    <a:pt x="257009" y="243395"/>
                  </a:lnTo>
                  <a:close/>
                </a:path>
                <a:path w="266065" h="412114">
                  <a:moveTo>
                    <a:pt x="265938" y="229069"/>
                  </a:moveTo>
                  <a:lnTo>
                    <a:pt x="263283" y="225488"/>
                  </a:lnTo>
                  <a:lnTo>
                    <a:pt x="256120" y="222796"/>
                  </a:lnTo>
                  <a:lnTo>
                    <a:pt x="254317" y="222796"/>
                  </a:lnTo>
                  <a:lnTo>
                    <a:pt x="249834" y="223710"/>
                  </a:lnTo>
                  <a:lnTo>
                    <a:pt x="244475" y="223710"/>
                  </a:lnTo>
                  <a:lnTo>
                    <a:pt x="238213" y="224599"/>
                  </a:lnTo>
                  <a:lnTo>
                    <a:pt x="233730" y="226390"/>
                  </a:lnTo>
                  <a:lnTo>
                    <a:pt x="232829" y="229069"/>
                  </a:lnTo>
                  <a:lnTo>
                    <a:pt x="238213" y="231749"/>
                  </a:lnTo>
                  <a:lnTo>
                    <a:pt x="250748" y="233553"/>
                  </a:lnTo>
                  <a:lnTo>
                    <a:pt x="262382" y="232651"/>
                  </a:lnTo>
                  <a:lnTo>
                    <a:pt x="265938" y="2290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880267" y="3434949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0750" y="0"/>
                  </a:moveTo>
                  <a:lnTo>
                    <a:pt x="7158" y="893"/>
                  </a:lnTo>
                  <a:lnTo>
                    <a:pt x="3579" y="2680"/>
                  </a:lnTo>
                  <a:lnTo>
                    <a:pt x="891" y="6255"/>
                  </a:lnTo>
                  <a:lnTo>
                    <a:pt x="0" y="10735"/>
                  </a:lnTo>
                  <a:lnTo>
                    <a:pt x="891" y="14310"/>
                  </a:lnTo>
                  <a:lnTo>
                    <a:pt x="3579" y="17884"/>
                  </a:lnTo>
                  <a:lnTo>
                    <a:pt x="7158" y="20578"/>
                  </a:lnTo>
                  <a:lnTo>
                    <a:pt x="10750" y="21471"/>
                  </a:lnTo>
                  <a:lnTo>
                    <a:pt x="15221" y="20578"/>
                  </a:lnTo>
                  <a:lnTo>
                    <a:pt x="18800" y="17884"/>
                  </a:lnTo>
                  <a:lnTo>
                    <a:pt x="20596" y="14310"/>
                  </a:lnTo>
                  <a:lnTo>
                    <a:pt x="21488" y="10735"/>
                  </a:lnTo>
                  <a:lnTo>
                    <a:pt x="20596" y="6255"/>
                  </a:lnTo>
                  <a:lnTo>
                    <a:pt x="18800" y="2680"/>
                  </a:lnTo>
                  <a:lnTo>
                    <a:pt x="15221" y="893"/>
                  </a:lnTo>
                  <a:lnTo>
                    <a:pt x="107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51305" y="3561117"/>
              <a:ext cx="266065" cy="320675"/>
            </a:xfrm>
            <a:custGeom>
              <a:avLst/>
              <a:gdLst/>
              <a:ahLst/>
              <a:cxnLst/>
              <a:rect l="l" t="t" r="r" b="b"/>
              <a:pathLst>
                <a:path w="266065" h="320675">
                  <a:moveTo>
                    <a:pt x="209537" y="258597"/>
                  </a:moveTo>
                  <a:lnTo>
                    <a:pt x="207797" y="249656"/>
                  </a:lnTo>
                  <a:lnTo>
                    <a:pt x="200621" y="235331"/>
                  </a:lnTo>
                  <a:lnTo>
                    <a:pt x="196164" y="229069"/>
                  </a:lnTo>
                  <a:lnTo>
                    <a:pt x="192532" y="224599"/>
                  </a:lnTo>
                  <a:lnTo>
                    <a:pt x="186258" y="213855"/>
                  </a:lnTo>
                  <a:lnTo>
                    <a:pt x="182676" y="199555"/>
                  </a:lnTo>
                  <a:lnTo>
                    <a:pt x="180886" y="187909"/>
                  </a:lnTo>
                  <a:lnTo>
                    <a:pt x="180886" y="182549"/>
                  </a:lnTo>
                  <a:lnTo>
                    <a:pt x="175526" y="183438"/>
                  </a:lnTo>
                  <a:lnTo>
                    <a:pt x="176415" y="187007"/>
                  </a:lnTo>
                  <a:lnTo>
                    <a:pt x="177304" y="195072"/>
                  </a:lnTo>
                  <a:lnTo>
                    <a:pt x="179997" y="204012"/>
                  </a:lnTo>
                  <a:lnTo>
                    <a:pt x="181787" y="212077"/>
                  </a:lnTo>
                  <a:lnTo>
                    <a:pt x="184480" y="220129"/>
                  </a:lnTo>
                  <a:lnTo>
                    <a:pt x="188950" y="226377"/>
                  </a:lnTo>
                  <a:lnTo>
                    <a:pt x="194297" y="232651"/>
                  </a:lnTo>
                  <a:lnTo>
                    <a:pt x="201485" y="243382"/>
                  </a:lnTo>
                  <a:lnTo>
                    <a:pt x="205079" y="249656"/>
                  </a:lnTo>
                  <a:lnTo>
                    <a:pt x="206806" y="258597"/>
                  </a:lnTo>
                  <a:lnTo>
                    <a:pt x="205943" y="270230"/>
                  </a:lnTo>
                  <a:lnTo>
                    <a:pt x="172834" y="299758"/>
                  </a:lnTo>
                  <a:lnTo>
                    <a:pt x="147751" y="305130"/>
                  </a:lnTo>
                  <a:lnTo>
                    <a:pt x="136118" y="306920"/>
                  </a:lnTo>
                  <a:lnTo>
                    <a:pt x="118198" y="308711"/>
                  </a:lnTo>
                  <a:lnTo>
                    <a:pt x="81495" y="308711"/>
                  </a:lnTo>
                  <a:lnTo>
                    <a:pt x="68059" y="309600"/>
                  </a:lnTo>
                  <a:lnTo>
                    <a:pt x="41198" y="309600"/>
                  </a:lnTo>
                  <a:lnTo>
                    <a:pt x="29552" y="310489"/>
                  </a:lnTo>
                  <a:lnTo>
                    <a:pt x="19710" y="312293"/>
                  </a:lnTo>
                  <a:lnTo>
                    <a:pt x="11645" y="314972"/>
                  </a:lnTo>
                  <a:lnTo>
                    <a:pt x="4483" y="317652"/>
                  </a:lnTo>
                  <a:lnTo>
                    <a:pt x="0" y="320344"/>
                  </a:lnTo>
                  <a:lnTo>
                    <a:pt x="7175" y="316763"/>
                  </a:lnTo>
                  <a:lnTo>
                    <a:pt x="20599" y="314972"/>
                  </a:lnTo>
                  <a:lnTo>
                    <a:pt x="37617" y="313182"/>
                  </a:lnTo>
                  <a:lnTo>
                    <a:pt x="56413" y="312293"/>
                  </a:lnTo>
                  <a:lnTo>
                    <a:pt x="75222" y="312293"/>
                  </a:lnTo>
                  <a:lnTo>
                    <a:pt x="90449" y="313182"/>
                  </a:lnTo>
                  <a:lnTo>
                    <a:pt x="118198" y="313182"/>
                  </a:lnTo>
                  <a:lnTo>
                    <a:pt x="124929" y="312293"/>
                  </a:lnTo>
                  <a:lnTo>
                    <a:pt x="131648" y="311404"/>
                  </a:lnTo>
                  <a:lnTo>
                    <a:pt x="146862" y="309600"/>
                  </a:lnTo>
                  <a:lnTo>
                    <a:pt x="192532" y="296189"/>
                  </a:lnTo>
                  <a:lnTo>
                    <a:pt x="208661" y="267550"/>
                  </a:lnTo>
                  <a:lnTo>
                    <a:pt x="209537" y="258597"/>
                  </a:lnTo>
                  <a:close/>
                </a:path>
                <a:path w="266065" h="320675">
                  <a:moveTo>
                    <a:pt x="266014" y="89484"/>
                  </a:moveTo>
                  <a:lnTo>
                    <a:pt x="265023" y="79641"/>
                  </a:lnTo>
                  <a:lnTo>
                    <a:pt x="263334" y="50114"/>
                  </a:lnTo>
                  <a:lnTo>
                    <a:pt x="263283" y="49212"/>
                  </a:lnTo>
                  <a:lnTo>
                    <a:pt x="261429" y="42062"/>
                  </a:lnTo>
                  <a:lnTo>
                    <a:pt x="257962" y="39370"/>
                  </a:lnTo>
                  <a:lnTo>
                    <a:pt x="252514" y="34010"/>
                  </a:lnTo>
                  <a:lnTo>
                    <a:pt x="247180" y="28638"/>
                  </a:lnTo>
                  <a:lnTo>
                    <a:pt x="244462" y="25946"/>
                  </a:lnTo>
                  <a:lnTo>
                    <a:pt x="243598" y="25057"/>
                  </a:lnTo>
                  <a:lnTo>
                    <a:pt x="241731" y="24168"/>
                  </a:lnTo>
                  <a:lnTo>
                    <a:pt x="239141" y="23266"/>
                  </a:lnTo>
                  <a:lnTo>
                    <a:pt x="235546" y="22377"/>
                  </a:lnTo>
                  <a:lnTo>
                    <a:pt x="231089" y="19685"/>
                  </a:lnTo>
                  <a:lnTo>
                    <a:pt x="223901" y="15214"/>
                  </a:lnTo>
                  <a:lnTo>
                    <a:pt x="215849" y="8953"/>
                  </a:lnTo>
                  <a:lnTo>
                    <a:pt x="205943" y="0"/>
                  </a:lnTo>
                  <a:lnTo>
                    <a:pt x="223037" y="28638"/>
                  </a:lnTo>
                  <a:lnTo>
                    <a:pt x="230098" y="32219"/>
                  </a:lnTo>
                  <a:lnTo>
                    <a:pt x="233680" y="34899"/>
                  </a:lnTo>
                  <a:lnTo>
                    <a:pt x="233680" y="38468"/>
                  </a:lnTo>
                  <a:lnTo>
                    <a:pt x="231089" y="45631"/>
                  </a:lnTo>
                  <a:lnTo>
                    <a:pt x="228358" y="45631"/>
                  </a:lnTo>
                  <a:lnTo>
                    <a:pt x="223901" y="46532"/>
                  </a:lnTo>
                  <a:lnTo>
                    <a:pt x="217589" y="48310"/>
                  </a:lnTo>
                  <a:lnTo>
                    <a:pt x="209537" y="50114"/>
                  </a:lnTo>
                  <a:lnTo>
                    <a:pt x="191643" y="50114"/>
                  </a:lnTo>
                  <a:lnTo>
                    <a:pt x="145973" y="42951"/>
                  </a:lnTo>
                  <a:lnTo>
                    <a:pt x="136118" y="38468"/>
                  </a:lnTo>
                  <a:lnTo>
                    <a:pt x="124472" y="38468"/>
                  </a:lnTo>
                  <a:lnTo>
                    <a:pt x="121780" y="40259"/>
                  </a:lnTo>
                  <a:lnTo>
                    <a:pt x="120002" y="41173"/>
                  </a:lnTo>
                  <a:lnTo>
                    <a:pt x="120002" y="42951"/>
                  </a:lnTo>
                  <a:lnTo>
                    <a:pt x="122694" y="44742"/>
                  </a:lnTo>
                  <a:lnTo>
                    <a:pt x="126263" y="49212"/>
                  </a:lnTo>
                  <a:lnTo>
                    <a:pt x="131648" y="54584"/>
                  </a:lnTo>
                  <a:lnTo>
                    <a:pt x="139700" y="59055"/>
                  </a:lnTo>
                  <a:lnTo>
                    <a:pt x="147751" y="64427"/>
                  </a:lnTo>
                  <a:lnTo>
                    <a:pt x="156705" y="68910"/>
                  </a:lnTo>
                  <a:lnTo>
                    <a:pt x="162979" y="72478"/>
                  </a:lnTo>
                  <a:lnTo>
                    <a:pt x="168351" y="74269"/>
                  </a:lnTo>
                  <a:lnTo>
                    <a:pt x="170154" y="75158"/>
                  </a:lnTo>
                  <a:lnTo>
                    <a:pt x="169240" y="76060"/>
                  </a:lnTo>
                  <a:lnTo>
                    <a:pt x="166573" y="77838"/>
                  </a:lnTo>
                  <a:lnTo>
                    <a:pt x="162979" y="79641"/>
                  </a:lnTo>
                  <a:lnTo>
                    <a:pt x="156705" y="81432"/>
                  </a:lnTo>
                  <a:lnTo>
                    <a:pt x="147751" y="84112"/>
                  </a:lnTo>
                  <a:lnTo>
                    <a:pt x="143281" y="87693"/>
                  </a:lnTo>
                  <a:lnTo>
                    <a:pt x="145973" y="92163"/>
                  </a:lnTo>
                  <a:lnTo>
                    <a:pt x="156705" y="96647"/>
                  </a:lnTo>
                  <a:lnTo>
                    <a:pt x="164769" y="98437"/>
                  </a:lnTo>
                  <a:lnTo>
                    <a:pt x="169240" y="100215"/>
                  </a:lnTo>
                  <a:lnTo>
                    <a:pt x="172834" y="101117"/>
                  </a:lnTo>
                  <a:lnTo>
                    <a:pt x="175526" y="101117"/>
                  </a:lnTo>
                  <a:lnTo>
                    <a:pt x="173723" y="102006"/>
                  </a:lnTo>
                  <a:lnTo>
                    <a:pt x="170154" y="104686"/>
                  </a:lnTo>
                  <a:lnTo>
                    <a:pt x="165671" y="108280"/>
                  </a:lnTo>
                  <a:lnTo>
                    <a:pt x="163880" y="109169"/>
                  </a:lnTo>
                  <a:lnTo>
                    <a:pt x="161188" y="111848"/>
                  </a:lnTo>
                  <a:lnTo>
                    <a:pt x="161188" y="113639"/>
                  </a:lnTo>
                  <a:lnTo>
                    <a:pt x="162979" y="116332"/>
                  </a:lnTo>
                  <a:lnTo>
                    <a:pt x="166573" y="118122"/>
                  </a:lnTo>
                  <a:lnTo>
                    <a:pt x="170154" y="120802"/>
                  </a:lnTo>
                  <a:lnTo>
                    <a:pt x="174625" y="121691"/>
                  </a:lnTo>
                  <a:lnTo>
                    <a:pt x="179997" y="122580"/>
                  </a:lnTo>
                  <a:lnTo>
                    <a:pt x="184480" y="122580"/>
                  </a:lnTo>
                  <a:lnTo>
                    <a:pt x="194297" y="121691"/>
                  </a:lnTo>
                  <a:lnTo>
                    <a:pt x="198755" y="119900"/>
                  </a:lnTo>
                  <a:lnTo>
                    <a:pt x="198755" y="119011"/>
                  </a:lnTo>
                  <a:lnTo>
                    <a:pt x="199745" y="119900"/>
                  </a:lnTo>
                  <a:lnTo>
                    <a:pt x="203212" y="120802"/>
                  </a:lnTo>
                  <a:lnTo>
                    <a:pt x="212255" y="125285"/>
                  </a:lnTo>
                  <a:lnTo>
                    <a:pt x="223037" y="128854"/>
                  </a:lnTo>
                  <a:lnTo>
                    <a:pt x="226504" y="128854"/>
                  </a:lnTo>
                  <a:lnTo>
                    <a:pt x="229222" y="127965"/>
                  </a:lnTo>
                  <a:lnTo>
                    <a:pt x="231952" y="125285"/>
                  </a:lnTo>
                  <a:lnTo>
                    <a:pt x="236410" y="121691"/>
                  </a:lnTo>
                  <a:lnTo>
                    <a:pt x="265023" y="94843"/>
                  </a:lnTo>
                  <a:lnTo>
                    <a:pt x="266014" y="894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652804" y="3221100"/>
              <a:ext cx="368300" cy="637540"/>
            </a:xfrm>
            <a:custGeom>
              <a:avLst/>
              <a:gdLst/>
              <a:ahLst/>
              <a:cxnLst/>
              <a:rect l="l" t="t" r="r" b="b"/>
              <a:pathLst>
                <a:path w="368300" h="637539">
                  <a:moveTo>
                    <a:pt x="97612" y="314960"/>
                  </a:moveTo>
                  <a:lnTo>
                    <a:pt x="96723" y="307809"/>
                  </a:lnTo>
                  <a:lnTo>
                    <a:pt x="94919" y="300647"/>
                  </a:lnTo>
                  <a:lnTo>
                    <a:pt x="93141" y="297967"/>
                  </a:lnTo>
                  <a:lnTo>
                    <a:pt x="89547" y="291693"/>
                  </a:lnTo>
                  <a:lnTo>
                    <a:pt x="63588" y="255016"/>
                  </a:lnTo>
                  <a:lnTo>
                    <a:pt x="58216" y="249631"/>
                  </a:lnTo>
                  <a:lnTo>
                    <a:pt x="54635" y="249631"/>
                  </a:lnTo>
                  <a:lnTo>
                    <a:pt x="43878" y="255016"/>
                  </a:lnTo>
                  <a:lnTo>
                    <a:pt x="41198" y="256794"/>
                  </a:lnTo>
                  <a:lnTo>
                    <a:pt x="39408" y="260388"/>
                  </a:lnTo>
                  <a:lnTo>
                    <a:pt x="39408" y="264858"/>
                  </a:lnTo>
                  <a:lnTo>
                    <a:pt x="42087" y="270230"/>
                  </a:lnTo>
                  <a:lnTo>
                    <a:pt x="48361" y="278269"/>
                  </a:lnTo>
                  <a:lnTo>
                    <a:pt x="56413" y="286321"/>
                  </a:lnTo>
                  <a:lnTo>
                    <a:pt x="73431" y="301536"/>
                  </a:lnTo>
                  <a:lnTo>
                    <a:pt x="80594" y="308698"/>
                  </a:lnTo>
                  <a:lnTo>
                    <a:pt x="92240" y="318541"/>
                  </a:lnTo>
                  <a:lnTo>
                    <a:pt x="95821" y="321221"/>
                  </a:lnTo>
                  <a:lnTo>
                    <a:pt x="96723" y="322122"/>
                  </a:lnTo>
                  <a:lnTo>
                    <a:pt x="96723" y="320332"/>
                  </a:lnTo>
                  <a:lnTo>
                    <a:pt x="97612" y="314960"/>
                  </a:lnTo>
                  <a:close/>
                </a:path>
                <a:path w="368300" h="637539">
                  <a:moveTo>
                    <a:pt x="206857" y="608457"/>
                  </a:moveTo>
                  <a:lnTo>
                    <a:pt x="201485" y="605777"/>
                  </a:lnTo>
                  <a:lnTo>
                    <a:pt x="197015" y="602195"/>
                  </a:lnTo>
                  <a:lnTo>
                    <a:pt x="190741" y="598614"/>
                  </a:lnTo>
                  <a:lnTo>
                    <a:pt x="184467" y="595934"/>
                  </a:lnTo>
                  <a:lnTo>
                    <a:pt x="179108" y="592353"/>
                  </a:lnTo>
                  <a:lnTo>
                    <a:pt x="174625" y="590562"/>
                  </a:lnTo>
                  <a:lnTo>
                    <a:pt x="171932" y="589673"/>
                  </a:lnTo>
                  <a:lnTo>
                    <a:pt x="162979" y="589673"/>
                  </a:lnTo>
                  <a:lnTo>
                    <a:pt x="154025" y="588772"/>
                  </a:lnTo>
                  <a:lnTo>
                    <a:pt x="134327" y="588772"/>
                  </a:lnTo>
                  <a:lnTo>
                    <a:pt x="125374" y="589673"/>
                  </a:lnTo>
                  <a:lnTo>
                    <a:pt x="118211" y="589673"/>
                  </a:lnTo>
                  <a:lnTo>
                    <a:pt x="109258" y="594144"/>
                  </a:lnTo>
                  <a:lnTo>
                    <a:pt x="96723" y="598614"/>
                  </a:lnTo>
                  <a:lnTo>
                    <a:pt x="79705" y="603986"/>
                  </a:lnTo>
                  <a:lnTo>
                    <a:pt x="60007" y="609358"/>
                  </a:lnTo>
                  <a:lnTo>
                    <a:pt x="41198" y="614730"/>
                  </a:lnTo>
                  <a:lnTo>
                    <a:pt x="23291" y="618299"/>
                  </a:lnTo>
                  <a:lnTo>
                    <a:pt x="10756" y="621880"/>
                  </a:lnTo>
                  <a:lnTo>
                    <a:pt x="4483" y="622782"/>
                  </a:lnTo>
                  <a:lnTo>
                    <a:pt x="2692" y="624573"/>
                  </a:lnTo>
                  <a:lnTo>
                    <a:pt x="0" y="629932"/>
                  </a:lnTo>
                  <a:lnTo>
                    <a:pt x="0" y="634415"/>
                  </a:lnTo>
                  <a:lnTo>
                    <a:pt x="5372" y="637095"/>
                  </a:lnTo>
                  <a:lnTo>
                    <a:pt x="21501" y="637095"/>
                  </a:lnTo>
                  <a:lnTo>
                    <a:pt x="26860" y="635304"/>
                  </a:lnTo>
                  <a:lnTo>
                    <a:pt x="30454" y="633514"/>
                  </a:lnTo>
                  <a:lnTo>
                    <a:pt x="38506" y="628142"/>
                  </a:lnTo>
                  <a:lnTo>
                    <a:pt x="42087" y="624573"/>
                  </a:lnTo>
                  <a:lnTo>
                    <a:pt x="43878" y="623671"/>
                  </a:lnTo>
                  <a:lnTo>
                    <a:pt x="46570" y="624573"/>
                  </a:lnTo>
                  <a:lnTo>
                    <a:pt x="51054" y="627253"/>
                  </a:lnTo>
                  <a:lnTo>
                    <a:pt x="55524" y="629043"/>
                  </a:lnTo>
                  <a:lnTo>
                    <a:pt x="61785" y="629932"/>
                  </a:lnTo>
                  <a:lnTo>
                    <a:pt x="67170" y="628142"/>
                  </a:lnTo>
                  <a:lnTo>
                    <a:pt x="71640" y="624573"/>
                  </a:lnTo>
                  <a:lnTo>
                    <a:pt x="73875" y="623671"/>
                  </a:lnTo>
                  <a:lnTo>
                    <a:pt x="76123" y="622782"/>
                  </a:lnTo>
                  <a:lnTo>
                    <a:pt x="79705" y="621880"/>
                  </a:lnTo>
                  <a:lnTo>
                    <a:pt x="83273" y="624573"/>
                  </a:lnTo>
                  <a:lnTo>
                    <a:pt x="87769" y="627253"/>
                  </a:lnTo>
                  <a:lnTo>
                    <a:pt x="98501" y="627253"/>
                  </a:lnTo>
                  <a:lnTo>
                    <a:pt x="102095" y="625462"/>
                  </a:lnTo>
                  <a:lnTo>
                    <a:pt x="105676" y="621880"/>
                  </a:lnTo>
                  <a:lnTo>
                    <a:pt x="111937" y="616521"/>
                  </a:lnTo>
                  <a:lnTo>
                    <a:pt x="118211" y="612038"/>
                  </a:lnTo>
                  <a:lnTo>
                    <a:pt x="120891" y="610247"/>
                  </a:lnTo>
                  <a:lnTo>
                    <a:pt x="137909" y="610247"/>
                  </a:lnTo>
                  <a:lnTo>
                    <a:pt x="144183" y="611136"/>
                  </a:lnTo>
                  <a:lnTo>
                    <a:pt x="150444" y="611136"/>
                  </a:lnTo>
                  <a:lnTo>
                    <a:pt x="156718" y="612038"/>
                  </a:lnTo>
                  <a:lnTo>
                    <a:pt x="160286" y="613841"/>
                  </a:lnTo>
                  <a:lnTo>
                    <a:pt x="166560" y="615619"/>
                  </a:lnTo>
                  <a:lnTo>
                    <a:pt x="171932" y="614730"/>
                  </a:lnTo>
                  <a:lnTo>
                    <a:pt x="175514" y="612927"/>
                  </a:lnTo>
                  <a:lnTo>
                    <a:pt x="175514" y="617410"/>
                  </a:lnTo>
                  <a:lnTo>
                    <a:pt x="179997" y="624573"/>
                  </a:lnTo>
                  <a:lnTo>
                    <a:pt x="186258" y="631723"/>
                  </a:lnTo>
                  <a:lnTo>
                    <a:pt x="194322" y="635304"/>
                  </a:lnTo>
                  <a:lnTo>
                    <a:pt x="200596" y="632625"/>
                  </a:lnTo>
                  <a:lnTo>
                    <a:pt x="204177" y="627253"/>
                  </a:lnTo>
                  <a:lnTo>
                    <a:pt x="205968" y="621880"/>
                  </a:lnTo>
                  <a:lnTo>
                    <a:pt x="206044" y="618299"/>
                  </a:lnTo>
                  <a:lnTo>
                    <a:pt x="206489" y="612927"/>
                  </a:lnTo>
                  <a:lnTo>
                    <a:pt x="206717" y="610247"/>
                  </a:lnTo>
                  <a:lnTo>
                    <a:pt x="206857" y="608457"/>
                  </a:lnTo>
                  <a:close/>
                </a:path>
                <a:path w="368300" h="637539">
                  <a:moveTo>
                    <a:pt x="368109" y="109156"/>
                  </a:moveTo>
                  <a:lnTo>
                    <a:pt x="361784" y="83210"/>
                  </a:lnTo>
                  <a:lnTo>
                    <a:pt x="351878" y="14300"/>
                  </a:lnTo>
                  <a:lnTo>
                    <a:pt x="350139" y="0"/>
                  </a:lnTo>
                  <a:lnTo>
                    <a:pt x="348284" y="6248"/>
                  </a:lnTo>
                  <a:lnTo>
                    <a:pt x="342963" y="21463"/>
                  </a:lnTo>
                  <a:lnTo>
                    <a:pt x="334911" y="51892"/>
                  </a:lnTo>
                  <a:lnTo>
                    <a:pt x="337642" y="68884"/>
                  </a:lnTo>
                  <a:lnTo>
                    <a:pt x="345681" y="93954"/>
                  </a:lnTo>
                  <a:lnTo>
                    <a:pt x="358190" y="127050"/>
                  </a:lnTo>
                  <a:lnTo>
                    <a:pt x="319671" y="142265"/>
                  </a:lnTo>
                  <a:lnTo>
                    <a:pt x="356463" y="178066"/>
                  </a:lnTo>
                  <a:lnTo>
                    <a:pt x="350139" y="147624"/>
                  </a:lnTo>
                  <a:lnTo>
                    <a:pt x="353733" y="144945"/>
                  </a:lnTo>
                  <a:lnTo>
                    <a:pt x="361784" y="136004"/>
                  </a:lnTo>
                  <a:lnTo>
                    <a:pt x="368109" y="124371"/>
                  </a:lnTo>
                  <a:lnTo>
                    <a:pt x="368109" y="109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59983" y="3779451"/>
              <a:ext cx="195580" cy="71755"/>
            </a:xfrm>
            <a:custGeom>
              <a:avLst/>
              <a:gdLst/>
              <a:ahLst/>
              <a:cxnLst/>
              <a:rect l="l" t="t" r="r" b="b"/>
              <a:pathLst>
                <a:path w="195579" h="71754">
                  <a:moveTo>
                    <a:pt x="149539" y="0"/>
                  </a:moveTo>
                  <a:lnTo>
                    <a:pt x="110142" y="10735"/>
                  </a:lnTo>
                  <a:lnTo>
                    <a:pt x="104766" y="14310"/>
                  </a:lnTo>
                  <a:lnTo>
                    <a:pt x="101187" y="16097"/>
                  </a:lnTo>
                  <a:lnTo>
                    <a:pt x="100283" y="16991"/>
                  </a:lnTo>
                  <a:lnTo>
                    <a:pt x="97608" y="26833"/>
                  </a:lnTo>
                  <a:lnTo>
                    <a:pt x="89545" y="28632"/>
                  </a:lnTo>
                  <a:lnTo>
                    <a:pt x="79699" y="38475"/>
                  </a:lnTo>
                  <a:lnTo>
                    <a:pt x="75215" y="41156"/>
                  </a:lnTo>
                  <a:lnTo>
                    <a:pt x="70744" y="41156"/>
                  </a:lnTo>
                  <a:lnTo>
                    <a:pt x="65369" y="39368"/>
                  </a:lnTo>
                  <a:lnTo>
                    <a:pt x="60885" y="37581"/>
                  </a:lnTo>
                  <a:lnTo>
                    <a:pt x="56414" y="37581"/>
                  </a:lnTo>
                  <a:lnTo>
                    <a:pt x="54618" y="40262"/>
                  </a:lnTo>
                  <a:lnTo>
                    <a:pt x="53727" y="42943"/>
                  </a:lnTo>
                  <a:lnTo>
                    <a:pt x="50147" y="46530"/>
                  </a:lnTo>
                  <a:lnTo>
                    <a:pt x="47460" y="47423"/>
                  </a:lnTo>
                  <a:lnTo>
                    <a:pt x="37601" y="47423"/>
                  </a:lnTo>
                  <a:lnTo>
                    <a:pt x="30442" y="50104"/>
                  </a:lnTo>
                  <a:lnTo>
                    <a:pt x="25959" y="52785"/>
                  </a:lnTo>
                  <a:lnTo>
                    <a:pt x="21488" y="56372"/>
                  </a:lnTo>
                  <a:lnTo>
                    <a:pt x="17909" y="59946"/>
                  </a:lnTo>
                  <a:lnTo>
                    <a:pt x="11642" y="64427"/>
                  </a:lnTo>
                  <a:lnTo>
                    <a:pt x="10738" y="65320"/>
                  </a:lnTo>
                  <a:lnTo>
                    <a:pt x="3579" y="68001"/>
                  </a:lnTo>
                  <a:lnTo>
                    <a:pt x="0" y="70682"/>
                  </a:lnTo>
                  <a:lnTo>
                    <a:pt x="0" y="71576"/>
                  </a:lnTo>
                  <a:lnTo>
                    <a:pt x="2687" y="71576"/>
                  </a:lnTo>
                  <a:lnTo>
                    <a:pt x="6266" y="70682"/>
                  </a:lnTo>
                  <a:lnTo>
                    <a:pt x="10738" y="70682"/>
                  </a:lnTo>
                  <a:lnTo>
                    <a:pt x="20596" y="68895"/>
                  </a:lnTo>
                  <a:lnTo>
                    <a:pt x="24176" y="67108"/>
                  </a:lnTo>
                  <a:lnTo>
                    <a:pt x="27755" y="66214"/>
                  </a:lnTo>
                  <a:lnTo>
                    <a:pt x="32238" y="61734"/>
                  </a:lnTo>
                  <a:lnTo>
                    <a:pt x="36709" y="58159"/>
                  </a:lnTo>
                  <a:lnTo>
                    <a:pt x="42085" y="55478"/>
                  </a:lnTo>
                  <a:lnTo>
                    <a:pt x="44772" y="58159"/>
                  </a:lnTo>
                  <a:lnTo>
                    <a:pt x="47460" y="62627"/>
                  </a:lnTo>
                  <a:lnTo>
                    <a:pt x="52835" y="63521"/>
                  </a:lnTo>
                  <a:lnTo>
                    <a:pt x="58198" y="61734"/>
                  </a:lnTo>
                  <a:lnTo>
                    <a:pt x="61790" y="57265"/>
                  </a:lnTo>
                  <a:lnTo>
                    <a:pt x="65369" y="53679"/>
                  </a:lnTo>
                  <a:lnTo>
                    <a:pt x="69840" y="52785"/>
                  </a:lnTo>
                  <a:lnTo>
                    <a:pt x="75215" y="52785"/>
                  </a:lnTo>
                  <a:lnTo>
                    <a:pt x="76107" y="53679"/>
                  </a:lnTo>
                  <a:lnTo>
                    <a:pt x="79699" y="54572"/>
                  </a:lnTo>
                  <a:lnTo>
                    <a:pt x="85061" y="54572"/>
                  </a:lnTo>
                  <a:lnTo>
                    <a:pt x="90437" y="50104"/>
                  </a:lnTo>
                  <a:lnTo>
                    <a:pt x="94016" y="46530"/>
                  </a:lnTo>
                  <a:lnTo>
                    <a:pt x="102971" y="41156"/>
                  </a:lnTo>
                  <a:lnTo>
                    <a:pt x="109250" y="38475"/>
                  </a:lnTo>
                  <a:lnTo>
                    <a:pt x="114613" y="36687"/>
                  </a:lnTo>
                  <a:lnTo>
                    <a:pt x="124471" y="34888"/>
                  </a:lnTo>
                  <a:lnTo>
                    <a:pt x="132522" y="34888"/>
                  </a:lnTo>
                  <a:lnTo>
                    <a:pt x="138789" y="35781"/>
                  </a:lnTo>
                  <a:lnTo>
                    <a:pt x="146851" y="37581"/>
                  </a:lnTo>
                  <a:lnTo>
                    <a:pt x="163869" y="39368"/>
                  </a:lnTo>
                  <a:lnTo>
                    <a:pt x="171028" y="41156"/>
                  </a:lnTo>
                  <a:lnTo>
                    <a:pt x="175511" y="42049"/>
                  </a:lnTo>
                  <a:lnTo>
                    <a:pt x="177294" y="42049"/>
                  </a:lnTo>
                  <a:lnTo>
                    <a:pt x="182670" y="44730"/>
                  </a:lnTo>
                  <a:lnTo>
                    <a:pt x="184466" y="46530"/>
                  </a:lnTo>
                  <a:lnTo>
                    <a:pt x="184466" y="49211"/>
                  </a:lnTo>
                  <a:lnTo>
                    <a:pt x="181778" y="50998"/>
                  </a:lnTo>
                  <a:lnTo>
                    <a:pt x="179982" y="54572"/>
                  </a:lnTo>
                  <a:lnTo>
                    <a:pt x="180886" y="59053"/>
                  </a:lnTo>
                  <a:lnTo>
                    <a:pt x="184466" y="65320"/>
                  </a:lnTo>
                  <a:lnTo>
                    <a:pt x="188937" y="69789"/>
                  </a:lnTo>
                  <a:lnTo>
                    <a:pt x="192528" y="69789"/>
                  </a:lnTo>
                  <a:lnTo>
                    <a:pt x="195204" y="67108"/>
                  </a:lnTo>
                  <a:lnTo>
                    <a:pt x="195204" y="63521"/>
                  </a:lnTo>
                  <a:lnTo>
                    <a:pt x="193420" y="47423"/>
                  </a:lnTo>
                  <a:lnTo>
                    <a:pt x="194312" y="41156"/>
                  </a:lnTo>
                  <a:lnTo>
                    <a:pt x="192528" y="36687"/>
                  </a:lnTo>
                  <a:lnTo>
                    <a:pt x="186249" y="32207"/>
                  </a:lnTo>
                  <a:lnTo>
                    <a:pt x="178199" y="28632"/>
                  </a:lnTo>
                  <a:lnTo>
                    <a:pt x="163869" y="23258"/>
                  </a:lnTo>
                  <a:lnTo>
                    <a:pt x="157602" y="17897"/>
                  </a:lnTo>
                  <a:lnTo>
                    <a:pt x="154914" y="9842"/>
                  </a:lnTo>
                  <a:lnTo>
                    <a:pt x="156698" y="893"/>
                  </a:lnTo>
                  <a:lnTo>
                    <a:pt x="153118" y="893"/>
                  </a:lnTo>
                  <a:lnTo>
                    <a:pt x="1495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85987" y="3131603"/>
              <a:ext cx="8255" cy="7620"/>
            </a:xfrm>
            <a:custGeom>
              <a:avLst/>
              <a:gdLst/>
              <a:ahLst/>
              <a:cxnLst/>
              <a:rect l="l" t="t" r="r" b="b"/>
              <a:pathLst>
                <a:path w="8254" h="7619">
                  <a:moveTo>
                    <a:pt x="5325" y="0"/>
                  </a:moveTo>
                  <a:lnTo>
                    <a:pt x="2600" y="0"/>
                  </a:lnTo>
                  <a:lnTo>
                    <a:pt x="866" y="893"/>
                  </a:lnTo>
                  <a:lnTo>
                    <a:pt x="0" y="2680"/>
                  </a:lnTo>
                  <a:lnTo>
                    <a:pt x="0" y="4468"/>
                  </a:lnTo>
                  <a:lnTo>
                    <a:pt x="866" y="6267"/>
                  </a:lnTo>
                  <a:lnTo>
                    <a:pt x="2600" y="7161"/>
                  </a:lnTo>
                  <a:lnTo>
                    <a:pt x="3467" y="7161"/>
                  </a:lnTo>
                  <a:lnTo>
                    <a:pt x="5325" y="7161"/>
                  </a:lnTo>
                  <a:lnTo>
                    <a:pt x="7059" y="6267"/>
                  </a:lnTo>
                  <a:lnTo>
                    <a:pt x="8050" y="4468"/>
                  </a:lnTo>
                  <a:lnTo>
                    <a:pt x="8050" y="2680"/>
                  </a:lnTo>
                  <a:lnTo>
                    <a:pt x="7059" y="893"/>
                  </a:lnTo>
                  <a:lnTo>
                    <a:pt x="53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34137"/>
            <a:ext cx="7392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Key</a:t>
            </a:r>
            <a:r>
              <a:rPr sz="4000" dirty="0"/>
              <a:t> </a:t>
            </a:r>
            <a:r>
              <a:rPr sz="4000" spc="-5" dirty="0"/>
              <a:t>Functions</a:t>
            </a:r>
            <a:r>
              <a:rPr sz="4000" dirty="0"/>
              <a:t> </a:t>
            </a:r>
            <a:r>
              <a:rPr sz="4000" spc="-5" dirty="0"/>
              <a:t>of</a:t>
            </a:r>
            <a:r>
              <a:rPr sz="4000" dirty="0"/>
              <a:t> </a:t>
            </a:r>
            <a:r>
              <a:rPr sz="4000" spc="-5" dirty="0"/>
              <a:t>a</a:t>
            </a:r>
            <a:r>
              <a:rPr sz="4000" dirty="0"/>
              <a:t> </a:t>
            </a:r>
            <a:r>
              <a:rPr sz="4000" spc="-5" dirty="0"/>
              <a:t>CTMS</a:t>
            </a:r>
            <a:r>
              <a:rPr sz="4000" spc="15" dirty="0"/>
              <a:t> </a:t>
            </a:r>
            <a:r>
              <a:rPr sz="4000" spc="-5" dirty="0"/>
              <a:t>(cont.)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994" y="1469890"/>
            <a:ext cx="7021830" cy="470916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Subject</a:t>
            </a:r>
            <a:r>
              <a:rPr sz="28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endParaRPr sz="28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overall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subject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enrollment</a:t>
            </a:r>
            <a:endParaRPr sz="2400">
              <a:latin typeface="Verdana"/>
              <a:cs typeface="Verdana"/>
            </a:endParaRPr>
          </a:p>
          <a:p>
            <a:pPr marL="634365" marR="2279015" lvl="1" indent="-274320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individual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subject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visits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and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activities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subject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status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at any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time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6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Document </a:t>
            </a: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endParaRPr sz="2800">
              <a:latin typeface="Verdana"/>
              <a:cs typeface="Verdana"/>
            </a:endParaRPr>
          </a:p>
          <a:p>
            <a:pPr marL="634365" marR="5080" lvl="1" indent="-274320">
              <a:lnSpc>
                <a:spcPct val="100000"/>
              </a:lnSpc>
              <a:spcBef>
                <a:spcPts val="58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regulatory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other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documents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based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on a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study,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site,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individual</a:t>
            </a:r>
            <a:r>
              <a:rPr sz="2400" spc="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or 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company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single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documents</a:t>
            </a:r>
            <a:endParaRPr sz="2400">
              <a:latin typeface="Verdana"/>
              <a:cs typeface="Verdana"/>
            </a:endParaRPr>
          </a:p>
          <a:p>
            <a:pPr marL="634365">
              <a:lnSpc>
                <a:spcPct val="100000"/>
              </a:lnSpc>
            </a:pP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or</a:t>
            </a:r>
            <a:r>
              <a:rPr sz="24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document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packages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0429" y="2398148"/>
            <a:ext cx="1412368" cy="123496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00800" y="5021326"/>
            <a:ext cx="1295400" cy="13032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34137"/>
            <a:ext cx="7392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Key</a:t>
            </a:r>
            <a:r>
              <a:rPr sz="4000" dirty="0"/>
              <a:t> </a:t>
            </a:r>
            <a:r>
              <a:rPr sz="4000" spc="-5" dirty="0"/>
              <a:t>Functions</a:t>
            </a:r>
            <a:r>
              <a:rPr sz="4000" dirty="0"/>
              <a:t> </a:t>
            </a:r>
            <a:r>
              <a:rPr sz="4000" spc="-5" dirty="0"/>
              <a:t>of</a:t>
            </a:r>
            <a:r>
              <a:rPr sz="4000" dirty="0"/>
              <a:t> </a:t>
            </a:r>
            <a:r>
              <a:rPr sz="4000" spc="-5" dirty="0"/>
              <a:t>a</a:t>
            </a:r>
            <a:r>
              <a:rPr sz="4000" dirty="0"/>
              <a:t> </a:t>
            </a:r>
            <a:r>
              <a:rPr sz="4000" spc="-5" dirty="0"/>
              <a:t>CTMS</a:t>
            </a:r>
            <a:r>
              <a:rPr sz="4000" spc="15" dirty="0"/>
              <a:t> </a:t>
            </a:r>
            <a:r>
              <a:rPr sz="4000" spc="-5" dirty="0"/>
              <a:t>(cont.)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02994" y="1469890"/>
            <a:ext cx="6982459" cy="441642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Financial</a:t>
            </a:r>
            <a:r>
              <a:rPr sz="28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endParaRPr sz="28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Monitoring</a:t>
            </a:r>
            <a:r>
              <a:rPr sz="2400" spc="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expenses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across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project</a:t>
            </a:r>
            <a:endParaRPr sz="2400">
              <a:latin typeface="Verdana"/>
              <a:cs typeface="Verdana"/>
            </a:endParaRPr>
          </a:p>
          <a:p>
            <a:pPr marL="634365" marR="5080" lvl="1" indent="-274320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investigator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payments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based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on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completed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activities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or milestones</a:t>
            </a:r>
            <a:endParaRPr sz="2400">
              <a:latin typeface="Verdana"/>
              <a:cs typeface="Verdana"/>
            </a:endParaRPr>
          </a:p>
          <a:p>
            <a:pPr marL="634365" marR="1353185" lvl="1" indent="-274320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 pass-through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expenses </a:t>
            </a:r>
            <a:r>
              <a:rPr sz="2400" spc="-8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at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 the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site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or study</a:t>
            </a:r>
            <a:r>
              <a:rPr sz="2400" spc="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level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0D0D0D"/>
                </a:solidFill>
                <a:latin typeface="Verdana"/>
                <a:cs typeface="Verdana"/>
              </a:rPr>
              <a:t>Reporting</a:t>
            </a:r>
            <a:endParaRPr sz="28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Monitoring</a:t>
            </a:r>
            <a:r>
              <a:rPr sz="2400" spc="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trip</a:t>
            </a:r>
            <a:r>
              <a:rPr sz="24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reports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75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Document</a:t>
            </a:r>
            <a:r>
              <a:rPr sz="24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tracking</a:t>
            </a:r>
            <a:r>
              <a:rPr sz="24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reports</a:t>
            </a:r>
            <a:endParaRPr sz="2400">
              <a:latin typeface="Verdana"/>
              <a:cs typeface="Verdana"/>
            </a:endParaRPr>
          </a:p>
          <a:p>
            <a:pPr marL="634365" lvl="1" indent="-274955">
              <a:lnSpc>
                <a:spcPct val="100000"/>
              </a:lnSpc>
              <a:spcBef>
                <a:spcPts val="580"/>
              </a:spcBef>
              <a:buChar char="–"/>
              <a:tabLst>
                <a:tab pos="635000" algn="l"/>
              </a:tabLst>
            </a:pP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Payment</a:t>
            </a:r>
            <a:r>
              <a:rPr sz="2400" spc="-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D0D0D"/>
                </a:solidFill>
                <a:latin typeface="Verdana"/>
                <a:cs typeface="Verdana"/>
              </a:rPr>
              <a:t>reports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0" y="3124200"/>
            <a:ext cx="13716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92989"/>
            <a:ext cx="45326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Selecting</a:t>
            </a:r>
            <a:r>
              <a:rPr sz="4400" spc="-50" dirty="0"/>
              <a:t> </a:t>
            </a:r>
            <a:r>
              <a:rPr sz="4400" dirty="0"/>
              <a:t>a</a:t>
            </a:r>
            <a:r>
              <a:rPr sz="4400" spc="-25" dirty="0"/>
              <a:t> </a:t>
            </a:r>
            <a:r>
              <a:rPr sz="4400" dirty="0"/>
              <a:t>CTMS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602994" y="1407913"/>
            <a:ext cx="7311390" cy="451104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65"/>
              </a:spcBef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Verdana"/>
                <a:cs typeface="Verdana"/>
              </a:rPr>
              <a:t>Requirements</a:t>
            </a:r>
            <a:endParaRPr sz="2400">
              <a:latin typeface="Verdana"/>
              <a:cs typeface="Verdana"/>
            </a:endParaRPr>
          </a:p>
          <a:p>
            <a:pPr marL="634365" marR="337820" lvl="1" indent="-277495">
              <a:lnSpc>
                <a:spcPct val="100000"/>
              </a:lnSpc>
              <a:spcBef>
                <a:spcPts val="475"/>
              </a:spcBef>
              <a:buChar char="–"/>
              <a:tabLst>
                <a:tab pos="635000" algn="l"/>
              </a:tabLst>
            </a:pP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Organization gathers requirements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from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business </a:t>
            </a:r>
            <a:r>
              <a:rPr sz="2000" spc="-69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users,</a:t>
            </a:r>
            <a:r>
              <a:rPr sz="2000" spc="-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IT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other</a:t>
            </a:r>
            <a:r>
              <a:rPr sz="2000" spc="-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stakeholders</a:t>
            </a:r>
            <a:endParaRPr sz="20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480"/>
              </a:spcBef>
              <a:buChar char="–"/>
              <a:tabLst>
                <a:tab pos="635000" algn="l"/>
              </a:tabLst>
            </a:pP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Requirements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are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reviewed, finalized</a:t>
            </a:r>
            <a:r>
              <a:rPr sz="2000" spc="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and</a:t>
            </a:r>
            <a:r>
              <a:rPr sz="20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prioritized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Verdana"/>
                <a:cs typeface="Verdana"/>
              </a:rPr>
              <a:t>Demos</a:t>
            </a:r>
            <a:endParaRPr sz="24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470"/>
              </a:spcBef>
              <a:buChar char="–"/>
              <a:tabLst>
                <a:tab pos="635000" algn="l"/>
              </a:tabLst>
            </a:pP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Vendor</a:t>
            </a:r>
            <a:r>
              <a:rPr sz="2000" spc="-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RFPs</a:t>
            </a:r>
            <a:r>
              <a:rPr sz="2000" spc="-3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are</a:t>
            </a:r>
            <a:r>
              <a:rPr sz="20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distributed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 and</a:t>
            </a:r>
            <a:r>
              <a:rPr sz="20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responses</a:t>
            </a:r>
            <a:r>
              <a:rPr sz="2000" spc="-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received</a:t>
            </a:r>
            <a:endParaRPr sz="20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480"/>
              </a:spcBef>
              <a:buChar char="–"/>
              <a:tabLst>
                <a:tab pos="635000" algn="l"/>
              </a:tabLst>
            </a:pP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Demos</a:t>
            </a:r>
            <a:r>
              <a:rPr sz="2000" spc="-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are</a:t>
            </a:r>
            <a:r>
              <a:rPr sz="2000" spc="-1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scheduled</a:t>
            </a:r>
            <a:r>
              <a:rPr sz="2000" spc="-4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by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multiple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vendors</a:t>
            </a:r>
            <a:endParaRPr sz="20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484"/>
              </a:spcBef>
              <a:buChar char="–"/>
              <a:tabLst>
                <a:tab pos="635000" algn="l"/>
              </a:tabLst>
            </a:pP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Gap</a:t>
            </a:r>
            <a:r>
              <a:rPr sz="20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analyses</a:t>
            </a:r>
            <a:r>
              <a:rPr sz="2000" spc="-3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are</a:t>
            </a:r>
            <a:r>
              <a:rPr sz="20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performed</a:t>
            </a:r>
            <a:endParaRPr sz="2000">
              <a:latin typeface="Verdana"/>
              <a:cs typeface="Verdana"/>
            </a:endParaRPr>
          </a:p>
          <a:p>
            <a:pPr marL="634365" lvl="1" indent="-278130">
              <a:lnSpc>
                <a:spcPct val="100000"/>
              </a:lnSpc>
              <a:spcBef>
                <a:spcPts val="480"/>
              </a:spcBef>
              <a:buChar char="–"/>
              <a:tabLst>
                <a:tab pos="635000" algn="l"/>
              </a:tabLst>
            </a:pP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Short</a:t>
            </a:r>
            <a:r>
              <a:rPr sz="2000" spc="-25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list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 of</a:t>
            </a:r>
            <a:r>
              <a:rPr sz="20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best-fit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systems</a:t>
            </a:r>
            <a:r>
              <a:rPr sz="2000" spc="-2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is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developed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Verdana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Verdana"/>
                <a:cs typeface="Verdana"/>
              </a:rPr>
              <a:t>Final</a:t>
            </a:r>
            <a:r>
              <a:rPr sz="2400" b="1" spc="-4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Selection</a:t>
            </a:r>
            <a:endParaRPr sz="2400">
              <a:latin typeface="Verdana"/>
              <a:cs typeface="Verdana"/>
            </a:endParaRPr>
          </a:p>
          <a:p>
            <a:pPr marL="634365" marR="497840" lvl="1" indent="-277495">
              <a:lnSpc>
                <a:spcPct val="100000"/>
              </a:lnSpc>
              <a:spcBef>
                <a:spcPts val="470"/>
              </a:spcBef>
              <a:buChar char="–"/>
              <a:tabLst>
                <a:tab pos="635000" algn="l"/>
              </a:tabLst>
            </a:pP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Following 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further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demos, additional requirement </a:t>
            </a:r>
            <a:r>
              <a:rPr sz="2000" spc="-69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reviews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and 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detailed</a:t>
            </a:r>
            <a:r>
              <a:rPr sz="200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sales</a:t>
            </a:r>
            <a:r>
              <a:rPr sz="2000" spc="-10" dirty="0">
                <a:solidFill>
                  <a:srgbClr val="0D0D0D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0D0D0D"/>
                </a:solidFill>
                <a:latin typeface="Verdana"/>
                <a:cs typeface="Verdana"/>
              </a:rPr>
              <a:t>discussions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94527" y="4026393"/>
            <a:ext cx="1232773" cy="10593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758</Words>
  <Application>Microsoft Office PowerPoint</Application>
  <PresentationFormat>On-screen Show (4:3)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MT</vt:lpstr>
      <vt:lpstr>Calibri</vt:lpstr>
      <vt:lpstr>Verdana</vt:lpstr>
      <vt:lpstr>Office Theme</vt:lpstr>
      <vt:lpstr>PowerPoint Presentation</vt:lpstr>
      <vt:lpstr>PROCEDURES</vt:lpstr>
      <vt:lpstr>What is a CTMS?</vt:lpstr>
      <vt:lpstr>Who needs a CTMS?</vt:lpstr>
      <vt:lpstr>Key Functions of a CTMS</vt:lpstr>
      <vt:lpstr>Key Functions of a CTMS (cont.)</vt:lpstr>
      <vt:lpstr>Key Functions of a CTMS (cont.)</vt:lpstr>
      <vt:lpstr>Key Functions of a CTMS (cont.)</vt:lpstr>
      <vt:lpstr>Selecting a CTMS</vt:lpstr>
      <vt:lpstr>Consideration: System Types</vt:lpstr>
      <vt:lpstr>Consideration: System Types</vt:lpstr>
      <vt:lpstr>Consideration:</vt:lpstr>
      <vt:lpstr>Consideration:</vt:lpstr>
      <vt:lpstr>Best Practices:</vt:lpstr>
      <vt:lpstr>Best Practices:</vt:lpstr>
      <vt:lpstr>Best Practices:</vt:lpstr>
      <vt:lpstr>Best Practices: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 Management Systems 101</dc:title>
  <dc:subject>CTMS 101</dc:subject>
  <dc:creator>BioPharm Systems</dc:creator>
  <cp:keywords>clinical trial management system, ctms, siebel clinical, ascend ctms</cp:keywords>
  <cp:lastModifiedBy>dell</cp:lastModifiedBy>
  <cp:revision>1</cp:revision>
  <dcterms:created xsi:type="dcterms:W3CDTF">2021-03-09T01:27:59Z</dcterms:created>
  <dcterms:modified xsi:type="dcterms:W3CDTF">2021-03-09T01:46:01Z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2012-12-06T00:00:00Z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2021-03-09T00:00:00Z</vt:filetime>
  </property>
</Properties>
</file>