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8T12:25:15.233" idx="1">
    <p:pos x="2646" y="2774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5333" y="159207"/>
            <a:ext cx="6515734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939" y="1625549"/>
            <a:ext cx="8515350" cy="452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mfquestion@cder.fda.go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cder/ddms/binders.htm" TargetMode="External"/><Relationship Id="rId2" Type="http://schemas.openxmlformats.org/officeDocument/2006/relationships/hyperlink" Target="http://www.fda.gov/cder/guidance/dmf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/ForIndustry/ElectronicSubmissionsG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DevelopmentApprovalProces" TargetMode="External"/><Relationship Id="rId2" Type="http://schemas.openxmlformats.org/officeDocument/2006/relationships/hyperlink" Target="http://www.fda.gov/downloads/Drugs/DevelopmentAppr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8190" y="2501238"/>
            <a:ext cx="2989609" cy="41479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4856" cy="1676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570" y="1864614"/>
            <a:ext cx="6431648" cy="50761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29106" y="2441448"/>
            <a:ext cx="6680200" cy="59690"/>
            <a:chOff x="729106" y="2441448"/>
            <a:chExt cx="6680200" cy="59690"/>
          </a:xfrm>
        </p:grpSpPr>
        <p:sp>
          <p:nvSpPr>
            <p:cNvPr id="6" name="object 6"/>
            <p:cNvSpPr/>
            <p:nvPr/>
          </p:nvSpPr>
          <p:spPr>
            <a:xfrm>
              <a:off x="733678" y="2446020"/>
              <a:ext cx="6670675" cy="50800"/>
            </a:xfrm>
            <a:custGeom>
              <a:avLst/>
              <a:gdLst/>
              <a:ahLst/>
              <a:cxnLst/>
              <a:rect l="l" t="t" r="r" b="b"/>
              <a:pathLst>
                <a:path w="6670675" h="50800">
                  <a:moveTo>
                    <a:pt x="6670548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6670548" y="50291"/>
                  </a:lnTo>
                  <a:lnTo>
                    <a:pt x="66705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3678" y="2446020"/>
              <a:ext cx="6670675" cy="50800"/>
            </a:xfrm>
            <a:custGeom>
              <a:avLst/>
              <a:gdLst/>
              <a:ahLst/>
              <a:cxnLst/>
              <a:rect l="l" t="t" r="r" b="b"/>
              <a:pathLst>
                <a:path w="6670675" h="50800">
                  <a:moveTo>
                    <a:pt x="0" y="0"/>
                  </a:moveTo>
                  <a:lnTo>
                    <a:pt x="1667637" y="0"/>
                  </a:lnTo>
                  <a:lnTo>
                    <a:pt x="3335274" y="0"/>
                  </a:lnTo>
                  <a:lnTo>
                    <a:pt x="5002911" y="0"/>
                  </a:lnTo>
                  <a:lnTo>
                    <a:pt x="6670548" y="0"/>
                  </a:lnTo>
                  <a:lnTo>
                    <a:pt x="6670548" y="50291"/>
                  </a:lnTo>
                  <a:lnTo>
                    <a:pt x="5002911" y="50291"/>
                  </a:lnTo>
                  <a:lnTo>
                    <a:pt x="3335274" y="50291"/>
                  </a:lnTo>
                  <a:lnTo>
                    <a:pt x="1667637" y="50291"/>
                  </a:lnTo>
                  <a:lnTo>
                    <a:pt x="0" y="5029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5342" y="2751073"/>
            <a:ext cx="4413123" cy="53555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824863" y="3355847"/>
            <a:ext cx="4488180" cy="59690"/>
            <a:chOff x="1824863" y="3355847"/>
            <a:chExt cx="4488180" cy="59690"/>
          </a:xfrm>
        </p:grpSpPr>
        <p:sp>
          <p:nvSpPr>
            <p:cNvPr id="10" name="object 10"/>
            <p:cNvSpPr/>
            <p:nvPr/>
          </p:nvSpPr>
          <p:spPr>
            <a:xfrm>
              <a:off x="1829435" y="3360419"/>
              <a:ext cx="4479290" cy="50800"/>
            </a:xfrm>
            <a:custGeom>
              <a:avLst/>
              <a:gdLst/>
              <a:ahLst/>
              <a:cxnLst/>
              <a:rect l="l" t="t" r="r" b="b"/>
              <a:pathLst>
                <a:path w="4479290" h="50800">
                  <a:moveTo>
                    <a:pt x="4479036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4479036" y="50291"/>
                  </a:lnTo>
                  <a:lnTo>
                    <a:pt x="44790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9435" y="3360419"/>
              <a:ext cx="4479290" cy="50800"/>
            </a:xfrm>
            <a:custGeom>
              <a:avLst/>
              <a:gdLst/>
              <a:ahLst/>
              <a:cxnLst/>
              <a:rect l="l" t="t" r="r" b="b"/>
              <a:pathLst>
                <a:path w="4479290" h="50800">
                  <a:moveTo>
                    <a:pt x="0" y="0"/>
                  </a:moveTo>
                  <a:lnTo>
                    <a:pt x="1493012" y="0"/>
                  </a:lnTo>
                  <a:lnTo>
                    <a:pt x="2986024" y="0"/>
                  </a:lnTo>
                  <a:lnTo>
                    <a:pt x="4479036" y="0"/>
                  </a:lnTo>
                  <a:lnTo>
                    <a:pt x="4479036" y="50291"/>
                  </a:lnTo>
                  <a:lnTo>
                    <a:pt x="2986024" y="50291"/>
                  </a:lnTo>
                  <a:lnTo>
                    <a:pt x="1493012" y="50291"/>
                  </a:lnTo>
                  <a:lnTo>
                    <a:pt x="0" y="5029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6807"/>
            <a:ext cx="6893559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4445" algn="ctr">
              <a:lnSpc>
                <a:spcPct val="100000"/>
              </a:lnSpc>
              <a:spcBef>
                <a:spcPts val="105"/>
              </a:spcBef>
            </a:pPr>
            <a:r>
              <a:rPr i="1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Type </a:t>
            </a:r>
            <a:r>
              <a:rPr i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II</a:t>
            </a:r>
            <a:r>
              <a:rPr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: </a:t>
            </a:r>
            <a:r>
              <a:rPr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Drug </a:t>
            </a:r>
            <a:r>
              <a:rPr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Substance, </a:t>
            </a:r>
            <a:r>
              <a:rPr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Drug </a:t>
            </a:r>
            <a:r>
              <a:rPr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Substance </a:t>
            </a:r>
            <a:r>
              <a:rPr u="none" spc="-5" dirty="0">
                <a:solidFill>
                  <a:srgbClr val="00AF50"/>
                </a:solidFill>
              </a:rPr>
              <a:t> </a:t>
            </a:r>
            <a:r>
              <a:rPr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Intermediate, </a:t>
            </a:r>
            <a:r>
              <a:rPr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and </a:t>
            </a:r>
            <a:r>
              <a:rPr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Material </a:t>
            </a:r>
            <a:r>
              <a:rPr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Used in </a:t>
            </a:r>
            <a:r>
              <a:rPr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Their </a:t>
            </a:r>
            <a:r>
              <a:rPr u="none" spc="-710" dirty="0">
                <a:solidFill>
                  <a:srgbClr val="00AF50"/>
                </a:solidFill>
              </a:rPr>
              <a:t> </a:t>
            </a:r>
            <a:r>
              <a:rPr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Preparation,</a:t>
            </a:r>
            <a:r>
              <a:rPr u="heavy" spc="-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or </a:t>
            </a:r>
            <a:r>
              <a:rPr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Drug</a:t>
            </a:r>
            <a:r>
              <a:rPr u="heavy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Product.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522222"/>
            <a:ext cx="8421370" cy="47320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128905">
              <a:lnSpc>
                <a:spcPts val="3460"/>
              </a:lnSpc>
              <a:spcBef>
                <a:spcPts val="125"/>
              </a:spcBef>
            </a:pPr>
            <a:r>
              <a:rPr sz="3200" b="1" spc="-5" dirty="0">
                <a:latin typeface="Calibri"/>
                <a:cs typeface="Calibri"/>
              </a:rPr>
              <a:t>(</a:t>
            </a:r>
            <a:r>
              <a:rPr sz="2800" b="1" spc="-5" dirty="0">
                <a:latin typeface="Calibri"/>
                <a:cs typeface="Calibri"/>
              </a:rPr>
              <a:t>1)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Drug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Substance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Intermediates,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Drug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Substances,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Material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Their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Preparation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225"/>
              </a:lnSpc>
            </a:pPr>
            <a:r>
              <a:rPr sz="2800" spc="-15" dirty="0">
                <a:latin typeface="Calibri"/>
                <a:cs typeface="Calibri"/>
              </a:rPr>
              <a:t>Summarize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significant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steps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manufacturing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controls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drug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intermediate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substance.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Detailed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guidance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found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following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guidelines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527685" marR="85725" indent="-515620">
              <a:lnSpc>
                <a:spcPct val="100000"/>
              </a:lnSpc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i="1" spc="-5" dirty="0">
                <a:latin typeface="Calibri"/>
                <a:cs typeface="Calibri"/>
              </a:rPr>
              <a:t>Guideline </a:t>
            </a:r>
            <a:r>
              <a:rPr sz="2800" i="1" spc="-20" dirty="0">
                <a:latin typeface="Calibri"/>
                <a:cs typeface="Calibri"/>
              </a:rPr>
              <a:t>for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Submitting </a:t>
            </a:r>
            <a:r>
              <a:rPr sz="2800" i="1" spc="-5" dirty="0">
                <a:latin typeface="Calibri"/>
                <a:cs typeface="Calibri"/>
              </a:rPr>
              <a:t>Supporting </a:t>
            </a:r>
            <a:r>
              <a:rPr sz="2800" i="1" spc="-10" dirty="0">
                <a:latin typeface="Calibri"/>
                <a:cs typeface="Calibri"/>
              </a:rPr>
              <a:t>Documentation </a:t>
            </a:r>
            <a:r>
              <a:rPr sz="2800" i="1" spc="-5" dirty="0">
                <a:latin typeface="Calibri"/>
                <a:cs typeface="Calibri"/>
              </a:rPr>
              <a:t>in </a:t>
            </a:r>
            <a:r>
              <a:rPr sz="2800" i="1" spc="-62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Drug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Applications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for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the </a:t>
            </a:r>
            <a:r>
              <a:rPr sz="2800" i="1" spc="-10" dirty="0">
                <a:latin typeface="Calibri"/>
                <a:cs typeface="Calibri"/>
              </a:rPr>
              <a:t>Manufacture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of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Drug 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Substances.</a:t>
            </a:r>
            <a:endParaRPr sz="28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i="1" spc="-5" dirty="0">
                <a:latin typeface="Calibri"/>
                <a:cs typeface="Calibri"/>
              </a:rPr>
              <a:t>Guideline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for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the </a:t>
            </a:r>
            <a:r>
              <a:rPr sz="2800" i="1" spc="-15" dirty="0">
                <a:latin typeface="Calibri"/>
                <a:cs typeface="Calibri"/>
              </a:rPr>
              <a:t>Format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and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Content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of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the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Chemistry, </a:t>
            </a:r>
            <a:r>
              <a:rPr sz="2800" i="1" spc="-61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Manufacturing,</a:t>
            </a:r>
            <a:r>
              <a:rPr sz="2800" i="1" spc="-5" dirty="0">
                <a:latin typeface="Calibri"/>
                <a:cs typeface="Calibri"/>
              </a:rPr>
              <a:t> and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Controls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Section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of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an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Application.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59207"/>
            <a:ext cx="28041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5" dirty="0">
                <a:solidFill>
                  <a:srgbClr val="000000"/>
                </a:solidFill>
              </a:rPr>
              <a:t>(2)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spc="-5" dirty="0">
                <a:solidFill>
                  <a:srgbClr val="000000"/>
                </a:solidFill>
              </a:rPr>
              <a:t>Drug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spc="-5" dirty="0">
                <a:solidFill>
                  <a:srgbClr val="000000"/>
                </a:solidFill>
              </a:rPr>
              <a:t>Product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650493"/>
            <a:ext cx="8708390" cy="5733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732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Manufacturing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procedures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controls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finished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dosage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forms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submitted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25" dirty="0">
                <a:latin typeface="Calibri"/>
                <a:cs typeface="Calibri"/>
              </a:rPr>
              <a:t>IND,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NDA,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ANDA </a:t>
            </a:r>
            <a:r>
              <a:rPr sz="2800" spc="-10" dirty="0">
                <a:latin typeface="Calibri"/>
                <a:cs typeface="Calibri"/>
              </a:rPr>
              <a:t> Application.</a:t>
            </a:r>
            <a:endParaRPr sz="2800">
              <a:latin typeface="Calibri"/>
              <a:cs typeface="Calibri"/>
            </a:endParaRPr>
          </a:p>
          <a:p>
            <a:pPr marL="12700" marR="71564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0" dirty="0">
                <a:latin typeface="Calibri"/>
                <a:cs typeface="Calibri"/>
              </a:rPr>
              <a:t>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cannot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submitted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25" dirty="0">
                <a:latin typeface="Calibri"/>
                <a:cs typeface="Calibri"/>
              </a:rPr>
              <a:t>IND,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NDA,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Application,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submitted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75" dirty="0">
                <a:latin typeface="Calibri"/>
                <a:cs typeface="Calibri"/>
              </a:rPr>
              <a:t>DMF.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800" spc="-40" dirty="0">
                <a:latin typeface="Calibri"/>
                <a:cs typeface="Calibri"/>
              </a:rPr>
              <a:t>Type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II </a:t>
            </a:r>
            <a:r>
              <a:rPr sz="2800" spc="-10" dirty="0">
                <a:latin typeface="Calibri"/>
                <a:cs typeface="Calibri"/>
              </a:rPr>
              <a:t>DMF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submitted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drug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product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following</a:t>
            </a:r>
            <a:r>
              <a:rPr sz="2800" spc="-5" dirty="0">
                <a:latin typeface="Calibri"/>
                <a:cs typeface="Calibri"/>
              </a:rPr>
              <a:t> these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guidelines:</a:t>
            </a:r>
            <a:endParaRPr sz="2800">
              <a:latin typeface="Calibri"/>
              <a:cs typeface="Calibri"/>
            </a:endParaRPr>
          </a:p>
          <a:p>
            <a:pPr marL="527685" marR="291465" indent="-515620">
              <a:lnSpc>
                <a:spcPct val="100000"/>
              </a:lnSpc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i="1" spc="-5" dirty="0">
                <a:latin typeface="Calibri"/>
                <a:cs typeface="Calibri"/>
              </a:rPr>
              <a:t>Guideline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for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the </a:t>
            </a:r>
            <a:r>
              <a:rPr sz="2800" i="1" spc="-15" dirty="0">
                <a:latin typeface="Calibri"/>
                <a:cs typeface="Calibri"/>
              </a:rPr>
              <a:t>Format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and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Content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of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the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Chemistry, </a:t>
            </a:r>
            <a:r>
              <a:rPr sz="2800" i="1" spc="-61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Manufacturing,</a:t>
            </a:r>
            <a:r>
              <a:rPr sz="2800" i="1" spc="-5" dirty="0">
                <a:latin typeface="Calibri"/>
                <a:cs typeface="Calibri"/>
              </a:rPr>
              <a:t> and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Controls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Section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of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an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Application.</a:t>
            </a:r>
            <a:endParaRPr sz="2800">
              <a:latin typeface="Calibri"/>
              <a:cs typeface="Calibri"/>
            </a:endParaRPr>
          </a:p>
          <a:p>
            <a:pPr marL="527685" marR="1334135" indent="-515620">
              <a:lnSpc>
                <a:spcPct val="100000"/>
              </a:lnSpc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i="1" spc="-5" dirty="0">
                <a:latin typeface="Calibri"/>
                <a:cs typeface="Calibri"/>
              </a:rPr>
              <a:t>Guideline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for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Submitting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Documentation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for</a:t>
            </a:r>
            <a:r>
              <a:rPr sz="2800" i="1" spc="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the </a:t>
            </a:r>
            <a:r>
              <a:rPr sz="2800" i="1" spc="-62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Manufacture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of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and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Controls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for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Drug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Products</a:t>
            </a:r>
            <a:endParaRPr sz="28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i="1" spc="-5" dirty="0">
                <a:latin typeface="Calibri"/>
                <a:cs typeface="Calibri"/>
              </a:rPr>
              <a:t>Guideline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for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Submitting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Samples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and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Analytical </a:t>
            </a:r>
            <a:r>
              <a:rPr sz="2800" i="1" spc="-15" dirty="0">
                <a:latin typeface="Calibri"/>
                <a:cs typeface="Calibri"/>
              </a:rPr>
              <a:t>Data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for </a:t>
            </a:r>
            <a:r>
              <a:rPr sz="2800" i="1" spc="-6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Methods </a:t>
            </a:r>
            <a:r>
              <a:rPr sz="2800" i="1" spc="-25" dirty="0">
                <a:latin typeface="Calibri"/>
                <a:cs typeface="Calibri"/>
              </a:rPr>
              <a:t>Validation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60146"/>
            <a:ext cx="46437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Type </a:t>
            </a:r>
            <a:r>
              <a:rPr i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III</a:t>
            </a:r>
            <a:r>
              <a:rPr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:</a:t>
            </a:r>
            <a:r>
              <a:rPr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Packaging</a:t>
            </a:r>
            <a:r>
              <a:rPr u="heavy" spc="-6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Material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650570"/>
            <a:ext cx="8629015" cy="5206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331470" indent="-5156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Each</a:t>
            </a:r>
            <a:r>
              <a:rPr sz="2800" spc="-10" dirty="0">
                <a:latin typeface="Calibri"/>
                <a:cs typeface="Calibri"/>
              </a:rPr>
              <a:t> packaging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material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identified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intended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components,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composition,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controls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release.</a:t>
            </a:r>
            <a:endParaRPr sz="2800">
              <a:latin typeface="Calibri"/>
              <a:cs typeface="Calibri"/>
            </a:endParaRPr>
          </a:p>
          <a:p>
            <a:pPr marL="527685" marR="146685" indent="-5156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names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the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suppliers</a:t>
            </a:r>
            <a:r>
              <a:rPr sz="2800" u="heavy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fabricators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components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preparing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packaging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material </a:t>
            </a:r>
            <a:r>
              <a:rPr sz="2800" spc="-5" dirty="0">
                <a:latin typeface="Calibri"/>
                <a:cs typeface="Calibri"/>
              </a:rPr>
              <a:t> 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acceptance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specifications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also 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given.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spc="-20" dirty="0">
                <a:latin typeface="Calibri"/>
                <a:cs typeface="Calibri"/>
              </a:rPr>
              <a:t>Data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submitted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outlined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527685" marR="6731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"</a:t>
            </a:r>
            <a:r>
              <a:rPr sz="2800" b="1" i="1" spc="-10" dirty="0">
                <a:latin typeface="Calibri"/>
                <a:cs typeface="Calibri"/>
              </a:rPr>
              <a:t>Guideline</a:t>
            </a:r>
            <a:r>
              <a:rPr sz="2800" b="1" i="1" spc="3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for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Submitting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Documentation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for</a:t>
            </a:r>
            <a:r>
              <a:rPr sz="2800" i="1" spc="20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Packaging </a:t>
            </a:r>
            <a:r>
              <a:rPr sz="2800" i="1" spc="-61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for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Human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Drugs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and</a:t>
            </a:r>
            <a:r>
              <a:rPr sz="2800" i="1" dirty="0">
                <a:latin typeface="Calibri"/>
                <a:cs typeface="Calibri"/>
              </a:rPr>
              <a:t> Biologics</a:t>
            </a:r>
            <a:r>
              <a:rPr sz="2800" dirty="0">
                <a:latin typeface="Calibri"/>
                <a:cs typeface="Calibri"/>
              </a:rPr>
              <a:t>."</a:t>
            </a:r>
            <a:endParaRPr sz="2800">
              <a:latin typeface="Calibri"/>
              <a:cs typeface="Calibri"/>
            </a:endParaRPr>
          </a:p>
          <a:p>
            <a:pPr marL="527685" marR="5080" indent="-515620">
              <a:lnSpc>
                <a:spcPct val="99800"/>
              </a:lnSpc>
              <a:spcBef>
                <a:spcPts val="10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Toxicological</a:t>
            </a:r>
            <a:r>
              <a:rPr sz="28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spc="-10" dirty="0">
                <a:latin typeface="Calibri"/>
                <a:cs typeface="Calibri"/>
              </a:rPr>
              <a:t> materials would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included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under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type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75" dirty="0">
                <a:latin typeface="Calibri"/>
                <a:cs typeface="Calibri"/>
              </a:rPr>
              <a:t>DMF,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otherwise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available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cross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reference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another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document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233552"/>
            <a:ext cx="788924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31290" algn="l"/>
              </a:tabLst>
            </a:pPr>
            <a:r>
              <a:rPr i="1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Type</a:t>
            </a:r>
            <a:r>
              <a:rPr i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i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IV	</a:t>
            </a:r>
            <a:r>
              <a:rPr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Excipient, </a:t>
            </a:r>
            <a:r>
              <a:rPr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Colorant, </a:t>
            </a:r>
            <a:r>
              <a:rPr u="heavy" spc="-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Flavor, </a:t>
            </a:r>
            <a:r>
              <a:rPr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Essence, or </a:t>
            </a:r>
            <a:r>
              <a:rPr u="none" spc="-705" dirty="0">
                <a:solidFill>
                  <a:srgbClr val="00AF50"/>
                </a:solidFill>
              </a:rPr>
              <a:t> </a:t>
            </a:r>
            <a:r>
              <a:rPr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Material</a:t>
            </a:r>
            <a:r>
              <a:rPr u="heavy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Used</a:t>
            </a:r>
            <a:r>
              <a:rPr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in</a:t>
            </a:r>
            <a:r>
              <a:rPr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their </a:t>
            </a:r>
            <a:r>
              <a:rPr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Preparation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12342"/>
            <a:ext cx="8629015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154305" indent="-5156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Each</a:t>
            </a:r>
            <a:r>
              <a:rPr sz="2800" spc="-10" dirty="0">
                <a:latin typeface="Calibri"/>
                <a:cs typeface="Calibri"/>
              </a:rPr>
              <a:t> additive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identified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characterized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method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manufacture,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release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specifications,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testing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methods.</a:t>
            </a:r>
            <a:endParaRPr sz="28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Toxicological</a:t>
            </a:r>
            <a:r>
              <a:rPr sz="28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spc="-10" dirty="0">
                <a:latin typeface="Calibri"/>
                <a:cs typeface="Calibri"/>
              </a:rPr>
              <a:t> materials would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included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under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type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75" dirty="0">
                <a:latin typeface="Calibri"/>
                <a:cs typeface="Calibri"/>
              </a:rPr>
              <a:t>DMF,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otherwise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available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cross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reference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another </a:t>
            </a:r>
            <a:r>
              <a:rPr sz="2800" spc="-10" dirty="0">
                <a:latin typeface="Calibri"/>
                <a:cs typeface="Calibri"/>
              </a:rPr>
              <a:t>document.</a:t>
            </a:r>
            <a:endParaRPr sz="2800">
              <a:latin typeface="Calibri"/>
              <a:cs typeface="Calibri"/>
            </a:endParaRPr>
          </a:p>
          <a:p>
            <a:pPr marL="527685" marR="614045" indent="-515620">
              <a:lnSpc>
                <a:spcPct val="100000"/>
              </a:lnSpc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DMF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other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supporting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information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available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cross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reference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another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document.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59207"/>
            <a:ext cx="848423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0" u="none" spc="-35" dirty="0">
                <a:solidFill>
                  <a:srgbClr val="000000"/>
                </a:solidFill>
                <a:latin typeface="Calibri"/>
                <a:cs typeface="Calibri"/>
              </a:rPr>
              <a:t>Usually,</a:t>
            </a:r>
            <a:r>
              <a:rPr b="0" u="none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b="0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official </a:t>
            </a:r>
            <a:r>
              <a:rPr b="0" u="none" spc="-5" dirty="0">
                <a:solidFill>
                  <a:srgbClr val="000000"/>
                </a:solidFill>
                <a:latin typeface="Calibri"/>
                <a:cs typeface="Calibri"/>
              </a:rPr>
              <a:t>compendia</a:t>
            </a:r>
            <a:r>
              <a:rPr b="0" u="none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b="0" u="none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5" dirty="0">
                <a:solidFill>
                  <a:srgbClr val="000000"/>
                </a:solidFill>
                <a:latin typeface="Calibri"/>
                <a:cs typeface="Calibri"/>
              </a:rPr>
              <a:t>FDA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regulations </a:t>
            </a:r>
            <a:r>
              <a:rPr b="0" u="none" spc="-7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3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059154"/>
            <a:ext cx="8376284" cy="492061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20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Color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additives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(21 CFR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Parts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70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through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82),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9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Calibri"/>
                <a:cs typeface="Calibri"/>
              </a:rPr>
              <a:t>Direct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food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additives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(21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CFR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Parts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170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173),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Calibri"/>
                <a:cs typeface="Calibri"/>
              </a:rPr>
              <a:t>Indirect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food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additives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(21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CFR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Parts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174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5" dirty="0">
                <a:latin typeface="Calibri"/>
                <a:cs typeface="Calibri"/>
              </a:rPr>
              <a:t> 178),</a:t>
            </a:r>
            <a:endParaRPr sz="3200">
              <a:latin typeface="Calibri"/>
              <a:cs typeface="Calibri"/>
            </a:endParaRPr>
          </a:p>
          <a:p>
            <a:pPr marL="12700" marR="1078865">
              <a:lnSpc>
                <a:spcPct val="107800"/>
              </a:lnSpc>
              <a:spcBef>
                <a:spcPts val="16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latin typeface="Calibri"/>
                <a:cs typeface="Calibri"/>
              </a:rPr>
              <a:t>Food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substances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(21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CFR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Parts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181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186)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may</a:t>
            </a:r>
            <a:r>
              <a:rPr sz="3200" spc="-5" dirty="0">
                <a:latin typeface="Calibri"/>
                <a:cs typeface="Calibri"/>
              </a:rPr>
              <a:t> be used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0" dirty="0">
                <a:latin typeface="Calibri"/>
                <a:cs typeface="Calibri"/>
              </a:rPr>
              <a:t>sources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for</a:t>
            </a:r>
            <a:r>
              <a:rPr sz="3200" spc="-5" dirty="0">
                <a:latin typeface="Calibri"/>
                <a:cs typeface="Calibri"/>
              </a:rPr>
              <a:t> release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tests,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specifications,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safety.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CFR=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Code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Federal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regulation.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59207"/>
            <a:ext cx="8392795" cy="5392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Type </a:t>
            </a:r>
            <a:r>
              <a:rPr sz="3200" b="1" i="1" u="heavy" spc="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V</a:t>
            </a:r>
            <a:r>
              <a:rPr sz="3200" b="1" u="heavy" spc="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:</a:t>
            </a:r>
            <a:r>
              <a:rPr sz="32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FDA</a:t>
            </a:r>
            <a:r>
              <a:rPr sz="32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Accepted</a:t>
            </a:r>
            <a:r>
              <a:rPr sz="3200" b="1" u="heavy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Reference</a:t>
            </a:r>
            <a:r>
              <a:rPr sz="32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Information</a:t>
            </a:r>
            <a:endParaRPr sz="32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If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any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holder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wishes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submit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information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supporting</a:t>
            </a:r>
            <a:r>
              <a:rPr sz="3200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DMF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that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covered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Types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IV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Type-V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used.</a:t>
            </a:r>
            <a:endParaRPr sz="3200">
              <a:latin typeface="Calibri"/>
              <a:cs typeface="Calibri"/>
            </a:endParaRPr>
          </a:p>
          <a:p>
            <a:pPr marL="527685" marR="533400" indent="-5156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3200" spc="-20" dirty="0">
                <a:latin typeface="Calibri"/>
                <a:cs typeface="Calibri"/>
              </a:rPr>
              <a:t>FDA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discourages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use of </a:t>
            </a:r>
            <a:r>
              <a:rPr sz="3200" spc="-35" dirty="0">
                <a:latin typeface="Calibri"/>
                <a:cs typeface="Calibri"/>
              </a:rPr>
              <a:t>Type</a:t>
            </a:r>
            <a:r>
              <a:rPr sz="3200" dirty="0">
                <a:latin typeface="Calibri"/>
                <a:cs typeface="Calibri"/>
              </a:rPr>
              <a:t> V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DMF's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miscellaneous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information,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duplicate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information,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information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should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included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one of 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other types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DMF's.</a:t>
            </a:r>
            <a:endParaRPr sz="3200">
              <a:latin typeface="Calibri"/>
              <a:cs typeface="Calibri"/>
            </a:endParaRPr>
          </a:p>
          <a:p>
            <a:pPr marL="527685" marR="321945" indent="-515620">
              <a:lnSpc>
                <a:spcPct val="100000"/>
              </a:lnSpc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As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specified</a:t>
            </a:r>
            <a:r>
              <a:rPr sz="3200" dirty="0">
                <a:latin typeface="Calibri"/>
                <a:cs typeface="Calibri"/>
              </a:rPr>
              <a:t> in 21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CFR 314.420(a)(5),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DMF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holders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wishing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submit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35" dirty="0">
                <a:latin typeface="Calibri"/>
                <a:cs typeface="Calibri"/>
              </a:rPr>
              <a:t>Type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DMF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must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obtain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clearance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-5" dirty="0">
                <a:latin typeface="Calibri"/>
                <a:cs typeface="Calibri"/>
              </a:rPr>
              <a:t> 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FDA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159207"/>
            <a:ext cx="858075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Prospective</a:t>
            </a:r>
            <a:r>
              <a:rPr b="0" u="none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35" dirty="0">
                <a:solidFill>
                  <a:srgbClr val="000000"/>
                </a:solidFill>
                <a:latin typeface="Calibri"/>
                <a:cs typeface="Calibri"/>
              </a:rPr>
              <a:t>Type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 V</a:t>
            </a:r>
            <a:r>
              <a:rPr b="0" u="none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DMF</a:t>
            </a:r>
            <a:r>
              <a:rPr b="0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5" dirty="0">
                <a:solidFill>
                  <a:srgbClr val="000000"/>
                </a:solidFill>
                <a:latin typeface="Calibri"/>
                <a:cs typeface="Calibri"/>
              </a:rPr>
              <a:t>holders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5" dirty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b="0" u="none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5" dirty="0">
                <a:solidFill>
                  <a:srgbClr val="000000"/>
                </a:solidFill>
                <a:latin typeface="Calibri"/>
                <a:cs typeface="Calibri"/>
              </a:rPr>
              <a:t>send their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5" dirty="0">
                <a:solidFill>
                  <a:srgbClr val="000000"/>
                </a:solidFill>
                <a:latin typeface="Calibri"/>
                <a:cs typeface="Calibri"/>
              </a:rPr>
              <a:t>request</a:t>
            </a:r>
            <a:r>
              <a:rPr b="0" u="none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3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b="0" u="none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40" dirty="0">
                <a:latin typeface="Calibri"/>
                <a:cs typeface="Calibri"/>
                <a:hlinkClick r:id="rId2"/>
              </a:rPr>
              <a:t>dmfquestion@cder.fda.gov</a:t>
            </a:r>
            <a:r>
              <a:rPr b="0" u="none" spc="-40" dirty="0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,</a:t>
            </a:r>
            <a:r>
              <a:rPr b="0" u="none" spc="65" dirty="0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 </a:t>
            </a:r>
            <a:r>
              <a:rPr b="0" u="none" spc="-5" dirty="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b="0" u="none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b="0" u="none" spc="-7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following: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5125" algn="l"/>
              </a:tabLst>
            </a:pPr>
            <a:r>
              <a:rPr spc="-5" dirty="0"/>
              <a:t>An</a:t>
            </a:r>
            <a:r>
              <a:rPr spc="25" dirty="0"/>
              <a:t> </a:t>
            </a:r>
            <a:r>
              <a:rPr spc="-15" dirty="0"/>
              <a:t>explanation</a:t>
            </a:r>
            <a:r>
              <a:rPr spc="2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necessity</a:t>
            </a:r>
            <a:r>
              <a:rPr spc="20" dirty="0"/>
              <a:t> </a:t>
            </a:r>
            <a:r>
              <a:rPr spc="-25" dirty="0"/>
              <a:t>for</a:t>
            </a:r>
            <a:r>
              <a:rPr spc="10" dirty="0"/>
              <a:t> </a:t>
            </a:r>
            <a:r>
              <a:rPr spc="-10" dirty="0"/>
              <a:t>filing</a:t>
            </a:r>
            <a:r>
              <a:rPr dirty="0"/>
              <a:t> </a:t>
            </a:r>
            <a:r>
              <a:rPr spc="-5" dirty="0"/>
              <a:t>the</a:t>
            </a:r>
            <a:r>
              <a:rPr spc="5" dirty="0"/>
              <a:t> </a:t>
            </a:r>
            <a:r>
              <a:rPr spc="-15" dirty="0"/>
              <a:t>information </a:t>
            </a:r>
            <a:r>
              <a:rPr spc="-620" dirty="0"/>
              <a:t> </a:t>
            </a:r>
            <a:r>
              <a:rPr spc="-5" dirty="0"/>
              <a:t>in a</a:t>
            </a:r>
            <a:r>
              <a:rPr dirty="0"/>
              <a:t> </a:t>
            </a:r>
            <a:r>
              <a:rPr spc="-40" dirty="0"/>
              <a:t>Type</a:t>
            </a:r>
            <a:r>
              <a:rPr spc="15" dirty="0"/>
              <a:t> </a:t>
            </a:r>
            <a:r>
              <a:rPr spc="-5" dirty="0"/>
              <a:t>V </a:t>
            </a:r>
            <a:r>
              <a:rPr spc="-10" dirty="0"/>
              <a:t>DMF</a:t>
            </a:r>
          </a:p>
          <a:p>
            <a:pPr marL="364490" indent="-3524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5125" algn="l"/>
              </a:tabLst>
            </a:pPr>
            <a:r>
              <a:rPr spc="-10" dirty="0"/>
              <a:t>The </a:t>
            </a:r>
            <a:r>
              <a:rPr spc="-15" dirty="0"/>
              <a:t>proposed</a:t>
            </a:r>
            <a:r>
              <a:rPr spc="40" dirty="0"/>
              <a:t> </a:t>
            </a:r>
            <a:r>
              <a:rPr spc="-10" dirty="0"/>
              <a:t>Subject</a:t>
            </a:r>
            <a:r>
              <a:rPr spc="20" dirty="0"/>
              <a:t> </a:t>
            </a:r>
            <a:r>
              <a:rPr spc="-5" dirty="0"/>
              <a:t>(Title)</a:t>
            </a:r>
            <a:r>
              <a:rPr dirty="0"/>
              <a:t> </a:t>
            </a:r>
            <a:r>
              <a:rPr spc="-5" dirty="0"/>
              <a:t>of </a:t>
            </a:r>
            <a:r>
              <a:rPr spc="-10" dirty="0"/>
              <a:t>the</a:t>
            </a:r>
            <a:r>
              <a:rPr spc="15" dirty="0"/>
              <a:t> </a:t>
            </a:r>
            <a:r>
              <a:rPr spc="-10" dirty="0"/>
              <a:t>DMF</a:t>
            </a:r>
          </a:p>
          <a:p>
            <a:pPr marL="12700" marR="414020">
              <a:lnSpc>
                <a:spcPct val="100000"/>
              </a:lnSpc>
              <a:buAutoNum type="arabicPeriod"/>
              <a:tabLst>
                <a:tab pos="365125" algn="l"/>
              </a:tabLst>
            </a:pPr>
            <a:r>
              <a:rPr spc="-10" dirty="0"/>
              <a:t>The</a:t>
            </a:r>
            <a:r>
              <a:rPr dirty="0"/>
              <a:t> </a:t>
            </a:r>
            <a:r>
              <a:rPr spc="-15" dirty="0"/>
              <a:t>rationale</a:t>
            </a:r>
            <a:r>
              <a:rPr spc="15" dirty="0"/>
              <a:t> </a:t>
            </a:r>
            <a:r>
              <a:rPr spc="-25" dirty="0"/>
              <a:t>for</a:t>
            </a:r>
            <a:r>
              <a:rPr dirty="0"/>
              <a:t> </a:t>
            </a:r>
            <a:r>
              <a:rPr spc="-10" dirty="0"/>
              <a:t>not</a:t>
            </a:r>
            <a:r>
              <a:rPr spc="15" dirty="0"/>
              <a:t> </a:t>
            </a:r>
            <a:r>
              <a:rPr spc="-15" dirty="0"/>
              <a:t>submitting</a:t>
            </a:r>
            <a:r>
              <a:rPr spc="55"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5" dirty="0"/>
              <a:t>information</a:t>
            </a:r>
            <a:r>
              <a:rPr spc="20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spc="-5" dirty="0"/>
              <a:t>an </a:t>
            </a:r>
            <a:r>
              <a:rPr spc="-615" dirty="0"/>
              <a:t> </a:t>
            </a:r>
            <a:r>
              <a:rPr spc="-25" dirty="0"/>
              <a:t>IND,</a:t>
            </a:r>
            <a:r>
              <a:rPr spc="5" dirty="0"/>
              <a:t> </a:t>
            </a:r>
            <a:r>
              <a:rPr spc="-10" dirty="0"/>
              <a:t>NDA,</a:t>
            </a:r>
            <a:r>
              <a:rPr spc="20" dirty="0"/>
              <a:t> </a:t>
            </a:r>
            <a:r>
              <a:rPr spc="-5" dirty="0"/>
              <a:t>or</a:t>
            </a:r>
            <a:r>
              <a:rPr spc="5" dirty="0"/>
              <a:t> </a:t>
            </a:r>
            <a:r>
              <a:rPr spc="-10" dirty="0"/>
              <a:t>ANDA.</a:t>
            </a:r>
          </a:p>
          <a:p>
            <a:pPr marL="12700" marR="1624330">
              <a:lnSpc>
                <a:spcPct val="100000"/>
              </a:lnSpc>
              <a:buAutoNum type="arabicPeriod"/>
              <a:tabLst>
                <a:tab pos="365125" algn="l"/>
              </a:tabLst>
            </a:pPr>
            <a:r>
              <a:rPr spc="-10" dirty="0"/>
              <a:t>The</a:t>
            </a:r>
            <a:r>
              <a:rPr spc="-5" dirty="0"/>
              <a:t> </a:t>
            </a:r>
            <a:r>
              <a:rPr spc="-10" dirty="0"/>
              <a:t>clinical</a:t>
            </a:r>
            <a:r>
              <a:rPr spc="15" dirty="0"/>
              <a:t> </a:t>
            </a:r>
            <a:r>
              <a:rPr spc="-10" dirty="0"/>
              <a:t>division</a:t>
            </a:r>
            <a:r>
              <a:rPr spc="40" dirty="0"/>
              <a:t> </a:t>
            </a:r>
            <a:r>
              <a:rPr spc="-10" dirty="0"/>
              <a:t>that</a:t>
            </a:r>
            <a:r>
              <a:rPr dirty="0"/>
              <a:t> </a:t>
            </a:r>
            <a:r>
              <a:rPr spc="-5" dirty="0"/>
              <a:t>will</a:t>
            </a:r>
            <a:r>
              <a:rPr spc="-10" dirty="0"/>
              <a:t> </a:t>
            </a:r>
            <a:r>
              <a:rPr spc="-5" dirty="0"/>
              <a:t>be</a:t>
            </a:r>
            <a:r>
              <a:rPr spc="10" dirty="0"/>
              <a:t> </a:t>
            </a:r>
            <a:r>
              <a:rPr spc="-15" dirty="0"/>
              <a:t>reviewing</a:t>
            </a:r>
            <a:r>
              <a:rPr dirty="0"/>
              <a:t> </a:t>
            </a:r>
            <a:r>
              <a:rPr spc="-5" dirty="0"/>
              <a:t>the </a:t>
            </a:r>
            <a:r>
              <a:rPr spc="-620" dirty="0"/>
              <a:t> </a:t>
            </a:r>
            <a:r>
              <a:rPr spc="-15" dirty="0"/>
              <a:t>information,</a:t>
            </a:r>
            <a:r>
              <a:rPr spc="15" dirty="0"/>
              <a:t> </a:t>
            </a:r>
            <a:r>
              <a:rPr spc="-5" dirty="0"/>
              <a:t>if</a:t>
            </a:r>
            <a:r>
              <a:rPr dirty="0"/>
              <a:t> </a:t>
            </a:r>
            <a:r>
              <a:rPr spc="-10" dirty="0"/>
              <a:t>applicable.</a:t>
            </a:r>
          </a:p>
          <a:p>
            <a:pPr marL="12700" marR="92075">
              <a:lnSpc>
                <a:spcPct val="100200"/>
              </a:lnSpc>
              <a:spcBef>
                <a:spcPts val="1300"/>
              </a:spcBef>
            </a:pP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Exception: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pc="-10" dirty="0"/>
              <a:t>Since</a:t>
            </a:r>
            <a:r>
              <a:rPr spc="15" dirty="0"/>
              <a:t> </a:t>
            </a:r>
            <a:r>
              <a:rPr spc="-20" dirty="0"/>
              <a:t>FDA</a:t>
            </a:r>
            <a:r>
              <a:rPr spc="15" dirty="0"/>
              <a:t> </a:t>
            </a:r>
            <a:r>
              <a:rPr spc="-20" dirty="0"/>
              <a:t>reviews</a:t>
            </a:r>
            <a:r>
              <a:rPr spc="-5" dirty="0"/>
              <a:t> </a:t>
            </a:r>
            <a:r>
              <a:rPr spc="-10" dirty="0"/>
              <a:t>manufacturing</a:t>
            </a:r>
            <a:r>
              <a:rPr spc="30" dirty="0"/>
              <a:t> </a:t>
            </a:r>
            <a:r>
              <a:rPr spc="-10" dirty="0"/>
              <a:t>facilities</a:t>
            </a:r>
            <a:r>
              <a:rPr spc="10" dirty="0"/>
              <a:t> </a:t>
            </a:r>
            <a:r>
              <a:rPr spc="-30" dirty="0"/>
              <a:t>for </a:t>
            </a:r>
            <a:r>
              <a:rPr spc="-615" dirty="0"/>
              <a:t> </a:t>
            </a:r>
            <a:r>
              <a:rPr b="1" spc="-20" dirty="0">
                <a:latin typeface="Calibri"/>
                <a:cs typeface="Calibri"/>
              </a:rPr>
              <a:t>sterile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processing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spc="-10" dirty="0"/>
              <a:t>used</a:t>
            </a:r>
            <a:r>
              <a:rPr spc="30" dirty="0"/>
              <a:t> </a:t>
            </a:r>
            <a:r>
              <a:rPr spc="-20" dirty="0"/>
              <a:t>to</a:t>
            </a:r>
            <a:r>
              <a:rPr spc="5" dirty="0"/>
              <a:t> </a:t>
            </a:r>
            <a:r>
              <a:rPr spc="-10" dirty="0"/>
              <a:t>support</a:t>
            </a:r>
            <a:r>
              <a:rPr spc="50" dirty="0"/>
              <a:t> </a:t>
            </a:r>
            <a:r>
              <a:rPr spc="-10" dirty="0"/>
              <a:t>multiple</a:t>
            </a:r>
            <a:r>
              <a:rPr spc="40" dirty="0"/>
              <a:t> </a:t>
            </a:r>
            <a:r>
              <a:rPr spc="-10" dirty="0"/>
              <a:t>applications </a:t>
            </a:r>
            <a:r>
              <a:rPr spc="-5" dirty="0"/>
              <a:t> these</a:t>
            </a:r>
            <a:r>
              <a:rPr dirty="0"/>
              <a:t> </a:t>
            </a:r>
            <a:r>
              <a:rPr spc="-10" dirty="0"/>
              <a:t>can</a:t>
            </a:r>
            <a:r>
              <a:rPr spc="10"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10" dirty="0"/>
              <a:t>filed</a:t>
            </a:r>
            <a:r>
              <a:rPr spc="5"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5" dirty="0"/>
              <a:t>a</a:t>
            </a:r>
            <a:r>
              <a:rPr spc="5" dirty="0"/>
              <a:t> </a:t>
            </a:r>
            <a:r>
              <a:rPr spc="-40" dirty="0"/>
              <a:t>Type</a:t>
            </a:r>
            <a:r>
              <a:rPr spc="15" dirty="0"/>
              <a:t> </a:t>
            </a:r>
            <a:r>
              <a:rPr spc="-5" dirty="0"/>
              <a:t>V </a:t>
            </a:r>
            <a:r>
              <a:rPr spc="-10" dirty="0"/>
              <a:t>DMF</a:t>
            </a:r>
            <a:r>
              <a:rPr spc="50" dirty="0"/>
              <a:t> </a:t>
            </a:r>
            <a:r>
              <a:rPr b="1" spc="-10" dirty="0">
                <a:latin typeface="Calibri"/>
                <a:cs typeface="Calibri"/>
              </a:rPr>
              <a:t>without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pre-clearance</a:t>
            </a:r>
            <a:r>
              <a:rPr spc="-10" dirty="0"/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461" y="162994"/>
            <a:ext cx="8804045" cy="58841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8890143" cy="64093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76200"/>
            <a:ext cx="8820150" cy="6400800"/>
            <a:chOff x="76200" y="76200"/>
            <a:chExt cx="8820150" cy="6400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76200"/>
              <a:ext cx="8820104" cy="6400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0362" y="1904238"/>
              <a:ext cx="7848600" cy="2060575"/>
            </a:xfrm>
            <a:custGeom>
              <a:avLst/>
              <a:gdLst/>
              <a:ahLst/>
              <a:cxnLst/>
              <a:rect l="l" t="t" r="r" b="b"/>
              <a:pathLst>
                <a:path w="7848600" h="2060575">
                  <a:moveTo>
                    <a:pt x="4191000" y="2058924"/>
                  </a:moveTo>
                  <a:lnTo>
                    <a:pt x="7696200" y="2060448"/>
                  </a:lnTo>
                </a:path>
                <a:path w="7848600" h="2060575">
                  <a:moveTo>
                    <a:pt x="4343400" y="1677924"/>
                  </a:moveTo>
                  <a:lnTo>
                    <a:pt x="7848600" y="1679448"/>
                  </a:lnTo>
                </a:path>
                <a:path w="7848600" h="2060575">
                  <a:moveTo>
                    <a:pt x="0" y="0"/>
                  </a:moveTo>
                  <a:lnTo>
                    <a:pt x="3886200" y="1650"/>
                  </a:lnTo>
                </a:path>
              </a:pathLst>
            </a:custGeom>
            <a:ln w="28956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06069"/>
            <a:ext cx="2427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CONTENTS: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1081786"/>
            <a:ext cx="845629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675" indent="-308610">
              <a:lnSpc>
                <a:spcPct val="100000"/>
              </a:lnSpc>
              <a:spcBef>
                <a:spcPts val="105"/>
              </a:spcBef>
              <a:buAutoNum type="romanUcPeriod"/>
              <a:tabLst>
                <a:tab pos="321310" algn="l"/>
              </a:tabLst>
            </a:pPr>
            <a:r>
              <a:rPr sz="3200" b="1" spc="-5" dirty="0">
                <a:latin typeface="Calibri"/>
                <a:cs typeface="Calibri"/>
              </a:rPr>
              <a:t>INTRODUCTION</a:t>
            </a:r>
            <a:endParaRPr sz="3200">
              <a:latin typeface="Calibri"/>
              <a:cs typeface="Calibri"/>
            </a:endParaRPr>
          </a:p>
          <a:p>
            <a:pPr marL="429259" indent="-417195">
              <a:lnSpc>
                <a:spcPct val="100000"/>
              </a:lnSpc>
              <a:buAutoNum type="romanUcPeriod"/>
              <a:tabLst>
                <a:tab pos="429895" algn="l"/>
              </a:tabLst>
            </a:pPr>
            <a:r>
              <a:rPr sz="3200" b="1" spc="-5" dirty="0">
                <a:latin typeface="Calibri"/>
                <a:cs typeface="Calibri"/>
              </a:rPr>
              <a:t>DEFINITIONS</a:t>
            </a:r>
            <a:endParaRPr sz="3200">
              <a:latin typeface="Calibri"/>
              <a:cs typeface="Calibri"/>
            </a:endParaRPr>
          </a:p>
          <a:p>
            <a:pPr marL="537845" indent="-525780">
              <a:lnSpc>
                <a:spcPct val="100000"/>
              </a:lnSpc>
              <a:buAutoNum type="romanUcPeriod"/>
              <a:tabLst>
                <a:tab pos="538480" algn="l"/>
              </a:tabLst>
            </a:pPr>
            <a:r>
              <a:rPr sz="3200" b="1" spc="-15" dirty="0">
                <a:latin typeface="Calibri"/>
                <a:cs typeface="Calibri"/>
              </a:rPr>
              <a:t>TYPES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OF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DRUG</a:t>
            </a:r>
            <a:r>
              <a:rPr sz="3200" b="1" spc="-10" dirty="0">
                <a:latin typeface="Calibri"/>
                <a:cs typeface="Calibri"/>
              </a:rPr>
              <a:t> MASTER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FILES</a:t>
            </a:r>
            <a:endParaRPr sz="3200">
              <a:latin typeface="Calibri"/>
              <a:cs typeface="Calibri"/>
            </a:endParaRPr>
          </a:p>
          <a:p>
            <a:pPr marL="521970" indent="-509905">
              <a:lnSpc>
                <a:spcPct val="100000"/>
              </a:lnSpc>
              <a:buAutoNum type="romanUcPeriod"/>
              <a:tabLst>
                <a:tab pos="522605" algn="l"/>
              </a:tabLst>
            </a:pPr>
            <a:r>
              <a:rPr sz="3200" b="1" spc="-5" dirty="0">
                <a:latin typeface="Calibri"/>
                <a:cs typeface="Calibri"/>
              </a:rPr>
              <a:t>SUBMISSIONS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45" dirty="0">
                <a:latin typeface="Calibri"/>
                <a:cs typeface="Calibri"/>
              </a:rPr>
              <a:t>TO</a:t>
            </a:r>
            <a:r>
              <a:rPr sz="3200" b="1" spc="-5" dirty="0">
                <a:latin typeface="Calibri"/>
                <a:cs typeface="Calibri"/>
              </a:rPr>
              <a:t> DRUG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MASTER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FILES</a:t>
            </a:r>
            <a:endParaRPr sz="320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buAutoNum type="romanUcPeriod"/>
              <a:tabLst>
                <a:tab pos="414020" algn="l"/>
              </a:tabLst>
            </a:pPr>
            <a:r>
              <a:rPr sz="3200" b="1" spc="-30" dirty="0">
                <a:latin typeface="Calibri"/>
                <a:cs typeface="Calibri"/>
              </a:rPr>
              <a:t>AUTHORIZATION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45" dirty="0">
                <a:latin typeface="Calibri"/>
                <a:cs typeface="Calibri"/>
              </a:rPr>
              <a:t>TO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REFER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45" dirty="0">
                <a:latin typeface="Calibri"/>
                <a:cs typeface="Calibri"/>
              </a:rPr>
              <a:t>TO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DRUG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MASTER</a:t>
            </a:r>
            <a:endParaRPr sz="3200">
              <a:latin typeface="Calibri"/>
              <a:cs typeface="Calibri"/>
            </a:endParaRPr>
          </a:p>
          <a:p>
            <a:pPr marL="7328534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Calibri"/>
                <a:cs typeface="Calibri"/>
              </a:rPr>
              <a:t>FILE</a:t>
            </a:r>
            <a:endParaRPr sz="3200">
              <a:latin typeface="Calibri"/>
              <a:cs typeface="Calibri"/>
            </a:endParaRPr>
          </a:p>
          <a:p>
            <a:pPr marL="558800" indent="-546735">
              <a:lnSpc>
                <a:spcPct val="100000"/>
              </a:lnSpc>
              <a:buAutoNum type="romanUcPeriod" startAt="6"/>
              <a:tabLst>
                <a:tab pos="559435" algn="l"/>
              </a:tabLst>
            </a:pPr>
            <a:r>
              <a:rPr sz="3200" b="1" spc="-10" dirty="0">
                <a:latin typeface="Calibri"/>
                <a:cs typeface="Calibri"/>
              </a:rPr>
              <a:t>PROCESSING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5" dirty="0">
                <a:latin typeface="Calibri"/>
                <a:cs typeface="Calibri"/>
              </a:rPr>
              <a:t> REVIEWING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POLICIES</a:t>
            </a:r>
            <a:endParaRPr sz="3200">
              <a:latin typeface="Calibri"/>
              <a:cs typeface="Calibri"/>
            </a:endParaRPr>
          </a:p>
          <a:p>
            <a:pPr marL="666115" indent="-654050">
              <a:lnSpc>
                <a:spcPct val="100000"/>
              </a:lnSpc>
              <a:buAutoNum type="romanUcPeriod" startAt="6"/>
              <a:tabLst>
                <a:tab pos="666750" algn="l"/>
              </a:tabLst>
            </a:pPr>
            <a:r>
              <a:rPr sz="3200" b="1" dirty="0">
                <a:latin typeface="Calibri"/>
                <a:cs typeface="Calibri"/>
              </a:rPr>
              <a:t>HOLDER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OBLIGATIONS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IX.</a:t>
            </a:r>
            <a:r>
              <a:rPr sz="3200" b="1" spc="-15" dirty="0">
                <a:latin typeface="Calibri"/>
                <a:cs typeface="Calibri"/>
              </a:rPr>
              <a:t> CLOSURE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OF</a:t>
            </a:r>
            <a:r>
              <a:rPr sz="3200" b="1" dirty="0">
                <a:latin typeface="Calibri"/>
                <a:cs typeface="Calibri"/>
              </a:rPr>
              <a:t> A </a:t>
            </a:r>
            <a:r>
              <a:rPr sz="3200" b="1" spc="-5" dirty="0">
                <a:latin typeface="Calibri"/>
                <a:cs typeface="Calibri"/>
              </a:rPr>
              <a:t>DRUG </a:t>
            </a:r>
            <a:r>
              <a:rPr sz="3200" b="1" spc="-10" dirty="0">
                <a:latin typeface="Calibri"/>
                <a:cs typeface="Calibri"/>
              </a:rPr>
              <a:t>MASTER </a:t>
            </a:r>
            <a:r>
              <a:rPr sz="3200" b="1" dirty="0">
                <a:latin typeface="Calibri"/>
                <a:cs typeface="Calibri"/>
              </a:rPr>
              <a:t>FILE.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5" y="76200"/>
            <a:ext cx="8894064" cy="64368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8906256" cy="629698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99644"/>
            <a:ext cx="8915400" cy="31531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1140" y="3701922"/>
            <a:ext cx="8014970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193040" indent="-5156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It is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necessary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submit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Modules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i.e.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Module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 and</a:t>
            </a:r>
            <a:r>
              <a:rPr sz="32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200" spc="-45" dirty="0">
                <a:latin typeface="Calibri"/>
                <a:cs typeface="Calibri"/>
              </a:rPr>
              <a:t>However, </a:t>
            </a:r>
            <a:r>
              <a:rPr sz="3200" dirty="0">
                <a:latin typeface="Calibri"/>
                <a:cs typeface="Calibri"/>
              </a:rPr>
              <a:t>Module 1 and all Sections within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Modules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3 </a:t>
            </a:r>
            <a:r>
              <a:rPr sz="3200" spc="-5" dirty="0">
                <a:latin typeface="Calibri"/>
                <a:cs typeface="Calibri"/>
              </a:rPr>
              <a:t>should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submitted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ALL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types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DMFs.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31647"/>
            <a:ext cx="8534400" cy="62819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SUBMISSIONS</a:t>
            </a:r>
            <a:r>
              <a:rPr spc="-25" dirty="0"/>
              <a:t> </a:t>
            </a:r>
            <a:r>
              <a:rPr spc="-45" dirty="0"/>
              <a:t>TO</a:t>
            </a:r>
            <a:r>
              <a:rPr spc="-15" dirty="0"/>
              <a:t> </a:t>
            </a:r>
            <a:r>
              <a:rPr spc="-5" dirty="0"/>
              <a:t>DRUG</a:t>
            </a:r>
            <a:r>
              <a:rPr spc="-30" dirty="0"/>
              <a:t> </a:t>
            </a:r>
            <a:r>
              <a:rPr spc="-10" dirty="0"/>
              <a:t>MASTER FILES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650493"/>
            <a:ext cx="8589010" cy="5789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The DMF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English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language</a:t>
            </a:r>
            <a:r>
              <a:rPr sz="2800" spc="-5" dirty="0">
                <a:latin typeface="Calibri"/>
                <a:cs typeface="Calibri"/>
              </a:rPr>
              <a:t>. </a:t>
            </a:r>
            <a:r>
              <a:rPr sz="2800" spc="-10" dirty="0">
                <a:latin typeface="Calibri"/>
                <a:cs typeface="Calibri"/>
              </a:rPr>
              <a:t>Whenever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submission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contains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another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language,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accurate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certified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English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translation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also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included.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705"/>
              </a:spcBef>
            </a:pPr>
            <a:r>
              <a:rPr sz="2800" spc="-10" dirty="0">
                <a:latin typeface="Calibri"/>
                <a:cs typeface="Calibri"/>
              </a:rPr>
              <a:t>DMF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Contains:</a:t>
            </a:r>
            <a:endParaRPr sz="2800">
              <a:latin typeface="Calibri"/>
              <a:cs typeface="Calibri"/>
            </a:endParaRPr>
          </a:p>
          <a:p>
            <a:pPr marL="502920" indent="-262255">
              <a:lnSpc>
                <a:spcPct val="100000"/>
              </a:lnSpc>
              <a:buAutoNum type="arabicPlain"/>
              <a:tabLst>
                <a:tab pos="503555" algn="l"/>
              </a:tabLst>
            </a:pPr>
            <a:r>
              <a:rPr sz="2800" b="1" spc="-5" dirty="0">
                <a:latin typeface="Calibri"/>
                <a:cs typeface="Calibri"/>
              </a:rPr>
              <a:t>–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Transmittal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(cover)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letter</a:t>
            </a:r>
            <a:endParaRPr sz="2800">
              <a:latin typeface="Calibri"/>
              <a:cs typeface="Calibri"/>
            </a:endParaRPr>
          </a:p>
          <a:p>
            <a:pPr marL="502920" indent="-262255">
              <a:lnSpc>
                <a:spcPct val="100000"/>
              </a:lnSpc>
              <a:buAutoNum type="arabicPlain"/>
              <a:tabLst>
                <a:tab pos="503555" algn="l"/>
              </a:tabLst>
            </a:pPr>
            <a:r>
              <a:rPr sz="2800" b="1" spc="-5" dirty="0">
                <a:latin typeface="Calibri"/>
                <a:cs typeface="Calibri"/>
              </a:rPr>
              <a:t>– </a:t>
            </a:r>
            <a:r>
              <a:rPr sz="2800" b="1" spc="-15" dirty="0">
                <a:latin typeface="Calibri"/>
                <a:cs typeface="Calibri"/>
              </a:rPr>
              <a:t>Administrative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information</a:t>
            </a:r>
            <a:endParaRPr sz="2800">
              <a:latin typeface="Calibri"/>
              <a:cs typeface="Calibri"/>
            </a:endParaRPr>
          </a:p>
          <a:p>
            <a:pPr marL="241300" marR="2744470">
              <a:lnSpc>
                <a:spcPct val="100000"/>
              </a:lnSpc>
              <a:buAutoNum type="arabicPlain"/>
              <a:tabLst>
                <a:tab pos="503555" algn="l"/>
                <a:tab pos="774700" algn="l"/>
              </a:tabLst>
            </a:pPr>
            <a:r>
              <a:rPr sz="2800" b="1" spc="-5" dirty="0">
                <a:latin typeface="Calibri"/>
                <a:cs typeface="Calibri"/>
              </a:rPr>
              <a:t>–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Technical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information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(DMF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types)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4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-	</a:t>
            </a:r>
            <a:r>
              <a:rPr sz="2800" b="1" spc="-15" dirty="0">
                <a:latin typeface="Calibri"/>
                <a:cs typeface="Calibri"/>
              </a:rPr>
              <a:t>Format,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Assembly,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Delivery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241300" marR="188912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Follow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Guideline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www.fda.gov/cder/guidance/dmf.htm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Binders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recommended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http://www.fda.gov/cder/ddms/binders.htm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35407"/>
            <a:ext cx="8372475" cy="5392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Original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Submissions</a:t>
            </a:r>
            <a:endParaRPr sz="3200">
              <a:latin typeface="Calibri"/>
              <a:cs typeface="Calibri"/>
            </a:endParaRPr>
          </a:p>
          <a:p>
            <a:pPr marL="12700" marR="45085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Initial/first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time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submission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known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5" dirty="0">
                <a:latin typeface="Calibri"/>
                <a:cs typeface="Calibri"/>
              </a:rPr>
              <a:t>Original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submission.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Amendments</a:t>
            </a:r>
            <a:endParaRPr sz="3200">
              <a:latin typeface="Calibri"/>
              <a:cs typeface="Calibri"/>
            </a:endParaRPr>
          </a:p>
          <a:p>
            <a:pPr marL="12700" marR="41783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Change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content</a:t>
            </a:r>
            <a:r>
              <a:rPr sz="3200" spc="-5" dirty="0">
                <a:latin typeface="Calibri"/>
                <a:cs typeface="Calibri"/>
              </a:rPr>
              <a:t> 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original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submission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i.e.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specifications, validations,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etc.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Calibri"/>
                <a:cs typeface="Calibri"/>
              </a:rPr>
              <a:t>For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each </a:t>
            </a:r>
            <a:r>
              <a:rPr sz="3200" spc="-10" dirty="0">
                <a:latin typeface="Calibri"/>
                <a:cs typeface="Calibri"/>
              </a:rPr>
              <a:t>submission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covering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letter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should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prepared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facilitate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processing</a:t>
            </a:r>
            <a:r>
              <a:rPr sz="3200" spc="-5" dirty="0">
                <a:latin typeface="Calibri"/>
                <a:cs typeface="Calibri"/>
              </a:rPr>
              <a:t> of </a:t>
            </a:r>
            <a:r>
              <a:rPr sz="3200" spc="-10" dirty="0">
                <a:latin typeface="Calibri"/>
                <a:cs typeface="Calibri"/>
              </a:rPr>
              <a:t>documents,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list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Submission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type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bold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type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header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 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cover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letter.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5" y="152400"/>
            <a:ext cx="8964168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431" y="819911"/>
            <a:ext cx="8617768" cy="56570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044" y="12903"/>
            <a:ext cx="72929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latin typeface="Times New Roman"/>
                <a:cs typeface="Times New Roman"/>
              </a:rPr>
              <a:t>2</a:t>
            </a:r>
            <a:r>
              <a:rPr sz="4400" u="none" spc="-10" dirty="0">
                <a:latin typeface="Times New Roman"/>
                <a:cs typeface="Times New Roman"/>
              </a:rPr>
              <a:t> </a:t>
            </a:r>
            <a:r>
              <a:rPr sz="4400" u="none" dirty="0">
                <a:latin typeface="Times New Roman"/>
                <a:cs typeface="Times New Roman"/>
              </a:rPr>
              <a:t>.</a:t>
            </a:r>
            <a:r>
              <a:rPr sz="4400" u="none" spc="-260" dirty="0">
                <a:latin typeface="Times New Roman"/>
                <a:cs typeface="Times New Roman"/>
              </a:rPr>
              <a:t> </a:t>
            </a:r>
            <a:r>
              <a:rPr sz="4400" u="none" dirty="0">
                <a:latin typeface="Times New Roman"/>
                <a:cs typeface="Times New Roman"/>
              </a:rPr>
              <a:t>Administrative</a:t>
            </a:r>
            <a:r>
              <a:rPr sz="4400" u="none" spc="-55" dirty="0">
                <a:latin typeface="Times New Roman"/>
                <a:cs typeface="Times New Roman"/>
              </a:rPr>
              <a:t> </a:t>
            </a:r>
            <a:r>
              <a:rPr sz="4400" u="none" dirty="0">
                <a:latin typeface="Times New Roman"/>
                <a:cs typeface="Times New Roman"/>
              </a:rPr>
              <a:t>information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817" y="210874"/>
            <a:ext cx="8855026" cy="61137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2903"/>
            <a:ext cx="8131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4. Format,</a:t>
            </a:r>
            <a:r>
              <a:rPr sz="4400" spc="-28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Assembly</a:t>
            </a:r>
            <a:r>
              <a:rPr sz="4400" spc="-2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and Delivery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848613"/>
            <a:ext cx="8833485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1510665" indent="-5156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Holder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sends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DMF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two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copies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(original</a:t>
            </a:r>
            <a:r>
              <a:rPr sz="2800" spc="-5" dirty="0">
                <a:latin typeface="Calibri"/>
                <a:cs typeface="Calibri"/>
              </a:rPr>
              <a:t> and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duplicate)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4392930" marR="5080" indent="1207135" algn="r">
              <a:lnSpc>
                <a:spcPct val="100000"/>
              </a:lnSpc>
            </a:pPr>
            <a:r>
              <a:rPr sz="2800" i="1" spc="-5" dirty="0">
                <a:solidFill>
                  <a:srgbClr val="006FC0"/>
                </a:solidFill>
                <a:latin typeface="Calibri"/>
                <a:cs typeface="Calibri"/>
              </a:rPr>
              <a:t>Drug</a:t>
            </a:r>
            <a:r>
              <a:rPr sz="2800" i="1" spc="-15" dirty="0">
                <a:solidFill>
                  <a:srgbClr val="006FC0"/>
                </a:solidFill>
                <a:latin typeface="Calibri"/>
                <a:cs typeface="Calibri"/>
              </a:rPr>
              <a:t> Master</a:t>
            </a:r>
            <a:r>
              <a:rPr sz="2800" i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6FC0"/>
                </a:solidFill>
                <a:latin typeface="Calibri"/>
                <a:cs typeface="Calibri"/>
              </a:rPr>
              <a:t>File </a:t>
            </a:r>
            <a:r>
              <a:rPr sz="2800" i="1" spc="-35" dirty="0">
                <a:solidFill>
                  <a:srgbClr val="006FC0"/>
                </a:solidFill>
                <a:latin typeface="Calibri"/>
                <a:cs typeface="Calibri"/>
              </a:rPr>
              <a:t>Staff, </a:t>
            </a:r>
            <a:r>
              <a:rPr sz="2800" i="1" spc="-6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006FC0"/>
                </a:solidFill>
                <a:latin typeface="Calibri"/>
                <a:cs typeface="Calibri"/>
              </a:rPr>
              <a:t>Food</a:t>
            </a:r>
            <a:r>
              <a:rPr sz="2800" i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2800" i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6FC0"/>
                </a:solidFill>
                <a:latin typeface="Calibri"/>
                <a:cs typeface="Calibri"/>
              </a:rPr>
              <a:t>Drug Administration, </a:t>
            </a:r>
            <a:r>
              <a:rPr sz="2800" i="1" spc="-6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6FC0"/>
                </a:solidFill>
                <a:latin typeface="Calibri"/>
                <a:cs typeface="Calibri"/>
              </a:rPr>
              <a:t>5901-B</a:t>
            </a:r>
            <a:r>
              <a:rPr sz="2800" i="1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6FC0"/>
                </a:solidFill>
                <a:latin typeface="Calibri"/>
                <a:cs typeface="Calibri"/>
              </a:rPr>
              <a:t>Ammendale</a:t>
            </a:r>
            <a:r>
              <a:rPr sz="2800" i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6FC0"/>
                </a:solidFill>
                <a:latin typeface="Calibri"/>
                <a:cs typeface="Calibri"/>
              </a:rPr>
              <a:t>Rd.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800" i="1" spc="-10" dirty="0">
                <a:solidFill>
                  <a:srgbClr val="006FC0"/>
                </a:solidFill>
                <a:latin typeface="Calibri"/>
                <a:cs typeface="Calibri"/>
              </a:rPr>
              <a:t>Beltsville,</a:t>
            </a:r>
            <a:r>
              <a:rPr sz="2800" i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6FC0"/>
                </a:solidFill>
                <a:latin typeface="Calibri"/>
                <a:cs typeface="Calibri"/>
              </a:rPr>
              <a:t>MD</a:t>
            </a:r>
            <a:r>
              <a:rPr sz="2800" i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6FC0"/>
                </a:solidFill>
                <a:latin typeface="Calibri"/>
                <a:cs typeface="Calibri"/>
              </a:rPr>
              <a:t>20705-1266.</a:t>
            </a:r>
            <a:endParaRPr sz="2800">
              <a:latin typeface="Calibri"/>
              <a:cs typeface="Calibri"/>
            </a:endParaRPr>
          </a:p>
          <a:p>
            <a:pPr marL="527685" marR="306070" indent="-5156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original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duplicate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copies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collated, </a:t>
            </a:r>
            <a:r>
              <a:rPr sz="2800" spc="-10" dirty="0">
                <a:latin typeface="Calibri"/>
                <a:cs typeface="Calibri"/>
              </a:rPr>
              <a:t>fully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assembled,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individually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jacketed.</a:t>
            </a:r>
            <a:endParaRPr sz="2800">
              <a:latin typeface="Calibri"/>
              <a:cs typeface="Calibri"/>
            </a:endParaRPr>
          </a:p>
          <a:p>
            <a:pPr marL="527685" marR="1495425" indent="-515620">
              <a:lnSpc>
                <a:spcPct val="100000"/>
              </a:lnSpc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U.S.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standard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paper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size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(8-1/2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11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inches)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preferred.</a:t>
            </a:r>
            <a:endParaRPr sz="2800">
              <a:latin typeface="Calibri"/>
              <a:cs typeface="Calibri"/>
            </a:endParaRPr>
          </a:p>
          <a:p>
            <a:pPr marL="527685" marR="36830" indent="-5156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Occasionally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large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pages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present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floor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synthesis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diagram,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batch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formula,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manufacturing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instructions.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Those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pages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folded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mounted.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" y="181355"/>
            <a:ext cx="8830056" cy="55336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866" y="171075"/>
            <a:ext cx="6158501" cy="64277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56629" y="693165"/>
            <a:ext cx="256476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u="none" spc="-25" dirty="0"/>
              <a:t>Page </a:t>
            </a:r>
            <a:r>
              <a:rPr u="none" spc="-20" dirty="0"/>
              <a:t> </a:t>
            </a:r>
            <a:r>
              <a:rPr u="none" spc="-5" dirty="0"/>
              <a:t>Measu</a:t>
            </a:r>
            <a:r>
              <a:rPr u="none" spc="-40" dirty="0"/>
              <a:t>r</a:t>
            </a:r>
            <a:r>
              <a:rPr u="none" spc="-5" dirty="0"/>
              <a:t>eme</a:t>
            </a:r>
            <a:r>
              <a:rPr u="none" spc="-40" dirty="0"/>
              <a:t>n</a:t>
            </a:r>
            <a:r>
              <a:rPr u="none" dirty="0"/>
              <a:t>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14655"/>
            <a:ext cx="8509000" cy="600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60070" indent="-5156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Beginning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5,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2018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new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DMFs,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documents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submitted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existing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DMFs,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submitted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Electronic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Common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Technical 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Document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(eCTD)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527685" marR="912494" indent="-5156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DMF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submissions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submitted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eCTD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format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after 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will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rejected</a:t>
            </a:r>
            <a:r>
              <a:rPr sz="2800" spc="-1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Electronic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Submission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Gateway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(ESG)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Holder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sends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DMF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Electronic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Technical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Document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(eCTD) 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format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through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ESG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http://www.fda.gov/ForIndustry/ElectronicSubmissionsG </a:t>
            </a:r>
            <a:r>
              <a:rPr sz="2800" b="1" spc="-6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ateway/default.htm</a:t>
            </a:r>
            <a:endParaRPr sz="2800">
              <a:latin typeface="Calibri"/>
              <a:cs typeface="Calibri"/>
            </a:endParaRPr>
          </a:p>
          <a:p>
            <a:pPr marL="12700" marR="157670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Choose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"CDER"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 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Center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"eCTD"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 the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“submission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type“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86055"/>
            <a:ext cx="8707120" cy="65347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5565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Physical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Media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(CD-ROM,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DVD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USB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drive)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Holder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sends 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DMF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physical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medium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eCTD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format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previous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slide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See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Transmitting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Specifications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website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transmitting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physical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(CD\DVD)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http://www.fda.gov/downloads/Drugs/DevelopmentAppr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ovalProcess/FormsSubmissionRequirements/ElectronicSub </a:t>
            </a:r>
            <a:r>
              <a:rPr sz="2800" b="1" spc="-6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missions/UCM163567.pdf</a:t>
            </a:r>
            <a:endParaRPr sz="2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844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Pre-assigned</a:t>
            </a:r>
            <a:r>
              <a:rPr sz="28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Number</a:t>
            </a:r>
            <a:endParaRPr sz="2800">
              <a:latin typeface="Calibri"/>
              <a:cs typeface="Calibri"/>
            </a:endParaRPr>
          </a:p>
          <a:p>
            <a:pPr marL="88900" marR="160147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pre-assigned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number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required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e-DMF.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spc="-5" dirty="0">
                <a:latin typeface="Calibri"/>
                <a:cs typeface="Calibri"/>
              </a:rPr>
              <a:t> also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obtained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paper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DMF.</a:t>
            </a:r>
            <a:endParaRPr sz="2800">
              <a:latin typeface="Calibri"/>
              <a:cs typeface="Calibri"/>
            </a:endParaRPr>
          </a:p>
          <a:p>
            <a:pPr marL="88900" marR="17399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See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“Requesting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Pre-Assigned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Application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number” 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  <a:hlinkClick r:id="rId3"/>
              </a:rPr>
              <a:t>http://www.fda.gov/Drugs/DevelopmentApprovalProces </a:t>
            </a:r>
            <a:r>
              <a:rPr sz="2800" b="1" spc="-6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s/FormsSubmissionRequirements/ElectronicSubmissions</a:t>
            </a:r>
            <a:endParaRPr sz="2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/ucm114027.html.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402" y="564865"/>
            <a:ext cx="8641609" cy="518141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4" y="368875"/>
            <a:ext cx="8780825" cy="55747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0"/>
            <a:ext cx="8810625" cy="6254750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32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AUTHORIZATION</a:t>
            </a:r>
            <a:r>
              <a:rPr sz="32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TO</a:t>
            </a:r>
            <a:r>
              <a:rPr sz="32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REFER </a:t>
            </a:r>
            <a:r>
              <a:rPr sz="32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TO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DRUG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MASTER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FILE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3200" b="1" u="heavy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Letter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of</a:t>
            </a:r>
            <a:r>
              <a:rPr sz="32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Authorization</a:t>
            </a:r>
            <a:r>
              <a:rPr sz="32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(LOA)</a:t>
            </a:r>
            <a:r>
              <a:rPr sz="3200" b="1" u="heavy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to</a:t>
            </a:r>
            <a:r>
              <a:rPr sz="32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FDA:</a:t>
            </a:r>
            <a:endParaRPr sz="3200">
              <a:latin typeface="Calibri"/>
              <a:cs typeface="Calibri"/>
            </a:endParaRPr>
          </a:p>
          <a:p>
            <a:pPr marL="527685" marR="410209" indent="-515620">
              <a:lnSpc>
                <a:spcPct val="100000"/>
              </a:lnSpc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3200" spc="-25" dirty="0">
                <a:latin typeface="Calibri"/>
                <a:cs typeface="Calibri"/>
              </a:rPr>
              <a:t>Before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FDA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review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DMF </a:t>
            </a:r>
            <a:r>
              <a:rPr sz="3200" spc="-15" dirty="0">
                <a:latin typeface="Calibri"/>
                <a:cs typeface="Calibri"/>
              </a:rPr>
              <a:t>information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support</a:t>
            </a:r>
            <a:r>
              <a:rPr sz="3200" dirty="0">
                <a:latin typeface="Calibri"/>
                <a:cs typeface="Calibri"/>
              </a:rPr>
              <a:t> 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5" dirty="0">
                <a:latin typeface="Calibri"/>
                <a:cs typeface="Calibri"/>
              </a:rPr>
              <a:t> application,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DMF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holder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must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submit</a:t>
            </a:r>
            <a:r>
              <a:rPr sz="32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32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duplicate</a:t>
            </a:r>
            <a:r>
              <a:rPr sz="32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DMF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letter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authorization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permitting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FDA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reference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DMF.</a:t>
            </a:r>
            <a:endParaRPr sz="3200">
              <a:latin typeface="Calibri"/>
              <a:cs typeface="Calibri"/>
            </a:endParaRPr>
          </a:p>
          <a:p>
            <a:pPr marL="527685" marR="309880" indent="-5156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If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holder </a:t>
            </a:r>
            <a:r>
              <a:rPr sz="3200" spc="-15" dirty="0">
                <a:latin typeface="Calibri"/>
                <a:cs typeface="Calibri"/>
              </a:rPr>
              <a:t>cross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references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its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own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85" dirty="0">
                <a:latin typeface="Calibri"/>
                <a:cs typeface="Calibri"/>
              </a:rPr>
              <a:t>DMF,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holder should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supply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letter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authorization.</a:t>
            </a:r>
            <a:endParaRPr sz="3200">
              <a:latin typeface="Calibri"/>
              <a:cs typeface="Calibri"/>
            </a:endParaRPr>
          </a:p>
          <a:p>
            <a:pPr marL="527685" marR="451484" indent="-515620">
              <a:lnSpc>
                <a:spcPct val="100000"/>
              </a:lnSpc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holder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should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also</a:t>
            </a:r>
            <a:r>
              <a:rPr sz="3200" spc="-5" dirty="0">
                <a:latin typeface="Calibri"/>
                <a:cs typeface="Calibri"/>
              </a:rPr>
              <a:t> send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single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copy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LOA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5" dirty="0">
                <a:latin typeface="Calibri"/>
                <a:cs typeface="Calibri"/>
              </a:rPr>
              <a:t>affected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applicant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sponsor,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 other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holder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include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LOA</a:t>
            </a:r>
            <a:r>
              <a:rPr sz="3200" dirty="0">
                <a:latin typeface="Calibri"/>
                <a:cs typeface="Calibri"/>
              </a:rPr>
              <a:t> 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application.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86055"/>
            <a:ext cx="8763635" cy="6427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letter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authorization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following: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date.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Name 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DMF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holder.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DMF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number.</a:t>
            </a:r>
            <a:endParaRPr sz="28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Name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person(s)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authorized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incorporate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DMF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reference.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Specific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product(s)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covered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DMF.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Submission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date(s)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5,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above.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Section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numbers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and/or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page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numbers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referenced.</a:t>
            </a:r>
            <a:endParaRPr sz="2800">
              <a:latin typeface="Calibri"/>
              <a:cs typeface="Calibri"/>
            </a:endParaRPr>
          </a:p>
          <a:p>
            <a:pPr marL="527685" marR="334010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20" dirty="0">
                <a:latin typeface="Calibri"/>
                <a:cs typeface="Calibri"/>
              </a:rPr>
              <a:t>Statement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commitment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DMF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current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DMF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holder</a:t>
            </a:r>
            <a:r>
              <a:rPr sz="2800" spc="-5" dirty="0">
                <a:latin typeface="Calibri"/>
                <a:cs typeface="Calibri"/>
              </a:rPr>
              <a:t> will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comply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statements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it.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Signature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authorizing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official.</a:t>
            </a:r>
            <a:endParaRPr sz="2800">
              <a:latin typeface="Calibri"/>
              <a:cs typeface="Calibri"/>
            </a:endParaRPr>
          </a:p>
          <a:p>
            <a:pPr marL="527685" marR="204470" indent="-515620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sz="2800" spc="-35" dirty="0">
                <a:latin typeface="Calibri"/>
                <a:cs typeface="Calibri"/>
              </a:rPr>
              <a:t>Typed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title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official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authorizing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reference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DMF.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79959"/>
            <a:ext cx="75133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PROCESSING</a:t>
            </a:r>
            <a:r>
              <a:rPr sz="3600" spc="-25" dirty="0"/>
              <a:t> </a:t>
            </a:r>
            <a:r>
              <a:rPr sz="3600" dirty="0"/>
              <a:t>AND</a:t>
            </a:r>
            <a:r>
              <a:rPr sz="3600" spc="10" dirty="0"/>
              <a:t> </a:t>
            </a:r>
            <a:r>
              <a:rPr sz="3600" dirty="0"/>
              <a:t>REVIEWING</a:t>
            </a:r>
            <a:r>
              <a:rPr sz="3600" spc="-5" dirty="0"/>
              <a:t> </a:t>
            </a:r>
            <a:r>
              <a:rPr sz="3600" spc="-10" dirty="0"/>
              <a:t>POLICIES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843534"/>
            <a:ext cx="8760460" cy="4013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Public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availability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DMF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determined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under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21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CFR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21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CFR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314.420(e),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21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CFR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314.430.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DMF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review</a:t>
            </a:r>
            <a:r>
              <a:rPr sz="2800" spc="-10" dirty="0">
                <a:latin typeface="Calibri"/>
                <a:cs typeface="Calibri"/>
              </a:rPr>
              <a:t> will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Three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stages</a:t>
            </a:r>
            <a:endParaRPr sz="28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1165"/>
              </a:spcBef>
              <a:buAutoNum type="arabicPeriod"/>
              <a:tabLst>
                <a:tab pos="812800" algn="l"/>
              </a:tabLst>
            </a:pPr>
            <a:r>
              <a:rPr sz="2800" spc="-15" dirty="0">
                <a:latin typeface="Calibri"/>
                <a:cs typeface="Calibri"/>
              </a:rPr>
              <a:t>Administrative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review.</a:t>
            </a:r>
            <a:endParaRPr sz="28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812800" algn="l"/>
              </a:tabLst>
            </a:pPr>
            <a:r>
              <a:rPr sz="2800" spc="-5" dirty="0">
                <a:latin typeface="Calibri"/>
                <a:cs typeface="Calibri"/>
              </a:rPr>
              <a:t>Initial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completeness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assessment.</a:t>
            </a:r>
            <a:endParaRPr sz="28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812800" algn="l"/>
              </a:tabLst>
            </a:pPr>
            <a:r>
              <a:rPr sz="2800" spc="-10" dirty="0">
                <a:latin typeface="Calibri"/>
                <a:cs typeface="Calibri"/>
              </a:rPr>
              <a:t>Scientific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assessment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/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Technical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review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312165"/>
            <a:ext cx="8827770" cy="539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280670" indent="-5156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An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original DMF </a:t>
            </a:r>
            <a:r>
              <a:rPr sz="3200" spc="-5" dirty="0">
                <a:latin typeface="Calibri"/>
                <a:cs typeface="Calibri"/>
              </a:rPr>
              <a:t>submission </a:t>
            </a:r>
            <a:r>
              <a:rPr sz="3200" dirty="0">
                <a:latin typeface="Calibri"/>
                <a:cs typeface="Calibri"/>
              </a:rPr>
              <a:t>will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examined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receipt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determine </a:t>
            </a:r>
            <a:r>
              <a:rPr sz="3200" spc="-5" dirty="0">
                <a:latin typeface="Calibri"/>
                <a:cs typeface="Calibri"/>
              </a:rPr>
              <a:t>whether </a:t>
            </a:r>
            <a:r>
              <a:rPr sz="3200" spc="-10" dirty="0">
                <a:latin typeface="Calibri"/>
                <a:cs typeface="Calibri"/>
              </a:rPr>
              <a:t>it </a:t>
            </a:r>
            <a:r>
              <a:rPr sz="3200" spc="-5" dirty="0">
                <a:latin typeface="Calibri"/>
                <a:cs typeface="Calibri"/>
              </a:rPr>
              <a:t>meets minimum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requirements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format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content</a:t>
            </a:r>
            <a:r>
              <a:rPr sz="3200" spc="-1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527685" marR="419100" indent="-5156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If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submission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administratively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acceptable,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FDA</a:t>
            </a:r>
            <a:r>
              <a:rPr sz="3200" dirty="0">
                <a:latin typeface="Calibri"/>
                <a:cs typeface="Calibri"/>
              </a:rPr>
              <a:t> will </a:t>
            </a:r>
            <a:r>
              <a:rPr sz="3200" spc="-5" dirty="0">
                <a:latin typeface="Calibri"/>
                <a:cs typeface="Calibri"/>
              </a:rPr>
              <a:t>acknowledge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its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receipt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dirty="0">
                <a:latin typeface="Calibri"/>
                <a:cs typeface="Calibri"/>
              </a:rPr>
              <a:t> assign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DMF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number.</a:t>
            </a:r>
            <a:endParaRPr sz="32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If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submission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administratively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incomplete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inadequate,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will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returned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submitter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letter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explanation</a:t>
            </a:r>
            <a:r>
              <a:rPr sz="32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Drug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Master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File </a:t>
            </a:r>
            <a:r>
              <a:rPr sz="3200" spc="-55" dirty="0">
                <a:latin typeface="Calibri"/>
                <a:cs typeface="Calibri"/>
              </a:rPr>
              <a:t>Staff,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will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not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5" dirty="0">
                <a:latin typeface="Calibri"/>
                <a:cs typeface="Calibri"/>
              </a:rPr>
              <a:t> assigned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DMF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number.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022" y="152400"/>
            <a:ext cx="8851577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114" y="204241"/>
            <a:ext cx="8551545" cy="6393180"/>
            <a:chOff x="227114" y="204241"/>
            <a:chExt cx="8551545" cy="6393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114" y="204241"/>
              <a:ext cx="8528154" cy="63931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68161" y="2742437"/>
              <a:ext cx="2895600" cy="2365375"/>
            </a:xfrm>
            <a:custGeom>
              <a:avLst/>
              <a:gdLst/>
              <a:ahLst/>
              <a:cxnLst/>
              <a:rect l="l" t="t" r="r" b="b"/>
              <a:pathLst>
                <a:path w="2895600" h="2365375">
                  <a:moveTo>
                    <a:pt x="1447799" y="0"/>
                  </a:moveTo>
                  <a:lnTo>
                    <a:pt x="2590799" y="1650"/>
                  </a:lnTo>
                </a:path>
                <a:path w="2895600" h="2365375">
                  <a:moveTo>
                    <a:pt x="0" y="2363724"/>
                  </a:moveTo>
                  <a:lnTo>
                    <a:pt x="2895599" y="2365248"/>
                  </a:lnTo>
                </a:path>
              </a:pathLst>
            </a:custGeom>
            <a:ln w="28956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" y="76200"/>
            <a:ext cx="8994648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227075"/>
            <a:ext cx="8894864" cy="579091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5077" y="440181"/>
            <a:ext cx="4744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HOLDER</a:t>
            </a:r>
            <a:r>
              <a:rPr sz="4000" spc="-70" dirty="0"/>
              <a:t> </a:t>
            </a:r>
            <a:r>
              <a:rPr sz="4000" spc="-35" dirty="0"/>
              <a:t>OBLIGATIONS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9740" y="1576781"/>
            <a:ext cx="834009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Notice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Required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Changes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DMF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Calibri"/>
              <a:buAutoNum type="arabicPeriod"/>
            </a:pPr>
            <a:endParaRPr sz="31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Calibri"/>
                <a:cs typeface="Calibri"/>
              </a:rPr>
              <a:t>Listing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Persons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Authorized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45" dirty="0">
                <a:latin typeface="Calibri"/>
                <a:cs typeface="Calibri"/>
              </a:rPr>
              <a:t>To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Refer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DMF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31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Annual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Update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31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Calibri"/>
                <a:cs typeface="Calibri"/>
              </a:rPr>
              <a:t>Appointment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10" dirty="0">
                <a:latin typeface="Calibri"/>
                <a:cs typeface="Calibri"/>
              </a:rPr>
              <a:t>Agent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315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200" spc="-50" dirty="0">
                <a:latin typeface="Calibri"/>
                <a:cs typeface="Calibri"/>
              </a:rPr>
              <a:t>Transfer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Ownership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884" y="353883"/>
            <a:ext cx="8742680" cy="6049645"/>
            <a:chOff x="214884" y="353883"/>
            <a:chExt cx="8742680" cy="6049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262" y="353883"/>
              <a:ext cx="8735696" cy="60494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9362" y="762762"/>
              <a:ext cx="1981200" cy="1905"/>
            </a:xfrm>
            <a:custGeom>
              <a:avLst/>
              <a:gdLst/>
              <a:ahLst/>
              <a:cxnLst/>
              <a:rect l="l" t="t" r="r" b="b"/>
              <a:pathLst>
                <a:path w="1981200" h="1904">
                  <a:moveTo>
                    <a:pt x="0" y="0"/>
                  </a:moveTo>
                  <a:lnTo>
                    <a:pt x="1981200" y="1650"/>
                  </a:lnTo>
                </a:path>
              </a:pathLst>
            </a:custGeom>
            <a:ln w="28956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372" y="486330"/>
            <a:ext cx="8525510" cy="5991225"/>
            <a:chOff x="309372" y="486330"/>
            <a:chExt cx="8525510" cy="5991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72" y="486330"/>
              <a:ext cx="8525256" cy="59906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96161" y="1753362"/>
              <a:ext cx="4114800" cy="3049905"/>
            </a:xfrm>
            <a:custGeom>
              <a:avLst/>
              <a:gdLst/>
              <a:ahLst/>
              <a:cxnLst/>
              <a:rect l="l" t="t" r="r" b="b"/>
              <a:pathLst>
                <a:path w="4114800" h="3049904">
                  <a:moveTo>
                    <a:pt x="685800" y="0"/>
                  </a:moveTo>
                  <a:lnTo>
                    <a:pt x="2895600" y="1650"/>
                  </a:lnTo>
                </a:path>
                <a:path w="4114800" h="3049904">
                  <a:moveTo>
                    <a:pt x="0" y="609600"/>
                  </a:moveTo>
                  <a:lnTo>
                    <a:pt x="4114800" y="611251"/>
                  </a:lnTo>
                </a:path>
                <a:path w="4114800" h="3049904">
                  <a:moveTo>
                    <a:pt x="609600" y="3048000"/>
                  </a:moveTo>
                  <a:lnTo>
                    <a:pt x="2819400" y="3049524"/>
                  </a:lnTo>
                </a:path>
              </a:pathLst>
            </a:custGeom>
            <a:ln w="28956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7095"/>
            <a:ext cx="9144000" cy="59838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228600"/>
            <a:ext cx="8839200" cy="5842000"/>
            <a:chOff x="76200" y="228600"/>
            <a:chExt cx="8839200" cy="584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228600"/>
              <a:ext cx="8839200" cy="58416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6562" y="1677161"/>
              <a:ext cx="3505200" cy="1068705"/>
            </a:xfrm>
            <a:custGeom>
              <a:avLst/>
              <a:gdLst/>
              <a:ahLst/>
              <a:cxnLst/>
              <a:rect l="l" t="t" r="r" b="b"/>
              <a:pathLst>
                <a:path w="3505200" h="1068705">
                  <a:moveTo>
                    <a:pt x="0" y="0"/>
                  </a:moveTo>
                  <a:lnTo>
                    <a:pt x="3505200" y="1650"/>
                  </a:lnTo>
                </a:path>
                <a:path w="3505200" h="1068705">
                  <a:moveTo>
                    <a:pt x="0" y="1066800"/>
                  </a:moveTo>
                  <a:lnTo>
                    <a:pt x="2057400" y="1068451"/>
                  </a:lnTo>
                </a:path>
              </a:pathLst>
            </a:custGeom>
            <a:ln w="28956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6998" y="207010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DEFINITIONS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4939" y="1127506"/>
            <a:ext cx="867727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Agency</a:t>
            </a:r>
            <a:r>
              <a:rPr sz="3200" b="1" i="1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means 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Food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Drug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Administration.</a:t>
            </a:r>
            <a:endParaRPr sz="3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Holder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means a </a:t>
            </a:r>
            <a:r>
              <a:rPr sz="3200" spc="-15" dirty="0">
                <a:latin typeface="Calibri"/>
                <a:cs typeface="Calibri"/>
              </a:rPr>
              <a:t>person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who </a:t>
            </a:r>
            <a:r>
              <a:rPr sz="3200" spc="-5" dirty="0">
                <a:latin typeface="Calibri"/>
                <a:cs typeface="Calibri"/>
              </a:rPr>
              <a:t>owns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DMF.</a:t>
            </a:r>
            <a:endParaRPr sz="3200">
              <a:latin typeface="Calibri"/>
              <a:cs typeface="Calibri"/>
            </a:endParaRPr>
          </a:p>
          <a:p>
            <a:pPr marL="12700" marR="313690" algn="just">
              <a:lnSpc>
                <a:spcPct val="100000"/>
              </a:lnSpc>
            </a:pP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Agent or </a:t>
            </a: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representative</a:t>
            </a:r>
            <a:r>
              <a:rPr sz="3200" b="1" i="1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means </a:t>
            </a:r>
            <a:r>
              <a:rPr sz="3200" spc="-20" dirty="0">
                <a:latin typeface="Calibri"/>
                <a:cs typeface="Calibri"/>
              </a:rPr>
              <a:t>any </a:t>
            </a:r>
            <a:r>
              <a:rPr sz="3200" spc="-15" dirty="0">
                <a:latin typeface="Calibri"/>
                <a:cs typeface="Calibri"/>
              </a:rPr>
              <a:t>person </a:t>
            </a:r>
            <a:r>
              <a:rPr sz="3200" dirty="0">
                <a:latin typeface="Calibri"/>
                <a:cs typeface="Calibri"/>
              </a:rPr>
              <a:t>who is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appointed by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DMF holder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serve </a:t>
            </a:r>
            <a:r>
              <a:rPr sz="3200" dirty="0">
                <a:latin typeface="Calibri"/>
                <a:cs typeface="Calibri"/>
              </a:rPr>
              <a:t>as the </a:t>
            </a:r>
            <a:r>
              <a:rPr sz="3200" spc="-15" dirty="0">
                <a:latin typeface="Calibri"/>
                <a:cs typeface="Calibri"/>
              </a:rPr>
              <a:t>contact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50" dirty="0">
                <a:latin typeface="Calibri"/>
                <a:cs typeface="Calibri"/>
              </a:rPr>
              <a:t>holder.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Applicant</a:t>
            </a:r>
            <a:r>
              <a:rPr sz="3200" b="1" i="1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means </a:t>
            </a:r>
            <a:r>
              <a:rPr sz="3200" spc="-20" dirty="0">
                <a:latin typeface="Calibri"/>
                <a:cs typeface="Calibri"/>
              </a:rPr>
              <a:t>any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person</a:t>
            </a:r>
            <a:r>
              <a:rPr sz="3200" dirty="0">
                <a:latin typeface="Calibri"/>
                <a:cs typeface="Calibri"/>
              </a:rPr>
              <a:t> who </a:t>
            </a:r>
            <a:r>
              <a:rPr sz="3200" spc="-5" dirty="0">
                <a:latin typeface="Calibri"/>
                <a:cs typeface="Calibri"/>
              </a:rPr>
              <a:t>submits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application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abbreviated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application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amendment</a:t>
            </a:r>
            <a:r>
              <a:rPr sz="3200" dirty="0">
                <a:latin typeface="Calibri"/>
                <a:cs typeface="Calibri"/>
              </a:rPr>
              <a:t> 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supplement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obtain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FDA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approval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a </a:t>
            </a:r>
            <a:r>
              <a:rPr sz="3200" spc="-5" dirty="0">
                <a:latin typeface="Calibri"/>
                <a:cs typeface="Calibri"/>
              </a:rPr>
              <a:t>new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drug</a:t>
            </a:r>
            <a:r>
              <a:rPr sz="3200" dirty="0">
                <a:latin typeface="Calibri"/>
                <a:cs typeface="Calibri"/>
              </a:rPr>
              <a:t> or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10" dirty="0">
                <a:latin typeface="Calibri"/>
                <a:cs typeface="Calibri"/>
              </a:rPr>
              <a:t>antibiotic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drug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any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other</a:t>
            </a:r>
            <a:r>
              <a:rPr sz="3200" spc="-15" dirty="0">
                <a:latin typeface="Calibri"/>
                <a:cs typeface="Calibri"/>
              </a:rPr>
              <a:t> person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who </a:t>
            </a:r>
            <a:r>
              <a:rPr sz="3200" spc="-5" dirty="0">
                <a:latin typeface="Calibri"/>
                <a:cs typeface="Calibri"/>
              </a:rPr>
              <a:t>owns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approved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application.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464565"/>
            <a:ext cx="7525384" cy="441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Letter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authorization</a:t>
            </a:r>
            <a:r>
              <a:rPr sz="3200" b="1" i="1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means a </a:t>
            </a:r>
            <a:r>
              <a:rPr sz="3200" spc="-15" dirty="0">
                <a:latin typeface="Calibri"/>
                <a:cs typeface="Calibri"/>
              </a:rPr>
              <a:t>written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statement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holder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-10" dirty="0">
                <a:latin typeface="Calibri"/>
                <a:cs typeface="Calibri"/>
              </a:rPr>
              <a:t> designated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agent </a:t>
            </a:r>
            <a:r>
              <a:rPr sz="3200" spc="-5" dirty="0">
                <a:latin typeface="Calibri"/>
                <a:cs typeface="Calibri"/>
              </a:rPr>
              <a:t> 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representative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permitting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FDA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refer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information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DMF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support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another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person's</a:t>
            </a:r>
            <a:r>
              <a:rPr sz="3200" spc="-5" dirty="0">
                <a:latin typeface="Calibri"/>
                <a:cs typeface="Calibri"/>
              </a:rPr>
              <a:t> submission.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12700" marR="2179955">
              <a:lnSpc>
                <a:spcPct val="100000"/>
              </a:lnSpc>
            </a:pPr>
            <a:r>
              <a:rPr sz="3200" spc="-35" dirty="0">
                <a:latin typeface="Calibri"/>
                <a:cs typeface="Calibri"/>
              </a:rPr>
              <a:t>Transmittal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Letter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Cover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Letter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Annual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Report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Annual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update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Calibri"/>
                <a:cs typeface="Calibri"/>
              </a:rPr>
              <a:t>Customer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 </a:t>
            </a:r>
            <a:r>
              <a:rPr sz="3200" spc="-10" dirty="0">
                <a:latin typeface="Calibri"/>
                <a:cs typeface="Calibri"/>
              </a:rPr>
              <a:t>Applicant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Authorized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Party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(AP)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1688" y="76911"/>
            <a:ext cx="6423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TYPES </a:t>
            </a:r>
            <a:r>
              <a:rPr sz="4000" spc="-10" dirty="0"/>
              <a:t>OF</a:t>
            </a:r>
            <a:r>
              <a:rPr sz="4000" spc="-20" dirty="0"/>
              <a:t> </a:t>
            </a:r>
            <a:r>
              <a:rPr sz="4000" spc="-10" dirty="0"/>
              <a:t>DRUG </a:t>
            </a:r>
            <a:r>
              <a:rPr sz="4000" spc="-15" dirty="0"/>
              <a:t>MASTER </a:t>
            </a:r>
            <a:r>
              <a:rPr sz="4000" spc="-10" dirty="0"/>
              <a:t>FILES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6050" y="908050"/>
          <a:ext cx="8858250" cy="540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r>
                        <a:rPr sz="3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Manufacturing</a:t>
                      </a:r>
                      <a:r>
                        <a:rPr sz="36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Site,</a:t>
                      </a:r>
                      <a:r>
                        <a:rPr sz="3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Facilities, </a:t>
                      </a:r>
                      <a:r>
                        <a:rPr sz="3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3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Procedures,</a:t>
                      </a:r>
                      <a:r>
                        <a:rPr sz="3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3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Personnel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spc="-45" dirty="0">
                          <a:latin typeface="Calibri"/>
                          <a:cs typeface="Calibri"/>
                        </a:rPr>
                        <a:t>Type</a:t>
                      </a:r>
                      <a:r>
                        <a:rPr sz="3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II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477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Drug </a:t>
                      </a:r>
                      <a:r>
                        <a:rPr sz="3600" spc="-15" dirty="0">
                          <a:latin typeface="Calibri"/>
                          <a:cs typeface="Calibri"/>
                        </a:rPr>
                        <a:t>Substance,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Drug </a:t>
                      </a:r>
                      <a:r>
                        <a:rPr sz="3600" spc="-15" dirty="0">
                          <a:latin typeface="Calibri"/>
                          <a:cs typeface="Calibri"/>
                        </a:rPr>
                        <a:t>Substance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5" dirty="0">
                          <a:latin typeface="Calibri"/>
                          <a:cs typeface="Calibri"/>
                        </a:rPr>
                        <a:t>Intermediate,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3600" spc="-15" dirty="0">
                          <a:latin typeface="Calibri"/>
                          <a:cs typeface="Calibri"/>
                        </a:rPr>
                        <a:t>Material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Used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3600" spc="-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3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5" dirty="0">
                          <a:latin typeface="Calibri"/>
                          <a:cs typeface="Calibri"/>
                        </a:rPr>
                        <a:t>Preparation,</a:t>
                      </a:r>
                      <a:r>
                        <a:rPr sz="3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Drug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5" dirty="0">
                          <a:latin typeface="Calibri"/>
                          <a:cs typeface="Calibri"/>
                        </a:rPr>
                        <a:t>Product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spc="-45" dirty="0">
                          <a:latin typeface="Calibri"/>
                          <a:cs typeface="Calibri"/>
                        </a:rPr>
                        <a:t>Type</a:t>
                      </a:r>
                      <a:r>
                        <a:rPr sz="3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III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spc="-20" dirty="0">
                          <a:latin typeface="Calibri"/>
                          <a:cs typeface="Calibri"/>
                        </a:rPr>
                        <a:t>Packaging</a:t>
                      </a:r>
                      <a:r>
                        <a:rPr sz="3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Material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spc="-45" dirty="0">
                          <a:latin typeface="Calibri"/>
                          <a:cs typeface="Calibri"/>
                        </a:rPr>
                        <a:t>Type</a:t>
                      </a:r>
                      <a:r>
                        <a:rPr sz="3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IV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04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spc="-15" dirty="0">
                          <a:latin typeface="Calibri"/>
                          <a:cs typeface="Calibri"/>
                        </a:rPr>
                        <a:t>Excipient,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5" dirty="0">
                          <a:latin typeface="Calibri"/>
                          <a:cs typeface="Calibri"/>
                        </a:rPr>
                        <a:t>Colorant,</a:t>
                      </a:r>
                      <a:r>
                        <a:rPr sz="3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65" dirty="0">
                          <a:latin typeface="Calibri"/>
                          <a:cs typeface="Calibri"/>
                        </a:rPr>
                        <a:t>Flavor,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Essence,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3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Material</a:t>
                      </a:r>
                      <a:r>
                        <a:rPr sz="3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Used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3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3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5" dirty="0">
                          <a:latin typeface="Calibri"/>
                          <a:cs typeface="Calibri"/>
                        </a:rPr>
                        <a:t>Preparation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spc="-45" dirty="0">
                          <a:latin typeface="Calibri"/>
                          <a:cs typeface="Calibri"/>
                        </a:rPr>
                        <a:t>Type</a:t>
                      </a:r>
                      <a:r>
                        <a:rPr sz="3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V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spc="-20" dirty="0">
                          <a:latin typeface="Calibri"/>
                          <a:cs typeface="Calibri"/>
                        </a:rPr>
                        <a:t>FDA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Accepted</a:t>
                      </a:r>
                      <a:r>
                        <a:rPr sz="3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30" dirty="0">
                          <a:latin typeface="Calibri"/>
                          <a:cs typeface="Calibri"/>
                        </a:rPr>
                        <a:t>Reference </a:t>
                      </a:r>
                      <a:r>
                        <a:rPr sz="3600" spc="-15" dirty="0">
                          <a:latin typeface="Calibri"/>
                          <a:cs typeface="Calibri"/>
                        </a:rPr>
                        <a:t>Information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165938"/>
            <a:ext cx="8815705" cy="5880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46785">
              <a:lnSpc>
                <a:spcPct val="100000"/>
              </a:lnSpc>
              <a:spcBef>
                <a:spcPts val="105"/>
              </a:spcBef>
            </a:pPr>
            <a:r>
              <a:rPr sz="3200" b="1" u="heavy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Type </a:t>
            </a:r>
            <a:r>
              <a:rPr sz="32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I </a:t>
            </a:r>
            <a:r>
              <a:rPr sz="32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Manufacturing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Site, Facilities, </a:t>
            </a:r>
            <a:r>
              <a:rPr sz="32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Operating </a:t>
            </a:r>
            <a:r>
              <a:rPr sz="3200" b="1" spc="-7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Procedures,</a:t>
            </a:r>
            <a:r>
              <a:rPr sz="3200" b="1" u="heavy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and</a:t>
            </a:r>
            <a:r>
              <a:rPr sz="3200" b="1" u="heavy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Personnel</a:t>
            </a:r>
            <a:endParaRPr sz="3200">
              <a:latin typeface="Calibri"/>
              <a:cs typeface="Calibri"/>
            </a:endParaRPr>
          </a:p>
          <a:p>
            <a:pPr marL="527685" marR="981075" indent="-515620">
              <a:lnSpc>
                <a:spcPct val="100000"/>
              </a:lnSpc>
              <a:buFont typeface="Wingdings"/>
              <a:buChar char=""/>
              <a:tabLst>
                <a:tab pos="619125" algn="l"/>
                <a:tab pos="619760" algn="l"/>
              </a:tabLst>
            </a:pPr>
            <a:r>
              <a:rPr dirty="0"/>
              <a:t>	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40" dirty="0">
                <a:latin typeface="Calibri"/>
                <a:cs typeface="Calibri"/>
              </a:rPr>
              <a:t>Type</a:t>
            </a:r>
            <a:r>
              <a:rPr sz="3200" dirty="0">
                <a:latin typeface="Calibri"/>
                <a:cs typeface="Calibri"/>
              </a:rPr>
              <a:t> I </a:t>
            </a:r>
            <a:r>
              <a:rPr sz="3200" spc="-5" dirty="0">
                <a:latin typeface="Calibri"/>
                <a:cs typeface="Calibri"/>
              </a:rPr>
              <a:t>DMF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recommended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for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person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outside of the </a:t>
            </a:r>
            <a:r>
              <a:rPr sz="3200" b="1" spc="-10" dirty="0">
                <a:latin typeface="Calibri"/>
                <a:cs typeface="Calibri"/>
              </a:rPr>
              <a:t>United </a:t>
            </a:r>
            <a:r>
              <a:rPr sz="3200" b="1" spc="-20" dirty="0">
                <a:latin typeface="Calibri"/>
                <a:cs typeface="Calibri"/>
              </a:rPr>
              <a:t>States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assist </a:t>
            </a:r>
            <a:r>
              <a:rPr sz="3200" spc="-15" dirty="0">
                <a:latin typeface="Calibri"/>
                <a:cs typeface="Calibri"/>
              </a:rPr>
              <a:t>FDA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conducting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spc="-15" dirty="0">
                <a:latin typeface="Calibri"/>
                <a:cs typeface="Calibri"/>
              </a:rPr>
              <a:t>site</a:t>
            </a:r>
            <a:r>
              <a:rPr sz="3200" dirty="0">
                <a:latin typeface="Calibri"/>
                <a:cs typeface="Calibri"/>
              </a:rPr>
              <a:t> inspections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their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manufacturing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facilities.</a:t>
            </a:r>
            <a:endParaRPr sz="3200">
              <a:latin typeface="Calibri"/>
              <a:cs typeface="Calibri"/>
            </a:endParaRPr>
          </a:p>
          <a:p>
            <a:pPr marL="527685" marR="158750" indent="-5156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DMF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should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describe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manufacturing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site,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equipment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capabilities,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operational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layout.</a:t>
            </a:r>
            <a:endParaRPr sz="3200">
              <a:latin typeface="Calibri"/>
              <a:cs typeface="Calibri"/>
            </a:endParaRPr>
          </a:p>
          <a:p>
            <a:pPr marL="527685" marR="626110" indent="-515620">
              <a:lnSpc>
                <a:spcPct val="100000"/>
              </a:lnSpc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map </a:t>
            </a:r>
            <a:r>
              <a:rPr sz="3200" spc="-5" dirty="0">
                <a:latin typeface="Calibri"/>
                <a:cs typeface="Calibri"/>
              </a:rPr>
              <a:t>showing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its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location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respect</a:t>
            </a:r>
            <a:r>
              <a:rPr sz="3200" spc="-25" dirty="0">
                <a:latin typeface="Calibri"/>
                <a:cs typeface="Calibri"/>
              </a:rPr>
              <a:t> 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nearest </a:t>
            </a:r>
            <a:r>
              <a:rPr sz="3200" spc="-45" dirty="0">
                <a:latin typeface="Calibri"/>
                <a:cs typeface="Calibri"/>
              </a:rPr>
              <a:t>city.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Jan.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12,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2000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Final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Rule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notice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: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Elimination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3200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DMFs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done by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July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10,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2000.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1834</Words>
  <Application>Microsoft Office PowerPoint</Application>
  <PresentationFormat>On-screen Show (4:3)</PresentationFormat>
  <Paragraphs>150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 MT</vt:lpstr>
      <vt:lpstr>Calibri</vt:lpstr>
      <vt:lpstr>Times New Roman</vt:lpstr>
      <vt:lpstr>Wingdings</vt:lpstr>
      <vt:lpstr>Office Theme</vt:lpstr>
      <vt:lpstr>PowerPoint Presentation</vt:lpstr>
      <vt:lpstr>CONTENTS:</vt:lpstr>
      <vt:lpstr>PowerPoint Presentation</vt:lpstr>
      <vt:lpstr>PowerPoint Presentation</vt:lpstr>
      <vt:lpstr>PowerPoint Presentation</vt:lpstr>
      <vt:lpstr>DEFINITIONS</vt:lpstr>
      <vt:lpstr>PowerPoint Presentation</vt:lpstr>
      <vt:lpstr>TYPES OF DRUG MASTER FILES</vt:lpstr>
      <vt:lpstr>PowerPoint Presentation</vt:lpstr>
      <vt:lpstr>Type II: Drug Substance, Drug Substance  Intermediate, and Material Used in Their  Preparation, or Drug Product.</vt:lpstr>
      <vt:lpstr>(2) Drug Product</vt:lpstr>
      <vt:lpstr>Type III: Packaging Material</vt:lpstr>
      <vt:lpstr>Type IV Excipient, Colorant, Flavor, Essence, or  Material Used in their Preparation</vt:lpstr>
      <vt:lpstr>Usually, the official compendia and FDA regulations  for</vt:lpstr>
      <vt:lpstr>PowerPoint Presentation</vt:lpstr>
      <vt:lpstr>Prospective Type V DMF holders should send their  request to dmfquestion@cder.fda.gov, including the  following: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SUBMISSIONS TO DRUG MASTER FILES</vt:lpstr>
      <vt:lpstr>PowerPoint Presentation</vt:lpstr>
      <vt:lpstr>PowerPoint Presentation</vt:lpstr>
      <vt:lpstr>2 . Administrative information</vt:lpstr>
      <vt:lpstr>PowerPoint Presentation</vt:lpstr>
      <vt:lpstr>4. Format, Assembly and Delivery</vt:lpstr>
      <vt:lpstr>Page 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PROCESSING AND REVIEWING POLICIES</vt:lpstr>
      <vt:lpstr>PowerPoint Presentation</vt:lpstr>
      <vt:lpstr>PowerPoint Presentation</vt:lpstr>
      <vt:lpstr>PowerPoint Presentation</vt:lpstr>
      <vt:lpstr>PowerPoint Presentation</vt:lpstr>
      <vt:lpstr>HOLDER OBLIGATIONS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1</cp:revision>
  <dcterms:created xsi:type="dcterms:W3CDTF">2021-03-08T06:53:38Z</dcterms:created>
  <dcterms:modified xsi:type="dcterms:W3CDTF">2021-03-08T06:55:40Z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2021-03-08T00:00:00Z</vt:filetime>
  </property>
</Properties>
</file>