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955" y="246888"/>
            <a:ext cx="8324088" cy="12374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288" y="84531"/>
            <a:ext cx="9126220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15028" y="3272028"/>
            <a:ext cx="4509770" cy="1865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1557" y="6464680"/>
            <a:ext cx="2317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9" Type="http://schemas.openxmlformats.org/officeDocument/2006/relationships/image" Target="../media/image69.png"/><Relationship Id="rId21" Type="http://schemas.openxmlformats.org/officeDocument/2006/relationships/image" Target="../media/image51.png"/><Relationship Id="rId34" Type="http://schemas.openxmlformats.org/officeDocument/2006/relationships/image" Target="../media/image64.png"/><Relationship Id="rId42" Type="http://schemas.openxmlformats.org/officeDocument/2006/relationships/image" Target="../media/image72.png"/><Relationship Id="rId47" Type="http://schemas.openxmlformats.org/officeDocument/2006/relationships/image" Target="../media/image77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29" Type="http://schemas.openxmlformats.org/officeDocument/2006/relationships/image" Target="../media/image59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32" Type="http://schemas.openxmlformats.org/officeDocument/2006/relationships/image" Target="../media/image62.png"/><Relationship Id="rId37" Type="http://schemas.openxmlformats.org/officeDocument/2006/relationships/image" Target="../media/image67.png"/><Relationship Id="rId40" Type="http://schemas.openxmlformats.org/officeDocument/2006/relationships/image" Target="../media/image70.png"/><Relationship Id="rId45" Type="http://schemas.openxmlformats.org/officeDocument/2006/relationships/image" Target="../media/image75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36" Type="http://schemas.openxmlformats.org/officeDocument/2006/relationships/image" Target="../media/image66.png"/><Relationship Id="rId49" Type="http://schemas.openxmlformats.org/officeDocument/2006/relationships/image" Target="../media/image79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31" Type="http://schemas.openxmlformats.org/officeDocument/2006/relationships/image" Target="../media/image61.png"/><Relationship Id="rId44" Type="http://schemas.openxmlformats.org/officeDocument/2006/relationships/image" Target="../media/image74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Relationship Id="rId30" Type="http://schemas.openxmlformats.org/officeDocument/2006/relationships/image" Target="../media/image60.png"/><Relationship Id="rId35" Type="http://schemas.openxmlformats.org/officeDocument/2006/relationships/image" Target="../media/image65.png"/><Relationship Id="rId43" Type="http://schemas.openxmlformats.org/officeDocument/2006/relationships/image" Target="../media/image73.png"/><Relationship Id="rId48" Type="http://schemas.openxmlformats.org/officeDocument/2006/relationships/image" Target="../media/image78.png"/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33" Type="http://schemas.openxmlformats.org/officeDocument/2006/relationships/image" Target="../media/image63.png"/><Relationship Id="rId38" Type="http://schemas.openxmlformats.org/officeDocument/2006/relationships/image" Target="../media/image68.png"/><Relationship Id="rId46" Type="http://schemas.openxmlformats.org/officeDocument/2006/relationships/image" Target="../media/image76.png"/><Relationship Id="rId20" Type="http://schemas.openxmlformats.org/officeDocument/2006/relationships/image" Target="../media/image50.png"/><Relationship Id="rId41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jpg"/><Relationship Id="rId4" Type="http://schemas.openxmlformats.org/officeDocument/2006/relationships/image" Target="../media/image8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100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97.png"/><Relationship Id="rId2" Type="http://schemas.openxmlformats.org/officeDocument/2006/relationships/image" Target="../media/image1.png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95.png"/><Relationship Id="rId10" Type="http://schemas.openxmlformats.org/officeDocument/2006/relationships/image" Target="../media/image106.png"/><Relationship Id="rId4" Type="http://schemas.openxmlformats.org/officeDocument/2006/relationships/image" Target="../media/image3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1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3" Type="http://schemas.openxmlformats.org/officeDocument/2006/relationships/image" Target="../media/image3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5" Type="http://schemas.openxmlformats.org/officeDocument/2006/relationships/hyperlink" Target="http://www.emedicinehealth.com/alcohol_quiz_iq/quiz.htm" TargetMode="External"/><Relationship Id="rId4" Type="http://schemas.openxmlformats.org/officeDocument/2006/relationships/image" Target="../media/image1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0500" y="2209800"/>
            <a:ext cx="8763000" cy="137160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202565" rIns="0" bIns="0" rtlCol="0">
            <a:spAutoFit/>
          </a:bodyPr>
          <a:lstStyle/>
          <a:p>
            <a:pPr marL="401320">
              <a:lnSpc>
                <a:spcPct val="100000"/>
              </a:lnSpc>
              <a:spcBef>
                <a:spcPts val="1595"/>
              </a:spcBef>
              <a:tabLst>
                <a:tab pos="6540500" algn="l"/>
              </a:tabLst>
            </a:pPr>
            <a:r>
              <a:rPr sz="6000" dirty="0"/>
              <a:t>Informed</a:t>
            </a:r>
            <a:r>
              <a:rPr sz="6000" spc="15" dirty="0"/>
              <a:t> </a:t>
            </a:r>
            <a:r>
              <a:rPr sz="6000" spc="-5" dirty="0"/>
              <a:t>Consent	</a:t>
            </a:r>
            <a:r>
              <a:rPr sz="6000" dirty="0"/>
              <a:t>Form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09444" y="246888"/>
            <a:ext cx="6379845" cy="1332230"/>
            <a:chOff x="2409444" y="246888"/>
            <a:chExt cx="6379845" cy="1332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7356" y="246888"/>
              <a:ext cx="6266688" cy="12374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9444" y="320040"/>
              <a:ext cx="6379463" cy="12588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4600" y="274320"/>
              <a:ext cx="6172200" cy="1143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14600" y="274320"/>
            <a:ext cx="6172200" cy="114300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217170" rIns="0" bIns="0" rtlCol="0">
            <a:spAutoFit/>
          </a:bodyPr>
          <a:lstStyle/>
          <a:p>
            <a:pPr marL="273685">
              <a:lnSpc>
                <a:spcPct val="100000"/>
              </a:lnSpc>
              <a:spcBef>
                <a:spcPts val="1710"/>
              </a:spcBef>
            </a:pPr>
            <a:r>
              <a:rPr dirty="0"/>
              <a:t>What</a:t>
            </a:r>
            <a:r>
              <a:rPr spc="-15" dirty="0"/>
              <a:t> </a:t>
            </a:r>
            <a:r>
              <a:rPr dirty="0"/>
              <a:t>rules</a:t>
            </a:r>
            <a:r>
              <a:rPr spc="-45" dirty="0"/>
              <a:t> </a:t>
            </a:r>
            <a:r>
              <a:rPr dirty="0"/>
              <a:t>do</a:t>
            </a:r>
            <a:r>
              <a:rPr spc="-10" dirty="0"/>
              <a:t> </a:t>
            </a:r>
            <a:r>
              <a:rPr dirty="0"/>
              <a:t>I</a:t>
            </a:r>
            <a:r>
              <a:rPr spc="-10" dirty="0"/>
              <a:t> </a:t>
            </a:r>
            <a:r>
              <a:rPr dirty="0"/>
              <a:t>follow?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98904" y="1958339"/>
            <a:ext cx="2159508" cy="221284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710428" y="1717548"/>
            <a:ext cx="1797050" cy="2131060"/>
            <a:chOff x="5710428" y="1717548"/>
            <a:chExt cx="1797050" cy="213106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79008" y="1792224"/>
              <a:ext cx="1728215" cy="20558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715000" y="1722119"/>
              <a:ext cx="1710055" cy="2037714"/>
            </a:xfrm>
            <a:custGeom>
              <a:avLst/>
              <a:gdLst/>
              <a:ahLst/>
              <a:cxnLst/>
              <a:rect l="l" t="t" r="r" b="b"/>
              <a:pathLst>
                <a:path w="1710054" h="2037714">
                  <a:moveTo>
                    <a:pt x="1709547" y="0"/>
                  </a:moveTo>
                  <a:lnTo>
                    <a:pt x="273812" y="0"/>
                  </a:lnTo>
                  <a:lnTo>
                    <a:pt x="273812" y="134620"/>
                  </a:lnTo>
                  <a:lnTo>
                    <a:pt x="129921" y="134620"/>
                  </a:lnTo>
                  <a:lnTo>
                    <a:pt x="129921" y="134747"/>
                  </a:lnTo>
                  <a:lnTo>
                    <a:pt x="129921" y="264160"/>
                  </a:lnTo>
                  <a:lnTo>
                    <a:pt x="0" y="264160"/>
                  </a:lnTo>
                  <a:lnTo>
                    <a:pt x="0" y="1699260"/>
                  </a:lnTo>
                  <a:lnTo>
                    <a:pt x="350012" y="2037588"/>
                  </a:lnTo>
                  <a:lnTo>
                    <a:pt x="1441323" y="2037588"/>
                  </a:lnTo>
                  <a:lnTo>
                    <a:pt x="1441323" y="1907540"/>
                  </a:lnTo>
                  <a:lnTo>
                    <a:pt x="1575435" y="1907540"/>
                  </a:lnTo>
                  <a:lnTo>
                    <a:pt x="1575435" y="1906905"/>
                  </a:lnTo>
                  <a:lnTo>
                    <a:pt x="1575435" y="1776095"/>
                  </a:lnTo>
                  <a:lnTo>
                    <a:pt x="1709547" y="1776095"/>
                  </a:lnTo>
                  <a:lnTo>
                    <a:pt x="1709547" y="0"/>
                  </a:lnTo>
                  <a:close/>
                </a:path>
              </a:pathLst>
            </a:custGeom>
            <a:solidFill>
              <a:srgbClr val="D7E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15000" y="1722120"/>
              <a:ext cx="1710055" cy="2037714"/>
            </a:xfrm>
            <a:custGeom>
              <a:avLst/>
              <a:gdLst/>
              <a:ahLst/>
              <a:cxnLst/>
              <a:rect l="l" t="t" r="r" b="b"/>
              <a:pathLst>
                <a:path w="1710054" h="2037714">
                  <a:moveTo>
                    <a:pt x="0" y="1699259"/>
                  </a:moveTo>
                  <a:lnTo>
                    <a:pt x="0" y="264159"/>
                  </a:lnTo>
                  <a:lnTo>
                    <a:pt x="129921" y="264159"/>
                  </a:lnTo>
                  <a:lnTo>
                    <a:pt x="129921" y="134746"/>
                  </a:lnTo>
                  <a:lnTo>
                    <a:pt x="273812" y="134746"/>
                  </a:lnTo>
                  <a:lnTo>
                    <a:pt x="273812" y="0"/>
                  </a:lnTo>
                  <a:lnTo>
                    <a:pt x="1709547" y="0"/>
                  </a:lnTo>
                  <a:lnTo>
                    <a:pt x="1709547" y="1776094"/>
                  </a:lnTo>
                  <a:lnTo>
                    <a:pt x="1575434" y="1776094"/>
                  </a:lnTo>
                  <a:lnTo>
                    <a:pt x="1575434" y="1906904"/>
                  </a:lnTo>
                  <a:lnTo>
                    <a:pt x="1441323" y="1906904"/>
                  </a:lnTo>
                  <a:lnTo>
                    <a:pt x="1441323" y="2037587"/>
                  </a:lnTo>
                  <a:lnTo>
                    <a:pt x="350012" y="2037587"/>
                  </a:lnTo>
                  <a:lnTo>
                    <a:pt x="0" y="1699259"/>
                  </a:lnTo>
                  <a:close/>
                </a:path>
                <a:path w="1710054" h="2037714">
                  <a:moveTo>
                    <a:pt x="275209" y="134746"/>
                  </a:moveTo>
                  <a:lnTo>
                    <a:pt x="1575434" y="134746"/>
                  </a:lnTo>
                  <a:lnTo>
                    <a:pt x="1575434" y="1906904"/>
                  </a:lnTo>
                  <a:lnTo>
                    <a:pt x="1441323" y="1906904"/>
                  </a:lnTo>
                  <a:lnTo>
                    <a:pt x="1441323" y="264159"/>
                  </a:lnTo>
                  <a:lnTo>
                    <a:pt x="129921" y="264159"/>
                  </a:lnTo>
                  <a:lnTo>
                    <a:pt x="129921" y="134746"/>
                  </a:lnTo>
                  <a:lnTo>
                    <a:pt x="275209" y="134746"/>
                  </a:lnTo>
                  <a:close/>
                </a:path>
                <a:path w="1710054" h="2037714">
                  <a:moveTo>
                    <a:pt x="0" y="1699259"/>
                  </a:moveTo>
                  <a:lnTo>
                    <a:pt x="350012" y="1697989"/>
                  </a:lnTo>
                  <a:lnTo>
                    <a:pt x="350012" y="2037587"/>
                  </a:lnTo>
                  <a:lnTo>
                    <a:pt x="0" y="169925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924550" y="2133727"/>
            <a:ext cx="10064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Calibri"/>
                <a:cs typeface="Calibri"/>
              </a:rPr>
              <a:t>In</a:t>
            </a:r>
            <a:r>
              <a:rPr sz="1800" b="1" i="1" spc="-30" dirty="0">
                <a:latin typeface="Calibri"/>
                <a:cs typeface="Calibri"/>
              </a:rPr>
              <a:t>s</a:t>
            </a:r>
            <a:r>
              <a:rPr sz="1800" b="1" i="1" dirty="0">
                <a:latin typeface="Calibri"/>
                <a:cs typeface="Calibri"/>
              </a:rPr>
              <a:t>titution  al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Policy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974848" y="4567428"/>
            <a:ext cx="1920239" cy="2291080"/>
            <a:chOff x="2974848" y="4567428"/>
            <a:chExt cx="1920239" cy="229108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51407" y="4642104"/>
              <a:ext cx="1843680" cy="20756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47060" y="5020054"/>
              <a:ext cx="1269491" cy="18379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979420" y="4572000"/>
              <a:ext cx="1833245" cy="2057400"/>
            </a:xfrm>
            <a:custGeom>
              <a:avLst/>
              <a:gdLst/>
              <a:ahLst/>
              <a:cxnLst/>
              <a:rect l="l" t="t" r="r" b="b"/>
              <a:pathLst>
                <a:path w="1833245" h="2057400">
                  <a:moveTo>
                    <a:pt x="1833245" y="0"/>
                  </a:moveTo>
                  <a:lnTo>
                    <a:pt x="293624" y="0"/>
                  </a:lnTo>
                  <a:lnTo>
                    <a:pt x="293624" y="135890"/>
                  </a:lnTo>
                  <a:lnTo>
                    <a:pt x="139319" y="135890"/>
                  </a:lnTo>
                  <a:lnTo>
                    <a:pt x="139319" y="136017"/>
                  </a:lnTo>
                  <a:lnTo>
                    <a:pt x="139319" y="266700"/>
                  </a:lnTo>
                  <a:lnTo>
                    <a:pt x="0" y="266700"/>
                  </a:lnTo>
                  <a:lnTo>
                    <a:pt x="0" y="1715833"/>
                  </a:lnTo>
                  <a:lnTo>
                    <a:pt x="375412" y="2057400"/>
                  </a:lnTo>
                  <a:lnTo>
                    <a:pt x="1545717" y="2057400"/>
                  </a:lnTo>
                  <a:lnTo>
                    <a:pt x="1545717" y="1925383"/>
                  </a:lnTo>
                  <a:lnTo>
                    <a:pt x="1689481" y="1925383"/>
                  </a:lnTo>
                  <a:lnTo>
                    <a:pt x="1689481" y="1793367"/>
                  </a:lnTo>
                  <a:lnTo>
                    <a:pt x="1833245" y="1793367"/>
                  </a:lnTo>
                  <a:lnTo>
                    <a:pt x="1833245" y="0"/>
                  </a:lnTo>
                  <a:close/>
                </a:path>
              </a:pathLst>
            </a:custGeom>
            <a:solidFill>
              <a:srgbClr val="D7E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79420" y="4572000"/>
              <a:ext cx="1833245" cy="2057400"/>
            </a:xfrm>
            <a:custGeom>
              <a:avLst/>
              <a:gdLst/>
              <a:ahLst/>
              <a:cxnLst/>
              <a:rect l="l" t="t" r="r" b="b"/>
              <a:pathLst>
                <a:path w="1833245" h="2057400">
                  <a:moveTo>
                    <a:pt x="0" y="1715833"/>
                  </a:moveTo>
                  <a:lnTo>
                    <a:pt x="0" y="266700"/>
                  </a:lnTo>
                  <a:lnTo>
                    <a:pt x="139319" y="266700"/>
                  </a:lnTo>
                  <a:lnTo>
                    <a:pt x="139319" y="136017"/>
                  </a:lnTo>
                  <a:lnTo>
                    <a:pt x="293624" y="136017"/>
                  </a:lnTo>
                  <a:lnTo>
                    <a:pt x="293624" y="0"/>
                  </a:lnTo>
                  <a:lnTo>
                    <a:pt x="1833245" y="0"/>
                  </a:lnTo>
                  <a:lnTo>
                    <a:pt x="1833245" y="1793367"/>
                  </a:lnTo>
                  <a:lnTo>
                    <a:pt x="1689481" y="1793367"/>
                  </a:lnTo>
                  <a:lnTo>
                    <a:pt x="1689481" y="1925383"/>
                  </a:lnTo>
                  <a:lnTo>
                    <a:pt x="1545717" y="1925383"/>
                  </a:lnTo>
                  <a:lnTo>
                    <a:pt x="1545717" y="2057400"/>
                  </a:lnTo>
                  <a:lnTo>
                    <a:pt x="375412" y="2057400"/>
                  </a:lnTo>
                  <a:lnTo>
                    <a:pt x="0" y="1715833"/>
                  </a:lnTo>
                  <a:close/>
                </a:path>
                <a:path w="1833245" h="2057400">
                  <a:moveTo>
                    <a:pt x="295147" y="136017"/>
                  </a:moveTo>
                  <a:lnTo>
                    <a:pt x="1689481" y="136017"/>
                  </a:lnTo>
                  <a:lnTo>
                    <a:pt x="1689481" y="1925383"/>
                  </a:lnTo>
                  <a:lnTo>
                    <a:pt x="1545717" y="1925383"/>
                  </a:lnTo>
                  <a:lnTo>
                    <a:pt x="1545717" y="266700"/>
                  </a:lnTo>
                  <a:lnTo>
                    <a:pt x="139319" y="266700"/>
                  </a:lnTo>
                  <a:lnTo>
                    <a:pt x="139319" y="136017"/>
                  </a:lnTo>
                  <a:lnTo>
                    <a:pt x="295147" y="136017"/>
                  </a:lnTo>
                  <a:close/>
                </a:path>
                <a:path w="1833245" h="2057400">
                  <a:moveTo>
                    <a:pt x="0" y="1715833"/>
                  </a:moveTo>
                  <a:lnTo>
                    <a:pt x="375412" y="1714500"/>
                  </a:lnTo>
                  <a:lnTo>
                    <a:pt x="375412" y="2057400"/>
                  </a:lnTo>
                  <a:lnTo>
                    <a:pt x="0" y="171583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197098" y="4988179"/>
            <a:ext cx="101726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Calibri"/>
                <a:cs typeface="Calibri"/>
              </a:rPr>
              <a:t>ICH </a:t>
            </a:r>
            <a:r>
              <a:rPr sz="1800" b="1" i="1" spc="-5" dirty="0">
                <a:latin typeface="Calibri"/>
                <a:cs typeface="Calibri"/>
              </a:rPr>
              <a:t>Good </a:t>
            </a:r>
            <a:r>
              <a:rPr sz="1800" b="1" i="1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Clinical </a:t>
            </a:r>
            <a:r>
              <a:rPr sz="1800" b="1" i="1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Practice </a:t>
            </a:r>
            <a:r>
              <a:rPr sz="1800" b="1" i="1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Gu</a:t>
            </a:r>
            <a:r>
              <a:rPr sz="1800" b="1" i="1" dirty="0">
                <a:latin typeface="Calibri"/>
                <a:cs typeface="Calibri"/>
              </a:rPr>
              <a:t>idelin</a:t>
            </a:r>
            <a:r>
              <a:rPr sz="1800" b="1" i="1" spc="5" dirty="0">
                <a:latin typeface="Calibri"/>
                <a:cs typeface="Calibri"/>
              </a:rPr>
              <a:t>e</a:t>
            </a:r>
            <a:r>
              <a:rPr sz="1800" b="1" i="1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11041" y="6360058"/>
            <a:ext cx="650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Calibri"/>
                <a:cs typeface="Calibri"/>
              </a:rPr>
              <a:t>E6</a:t>
            </a:r>
            <a:r>
              <a:rPr sz="1800" b="1" i="1" spc="3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4.8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548628" y="4262628"/>
            <a:ext cx="1826260" cy="2303145"/>
            <a:chOff x="6548628" y="4262628"/>
            <a:chExt cx="1826260" cy="2303145"/>
          </a:xfrm>
        </p:grpSpPr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17208" y="4337304"/>
              <a:ext cx="1757172" cy="222808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553200" y="4267200"/>
              <a:ext cx="1738630" cy="2209800"/>
            </a:xfrm>
            <a:custGeom>
              <a:avLst/>
              <a:gdLst/>
              <a:ahLst/>
              <a:cxnLst/>
              <a:rect l="l" t="t" r="r" b="b"/>
              <a:pathLst>
                <a:path w="1738629" h="2209800">
                  <a:moveTo>
                    <a:pt x="1738630" y="0"/>
                  </a:moveTo>
                  <a:lnTo>
                    <a:pt x="278511" y="0"/>
                  </a:lnTo>
                  <a:lnTo>
                    <a:pt x="278511" y="146050"/>
                  </a:lnTo>
                  <a:lnTo>
                    <a:pt x="132080" y="146050"/>
                  </a:lnTo>
                  <a:lnTo>
                    <a:pt x="132080" y="286512"/>
                  </a:lnTo>
                  <a:lnTo>
                    <a:pt x="0" y="286512"/>
                  </a:lnTo>
                  <a:lnTo>
                    <a:pt x="0" y="1842935"/>
                  </a:lnTo>
                  <a:lnTo>
                    <a:pt x="355981" y="2209800"/>
                  </a:lnTo>
                  <a:lnTo>
                    <a:pt x="1465834" y="2209800"/>
                  </a:lnTo>
                  <a:lnTo>
                    <a:pt x="1465834" y="2068004"/>
                  </a:lnTo>
                  <a:lnTo>
                    <a:pt x="1602105" y="2068004"/>
                  </a:lnTo>
                  <a:lnTo>
                    <a:pt x="1602105" y="2067560"/>
                  </a:lnTo>
                  <a:lnTo>
                    <a:pt x="1602105" y="1926209"/>
                  </a:lnTo>
                  <a:lnTo>
                    <a:pt x="1738630" y="1926209"/>
                  </a:lnTo>
                  <a:lnTo>
                    <a:pt x="1738630" y="0"/>
                  </a:lnTo>
                  <a:close/>
                </a:path>
              </a:pathLst>
            </a:custGeom>
            <a:solidFill>
              <a:srgbClr val="D7E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53200" y="4267200"/>
              <a:ext cx="1738630" cy="2209800"/>
            </a:xfrm>
            <a:custGeom>
              <a:avLst/>
              <a:gdLst/>
              <a:ahLst/>
              <a:cxnLst/>
              <a:rect l="l" t="t" r="r" b="b"/>
              <a:pathLst>
                <a:path w="1738629" h="2209800">
                  <a:moveTo>
                    <a:pt x="0" y="1842935"/>
                  </a:moveTo>
                  <a:lnTo>
                    <a:pt x="0" y="286512"/>
                  </a:lnTo>
                  <a:lnTo>
                    <a:pt x="132079" y="286512"/>
                  </a:lnTo>
                  <a:lnTo>
                    <a:pt x="132079" y="146050"/>
                  </a:lnTo>
                  <a:lnTo>
                    <a:pt x="278510" y="146050"/>
                  </a:lnTo>
                  <a:lnTo>
                    <a:pt x="278510" y="0"/>
                  </a:lnTo>
                  <a:lnTo>
                    <a:pt x="1738629" y="0"/>
                  </a:lnTo>
                  <a:lnTo>
                    <a:pt x="1738629" y="1926209"/>
                  </a:lnTo>
                  <a:lnTo>
                    <a:pt x="1602104" y="1926209"/>
                  </a:lnTo>
                  <a:lnTo>
                    <a:pt x="1602104" y="2068004"/>
                  </a:lnTo>
                  <a:lnTo>
                    <a:pt x="1465833" y="2068004"/>
                  </a:lnTo>
                  <a:lnTo>
                    <a:pt x="1465833" y="2209800"/>
                  </a:lnTo>
                  <a:lnTo>
                    <a:pt x="355980" y="2209800"/>
                  </a:lnTo>
                  <a:lnTo>
                    <a:pt x="0" y="1842935"/>
                  </a:lnTo>
                  <a:close/>
                </a:path>
                <a:path w="1738629" h="2209800">
                  <a:moveTo>
                    <a:pt x="279907" y="146050"/>
                  </a:moveTo>
                  <a:lnTo>
                    <a:pt x="1602104" y="146050"/>
                  </a:lnTo>
                  <a:lnTo>
                    <a:pt x="1602104" y="2068004"/>
                  </a:lnTo>
                  <a:lnTo>
                    <a:pt x="1465833" y="2068004"/>
                  </a:lnTo>
                  <a:lnTo>
                    <a:pt x="1465833" y="286512"/>
                  </a:lnTo>
                  <a:lnTo>
                    <a:pt x="132079" y="286512"/>
                  </a:lnTo>
                  <a:lnTo>
                    <a:pt x="132079" y="146050"/>
                  </a:lnTo>
                  <a:lnTo>
                    <a:pt x="279907" y="146050"/>
                  </a:lnTo>
                  <a:close/>
                </a:path>
                <a:path w="1738629" h="2209800">
                  <a:moveTo>
                    <a:pt x="0" y="1842935"/>
                  </a:moveTo>
                  <a:lnTo>
                    <a:pt x="355980" y="1841500"/>
                  </a:lnTo>
                  <a:lnTo>
                    <a:pt x="355980" y="2209800"/>
                  </a:lnTo>
                  <a:lnTo>
                    <a:pt x="0" y="184293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764781" y="4712589"/>
            <a:ext cx="7848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Calibri"/>
                <a:cs typeface="Calibri"/>
              </a:rPr>
              <a:t>Sp</a:t>
            </a:r>
            <a:r>
              <a:rPr sz="1800" b="1" i="1" dirty="0">
                <a:latin typeface="Calibri"/>
                <a:cs typeface="Calibri"/>
              </a:rPr>
              <a:t>o</a:t>
            </a:r>
            <a:r>
              <a:rPr sz="1800" b="1" i="1" spc="-5" dirty="0">
                <a:latin typeface="Calibri"/>
                <a:cs typeface="Calibri"/>
              </a:rPr>
              <a:t>nsor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spc="-30" dirty="0">
                <a:latin typeface="Calibri"/>
                <a:cs typeface="Calibri"/>
              </a:rPr>
              <a:t>R</a:t>
            </a:r>
            <a:r>
              <a:rPr sz="1800" b="1" i="1" dirty="0">
                <a:latin typeface="Calibri"/>
                <a:cs typeface="Calibri"/>
              </a:rPr>
              <a:t>eque</a:t>
            </a:r>
            <a:r>
              <a:rPr sz="1800" b="1" i="1" spc="-20" dirty="0">
                <a:latin typeface="Calibri"/>
                <a:cs typeface="Calibri"/>
              </a:rPr>
              <a:t>s</a:t>
            </a:r>
            <a:r>
              <a:rPr sz="1800" b="1" i="1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07794" y="2438527"/>
            <a:ext cx="1147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Calibri"/>
                <a:cs typeface="Calibri"/>
              </a:rPr>
              <a:t>Federal 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spc="-30" dirty="0">
                <a:latin typeface="Calibri"/>
                <a:cs typeface="Calibri"/>
              </a:rPr>
              <a:t>R</a:t>
            </a:r>
            <a:r>
              <a:rPr sz="1800" b="1" i="1" spc="-5" dirty="0">
                <a:latin typeface="Calibri"/>
                <a:cs typeface="Calibri"/>
              </a:rPr>
              <a:t>egulations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70251" y="3216986"/>
            <a:ext cx="12687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820" indent="-71755">
              <a:lnSpc>
                <a:spcPct val="100000"/>
              </a:lnSpc>
              <a:spcBef>
                <a:spcPts val="95"/>
              </a:spcBef>
              <a:buSzPct val="93750"/>
              <a:buFont typeface="Arial"/>
              <a:buChar char="•"/>
              <a:tabLst>
                <a:tab pos="84455" algn="l"/>
              </a:tabLst>
            </a:pPr>
            <a:r>
              <a:rPr sz="1600" b="1" i="1" spc="-5" dirty="0">
                <a:latin typeface="Calibri"/>
                <a:cs typeface="Calibri"/>
              </a:rPr>
              <a:t>21CFR</a:t>
            </a:r>
            <a:r>
              <a:rPr sz="1600" b="1" i="1" spc="-2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Part</a:t>
            </a:r>
            <a:r>
              <a:rPr sz="1600" b="1" i="1" spc="-4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50</a:t>
            </a:r>
            <a:endParaRPr sz="1600">
              <a:latin typeface="Calibri"/>
              <a:cs typeface="Calibri"/>
            </a:endParaRPr>
          </a:p>
          <a:p>
            <a:pPr marL="83820" indent="-71755">
              <a:lnSpc>
                <a:spcPct val="100000"/>
              </a:lnSpc>
              <a:spcBef>
                <a:spcPts val="5"/>
              </a:spcBef>
              <a:buSzPct val="93750"/>
              <a:buFont typeface="Arial"/>
              <a:buChar char="•"/>
              <a:tabLst>
                <a:tab pos="84455" algn="l"/>
              </a:tabLst>
            </a:pPr>
            <a:r>
              <a:rPr sz="1600" b="1" i="1" spc="-5" dirty="0">
                <a:latin typeface="Calibri"/>
                <a:cs typeface="Calibri"/>
              </a:rPr>
              <a:t>45CFR</a:t>
            </a:r>
            <a:r>
              <a:rPr sz="1600" b="1" i="1" spc="-2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Part</a:t>
            </a:r>
            <a:r>
              <a:rPr sz="1600" b="1" i="1" spc="-4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46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29768" y="87763"/>
            <a:ext cx="1753264" cy="1611968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8426957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246888"/>
            <a:ext cx="8324215" cy="1332230"/>
            <a:chOff x="409955" y="246888"/>
            <a:chExt cx="8324215" cy="1332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955" y="246888"/>
              <a:ext cx="8324088" cy="12374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90572" y="320040"/>
              <a:ext cx="4561332" cy="12588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9" y="274320"/>
              <a:ext cx="8229600" cy="1143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217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10"/>
              </a:spcBef>
            </a:pPr>
            <a:r>
              <a:rPr dirty="0"/>
              <a:t>Basic</a:t>
            </a:r>
            <a:r>
              <a:rPr spc="-40" dirty="0"/>
              <a:t> </a:t>
            </a:r>
            <a:r>
              <a:rPr dirty="0"/>
              <a:t>Principles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943841" y="1597893"/>
            <a:ext cx="5281930" cy="4586605"/>
            <a:chOff x="1943841" y="1597893"/>
            <a:chExt cx="5281930" cy="458660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43841" y="1597893"/>
              <a:ext cx="4576612" cy="45861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81855" y="2025395"/>
              <a:ext cx="3043428" cy="11719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40708" y="3169919"/>
              <a:ext cx="3041904" cy="11719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40708" y="4389119"/>
              <a:ext cx="3041904" cy="117195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483734" y="2276983"/>
            <a:ext cx="2358390" cy="289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" algn="ctr">
              <a:lnSpc>
                <a:spcPct val="100000"/>
              </a:lnSpc>
              <a:spcBef>
                <a:spcPts val="100"/>
              </a:spcBef>
            </a:pPr>
            <a:r>
              <a:rPr sz="3300" spc="-25" dirty="0">
                <a:latin typeface="Calibri"/>
                <a:cs typeface="Calibri"/>
              </a:rPr>
              <a:t>AUTONOMY</a:t>
            </a:r>
            <a:endParaRPr sz="3300">
              <a:latin typeface="Calibri"/>
              <a:cs typeface="Calibri"/>
            </a:endParaRPr>
          </a:p>
          <a:p>
            <a:pPr marL="12065" marR="5080" algn="ctr">
              <a:lnSpc>
                <a:spcPts val="9600"/>
              </a:lnSpc>
              <a:spcBef>
                <a:spcPts val="475"/>
              </a:spcBef>
            </a:pPr>
            <a:r>
              <a:rPr sz="3300" dirty="0">
                <a:latin typeface="Calibri"/>
                <a:cs typeface="Calibri"/>
              </a:rPr>
              <a:t>BENEFICENCE  </a:t>
            </a:r>
            <a:r>
              <a:rPr sz="3300" spc="-10" dirty="0">
                <a:latin typeface="Calibri"/>
                <a:cs typeface="Calibri"/>
              </a:rPr>
              <a:t>JUSTICE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26957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0"/>
            <a:ext cx="8324215" cy="1477010"/>
            <a:chOff x="409955" y="0"/>
            <a:chExt cx="8324215" cy="14770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955" y="0"/>
              <a:ext cx="8324088" cy="10576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0204" y="0"/>
              <a:ext cx="7530083" cy="14721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9" y="0"/>
              <a:ext cx="8229600" cy="9906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57199" y="0"/>
              <a:ext cx="8229600" cy="990600"/>
            </a:xfrm>
            <a:custGeom>
              <a:avLst/>
              <a:gdLst/>
              <a:ahLst/>
              <a:cxnLst/>
              <a:rect l="l" t="t" r="r" b="b"/>
              <a:pathLst>
                <a:path w="8229600" h="990600">
                  <a:moveTo>
                    <a:pt x="0" y="990600"/>
                  </a:moveTo>
                  <a:lnTo>
                    <a:pt x="8229600" y="99060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990600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05890" y="0"/>
            <a:ext cx="673100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60345" marR="5080" indent="-274828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Elements</a:t>
            </a:r>
            <a:r>
              <a:rPr sz="4000" dirty="0"/>
              <a:t> </a:t>
            </a:r>
            <a:r>
              <a:rPr sz="4000" spc="-5" dirty="0"/>
              <a:t>In</a:t>
            </a:r>
            <a:r>
              <a:rPr sz="4000" spc="-20" dirty="0"/>
              <a:t> </a:t>
            </a:r>
            <a:r>
              <a:rPr sz="4000" dirty="0"/>
              <a:t>Informed</a:t>
            </a:r>
            <a:r>
              <a:rPr sz="4000" spc="10" dirty="0"/>
              <a:t> </a:t>
            </a:r>
            <a:r>
              <a:rPr sz="4000" spc="-5" dirty="0"/>
              <a:t>Consent </a:t>
            </a:r>
            <a:r>
              <a:rPr sz="4000" spc="-985" dirty="0"/>
              <a:t> </a:t>
            </a:r>
            <a:r>
              <a:rPr sz="4000" spc="-5" dirty="0"/>
              <a:t>Form</a:t>
            </a:r>
            <a:endParaRPr sz="4000"/>
          </a:p>
        </p:txBody>
      </p:sp>
      <p:grpSp>
        <p:nvGrpSpPr>
          <p:cNvPr id="8" name="object 8"/>
          <p:cNvGrpSpPr/>
          <p:nvPr/>
        </p:nvGrpSpPr>
        <p:grpSpPr>
          <a:xfrm>
            <a:off x="187452" y="961644"/>
            <a:ext cx="3945890" cy="513715"/>
            <a:chOff x="187452" y="961644"/>
            <a:chExt cx="3945890" cy="51371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452" y="982980"/>
              <a:ext cx="457200" cy="4770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1896" y="961644"/>
              <a:ext cx="1139952" cy="5135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23999" y="961644"/>
              <a:ext cx="2110740" cy="5135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26891" y="961644"/>
              <a:ext cx="806196" cy="513588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0802" y="2094555"/>
            <a:ext cx="171450" cy="17172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39852" y="2698059"/>
            <a:ext cx="152400" cy="17172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30327" y="3027243"/>
            <a:ext cx="161925" cy="17172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30327" y="3356427"/>
            <a:ext cx="161925" cy="17172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30327" y="3685611"/>
            <a:ext cx="161925" cy="171724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187452" y="1949195"/>
            <a:ext cx="8140065" cy="4909185"/>
            <a:chOff x="187452" y="1949195"/>
            <a:chExt cx="8140065" cy="4909185"/>
          </a:xfrm>
        </p:grpSpPr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1896" y="1949195"/>
              <a:ext cx="2186940" cy="51358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1896" y="2223515"/>
              <a:ext cx="2657856" cy="51358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1896" y="2552699"/>
              <a:ext cx="1392936" cy="51358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47287" y="1949195"/>
              <a:ext cx="1031748" cy="5135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31107" y="2223515"/>
              <a:ext cx="694943" cy="51358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823204" y="1949195"/>
              <a:ext cx="2503931" cy="51358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98492" y="2223515"/>
              <a:ext cx="1376172" cy="51358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766816" y="2223515"/>
              <a:ext cx="365760" cy="51358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76984" y="2552699"/>
              <a:ext cx="2894075" cy="51358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63211" y="2552699"/>
              <a:ext cx="365760" cy="51358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1896" y="2881883"/>
              <a:ext cx="2391156" cy="51358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91896" y="3211067"/>
              <a:ext cx="1629156" cy="51358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91896" y="3540251"/>
              <a:ext cx="2613660" cy="51358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91896" y="3869435"/>
              <a:ext cx="839724" cy="51358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23771" y="3869435"/>
              <a:ext cx="3025140" cy="51358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941063" y="3869435"/>
              <a:ext cx="1229867" cy="51358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30327" y="4014795"/>
              <a:ext cx="161925" cy="17172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87452" y="4219955"/>
              <a:ext cx="571500" cy="47701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91896" y="4198619"/>
              <a:ext cx="1431036" cy="51358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815084" y="4198619"/>
              <a:ext cx="2138172" cy="51358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645407" y="4198619"/>
              <a:ext cx="1071372" cy="51358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87452" y="4549139"/>
              <a:ext cx="571500" cy="47701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91896" y="4527803"/>
              <a:ext cx="1729739" cy="51358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87452" y="4878323"/>
              <a:ext cx="571500" cy="47701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91896" y="4856988"/>
              <a:ext cx="2065020" cy="51358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87452" y="5207507"/>
              <a:ext cx="571500" cy="47701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91896" y="5186172"/>
              <a:ext cx="2491740" cy="51358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87452" y="5536692"/>
              <a:ext cx="571500" cy="47701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91896" y="5515355"/>
              <a:ext cx="2148840" cy="51358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87452" y="5865875"/>
              <a:ext cx="571500" cy="47701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91896" y="5844539"/>
              <a:ext cx="3044952" cy="51358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87452" y="6195060"/>
              <a:ext cx="571500" cy="47701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91896" y="6173724"/>
              <a:ext cx="859536" cy="51358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243584" y="6173724"/>
              <a:ext cx="2862072" cy="51358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797807" y="6173724"/>
              <a:ext cx="1289303" cy="51358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87452" y="6524242"/>
              <a:ext cx="571500" cy="33375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91896" y="6502906"/>
              <a:ext cx="1946148" cy="355092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307340" y="961389"/>
            <a:ext cx="7813675" cy="589724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800" dirty="0">
                <a:latin typeface="Times New Roman"/>
                <a:cs typeface="Times New Roman"/>
              </a:rPr>
              <a:t>Protocol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number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name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study</a:t>
            </a:r>
            <a:endParaRPr sz="18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800" spc="-5" dirty="0">
                <a:latin typeface="Times New Roman"/>
                <a:cs typeface="Times New Roman"/>
              </a:rPr>
              <a:t>Purpose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study.</a:t>
            </a:r>
            <a:endParaRPr sz="18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800" dirty="0">
                <a:latin typeface="Times New Roman"/>
                <a:cs typeface="Times New Roman"/>
              </a:rPr>
              <a:t>Duration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study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subject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involvement</a:t>
            </a:r>
            <a:endParaRPr sz="18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statement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 the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protocol,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informed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consent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were reviewed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 the</a:t>
            </a:r>
            <a:endParaRPr sz="1800">
              <a:latin typeface="Times New Roman"/>
              <a:cs typeface="Times New Roman"/>
            </a:endParaRPr>
          </a:p>
          <a:p>
            <a:pPr marL="52768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participant,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including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risks</a:t>
            </a:r>
            <a:r>
              <a:rPr sz="1800" dirty="0">
                <a:latin typeface="Times New Roman"/>
                <a:cs typeface="Times New Roman"/>
              </a:rPr>
              <a:t> and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benefits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20" dirty="0">
                <a:latin typeface="Times New Roman"/>
                <a:cs typeface="Times New Roman"/>
              </a:rPr>
              <a:t>study.</a:t>
            </a:r>
            <a:endParaRPr sz="18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430"/>
              </a:spcBef>
              <a:buAutoNum type="arabicPeriod" startAt="5"/>
              <a:tabLst>
                <a:tab pos="527685" algn="l"/>
                <a:tab pos="528320" algn="l"/>
              </a:tabLst>
            </a:pPr>
            <a:r>
              <a:rPr sz="1800" dirty="0">
                <a:latin typeface="Times New Roman"/>
                <a:cs typeface="Times New Roman"/>
              </a:rPr>
              <a:t>Alternative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treatment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options</a:t>
            </a:r>
            <a:r>
              <a:rPr sz="1800" spc="40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discussed.</a:t>
            </a:r>
            <a:endParaRPr sz="18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434"/>
              </a:spcBef>
              <a:buAutoNum type="arabicPeriod" startAt="5"/>
              <a:tabLst>
                <a:tab pos="527685" algn="l"/>
                <a:tab pos="528320" algn="l"/>
              </a:tabLst>
            </a:pPr>
            <a:r>
              <a:rPr sz="1800" dirty="0">
                <a:latin typeface="Times New Roman"/>
                <a:cs typeface="Times New Roman"/>
              </a:rPr>
              <a:t>Confidentiality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record</a:t>
            </a:r>
            <a:endParaRPr sz="18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430"/>
              </a:spcBef>
              <a:buAutoNum type="arabicPeriod" startAt="5"/>
              <a:tabLst>
                <a:tab pos="527685" algn="l"/>
                <a:tab pos="528320" algn="l"/>
              </a:tabLst>
            </a:pPr>
            <a:r>
              <a:rPr sz="1800" spc="-5" dirty="0">
                <a:latin typeface="Times New Roman"/>
                <a:cs typeface="Times New Roman"/>
              </a:rPr>
              <a:t>No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subjects</a:t>
            </a:r>
            <a:endParaRPr sz="18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434"/>
              </a:spcBef>
              <a:buAutoNum type="arabicPeriod" startAt="5"/>
              <a:tabLst>
                <a:tab pos="527685" algn="l"/>
                <a:tab pos="528320" algn="l"/>
              </a:tabLst>
            </a:pPr>
            <a:r>
              <a:rPr sz="1800" spc="-5" dirty="0">
                <a:latin typeface="Times New Roman"/>
                <a:cs typeface="Times New Roman"/>
              </a:rPr>
              <a:t>Compensation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injury</a:t>
            </a:r>
            <a:endParaRPr sz="18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430"/>
              </a:spcBef>
              <a:buAutoNum type="arabicPeriod" startAt="5"/>
              <a:tabLst>
                <a:tab pos="527685" algn="l"/>
                <a:tab pos="528320" algn="l"/>
              </a:tabLst>
            </a:pPr>
            <a:r>
              <a:rPr sz="1800" spc="-15" dirty="0">
                <a:latin typeface="Times New Roman"/>
                <a:cs typeface="Times New Roman"/>
              </a:rPr>
              <a:t>Time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questions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asked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answered.</a:t>
            </a:r>
            <a:endParaRPr sz="18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434"/>
              </a:spcBef>
              <a:buAutoNum type="arabicPeriod" startAt="5"/>
              <a:tabLst>
                <a:tab pos="527685" algn="l"/>
                <a:tab pos="528320" algn="l"/>
              </a:tabLst>
            </a:pPr>
            <a:r>
              <a:rPr sz="1800" dirty="0">
                <a:latin typeface="Times New Roman"/>
                <a:cs typeface="Times New Roman"/>
              </a:rPr>
              <a:t>Description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participant’s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decision</a:t>
            </a:r>
            <a:endParaRPr sz="18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430"/>
              </a:spcBef>
              <a:buAutoNum type="arabicPeriod" startAt="5"/>
              <a:tabLst>
                <a:tab pos="527685" algn="l"/>
                <a:tab pos="528320" algn="l"/>
              </a:tabLst>
            </a:pPr>
            <a:r>
              <a:rPr sz="1800" dirty="0">
                <a:latin typeface="Times New Roman"/>
                <a:cs typeface="Times New Roman"/>
              </a:rPr>
              <a:t>Contact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details</a:t>
            </a:r>
            <a:endParaRPr sz="18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434"/>
              </a:spcBef>
              <a:buAutoNum type="arabicPeriod" startAt="5"/>
              <a:tabLst>
                <a:tab pos="527685" algn="l"/>
                <a:tab pos="528320" algn="l"/>
              </a:tabLst>
            </a:pPr>
            <a:r>
              <a:rPr sz="1800" spc="-10" dirty="0">
                <a:latin typeface="Times New Roman"/>
                <a:cs typeface="Times New Roman"/>
              </a:rPr>
              <a:t>Travel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reabusment</a:t>
            </a:r>
            <a:endParaRPr sz="18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434"/>
              </a:spcBef>
              <a:buAutoNum type="arabicPeriod" startAt="5"/>
              <a:tabLst>
                <a:tab pos="527685" algn="l"/>
                <a:tab pos="528320" algn="l"/>
              </a:tabLst>
            </a:pPr>
            <a:r>
              <a:rPr sz="1800" dirty="0">
                <a:latin typeface="Times New Roman"/>
                <a:cs typeface="Times New Roman"/>
              </a:rPr>
              <a:t>Subject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responsibilities</a:t>
            </a:r>
            <a:endParaRPr sz="18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430"/>
              </a:spcBef>
              <a:buAutoNum type="arabicPeriod" startAt="5"/>
              <a:tabLst>
                <a:tab pos="527685" algn="l"/>
                <a:tab pos="528320" algn="l"/>
              </a:tabLst>
            </a:pPr>
            <a:r>
              <a:rPr sz="1800" dirty="0">
                <a:latin typeface="Times New Roman"/>
                <a:cs typeface="Times New Roman"/>
              </a:rPr>
              <a:t>Subject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satisfaction</a:t>
            </a:r>
            <a:endParaRPr sz="18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430"/>
              </a:spcBef>
              <a:buAutoNum type="arabicPeriod" startAt="5"/>
              <a:tabLst>
                <a:tab pos="527685" algn="l"/>
                <a:tab pos="528320" algn="l"/>
              </a:tabLst>
            </a:pPr>
            <a:r>
              <a:rPr sz="1800" spc="-5" dirty="0">
                <a:latin typeface="Times New Roman"/>
                <a:cs typeface="Times New Roman"/>
              </a:rPr>
              <a:t>Use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understandable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language</a:t>
            </a:r>
            <a:endParaRPr sz="18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434"/>
              </a:spcBef>
              <a:buAutoNum type="arabicPeriod" startAt="5"/>
              <a:tabLst>
                <a:tab pos="527685" algn="l"/>
                <a:tab pos="528320" algn="l"/>
              </a:tabLst>
            </a:pPr>
            <a:r>
              <a:rPr sz="1800" dirty="0">
                <a:latin typeface="Times New Roman"/>
                <a:cs typeface="Times New Roman"/>
              </a:rPr>
              <a:t>Copy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consent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was </a:t>
            </a:r>
            <a:r>
              <a:rPr sz="1800" dirty="0">
                <a:latin typeface="Times New Roman"/>
                <a:cs typeface="Times New Roman"/>
              </a:rPr>
              <a:t>given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participant</a:t>
            </a:r>
            <a:endParaRPr sz="18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430"/>
              </a:spcBef>
              <a:buAutoNum type="arabicPeriod" startAt="5"/>
              <a:tabLst>
                <a:tab pos="527685" algn="l"/>
                <a:tab pos="528320" algn="l"/>
              </a:tabLst>
            </a:pPr>
            <a:r>
              <a:rPr sz="1800" spc="-5" dirty="0">
                <a:latin typeface="Times New Roman"/>
                <a:cs typeface="Times New Roman"/>
              </a:rPr>
              <a:t>Sign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copy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ICF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426957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957" y="0"/>
            <a:ext cx="8857615" cy="1329055"/>
            <a:chOff x="28957" y="0"/>
            <a:chExt cx="8857615" cy="13290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57" y="124968"/>
              <a:ext cx="8857488" cy="8564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891" y="0"/>
              <a:ext cx="8452104" cy="13289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0" y="152400"/>
              <a:ext cx="8763000" cy="762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200" y="152400"/>
              <a:ext cx="8763000" cy="762000"/>
            </a:xfrm>
            <a:custGeom>
              <a:avLst/>
              <a:gdLst/>
              <a:ahLst/>
              <a:cxnLst/>
              <a:rect l="l" t="t" r="r" b="b"/>
              <a:pathLst>
                <a:path w="8763000" h="762000">
                  <a:moveTo>
                    <a:pt x="0" y="762000"/>
                  </a:moveTo>
                  <a:lnTo>
                    <a:pt x="8763000" y="762000"/>
                  </a:lnTo>
                  <a:lnTo>
                    <a:pt x="87630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3313" y="18999"/>
            <a:ext cx="781558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07740" marR="5080" indent="-3495675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latin typeface="Times New Roman"/>
                <a:cs typeface="Times New Roman"/>
              </a:rPr>
              <a:t>Information should include in informed consent </a:t>
            </a:r>
            <a:r>
              <a:rPr sz="3200" b="0" spc="-78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form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78739" y="950721"/>
            <a:ext cx="8905240" cy="540321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100" b="1" i="1" spc="-5" dirty="0">
                <a:latin typeface="Times New Roman"/>
                <a:cs typeface="Times New Roman"/>
              </a:rPr>
              <a:t>Why</a:t>
            </a:r>
            <a:r>
              <a:rPr sz="2100" b="1" i="1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-5" dirty="0">
                <a:latin typeface="Times New Roman"/>
                <a:cs typeface="Times New Roman"/>
              </a:rPr>
              <a:t> research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is</a:t>
            </a:r>
            <a:r>
              <a:rPr sz="2100" dirty="0">
                <a:latin typeface="Times New Roman"/>
                <a:cs typeface="Times New Roman"/>
              </a:rPr>
              <a:t> being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done</a:t>
            </a:r>
            <a:endParaRPr sz="21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100" b="1" i="1" dirty="0">
                <a:latin typeface="Times New Roman"/>
                <a:cs typeface="Times New Roman"/>
              </a:rPr>
              <a:t>What</a:t>
            </a:r>
            <a:r>
              <a:rPr sz="2100" b="1" i="1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researchers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hope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to </a:t>
            </a:r>
            <a:r>
              <a:rPr sz="2100" spc="-5" dirty="0">
                <a:latin typeface="Times New Roman"/>
                <a:cs typeface="Times New Roman"/>
              </a:rPr>
              <a:t>accomplish</a:t>
            </a:r>
            <a:endParaRPr sz="21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100" dirty="0">
                <a:latin typeface="Times New Roman"/>
                <a:cs typeface="Times New Roman"/>
              </a:rPr>
              <a:t>A</a:t>
            </a:r>
            <a:r>
              <a:rPr sz="2100" spc="-1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description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 what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will be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done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during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 study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and</a:t>
            </a:r>
            <a:r>
              <a:rPr sz="2100" spc="35" dirty="0">
                <a:latin typeface="Times New Roman"/>
                <a:cs typeface="Times New Roman"/>
              </a:rPr>
              <a:t> </a:t>
            </a:r>
            <a:r>
              <a:rPr sz="2100" b="1" i="1" dirty="0">
                <a:latin typeface="Times New Roman"/>
                <a:cs typeface="Times New Roman"/>
              </a:rPr>
              <a:t>how</a:t>
            </a:r>
            <a:r>
              <a:rPr sz="2100" b="1" i="1" spc="-25" dirty="0">
                <a:latin typeface="Times New Roman"/>
                <a:cs typeface="Times New Roman"/>
              </a:rPr>
              <a:t> </a:t>
            </a:r>
            <a:r>
              <a:rPr sz="2100" b="1" i="1" dirty="0">
                <a:latin typeface="Times New Roman"/>
                <a:cs typeface="Times New Roman"/>
              </a:rPr>
              <a:t>long</a:t>
            </a:r>
            <a:r>
              <a:rPr sz="2100" b="1" i="1" spc="-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you </a:t>
            </a:r>
            <a:r>
              <a:rPr sz="2100" dirty="0">
                <a:latin typeface="Times New Roman"/>
                <a:cs typeface="Times New Roman"/>
              </a:rPr>
              <a:t>are</a:t>
            </a:r>
            <a:endParaRPr sz="21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100" dirty="0">
                <a:latin typeface="Times New Roman"/>
                <a:cs typeface="Times New Roman"/>
              </a:rPr>
              <a:t>expected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to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participate</a:t>
            </a:r>
            <a:endParaRPr sz="21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05"/>
              </a:spcBef>
              <a:buAutoNum type="arabicPeriod" startAt="4"/>
              <a:tabLst>
                <a:tab pos="469265" algn="l"/>
                <a:tab pos="469900" algn="l"/>
              </a:tabLst>
            </a:pPr>
            <a:r>
              <a:rPr sz="2100" dirty="0">
                <a:latin typeface="Times New Roman"/>
                <a:cs typeface="Times New Roman"/>
              </a:rPr>
              <a:t>The </a:t>
            </a:r>
            <a:r>
              <a:rPr sz="2100" b="1" i="1" dirty="0">
                <a:latin typeface="Times New Roman"/>
                <a:cs typeface="Times New Roman"/>
              </a:rPr>
              <a:t>risks</a:t>
            </a:r>
            <a:r>
              <a:rPr sz="2100" b="1" i="1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to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you</a:t>
            </a:r>
            <a:r>
              <a:rPr sz="2100" spc="-5" dirty="0">
                <a:latin typeface="Times New Roman"/>
                <a:cs typeface="Times New Roman"/>
              </a:rPr>
              <a:t> from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participation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in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study</a:t>
            </a:r>
            <a:endParaRPr sz="21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00"/>
              </a:spcBef>
              <a:buAutoNum type="arabicPeriod" startAt="4"/>
              <a:tabLst>
                <a:tab pos="469265" algn="l"/>
                <a:tab pos="469900" algn="l"/>
              </a:tabLst>
            </a:pP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b="1" i="1" dirty="0">
                <a:latin typeface="Times New Roman"/>
                <a:cs typeface="Times New Roman"/>
              </a:rPr>
              <a:t>benefits</a:t>
            </a:r>
            <a:r>
              <a:rPr sz="2100" b="1" i="1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that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you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can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expect</a:t>
            </a:r>
            <a:r>
              <a:rPr sz="2100" spc="-5" dirty="0">
                <a:latin typeface="Times New Roman"/>
                <a:cs typeface="Times New Roman"/>
              </a:rPr>
              <a:t> from</a:t>
            </a:r>
            <a:r>
              <a:rPr sz="2100" spc="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participation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in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 </a:t>
            </a:r>
            <a:r>
              <a:rPr sz="2100" spc="-5" dirty="0">
                <a:latin typeface="Times New Roman"/>
                <a:cs typeface="Times New Roman"/>
              </a:rPr>
              <a:t>study</a:t>
            </a:r>
            <a:endParaRPr sz="21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05"/>
              </a:spcBef>
              <a:buAutoNum type="arabicPeriod" startAt="4"/>
              <a:tabLst>
                <a:tab pos="469265" algn="l"/>
                <a:tab pos="469900" algn="l"/>
              </a:tabLst>
            </a:pPr>
            <a:r>
              <a:rPr sz="2100" b="1" i="1" spc="-5" dirty="0">
                <a:latin typeface="Times New Roman"/>
                <a:cs typeface="Times New Roman"/>
              </a:rPr>
              <a:t>Other</a:t>
            </a:r>
            <a:r>
              <a:rPr sz="2100" b="1" i="1" spc="-20" dirty="0">
                <a:latin typeface="Times New Roman"/>
                <a:cs typeface="Times New Roman"/>
              </a:rPr>
              <a:t> </a:t>
            </a:r>
            <a:r>
              <a:rPr sz="2100" b="1" i="1" dirty="0">
                <a:latin typeface="Times New Roman"/>
                <a:cs typeface="Times New Roman"/>
              </a:rPr>
              <a:t>treatments</a:t>
            </a:r>
            <a:r>
              <a:rPr sz="2100" b="1" i="1" spc="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that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are available if </a:t>
            </a:r>
            <a:r>
              <a:rPr sz="2100" spc="-5" dirty="0">
                <a:latin typeface="Times New Roman"/>
                <a:cs typeface="Times New Roman"/>
              </a:rPr>
              <a:t>you</a:t>
            </a:r>
            <a:r>
              <a:rPr sz="2100" spc="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decide not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to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participate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in the</a:t>
            </a:r>
            <a:r>
              <a:rPr sz="2100" spc="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study</a:t>
            </a:r>
            <a:endParaRPr sz="2100">
              <a:latin typeface="Times New Roman"/>
              <a:cs typeface="Times New Roman"/>
            </a:endParaRPr>
          </a:p>
          <a:p>
            <a:pPr marL="469900" marR="432434" indent="-457200">
              <a:lnSpc>
                <a:spcPct val="100000"/>
              </a:lnSpc>
              <a:spcBef>
                <a:spcPts val="505"/>
              </a:spcBef>
              <a:buAutoNum type="arabicPeriod" startAt="4"/>
              <a:tabLst>
                <a:tab pos="469265" algn="l"/>
                <a:tab pos="469900" algn="l"/>
              </a:tabLst>
            </a:pPr>
            <a:r>
              <a:rPr sz="2100" spc="-20" dirty="0">
                <a:latin typeface="Times New Roman"/>
                <a:cs typeface="Times New Roman"/>
              </a:rPr>
              <a:t>Verification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that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you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have the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b="1" i="1" dirty="0">
                <a:latin typeface="Times New Roman"/>
                <a:cs typeface="Times New Roman"/>
              </a:rPr>
              <a:t>right</a:t>
            </a:r>
            <a:r>
              <a:rPr sz="2100" b="1" i="1" spc="-10" dirty="0">
                <a:latin typeface="Times New Roman"/>
                <a:cs typeface="Times New Roman"/>
              </a:rPr>
              <a:t> </a:t>
            </a:r>
            <a:r>
              <a:rPr sz="2100" b="1" i="1" dirty="0">
                <a:latin typeface="Times New Roman"/>
                <a:cs typeface="Times New Roman"/>
              </a:rPr>
              <a:t>to leave </a:t>
            </a:r>
            <a:r>
              <a:rPr sz="2100" b="1" i="1" spc="-5" dirty="0">
                <a:latin typeface="Times New Roman"/>
                <a:cs typeface="Times New Roman"/>
              </a:rPr>
              <a:t>the</a:t>
            </a:r>
            <a:r>
              <a:rPr sz="2100" b="1" i="1" dirty="0">
                <a:latin typeface="Times New Roman"/>
                <a:cs typeface="Times New Roman"/>
              </a:rPr>
              <a:t> </a:t>
            </a:r>
            <a:r>
              <a:rPr sz="2100" b="1" i="1" spc="-5" dirty="0">
                <a:latin typeface="Times New Roman"/>
                <a:cs typeface="Times New Roman"/>
              </a:rPr>
              <a:t>study</a:t>
            </a:r>
            <a:r>
              <a:rPr sz="2100" b="1" i="1" spc="5" dirty="0">
                <a:latin typeface="Times New Roman"/>
                <a:cs typeface="Times New Roman"/>
              </a:rPr>
              <a:t> </a:t>
            </a:r>
            <a:r>
              <a:rPr sz="2100" b="1" i="1" dirty="0">
                <a:latin typeface="Times New Roman"/>
                <a:cs typeface="Times New Roman"/>
              </a:rPr>
              <a:t>at</a:t>
            </a:r>
            <a:r>
              <a:rPr sz="2100" b="1" i="1" spc="5" dirty="0">
                <a:latin typeface="Times New Roman"/>
                <a:cs typeface="Times New Roman"/>
              </a:rPr>
              <a:t> </a:t>
            </a:r>
            <a:r>
              <a:rPr sz="2100" b="1" i="1" spc="-5" dirty="0">
                <a:latin typeface="Times New Roman"/>
                <a:cs typeface="Times New Roman"/>
              </a:rPr>
              <a:t>any</a:t>
            </a:r>
            <a:r>
              <a:rPr sz="2100" b="1" i="1" dirty="0">
                <a:latin typeface="Times New Roman"/>
                <a:cs typeface="Times New Roman"/>
              </a:rPr>
              <a:t> time,</a:t>
            </a:r>
            <a:r>
              <a:rPr sz="2100" b="1" i="1" spc="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and that </a:t>
            </a:r>
            <a:r>
              <a:rPr sz="2100" spc="-509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standard </a:t>
            </a:r>
            <a:r>
              <a:rPr sz="2100" spc="-5" dirty="0">
                <a:latin typeface="Times New Roman"/>
                <a:cs typeface="Times New Roman"/>
              </a:rPr>
              <a:t>medical </a:t>
            </a:r>
            <a:r>
              <a:rPr sz="2100" dirty="0">
                <a:latin typeface="Times New Roman"/>
                <a:cs typeface="Times New Roman"/>
              </a:rPr>
              <a:t>care will be provided without penalty if you choose to 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withdraw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from</a:t>
            </a:r>
            <a:r>
              <a:rPr sz="2100" spc="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 </a:t>
            </a:r>
            <a:r>
              <a:rPr sz="2100" spc="-25" dirty="0">
                <a:latin typeface="Times New Roman"/>
                <a:cs typeface="Times New Roman"/>
              </a:rPr>
              <a:t>study.</a:t>
            </a:r>
            <a:endParaRPr sz="2100">
              <a:latin typeface="Times New Roman"/>
              <a:cs typeface="Times New Roman"/>
            </a:endParaRPr>
          </a:p>
          <a:p>
            <a:pPr marL="469900" marR="60325" indent="-457200">
              <a:lnSpc>
                <a:spcPct val="100000"/>
              </a:lnSpc>
              <a:spcBef>
                <a:spcPts val="505"/>
              </a:spcBef>
              <a:buAutoNum type="arabicPeriod" startAt="4"/>
              <a:tabLst>
                <a:tab pos="469265" algn="l"/>
                <a:tab pos="469900" algn="l"/>
              </a:tabLst>
            </a:pPr>
            <a:r>
              <a:rPr sz="2100" dirty="0">
                <a:latin typeface="Times New Roman"/>
                <a:cs typeface="Times New Roman"/>
              </a:rPr>
              <a:t>Although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</a:t>
            </a:r>
            <a:r>
              <a:rPr sz="2100" spc="1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informed</a:t>
            </a:r>
            <a:r>
              <a:rPr sz="2100" spc="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consent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document</a:t>
            </a:r>
            <a:r>
              <a:rPr sz="2100" spc="1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must</a:t>
            </a:r>
            <a:r>
              <a:rPr sz="2100" spc="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be</a:t>
            </a:r>
            <a:r>
              <a:rPr sz="2100" spc="40" dirty="0">
                <a:latin typeface="Times New Roman"/>
                <a:cs typeface="Times New Roman"/>
              </a:rPr>
              <a:t> </a:t>
            </a:r>
            <a:r>
              <a:rPr sz="2100" b="1" i="1" dirty="0">
                <a:latin typeface="Times New Roman"/>
                <a:cs typeface="Times New Roman"/>
              </a:rPr>
              <a:t>signed</a:t>
            </a:r>
            <a:r>
              <a:rPr sz="2100" b="1" i="1" spc="5" dirty="0">
                <a:latin typeface="Times New Roman"/>
                <a:cs typeface="Times New Roman"/>
              </a:rPr>
              <a:t> </a:t>
            </a:r>
            <a:r>
              <a:rPr sz="2100" b="1" i="1" spc="-5" dirty="0">
                <a:latin typeface="Times New Roman"/>
                <a:cs typeface="Times New Roman"/>
              </a:rPr>
              <a:t>before</a:t>
            </a:r>
            <a:r>
              <a:rPr sz="2100" b="1" i="1" dirty="0">
                <a:latin typeface="Times New Roman"/>
                <a:cs typeface="Times New Roman"/>
              </a:rPr>
              <a:t> enrollment</a:t>
            </a:r>
            <a:r>
              <a:rPr sz="2100" b="1" i="1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in </a:t>
            </a:r>
            <a:r>
              <a:rPr sz="2100" spc="-509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 </a:t>
            </a:r>
            <a:r>
              <a:rPr sz="2100" spc="-25" dirty="0">
                <a:latin typeface="Times New Roman"/>
                <a:cs typeface="Times New Roman"/>
              </a:rPr>
              <a:t>study,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it</a:t>
            </a:r>
            <a:r>
              <a:rPr sz="2100" spc="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is </a:t>
            </a:r>
            <a:r>
              <a:rPr sz="2100" spc="-5" dirty="0">
                <a:latin typeface="Times New Roman"/>
                <a:cs typeface="Times New Roman"/>
              </a:rPr>
              <a:t>important</a:t>
            </a:r>
            <a:r>
              <a:rPr sz="2100" spc="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to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remember</a:t>
            </a:r>
            <a:r>
              <a:rPr sz="2100" spc="6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that </a:t>
            </a:r>
            <a:r>
              <a:rPr sz="2100" spc="-5" dirty="0">
                <a:latin typeface="Times New Roman"/>
                <a:cs typeface="Times New Roman"/>
              </a:rPr>
              <a:t>informed</a:t>
            </a:r>
            <a:r>
              <a:rPr sz="2100" spc="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consent is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 process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that 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continues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throughout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10" dirty="0">
                <a:latin typeface="Times New Roman"/>
                <a:cs typeface="Times New Roman"/>
              </a:rPr>
              <a:t> </a:t>
            </a:r>
            <a:r>
              <a:rPr sz="2100" spc="-25" dirty="0">
                <a:latin typeface="Times New Roman"/>
                <a:cs typeface="Times New Roman"/>
              </a:rPr>
              <a:t>study.</a:t>
            </a:r>
            <a:endParaRPr sz="21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spcBef>
                <a:spcPts val="505"/>
              </a:spcBef>
              <a:buAutoNum type="arabicPeriod" startAt="4"/>
              <a:tabLst>
                <a:tab pos="469265" algn="l"/>
                <a:tab pos="469900" algn="l"/>
              </a:tabLst>
            </a:pPr>
            <a:r>
              <a:rPr sz="2100" spc="-75" dirty="0">
                <a:latin typeface="Times New Roman"/>
                <a:cs typeface="Times New Roman"/>
              </a:rPr>
              <a:t>You</a:t>
            </a:r>
            <a:r>
              <a:rPr sz="2100" spc="-10" dirty="0">
                <a:latin typeface="Times New Roman"/>
                <a:cs typeface="Times New Roman"/>
              </a:rPr>
              <a:t> may</a:t>
            </a:r>
            <a:r>
              <a:rPr sz="2100" spc="35" dirty="0">
                <a:latin typeface="Times New Roman"/>
                <a:cs typeface="Times New Roman"/>
              </a:rPr>
              <a:t> </a:t>
            </a:r>
            <a:r>
              <a:rPr sz="2100" b="1" i="1" spc="-5" dirty="0">
                <a:latin typeface="Times New Roman"/>
                <a:cs typeface="Times New Roman"/>
              </a:rPr>
              <a:t>ask</a:t>
            </a:r>
            <a:r>
              <a:rPr sz="2100" b="1" i="1" dirty="0">
                <a:latin typeface="Times New Roman"/>
                <a:cs typeface="Times New Roman"/>
              </a:rPr>
              <a:t> questions</a:t>
            </a:r>
            <a:r>
              <a:rPr sz="2100" b="1" i="1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 health care</a:t>
            </a:r>
            <a:r>
              <a:rPr sz="2100" spc="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providers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b="1" i="1" dirty="0">
                <a:latin typeface="Times New Roman"/>
                <a:cs typeface="Times New Roman"/>
              </a:rPr>
              <a:t>at </a:t>
            </a:r>
            <a:r>
              <a:rPr sz="2100" b="1" i="1" spc="-5" dirty="0">
                <a:latin typeface="Times New Roman"/>
                <a:cs typeface="Times New Roman"/>
              </a:rPr>
              <a:t>any</a:t>
            </a:r>
            <a:r>
              <a:rPr sz="2100" b="1" i="1" spc="5" dirty="0">
                <a:latin typeface="Times New Roman"/>
                <a:cs typeface="Times New Roman"/>
              </a:rPr>
              <a:t> </a:t>
            </a:r>
            <a:r>
              <a:rPr sz="2100" b="1" i="1" dirty="0">
                <a:latin typeface="Times New Roman"/>
                <a:cs typeface="Times New Roman"/>
              </a:rPr>
              <a:t>time</a:t>
            </a:r>
            <a:r>
              <a:rPr sz="2100" b="1" i="1" spc="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before, during, </a:t>
            </a:r>
            <a:r>
              <a:rPr sz="2100" spc="-509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or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after the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spc="-25" dirty="0">
                <a:latin typeface="Times New Roman"/>
                <a:cs typeface="Times New Roman"/>
              </a:rPr>
              <a:t>study.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10155" y="246888"/>
            <a:ext cx="6952615" cy="1259205"/>
            <a:chOff x="2010155" y="246888"/>
            <a:chExt cx="6952615" cy="12592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0155" y="246888"/>
              <a:ext cx="6952488" cy="12374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4223" y="353568"/>
              <a:ext cx="5990844" cy="11521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7399" y="274320"/>
              <a:ext cx="6858000" cy="1143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57400" y="274320"/>
            <a:ext cx="6858000" cy="114300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2374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70"/>
              </a:spcBef>
            </a:pPr>
            <a:r>
              <a:rPr sz="4000" spc="-5" dirty="0"/>
              <a:t>Informed Consent</a:t>
            </a:r>
            <a:r>
              <a:rPr sz="4000" spc="20" dirty="0"/>
              <a:t> </a:t>
            </a:r>
            <a:r>
              <a:rPr sz="4000" spc="-5" dirty="0"/>
              <a:t>form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535940" y="1520166"/>
            <a:ext cx="8061959" cy="410591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3096260">
              <a:lnSpc>
                <a:spcPct val="100000"/>
              </a:lnSpc>
              <a:spcBef>
                <a:spcPts val="885"/>
              </a:spcBef>
            </a:pPr>
            <a:r>
              <a:rPr sz="3200" i="1" dirty="0">
                <a:solidFill>
                  <a:srgbClr val="7B0104"/>
                </a:solidFill>
                <a:latin typeface="Times New Roman"/>
                <a:cs typeface="Times New Roman"/>
              </a:rPr>
              <a:t>Readability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Language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that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easily understood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Language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must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appropriate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population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being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studied</a:t>
            </a:r>
            <a:endParaRPr sz="2800">
              <a:latin typeface="Times New Roman"/>
              <a:cs typeface="Times New Roman"/>
            </a:endParaRPr>
          </a:p>
          <a:p>
            <a:pPr marL="355600" marR="6273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Language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translators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should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qualified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IRB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authorized</a:t>
            </a:r>
            <a:endParaRPr sz="2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1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b="1" dirty="0">
                <a:latin typeface="Times New Roman"/>
                <a:cs typeface="Times New Roman"/>
              </a:rPr>
              <a:t>Consider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comprehension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as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well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as </a:t>
            </a:r>
            <a:r>
              <a:rPr sz="2000" b="1" spc="-5" dirty="0">
                <a:latin typeface="Times New Roman"/>
                <a:cs typeface="Times New Roman"/>
              </a:rPr>
              <a:t>readability</a:t>
            </a:r>
            <a:endParaRPr sz="20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Limit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medical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terminology</a:t>
            </a:r>
            <a:endParaRPr sz="20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b="1" spc="-25" dirty="0">
                <a:latin typeface="Times New Roman"/>
                <a:cs typeface="Times New Roman"/>
              </a:rPr>
              <a:t>Avoid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informal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speech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432" y="228600"/>
            <a:ext cx="1905000" cy="182880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144779"/>
            <a:ext cx="8324215" cy="1259205"/>
            <a:chOff x="409955" y="144779"/>
            <a:chExt cx="8324215" cy="12592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955" y="246888"/>
              <a:ext cx="8324088" cy="8869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6131" y="144779"/>
              <a:ext cx="7028688" cy="12588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9" y="274320"/>
              <a:ext cx="8229600" cy="7924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57199" y="274320"/>
              <a:ext cx="8229600" cy="792480"/>
            </a:xfrm>
            <a:custGeom>
              <a:avLst/>
              <a:gdLst/>
              <a:ahLst/>
              <a:cxnLst/>
              <a:rect l="l" t="t" r="r" b="b"/>
              <a:pathLst>
                <a:path w="8229600" h="792480">
                  <a:moveTo>
                    <a:pt x="0" y="792479"/>
                  </a:moveTo>
                  <a:lnTo>
                    <a:pt x="8229600" y="792479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792479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22272" y="303021"/>
            <a:ext cx="62985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Completing</a:t>
            </a:r>
            <a:r>
              <a:rPr spc="-55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Document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0" y="1034796"/>
            <a:ext cx="5332730" cy="2379345"/>
            <a:chOff x="0" y="1034796"/>
            <a:chExt cx="5332730" cy="237934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034796"/>
              <a:ext cx="745236" cy="9159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279" y="1045464"/>
              <a:ext cx="4997196" cy="8991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766316"/>
              <a:ext cx="745236" cy="9159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5279" y="1776984"/>
              <a:ext cx="4701540" cy="8991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497836"/>
              <a:ext cx="745236" cy="9159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5279" y="2508504"/>
              <a:ext cx="2351532" cy="8991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53411" y="2508504"/>
              <a:ext cx="2008632" cy="89916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31140" y="892277"/>
            <a:ext cx="4831080" cy="2220595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020"/>
              </a:spcBef>
              <a:buClr>
                <a:srgbClr val="FF9933"/>
              </a:buClr>
              <a:buChar char="o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All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blank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spaces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completed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920"/>
              </a:spcBef>
              <a:buClr>
                <a:srgbClr val="FF9933"/>
              </a:buClr>
              <a:buChar char="o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No</a:t>
            </a:r>
            <a:r>
              <a:rPr sz="3200" spc="-5" dirty="0">
                <a:latin typeface="Calibri"/>
                <a:cs typeface="Calibri"/>
              </a:rPr>
              <a:t> additions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or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deletions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920"/>
              </a:spcBef>
              <a:buClr>
                <a:srgbClr val="FF9933"/>
              </a:buClr>
              <a:buChar char="o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Signatures obtained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02144" y="3223196"/>
            <a:ext cx="8027034" cy="711835"/>
            <a:chOff x="902144" y="3223196"/>
            <a:chExt cx="8027034" cy="711835"/>
          </a:xfrm>
        </p:grpSpPr>
        <p:sp>
          <p:nvSpPr>
            <p:cNvPr id="18" name="object 18"/>
            <p:cNvSpPr/>
            <p:nvPr/>
          </p:nvSpPr>
          <p:spPr>
            <a:xfrm>
              <a:off x="915162" y="3236213"/>
              <a:ext cx="8001000" cy="685800"/>
            </a:xfrm>
            <a:custGeom>
              <a:avLst/>
              <a:gdLst/>
              <a:ahLst/>
              <a:cxnLst/>
              <a:rect l="l" t="t" r="r" b="b"/>
              <a:pathLst>
                <a:path w="8001000" h="685800">
                  <a:moveTo>
                    <a:pt x="8001000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8001000" y="685800"/>
                  </a:lnTo>
                  <a:lnTo>
                    <a:pt x="8001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15162" y="3236213"/>
              <a:ext cx="8001000" cy="685800"/>
            </a:xfrm>
            <a:custGeom>
              <a:avLst/>
              <a:gdLst/>
              <a:ahLst/>
              <a:cxnLst/>
              <a:rect l="l" t="t" r="r" b="b"/>
              <a:pathLst>
                <a:path w="8001000" h="685800">
                  <a:moveTo>
                    <a:pt x="0" y="685800"/>
                  </a:moveTo>
                  <a:lnTo>
                    <a:pt x="8001000" y="685800"/>
                  </a:lnTo>
                  <a:lnTo>
                    <a:pt x="80010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58062" y="3199612"/>
            <a:ext cx="742378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3564" marR="5080" indent="-1841500">
              <a:lnSpc>
                <a:spcPct val="12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FDA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21CFR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50-</a:t>
            </a:r>
            <a:r>
              <a:rPr sz="2000" spc="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patient</a:t>
            </a:r>
            <a:r>
              <a:rPr sz="200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or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authorized</a:t>
            </a:r>
            <a:r>
              <a:rPr sz="200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representative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shall</a:t>
            </a:r>
            <a:r>
              <a:rPr sz="2000" spc="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sign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date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informed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consent.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15161" y="4060697"/>
            <a:ext cx="8001000" cy="762000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50"/>
              </a:spcBef>
            </a:pPr>
            <a:r>
              <a:rPr sz="2000" dirty="0">
                <a:latin typeface="Times New Roman"/>
                <a:cs typeface="Times New Roman"/>
              </a:rPr>
              <a:t>45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CFR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46-</a:t>
            </a:r>
            <a:r>
              <a:rPr sz="2000" spc="4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….signed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patient</a:t>
            </a:r>
            <a:r>
              <a:rPr sz="20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or</a:t>
            </a:r>
            <a:r>
              <a:rPr sz="20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legally</a:t>
            </a:r>
            <a:r>
              <a:rPr sz="20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authorized</a:t>
            </a:r>
            <a:endParaRPr sz="2000">
              <a:latin typeface="Times New Roman"/>
              <a:cs typeface="Times New Roman"/>
            </a:endParaRPr>
          </a:p>
          <a:p>
            <a:pPr marL="2250440">
              <a:lnSpc>
                <a:spcPct val="100000"/>
              </a:lnSpc>
              <a:spcBef>
                <a:spcPts val="240"/>
              </a:spcBef>
            </a:pPr>
            <a:r>
              <a:rPr sz="20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representative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15161" y="5029961"/>
            <a:ext cx="8001000" cy="990600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1765">
              <a:lnSpc>
                <a:spcPts val="2215"/>
              </a:lnSpc>
            </a:pPr>
            <a:r>
              <a:rPr sz="1900" spc="-5" dirty="0">
                <a:latin typeface="Times New Roman"/>
                <a:cs typeface="Times New Roman"/>
              </a:rPr>
              <a:t>ICH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GCP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E6 4.8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–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…the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informed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consent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should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be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signed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endParaRPr sz="2000">
              <a:latin typeface="Times New Roman"/>
              <a:cs typeface="Times New Roman"/>
            </a:endParaRPr>
          </a:p>
          <a:p>
            <a:pPr marL="1919605" marR="76898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personally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dated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subject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legally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authorized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representative.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67155" y="6068566"/>
            <a:ext cx="8095615" cy="727075"/>
            <a:chOff x="867155" y="6068566"/>
            <a:chExt cx="8095615" cy="727075"/>
          </a:xfrm>
        </p:grpSpPr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7155" y="6068566"/>
              <a:ext cx="8095488" cy="70408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68267" y="6143242"/>
              <a:ext cx="2514600" cy="65227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14399" y="6096000"/>
              <a:ext cx="8001000" cy="6096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09416" y="6164578"/>
              <a:ext cx="2432304" cy="569976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914400" y="6096000"/>
            <a:ext cx="8001000" cy="6096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447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0"/>
              </a:spcBef>
            </a:pPr>
            <a:r>
              <a:rPr sz="2000" spc="-5" dirty="0">
                <a:latin typeface="Times New Roman"/>
                <a:cs typeface="Times New Roman"/>
              </a:rPr>
              <a:t>Institutional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Policies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440423" y="990600"/>
            <a:ext cx="2474976" cy="2353055"/>
          </a:xfrm>
          <a:prstGeom prst="rect">
            <a:avLst/>
          </a:prstGeom>
        </p:spPr>
      </p:pic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246888"/>
            <a:ext cx="8324215" cy="1271270"/>
            <a:chOff x="409955" y="246888"/>
            <a:chExt cx="8324215" cy="1271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955" y="246888"/>
              <a:ext cx="8324088" cy="12374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3123" y="365760"/>
              <a:ext cx="6394704" cy="11521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9" y="274320"/>
              <a:ext cx="8229600" cy="1143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2501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70"/>
              </a:spcBef>
            </a:pPr>
            <a:r>
              <a:rPr sz="4000" spc="-5" dirty="0"/>
              <a:t>Completing</a:t>
            </a:r>
            <a:r>
              <a:rPr sz="4000" spc="5" dirty="0"/>
              <a:t> </a:t>
            </a:r>
            <a:r>
              <a:rPr sz="4000" spc="-5" dirty="0"/>
              <a:t>the</a:t>
            </a:r>
            <a:r>
              <a:rPr sz="4000" spc="-15" dirty="0"/>
              <a:t> </a:t>
            </a:r>
            <a:r>
              <a:rPr sz="4000" spc="-5" dirty="0"/>
              <a:t>Document</a:t>
            </a:r>
            <a:endParaRPr sz="4000"/>
          </a:p>
        </p:txBody>
      </p:sp>
      <p:grpSp>
        <p:nvGrpSpPr>
          <p:cNvPr id="7" name="object 7"/>
          <p:cNvGrpSpPr/>
          <p:nvPr/>
        </p:nvGrpSpPr>
        <p:grpSpPr>
          <a:xfrm>
            <a:off x="257447" y="1546860"/>
            <a:ext cx="3296920" cy="680085"/>
            <a:chOff x="257447" y="1546860"/>
            <a:chExt cx="3296920" cy="68008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7447" y="1796680"/>
              <a:ext cx="151093" cy="1716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240" y="1546860"/>
              <a:ext cx="3157728" cy="67970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31140" y="1622805"/>
            <a:ext cx="3119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2400" dirty="0">
                <a:solidFill>
                  <a:srgbClr val="FF9933"/>
                </a:solidFill>
                <a:latin typeface="Times New Roman"/>
                <a:cs typeface="Times New Roman"/>
              </a:rPr>
              <a:t>o	</a:t>
            </a:r>
            <a:r>
              <a:rPr sz="2400" spc="-5" dirty="0">
                <a:latin typeface="Times New Roman"/>
                <a:cs typeface="Times New Roman"/>
              </a:rPr>
              <a:t>Document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distribution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90955" y="2080260"/>
            <a:ext cx="8136890" cy="984885"/>
            <a:chOff x="790955" y="2080260"/>
            <a:chExt cx="8136890" cy="984885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0955" y="2106168"/>
              <a:ext cx="8095488" cy="8564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8575" y="2080260"/>
              <a:ext cx="8129016" cy="9845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8199" y="2133600"/>
              <a:ext cx="8001000" cy="76200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838200" y="2133600"/>
            <a:ext cx="8001000" cy="762000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295"/>
              </a:spcBef>
            </a:pPr>
            <a:r>
              <a:rPr sz="2000" dirty="0">
                <a:latin typeface="Times New Roman"/>
                <a:cs typeface="Times New Roman"/>
              </a:rPr>
              <a:t>FDA 21CFR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50-</a:t>
            </a:r>
            <a:r>
              <a:rPr sz="2000" spc="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 copy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Informed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Consent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shall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given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patient</a:t>
            </a:r>
            <a:endParaRPr sz="2000">
              <a:latin typeface="Times New Roman"/>
              <a:cs typeface="Times New Roman"/>
            </a:endParaRPr>
          </a:p>
          <a:p>
            <a:pPr marL="1932939">
              <a:lnSpc>
                <a:spcPct val="100000"/>
              </a:lnSpc>
              <a:spcBef>
                <a:spcPts val="484"/>
              </a:spcBef>
            </a:pP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representative.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90955" y="2994660"/>
            <a:ext cx="8095615" cy="882650"/>
            <a:chOff x="790955" y="2994660"/>
            <a:chExt cx="8095615" cy="88265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0955" y="3020568"/>
              <a:ext cx="8095488" cy="85648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8575" y="2994660"/>
              <a:ext cx="7106411" cy="61874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8199" y="3048000"/>
              <a:ext cx="8001000" cy="762000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838200" y="3048000"/>
            <a:ext cx="8001000" cy="762000"/>
          </a:xfrm>
          <a:prstGeom prst="rect">
            <a:avLst/>
          </a:prstGeom>
          <a:ln w="9144">
            <a:solidFill>
              <a:srgbClr val="7C5F9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295"/>
              </a:spcBef>
            </a:pPr>
            <a:r>
              <a:rPr sz="2000" dirty="0">
                <a:latin typeface="Times New Roman"/>
                <a:cs typeface="Times New Roman"/>
              </a:rPr>
              <a:t>45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CFR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46-</a:t>
            </a:r>
            <a:r>
              <a:rPr sz="2000" spc="4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 copy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shall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given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person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signing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form.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90955" y="3985259"/>
            <a:ext cx="8095615" cy="984885"/>
            <a:chOff x="790955" y="3985259"/>
            <a:chExt cx="8095615" cy="984885"/>
          </a:xfrm>
        </p:grpSpPr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0955" y="4011167"/>
              <a:ext cx="8095488" cy="9326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8575" y="3985259"/>
              <a:ext cx="7743444" cy="9845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8199" y="4038599"/>
              <a:ext cx="8001000" cy="83820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838200" y="4038600"/>
            <a:ext cx="8001000" cy="83820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R="393065" algn="ctr">
              <a:lnSpc>
                <a:spcPct val="100000"/>
              </a:lnSpc>
              <a:spcBef>
                <a:spcPts val="300"/>
              </a:spcBef>
              <a:tabLst>
                <a:tab pos="565150" algn="l"/>
              </a:tabLst>
            </a:pPr>
            <a:r>
              <a:rPr sz="2000" dirty="0">
                <a:latin typeface="Times New Roman"/>
                <a:cs typeface="Times New Roman"/>
              </a:rPr>
              <a:t>ICH	GCP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E6 4.8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 subject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should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receive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 copy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signed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endParaRPr sz="2000">
              <a:latin typeface="Times New Roman"/>
              <a:cs typeface="Times New Roman"/>
            </a:endParaRPr>
          </a:p>
          <a:p>
            <a:pPr marL="391160" algn="ctr">
              <a:lnSpc>
                <a:spcPct val="100000"/>
              </a:lnSpc>
              <a:spcBef>
                <a:spcPts val="475"/>
              </a:spcBef>
            </a:pPr>
            <a:r>
              <a:rPr sz="2000" dirty="0">
                <a:latin typeface="Times New Roman"/>
                <a:cs typeface="Times New Roman"/>
              </a:rPr>
              <a:t>dated</a:t>
            </a:r>
            <a:r>
              <a:rPr sz="2000" spc="4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written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informed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consent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form…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90955" y="5154167"/>
            <a:ext cx="8095615" cy="704215"/>
            <a:chOff x="790955" y="5154167"/>
            <a:chExt cx="8095615" cy="704215"/>
          </a:xfrm>
        </p:grpSpPr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90955" y="5154167"/>
              <a:ext cx="8095488" cy="70408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96639" y="5234939"/>
              <a:ext cx="2481072" cy="61874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8199" y="5181599"/>
              <a:ext cx="8001000" cy="609600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838200" y="5181600"/>
            <a:ext cx="8001000" cy="6096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447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0"/>
              </a:spcBef>
            </a:pPr>
            <a:r>
              <a:rPr sz="2000" spc="-5" dirty="0">
                <a:latin typeface="Times New Roman"/>
                <a:cs typeface="Times New Roman"/>
              </a:rPr>
              <a:t>Institutional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Policies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246888"/>
            <a:ext cx="8324215" cy="1332230"/>
            <a:chOff x="409955" y="246888"/>
            <a:chExt cx="8324215" cy="1332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955" y="246888"/>
              <a:ext cx="8324088" cy="12374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6131" y="320040"/>
              <a:ext cx="7028688" cy="12588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9" y="274320"/>
              <a:ext cx="8229600" cy="1143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217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10"/>
              </a:spcBef>
            </a:pPr>
            <a:r>
              <a:rPr dirty="0"/>
              <a:t>Completing</a:t>
            </a:r>
            <a:r>
              <a:rPr spc="-45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Document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7340" y="1620977"/>
            <a:ext cx="7900034" cy="2134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7160" indent="-125095">
              <a:lnSpc>
                <a:spcPct val="100000"/>
              </a:lnSpc>
              <a:spcBef>
                <a:spcPts val="95"/>
              </a:spcBef>
              <a:buSzPct val="96428"/>
              <a:buFont typeface="Arial"/>
              <a:buChar char="•"/>
              <a:tabLst>
                <a:tab pos="137795" algn="l"/>
              </a:tabLst>
            </a:pPr>
            <a:r>
              <a:rPr sz="2800" spc="-5" dirty="0">
                <a:latin typeface="Times New Roman"/>
                <a:cs typeface="Times New Roman"/>
              </a:rPr>
              <a:t>When do you need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witness?</a:t>
            </a:r>
            <a:endParaRPr sz="2800">
              <a:latin typeface="Times New Roman"/>
              <a:cs typeface="Times New Roman"/>
            </a:endParaRPr>
          </a:p>
          <a:p>
            <a:pPr marL="1103630" lvl="1" indent="-177165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1104265" algn="l"/>
              </a:tabLst>
            </a:pPr>
            <a:r>
              <a:rPr sz="2400" spc="-10" dirty="0">
                <a:latin typeface="Times New Roman"/>
                <a:cs typeface="Times New Roman"/>
              </a:rPr>
              <a:t>When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presenting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informed </a:t>
            </a:r>
            <a:r>
              <a:rPr sz="2400" dirty="0">
                <a:latin typeface="Times New Roman"/>
                <a:cs typeface="Times New Roman"/>
              </a:rPr>
              <a:t>consent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document </a:t>
            </a:r>
            <a:r>
              <a:rPr sz="2400" dirty="0">
                <a:latin typeface="Times New Roman"/>
                <a:cs typeface="Times New Roman"/>
              </a:rPr>
              <a:t>orally</a:t>
            </a:r>
            <a:endParaRPr sz="2400">
              <a:latin typeface="Times New Roman"/>
              <a:cs typeface="Times New Roman"/>
            </a:endParaRPr>
          </a:p>
          <a:p>
            <a:pPr marL="1109980" lvl="1" indent="-183515">
              <a:lnSpc>
                <a:spcPct val="100000"/>
              </a:lnSpc>
              <a:buFont typeface="Arial"/>
              <a:buChar char="•"/>
              <a:tabLst>
                <a:tab pos="1110615" algn="l"/>
              </a:tabLst>
            </a:pPr>
            <a:r>
              <a:rPr sz="2400" spc="-5" dirty="0">
                <a:latin typeface="Times New Roman"/>
                <a:cs typeface="Times New Roman"/>
              </a:rPr>
              <a:t>Use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short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form</a:t>
            </a:r>
            <a:endParaRPr sz="2400">
              <a:latin typeface="Times New Roman"/>
              <a:cs typeface="Times New Roman"/>
            </a:endParaRPr>
          </a:p>
          <a:p>
            <a:pPr marL="1186180" lvl="1" indent="-259715">
              <a:lnSpc>
                <a:spcPct val="100000"/>
              </a:lnSpc>
              <a:buFont typeface="Arial"/>
              <a:buChar char="•"/>
              <a:tabLst>
                <a:tab pos="1186180" algn="l"/>
                <a:tab pos="1186815" algn="l"/>
              </a:tabLst>
            </a:pPr>
            <a:r>
              <a:rPr sz="2400" dirty="0">
                <a:latin typeface="Times New Roman"/>
                <a:cs typeface="Times New Roman"/>
              </a:rPr>
              <a:t>If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required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IRB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Who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can be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witness?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15695" y="4732020"/>
            <a:ext cx="8235950" cy="1823085"/>
            <a:chOff x="615695" y="4732020"/>
            <a:chExt cx="8235950" cy="182308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8555" y="4773168"/>
              <a:ext cx="8095488" cy="16184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5695" y="4732020"/>
              <a:ext cx="8235696" cy="18227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5799" y="4800600"/>
              <a:ext cx="8001000" cy="152400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85800" y="4800600"/>
            <a:ext cx="8001000" cy="1524000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1692275" marR="128270" indent="-1536700">
              <a:lnSpc>
                <a:spcPct val="100000"/>
              </a:lnSpc>
              <a:spcBef>
                <a:spcPts val="285"/>
              </a:spcBef>
              <a:tabLst>
                <a:tab pos="4347845" algn="l"/>
              </a:tabLst>
            </a:pPr>
            <a:r>
              <a:rPr sz="2400" dirty="0">
                <a:latin typeface="Times New Roman"/>
                <a:cs typeface="Times New Roman"/>
              </a:rPr>
              <a:t>ICH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GCP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Impartial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witness –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person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who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independent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trial,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who cannot	be unfairly influenced by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people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involved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trial,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who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attends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marL="169227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informed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consent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process…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24355" y="0"/>
            <a:ext cx="7714615" cy="1091565"/>
            <a:chOff x="1324355" y="0"/>
            <a:chExt cx="7714615" cy="10915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4355" y="48767"/>
              <a:ext cx="7714488" cy="7802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6147" y="0"/>
              <a:ext cx="6467856" cy="10911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1599" y="76200"/>
              <a:ext cx="7620000" cy="6858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71600" y="76200"/>
            <a:ext cx="7620000" cy="68580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5"/>
              </a:spcBef>
            </a:pPr>
            <a:r>
              <a:rPr sz="4000" spc="-5" dirty="0"/>
              <a:t>Decision-Making</a:t>
            </a:r>
            <a:r>
              <a:rPr sz="4000" spc="5" dirty="0"/>
              <a:t> </a:t>
            </a:r>
            <a:r>
              <a:rPr sz="4000" spc="-5" dirty="0"/>
              <a:t>Capacity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78739" y="862330"/>
            <a:ext cx="8958580" cy="5635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Decision-making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capacity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often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referred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legal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term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competency.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Decision-making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capacity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not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black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white.</a:t>
            </a:r>
            <a:endParaRPr sz="2000">
              <a:latin typeface="Times New Roman"/>
              <a:cs typeface="Times New Roman"/>
            </a:endParaRPr>
          </a:p>
          <a:p>
            <a:pPr marL="528955" indent="-516890">
              <a:lnSpc>
                <a:spcPct val="100000"/>
              </a:lnSpc>
              <a:spcBef>
                <a:spcPts val="475"/>
              </a:spcBef>
              <a:buAutoNum type="arabicPeriod"/>
              <a:tabLst>
                <a:tab pos="528955" algn="l"/>
                <a:tab pos="529590" algn="l"/>
              </a:tabLst>
            </a:pP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components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decision-making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capacity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follows: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484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ability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understand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options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5" dirty="0">
                <a:latin typeface="Times New Roman"/>
                <a:cs typeface="Times New Roman"/>
              </a:rPr>
              <a:t> ability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understand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consequences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 choosing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each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options</a:t>
            </a:r>
            <a:endParaRPr sz="2000">
              <a:latin typeface="Times New Roman"/>
              <a:cs typeface="Times New Roman"/>
            </a:endParaRPr>
          </a:p>
          <a:p>
            <a:pPr marL="469900" marR="330200" indent="-457200" algn="just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ability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evaluate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personal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cost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benefit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each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consequences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relate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them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 your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own</a:t>
            </a:r>
            <a:r>
              <a:rPr sz="2000" dirty="0">
                <a:latin typeface="Times New Roman"/>
                <a:cs typeface="Times New Roman"/>
              </a:rPr>
              <a:t> set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values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spc="-5" dirty="0">
                <a:latin typeface="Times New Roman"/>
                <a:cs typeface="Times New Roman"/>
              </a:rPr>
              <a:t>priorities</a:t>
            </a:r>
            <a:endParaRPr sz="2000">
              <a:latin typeface="Times New Roman"/>
              <a:cs typeface="Times New Roman"/>
            </a:endParaRPr>
          </a:p>
          <a:p>
            <a:pPr marL="469900" marR="273050" indent="-457200" algn="just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If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you</a:t>
            </a:r>
            <a:r>
              <a:rPr sz="2000" dirty="0">
                <a:latin typeface="Times New Roman"/>
                <a:cs typeface="Times New Roman"/>
              </a:rPr>
              <a:t> are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able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 </a:t>
            </a:r>
            <a:r>
              <a:rPr sz="2000" spc="-5" dirty="0">
                <a:latin typeface="Times New Roman"/>
                <a:cs typeface="Times New Roman"/>
              </a:rPr>
              <a:t>all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components,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family members,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court-appointed </a:t>
            </a:r>
            <a:r>
              <a:rPr sz="2000" spc="-4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guardians, or others (as </a:t>
            </a:r>
            <a:r>
              <a:rPr sz="2000" spc="-5" dirty="0">
                <a:latin typeface="Times New Roman"/>
                <a:cs typeface="Times New Roman"/>
              </a:rPr>
              <a:t>determined </a:t>
            </a:r>
            <a:r>
              <a:rPr sz="2000" dirty="0">
                <a:latin typeface="Times New Roman"/>
                <a:cs typeface="Times New Roman"/>
              </a:rPr>
              <a:t>by </a:t>
            </a:r>
            <a:r>
              <a:rPr sz="2000" spc="-5" dirty="0">
                <a:latin typeface="Times New Roman"/>
                <a:cs typeface="Times New Roman"/>
              </a:rPr>
              <a:t>state law) </a:t>
            </a:r>
            <a:r>
              <a:rPr sz="2000" spc="-10" dirty="0">
                <a:latin typeface="Times New Roman"/>
                <a:cs typeface="Times New Roman"/>
              </a:rPr>
              <a:t>may </a:t>
            </a:r>
            <a:r>
              <a:rPr sz="2000" dirty="0">
                <a:latin typeface="Times New Roman"/>
                <a:cs typeface="Times New Roman"/>
              </a:rPr>
              <a:t>act as "surrogate decision-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makers"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make</a:t>
            </a:r>
            <a:r>
              <a:rPr sz="2000" dirty="0">
                <a:latin typeface="Times New Roman"/>
                <a:cs typeface="Times New Roman"/>
              </a:rPr>
              <a:t> decisions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you.</a:t>
            </a:r>
            <a:endParaRPr sz="20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75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have </a:t>
            </a:r>
            <a:r>
              <a:rPr sz="2000" spc="-5" dirty="0">
                <a:latin typeface="Times New Roman"/>
                <a:cs typeface="Times New Roman"/>
              </a:rPr>
              <a:t>decision-making </a:t>
            </a:r>
            <a:r>
              <a:rPr sz="2000" dirty="0">
                <a:latin typeface="Times New Roman"/>
                <a:cs typeface="Times New Roman"/>
              </a:rPr>
              <a:t>capacity does </a:t>
            </a:r>
            <a:r>
              <a:rPr sz="2000" spc="5" dirty="0">
                <a:latin typeface="Times New Roman"/>
                <a:cs typeface="Times New Roman"/>
              </a:rPr>
              <a:t>not </a:t>
            </a:r>
            <a:r>
              <a:rPr sz="2000" spc="-5" dirty="0">
                <a:latin typeface="Times New Roman"/>
                <a:cs typeface="Times New Roman"/>
              </a:rPr>
              <a:t>mean </a:t>
            </a:r>
            <a:r>
              <a:rPr sz="2000" dirty="0">
                <a:latin typeface="Times New Roman"/>
                <a:cs typeface="Times New Roman"/>
              </a:rPr>
              <a:t>that you, as the patient, will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always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make</a:t>
            </a:r>
            <a:r>
              <a:rPr sz="2000" dirty="0">
                <a:latin typeface="Times New Roman"/>
                <a:cs typeface="Times New Roman"/>
              </a:rPr>
              <a:t> "good"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decisions,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decisions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your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doctor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agrees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with.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Likewise,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making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"bad" decision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does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not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mean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 you, as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patient,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5" dirty="0">
                <a:latin typeface="Times New Roman"/>
                <a:cs typeface="Times New Roman"/>
              </a:rPr>
              <a:t> "incompetent"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not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have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decision-making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capacity.</a:t>
            </a:r>
            <a:endParaRPr sz="2000">
              <a:latin typeface="Times New Roman"/>
              <a:cs typeface="Times New Roman"/>
            </a:endParaRPr>
          </a:p>
          <a:p>
            <a:pPr marL="469900" marR="220979" indent="-457200">
              <a:lnSpc>
                <a:spcPct val="100000"/>
              </a:lnSpc>
              <a:spcBef>
                <a:spcPts val="484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Decision-making </a:t>
            </a:r>
            <a:r>
              <a:rPr sz="2000" spc="-20" dirty="0">
                <a:latin typeface="Times New Roman"/>
                <a:cs typeface="Times New Roman"/>
              </a:rPr>
              <a:t>capacity, </a:t>
            </a:r>
            <a:r>
              <a:rPr sz="2000" dirty="0">
                <a:latin typeface="Times New Roman"/>
                <a:cs typeface="Times New Roman"/>
              </a:rPr>
              <a:t>or </a:t>
            </a:r>
            <a:r>
              <a:rPr sz="2000" spc="-15" dirty="0">
                <a:latin typeface="Times New Roman"/>
                <a:cs typeface="Times New Roman"/>
              </a:rPr>
              <a:t>competency, </a:t>
            </a:r>
            <a:r>
              <a:rPr sz="2000" spc="-5" dirty="0">
                <a:latin typeface="Times New Roman"/>
                <a:cs typeface="Times New Roman"/>
              </a:rPr>
              <a:t>simply means </a:t>
            </a:r>
            <a:r>
              <a:rPr sz="2000" dirty="0">
                <a:latin typeface="Times New Roman"/>
                <a:cs typeface="Times New Roman"/>
              </a:rPr>
              <a:t>that you </a:t>
            </a:r>
            <a:r>
              <a:rPr sz="2000" spc="-5" dirty="0">
                <a:latin typeface="Times New Roman"/>
                <a:cs typeface="Times New Roman"/>
              </a:rPr>
              <a:t>can </a:t>
            </a:r>
            <a:r>
              <a:rPr sz="2000" dirty="0">
                <a:latin typeface="Times New Roman"/>
                <a:cs typeface="Times New Roman"/>
              </a:rPr>
              <a:t>understand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 explain the options, their </a:t>
            </a:r>
            <a:r>
              <a:rPr sz="2000" spc="-5" dirty="0">
                <a:latin typeface="Times New Roman"/>
                <a:cs typeface="Times New Roman"/>
              </a:rPr>
              <a:t>implications, </a:t>
            </a:r>
            <a:r>
              <a:rPr sz="2000" dirty="0">
                <a:latin typeface="Times New Roman"/>
                <a:cs typeface="Times New Roman"/>
              </a:rPr>
              <a:t>and give a rational reason </a:t>
            </a:r>
            <a:r>
              <a:rPr sz="2000" spc="5" dirty="0">
                <a:latin typeface="Times New Roman"/>
                <a:cs typeface="Times New Roman"/>
              </a:rPr>
              <a:t>why </a:t>
            </a:r>
            <a:r>
              <a:rPr sz="2000" dirty="0">
                <a:latin typeface="Times New Roman"/>
                <a:cs typeface="Times New Roman"/>
              </a:rPr>
              <a:t>you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would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decide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 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particular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option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instead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others.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400" y="15457"/>
            <a:ext cx="1053547" cy="67012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10155" y="60960"/>
            <a:ext cx="6724015" cy="1762125"/>
            <a:chOff x="2010155" y="60960"/>
            <a:chExt cx="6724015" cy="17621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0155" y="246888"/>
              <a:ext cx="6723888" cy="12374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4327" y="60960"/>
              <a:ext cx="5623560" cy="17617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7399" y="274319"/>
              <a:ext cx="6629400" cy="11430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057400" y="274320"/>
            <a:ext cx="6629400" cy="114300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370"/>
              </a:lnSpc>
            </a:pPr>
            <a:r>
              <a:rPr sz="4000" b="1" spc="-5" dirty="0">
                <a:latin typeface="Times New Roman"/>
                <a:cs typeface="Times New Roman"/>
              </a:rPr>
              <a:t>Revisions</a:t>
            </a:r>
            <a:r>
              <a:rPr sz="4000" b="1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to</a:t>
            </a:r>
            <a:r>
              <a:rPr sz="4000" b="1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Informed</a:t>
            </a:r>
            <a:endParaRPr sz="4000">
              <a:latin typeface="Times New Roman"/>
              <a:cs typeface="Times New Roman"/>
            </a:endParaRPr>
          </a:p>
          <a:p>
            <a:pPr algn="ctr">
              <a:lnSpc>
                <a:spcPts val="4630"/>
              </a:lnSpc>
            </a:pPr>
            <a:r>
              <a:rPr sz="4000" b="1" spc="-5" dirty="0">
                <a:latin typeface="Times New Roman"/>
                <a:cs typeface="Times New Roman"/>
              </a:rPr>
              <a:t>Consent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579829"/>
            <a:ext cx="7983855" cy="43065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527685" marR="5080" indent="-515620">
              <a:lnSpc>
                <a:spcPct val="90000"/>
              </a:lnSpc>
              <a:spcBef>
                <a:spcPts val="42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700" spc="-5" dirty="0">
                <a:latin typeface="Times New Roman"/>
                <a:cs typeface="Times New Roman"/>
              </a:rPr>
              <a:t>Informed </a:t>
            </a:r>
            <a:r>
              <a:rPr sz="2700" dirty="0">
                <a:latin typeface="Times New Roman"/>
                <a:cs typeface="Times New Roman"/>
              </a:rPr>
              <a:t>consent documents </a:t>
            </a:r>
            <a:r>
              <a:rPr sz="2700" spc="-5" dirty="0">
                <a:latin typeface="Times New Roman"/>
                <a:cs typeface="Times New Roman"/>
              </a:rPr>
              <a:t>must </a:t>
            </a:r>
            <a:r>
              <a:rPr sz="2700" dirty="0">
                <a:latin typeface="Times New Roman"/>
                <a:cs typeface="Times New Roman"/>
              </a:rPr>
              <a:t>be revised every 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time new </a:t>
            </a:r>
            <a:r>
              <a:rPr sz="2700" dirty="0">
                <a:latin typeface="Times New Roman"/>
                <a:cs typeface="Times New Roman"/>
              </a:rPr>
              <a:t>safety information becomes available or 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there </a:t>
            </a:r>
            <a:r>
              <a:rPr sz="2700" spc="-5" dirty="0">
                <a:latin typeface="Times New Roman"/>
                <a:cs typeface="Times New Roman"/>
              </a:rPr>
              <a:t>is </a:t>
            </a:r>
            <a:r>
              <a:rPr sz="2700" dirty="0">
                <a:latin typeface="Times New Roman"/>
                <a:cs typeface="Times New Roman"/>
              </a:rPr>
              <a:t>a </a:t>
            </a:r>
            <a:r>
              <a:rPr sz="2700" b="1" i="1" dirty="0">
                <a:latin typeface="Times New Roman"/>
                <a:cs typeface="Times New Roman"/>
              </a:rPr>
              <a:t>change </a:t>
            </a:r>
            <a:r>
              <a:rPr sz="2700" b="1" i="1" spc="-5" dirty="0">
                <a:latin typeface="Times New Roman"/>
                <a:cs typeface="Times New Roman"/>
              </a:rPr>
              <a:t>in </a:t>
            </a:r>
            <a:r>
              <a:rPr sz="2700" b="1" i="1" dirty="0">
                <a:latin typeface="Times New Roman"/>
                <a:cs typeface="Times New Roman"/>
              </a:rPr>
              <a:t>trial procedures, </a:t>
            </a:r>
            <a:r>
              <a:rPr sz="2700" dirty="0">
                <a:latin typeface="Times New Roman"/>
                <a:cs typeface="Times New Roman"/>
              </a:rPr>
              <a:t>participant 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compensation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or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personnel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noted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on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consent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form.</a:t>
            </a:r>
            <a:endParaRPr sz="2700">
              <a:latin typeface="Times New Roman"/>
              <a:cs typeface="Times New Roman"/>
            </a:endParaRPr>
          </a:p>
          <a:p>
            <a:pPr marL="527685" marR="162560" indent="-515620">
              <a:lnSpc>
                <a:spcPct val="90000"/>
              </a:lnSpc>
              <a:spcBef>
                <a:spcPts val="65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700" dirty="0">
                <a:latin typeface="Times New Roman"/>
                <a:cs typeface="Times New Roman"/>
              </a:rPr>
              <a:t>Revisions to the </a:t>
            </a:r>
            <a:r>
              <a:rPr sz="2700" spc="-5" dirty="0">
                <a:latin typeface="Times New Roman"/>
                <a:cs typeface="Times New Roman"/>
              </a:rPr>
              <a:t>informed </a:t>
            </a:r>
            <a:r>
              <a:rPr sz="2700" dirty="0">
                <a:latin typeface="Times New Roman"/>
                <a:cs typeface="Times New Roman"/>
              </a:rPr>
              <a:t>consent </a:t>
            </a:r>
            <a:r>
              <a:rPr sz="2700" spc="-5" dirty="0">
                <a:latin typeface="Times New Roman"/>
                <a:cs typeface="Times New Roman"/>
              </a:rPr>
              <a:t>document must </a:t>
            </a:r>
            <a:r>
              <a:rPr sz="2700" dirty="0">
                <a:latin typeface="Times New Roman"/>
                <a:cs typeface="Times New Roman"/>
              </a:rPr>
              <a:t>be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b="1" i="1" dirty="0">
                <a:latin typeface="Times New Roman"/>
                <a:cs typeface="Times New Roman"/>
              </a:rPr>
              <a:t>approved by an IRB/IEC </a:t>
            </a:r>
            <a:r>
              <a:rPr sz="2700" dirty="0">
                <a:latin typeface="Times New Roman"/>
                <a:cs typeface="Times New Roman"/>
              </a:rPr>
              <a:t>prior to </a:t>
            </a:r>
            <a:r>
              <a:rPr sz="2700" spc="-5" dirty="0">
                <a:latin typeface="Times New Roman"/>
                <a:cs typeface="Times New Roman"/>
              </a:rPr>
              <a:t>its </a:t>
            </a:r>
            <a:r>
              <a:rPr sz="2700" dirty="0">
                <a:latin typeface="Times New Roman"/>
                <a:cs typeface="Times New Roman"/>
              </a:rPr>
              <a:t>use, and the 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informed </a:t>
            </a:r>
            <a:r>
              <a:rPr sz="2700" dirty="0">
                <a:latin typeface="Times New Roman"/>
                <a:cs typeface="Times New Roman"/>
              </a:rPr>
              <a:t>consent process with the </a:t>
            </a:r>
            <a:r>
              <a:rPr sz="2700" spc="-5" dirty="0">
                <a:latin typeface="Times New Roman"/>
                <a:cs typeface="Times New Roman"/>
              </a:rPr>
              <a:t>new </a:t>
            </a:r>
            <a:r>
              <a:rPr sz="2700" dirty="0">
                <a:latin typeface="Times New Roman"/>
                <a:cs typeface="Times New Roman"/>
              </a:rPr>
              <a:t>information 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and documentation needs to be repeated with every 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clinical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trial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participant.</a:t>
            </a:r>
            <a:endParaRPr sz="2700">
              <a:latin typeface="Times New Roman"/>
              <a:cs typeface="Times New Roman"/>
            </a:endParaRPr>
          </a:p>
          <a:p>
            <a:pPr marL="527685" marR="530225" indent="-515620">
              <a:lnSpc>
                <a:spcPts val="2920"/>
              </a:lnSpc>
              <a:spcBef>
                <a:spcPts val="69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participant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is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then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required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to</a:t>
            </a:r>
            <a:r>
              <a:rPr sz="2700" spc="30" dirty="0">
                <a:latin typeface="Times New Roman"/>
                <a:cs typeface="Times New Roman"/>
              </a:rPr>
              <a:t> </a:t>
            </a:r>
            <a:r>
              <a:rPr sz="2700" b="1" i="1" dirty="0">
                <a:latin typeface="Times New Roman"/>
                <a:cs typeface="Times New Roman"/>
              </a:rPr>
              <a:t>sign</a:t>
            </a:r>
            <a:r>
              <a:rPr sz="2700" b="1" i="1" spc="-3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revised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form.</a:t>
            </a:r>
            <a:endParaRPr sz="27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9762" y="523460"/>
            <a:ext cx="1395817" cy="841513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246888"/>
            <a:ext cx="8324215" cy="1332230"/>
            <a:chOff x="409955" y="246888"/>
            <a:chExt cx="8324215" cy="1332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955" y="246888"/>
              <a:ext cx="8324088" cy="12374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0463" y="320040"/>
              <a:ext cx="3241548" cy="12588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9" y="274320"/>
              <a:ext cx="8229600" cy="1143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217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10"/>
              </a:spcBef>
            </a:pPr>
            <a:r>
              <a:rPr spc="-5" dirty="0"/>
              <a:t>Content…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479281" y="6464680"/>
            <a:ext cx="1536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528013"/>
            <a:ext cx="5307330" cy="4142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000" spc="-5" dirty="0">
                <a:latin typeface="Times New Roman"/>
                <a:cs typeface="Times New Roman"/>
              </a:rPr>
              <a:t>Introduction</a:t>
            </a:r>
            <a:endParaRPr sz="3000" dirty="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000" dirty="0">
                <a:latin typeface="Times New Roman"/>
                <a:cs typeface="Times New Roman"/>
              </a:rPr>
              <a:t>Purpose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of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consent</a:t>
            </a: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3000" dirty="0">
                <a:latin typeface="Times New Roman"/>
                <a:cs typeface="Times New Roman"/>
              </a:rPr>
              <a:t>What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is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informed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consent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form</a:t>
            </a: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3000" spc="-5" dirty="0">
                <a:latin typeface="Times New Roman"/>
                <a:cs typeface="Times New Roman"/>
              </a:rPr>
              <a:t>History</a:t>
            </a:r>
            <a:endParaRPr sz="3000" dirty="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3000" spc="-5" dirty="0">
                <a:latin typeface="Times New Roman"/>
                <a:cs typeface="Times New Roman"/>
              </a:rPr>
              <a:t>Basic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principles</a:t>
            </a:r>
            <a:endParaRPr sz="3000" dirty="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3000" spc="-5" dirty="0">
                <a:latin typeface="Times New Roman"/>
                <a:cs typeface="Times New Roman"/>
              </a:rPr>
              <a:t>Elements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of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informed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consent</a:t>
            </a: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3000" spc="-5" dirty="0">
                <a:latin typeface="Times New Roman"/>
                <a:cs typeface="Times New Roman"/>
              </a:rPr>
              <a:t>Documentation</a:t>
            </a:r>
            <a:endParaRPr sz="3000" dirty="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3000" spc="-70" dirty="0">
                <a:latin typeface="Times New Roman"/>
                <a:cs typeface="Times New Roman"/>
              </a:rPr>
              <a:t>Top</a:t>
            </a:r>
            <a:r>
              <a:rPr sz="3000" spc="-5" dirty="0">
                <a:latin typeface="Times New Roman"/>
                <a:cs typeface="Times New Roman"/>
              </a:rPr>
              <a:t> ten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consent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audit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finding</a:t>
            </a:r>
            <a:endParaRPr sz="3000" dirty="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000" spc="-5" dirty="0">
                <a:latin typeface="Times New Roman"/>
                <a:cs typeface="Times New Roman"/>
              </a:rPr>
              <a:t>Summary</a:t>
            </a:r>
            <a:endParaRPr sz="3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60960"/>
            <a:ext cx="8382000" cy="1762125"/>
            <a:chOff x="409955" y="60960"/>
            <a:chExt cx="8382000" cy="17621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5487" y="60960"/>
              <a:ext cx="8316467" cy="17617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" y="274319"/>
              <a:ext cx="8229600" cy="11430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370"/>
              </a:lnSpc>
            </a:pPr>
            <a:r>
              <a:rPr sz="4000" spc="-5" dirty="0">
                <a:latin typeface="Times New Roman"/>
                <a:cs typeface="Times New Roman"/>
              </a:rPr>
              <a:t>How</a:t>
            </a:r>
            <a:r>
              <a:rPr sz="400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does</a:t>
            </a:r>
            <a:r>
              <a:rPr sz="400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informed</a:t>
            </a:r>
            <a:r>
              <a:rPr sz="4000" spc="1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consent apply to</a:t>
            </a:r>
            <a:endParaRPr sz="4000">
              <a:latin typeface="Times New Roman"/>
              <a:cs typeface="Times New Roman"/>
            </a:endParaRPr>
          </a:p>
          <a:p>
            <a:pPr algn="ctr">
              <a:lnSpc>
                <a:spcPts val="4630"/>
              </a:lnSpc>
            </a:pPr>
            <a:r>
              <a:rPr sz="4000" spc="-5" dirty="0">
                <a:latin typeface="Times New Roman"/>
                <a:cs typeface="Times New Roman"/>
              </a:rPr>
              <a:t>children?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420" y="4297014"/>
            <a:ext cx="190356" cy="19063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58140" y="4104132"/>
            <a:ext cx="8257540" cy="2489200"/>
            <a:chOff x="358140" y="4104132"/>
            <a:chExt cx="8257540" cy="248920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3816" y="4104132"/>
              <a:ext cx="5297424" cy="6233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39384" y="4104132"/>
              <a:ext cx="923543" cy="6233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91072" y="4104132"/>
              <a:ext cx="2279904" cy="62331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3816" y="4372356"/>
              <a:ext cx="768096" cy="6233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10056" y="4372356"/>
              <a:ext cx="1225295" cy="6233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63495" y="4372356"/>
              <a:ext cx="868680" cy="6233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60319" y="4372356"/>
              <a:ext cx="1287780" cy="62331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57200" y="4953000"/>
              <a:ext cx="8153400" cy="1635760"/>
            </a:xfrm>
            <a:custGeom>
              <a:avLst/>
              <a:gdLst/>
              <a:ahLst/>
              <a:cxnLst/>
              <a:rect l="l" t="t" r="r" b="b"/>
              <a:pathLst>
                <a:path w="8153400" h="1635759">
                  <a:moveTo>
                    <a:pt x="0" y="1635252"/>
                  </a:moveTo>
                  <a:lnTo>
                    <a:pt x="8153400" y="1635252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1635252"/>
                  </a:lnTo>
                  <a:close/>
                </a:path>
              </a:pathLst>
            </a:custGeom>
            <a:ln w="9144">
              <a:solidFill>
                <a:srgbClr val="CC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16680" y="4899660"/>
              <a:ext cx="1325879" cy="67970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8140" y="5340096"/>
              <a:ext cx="533400" cy="67970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59740" y="1557273"/>
            <a:ext cx="8048625" cy="4980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indent="-515620">
              <a:lnSpc>
                <a:spcPts val="2375"/>
              </a:lnSpc>
              <a:spcBef>
                <a:spcPts val="9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200" spc="-5" dirty="0">
                <a:latin typeface="Times New Roman"/>
                <a:cs typeface="Times New Roman"/>
              </a:rPr>
              <a:t>Children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b="1" i="1" spc="-5" dirty="0">
                <a:latin typeface="Times New Roman"/>
                <a:cs typeface="Times New Roman"/>
              </a:rPr>
              <a:t>do</a:t>
            </a:r>
            <a:r>
              <a:rPr sz="2200" b="1" i="1" spc="15" dirty="0">
                <a:latin typeface="Times New Roman"/>
                <a:cs typeface="Times New Roman"/>
              </a:rPr>
              <a:t> </a:t>
            </a:r>
            <a:r>
              <a:rPr sz="2200" b="1" i="1" spc="-5" dirty="0">
                <a:latin typeface="Times New Roman"/>
                <a:cs typeface="Times New Roman"/>
              </a:rPr>
              <a:t>not</a:t>
            </a:r>
            <a:r>
              <a:rPr sz="2200" b="1" i="1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have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b="1" i="1" spc="-5" dirty="0">
                <a:latin typeface="Times New Roman"/>
                <a:cs typeface="Times New Roman"/>
              </a:rPr>
              <a:t>decision-making</a:t>
            </a:r>
            <a:r>
              <a:rPr sz="2200" b="1" i="1" spc="15" dirty="0">
                <a:latin typeface="Times New Roman"/>
                <a:cs typeface="Times New Roman"/>
              </a:rPr>
              <a:t> </a:t>
            </a:r>
            <a:r>
              <a:rPr sz="2200" b="1" i="1" spc="-5" dirty="0">
                <a:latin typeface="Times New Roman"/>
                <a:cs typeface="Times New Roman"/>
              </a:rPr>
              <a:t>capacity</a:t>
            </a:r>
            <a:r>
              <a:rPr sz="2200" b="1" i="1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to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provide</a:t>
            </a:r>
            <a:endParaRPr sz="2200">
              <a:latin typeface="Times New Roman"/>
              <a:cs typeface="Times New Roman"/>
            </a:endParaRPr>
          </a:p>
          <a:p>
            <a:pPr marL="527685">
              <a:lnSpc>
                <a:spcPts val="2375"/>
              </a:lnSpc>
            </a:pPr>
            <a:r>
              <a:rPr sz="2200" spc="-5" dirty="0">
                <a:latin typeface="Times New Roman"/>
                <a:cs typeface="Times New Roman"/>
              </a:rPr>
              <a:t>informed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consent.</a:t>
            </a:r>
            <a:endParaRPr sz="2200">
              <a:latin typeface="Times New Roman"/>
              <a:cs typeface="Times New Roman"/>
            </a:endParaRPr>
          </a:p>
          <a:p>
            <a:pPr marL="527685" marR="5080" indent="-515620">
              <a:lnSpc>
                <a:spcPct val="80000"/>
              </a:lnSpc>
              <a:spcBef>
                <a:spcPts val="530"/>
              </a:spcBef>
              <a:buFont typeface="Times New Roman"/>
              <a:buAutoNum type="arabicPeriod" startAt="2"/>
              <a:tabLst>
                <a:tab pos="597535" algn="l"/>
                <a:tab pos="598805" algn="l"/>
              </a:tabLst>
            </a:pPr>
            <a:r>
              <a:rPr dirty="0"/>
              <a:t>	</a:t>
            </a:r>
            <a:r>
              <a:rPr sz="2200" spc="-5" dirty="0">
                <a:latin typeface="Times New Roman"/>
                <a:cs typeface="Times New Roman"/>
              </a:rPr>
              <a:t>Since Therefore, </a:t>
            </a:r>
            <a:r>
              <a:rPr sz="2200" b="1" i="1" dirty="0">
                <a:latin typeface="Times New Roman"/>
                <a:cs typeface="Times New Roman"/>
              </a:rPr>
              <a:t>parents or </a:t>
            </a:r>
            <a:r>
              <a:rPr sz="2200" b="1" i="1" spc="-5" dirty="0">
                <a:latin typeface="Times New Roman"/>
                <a:cs typeface="Times New Roman"/>
              </a:rPr>
              <a:t>other </a:t>
            </a:r>
            <a:r>
              <a:rPr sz="2200" b="1" i="1" dirty="0">
                <a:latin typeface="Times New Roman"/>
                <a:cs typeface="Times New Roman"/>
              </a:rPr>
              <a:t>surrogate </a:t>
            </a:r>
            <a:r>
              <a:rPr sz="2200" b="1" i="1" spc="-5" dirty="0">
                <a:latin typeface="Times New Roman"/>
                <a:cs typeface="Times New Roman"/>
              </a:rPr>
              <a:t>decision-makers </a:t>
            </a:r>
            <a:r>
              <a:rPr sz="2200" spc="-10" dirty="0">
                <a:latin typeface="Times New Roman"/>
                <a:cs typeface="Times New Roman"/>
              </a:rPr>
              <a:t>may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give informed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permission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for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diagnosis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treatment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 child,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preferably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with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assent of the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child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whenever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possible.</a:t>
            </a:r>
            <a:endParaRPr sz="2200">
              <a:latin typeface="Times New Roman"/>
              <a:cs typeface="Times New Roman"/>
            </a:endParaRPr>
          </a:p>
          <a:p>
            <a:pPr marL="527685" marR="22225" indent="-515620">
              <a:lnSpc>
                <a:spcPct val="80000"/>
              </a:lnSpc>
              <a:spcBef>
                <a:spcPts val="530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2200" spc="-5" dirty="0">
                <a:latin typeface="Times New Roman"/>
                <a:cs typeface="Times New Roman"/>
              </a:rPr>
              <a:t>Other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disagreements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care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may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result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b="1" i="1" spc="-5" dirty="0">
                <a:latin typeface="Times New Roman"/>
                <a:cs typeface="Times New Roman"/>
              </a:rPr>
              <a:t>court</a:t>
            </a:r>
            <a:r>
              <a:rPr sz="2200" b="1" i="1" spc="10" dirty="0">
                <a:latin typeface="Times New Roman"/>
                <a:cs typeface="Times New Roman"/>
              </a:rPr>
              <a:t> </a:t>
            </a:r>
            <a:r>
              <a:rPr sz="2200" b="1" i="1" spc="-5" dirty="0">
                <a:latin typeface="Times New Roman"/>
                <a:cs typeface="Times New Roman"/>
              </a:rPr>
              <a:t>orders</a:t>
            </a:r>
            <a:r>
              <a:rPr sz="2200" b="1" i="1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that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specify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what treatment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should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occur </a:t>
            </a:r>
            <a:r>
              <a:rPr sz="2200" dirty="0">
                <a:latin typeface="Times New Roman"/>
                <a:cs typeface="Times New Roman"/>
              </a:rPr>
              <a:t>(for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example,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blood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transfusions),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or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</a:t>
            </a:r>
            <a:r>
              <a:rPr sz="2200" dirty="0">
                <a:latin typeface="Times New Roman"/>
                <a:cs typeface="Times New Roman"/>
              </a:rPr>
              <a:t> the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court-ordered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appointment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guardian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to </a:t>
            </a:r>
            <a:r>
              <a:rPr sz="2200" spc="-10" dirty="0">
                <a:latin typeface="Times New Roman"/>
                <a:cs typeface="Times New Roman"/>
              </a:rPr>
              <a:t>make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medical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decisions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for the </a:t>
            </a:r>
            <a:r>
              <a:rPr sz="2200" dirty="0">
                <a:latin typeface="Times New Roman"/>
                <a:cs typeface="Times New Roman"/>
              </a:rPr>
              <a:t>child.</a:t>
            </a:r>
            <a:endParaRPr sz="2200">
              <a:latin typeface="Times New Roman"/>
              <a:cs typeface="Times New Roman"/>
            </a:endParaRPr>
          </a:p>
          <a:p>
            <a:pPr marL="527685" marR="196850" indent="-515620">
              <a:lnSpc>
                <a:spcPct val="80000"/>
              </a:lnSpc>
              <a:spcBef>
                <a:spcPts val="525"/>
              </a:spcBef>
              <a:buClr>
                <a:srgbClr val="800080"/>
              </a:buClr>
              <a:buSzPct val="88636"/>
              <a:buAutoNum type="arabicPeriod" startAt="2"/>
              <a:tabLst>
                <a:tab pos="527685" algn="l"/>
                <a:tab pos="528320" algn="l"/>
              </a:tabLst>
            </a:pPr>
            <a:r>
              <a:rPr sz="2200" spc="-5" dirty="0">
                <a:latin typeface="Times New Roman"/>
                <a:cs typeface="Times New Roman"/>
              </a:rPr>
              <a:t>Depending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</a:t>
            </a:r>
            <a:r>
              <a:rPr sz="2200" dirty="0">
                <a:latin typeface="Times New Roman"/>
                <a:cs typeface="Times New Roman"/>
              </a:rPr>
              <a:t> type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research,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IRB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may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make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provisions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for </a:t>
            </a:r>
            <a:r>
              <a:rPr sz="2200" b="1" i="1" spc="-5" dirty="0">
                <a:latin typeface="Times New Roman"/>
                <a:cs typeface="Times New Roman"/>
              </a:rPr>
              <a:t>“assent</a:t>
            </a:r>
            <a:r>
              <a:rPr sz="2200" spc="-5" dirty="0">
                <a:latin typeface="Times New Roman"/>
                <a:cs typeface="Times New Roman"/>
              </a:rPr>
              <a:t>” of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children</a:t>
            </a:r>
            <a:endParaRPr sz="2200">
              <a:latin typeface="Times New Roman"/>
              <a:cs typeface="Times New Roman"/>
            </a:endParaRPr>
          </a:p>
          <a:p>
            <a:pPr marL="99060" algn="ctr">
              <a:lnSpc>
                <a:spcPct val="100000"/>
              </a:lnSpc>
              <a:spcBef>
                <a:spcPts val="1505"/>
              </a:spcBef>
            </a:pPr>
            <a:r>
              <a:rPr sz="2400" b="1" dirty="0">
                <a:latin typeface="Calibri"/>
                <a:cs typeface="Calibri"/>
              </a:rPr>
              <a:t>Assent</a:t>
            </a:r>
            <a:endParaRPr sz="2400">
              <a:latin typeface="Calibri"/>
              <a:cs typeface="Calibri"/>
            </a:endParaRPr>
          </a:p>
          <a:p>
            <a:pPr marL="88900" marR="177165" algn="just">
              <a:lnSpc>
                <a:spcPct val="101000"/>
              </a:lnSpc>
              <a:spcBef>
                <a:spcPts val="560"/>
              </a:spcBef>
            </a:pPr>
            <a:r>
              <a:rPr sz="2400" dirty="0">
                <a:latin typeface="Calibri"/>
                <a:cs typeface="Calibri"/>
              </a:rPr>
              <a:t>“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child’s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affirmative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agreement</a:t>
            </a:r>
            <a:r>
              <a:rPr sz="2400" dirty="0">
                <a:latin typeface="Times New Roman"/>
                <a:cs typeface="Times New Roman"/>
              </a:rPr>
              <a:t> 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participant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research. </a:t>
            </a:r>
            <a:r>
              <a:rPr sz="2400" spc="-5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Mere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failure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object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should not,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absent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affirmative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agreement,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construed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assent.”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10155" y="21335"/>
            <a:ext cx="7138670" cy="1332230"/>
            <a:chOff x="2010155" y="21335"/>
            <a:chExt cx="7138670" cy="1332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0155" y="21335"/>
              <a:ext cx="7133844" cy="12374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61131" y="94488"/>
              <a:ext cx="5277612" cy="12588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7399" y="48768"/>
              <a:ext cx="7086600" cy="1143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057399" y="48768"/>
              <a:ext cx="7086600" cy="1143000"/>
            </a:xfrm>
            <a:custGeom>
              <a:avLst/>
              <a:gdLst/>
              <a:ahLst/>
              <a:cxnLst/>
              <a:rect l="l" t="t" r="r" b="b"/>
              <a:pathLst>
                <a:path w="7086600" h="1143000">
                  <a:moveTo>
                    <a:pt x="0" y="1143000"/>
                  </a:moveTo>
                  <a:lnTo>
                    <a:pt x="7086600" y="1143000"/>
                  </a:lnTo>
                  <a:lnTo>
                    <a:pt x="70866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0644" rIns="0" bIns="0" rtlCol="0">
            <a:spAutoFit/>
          </a:bodyPr>
          <a:lstStyle/>
          <a:p>
            <a:pPr marL="204279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Consenting</a:t>
            </a:r>
            <a:r>
              <a:rPr spc="-35" dirty="0"/>
              <a:t> </a:t>
            </a:r>
            <a:r>
              <a:rPr dirty="0"/>
              <a:t>minors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2357437" y="1543133"/>
            <a:ext cx="2802890" cy="1787525"/>
            <a:chOff x="2357437" y="1543133"/>
            <a:chExt cx="2802890" cy="178752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19675" y="1543133"/>
              <a:ext cx="1540588" cy="122453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362200" y="2410967"/>
              <a:ext cx="1295400" cy="914400"/>
            </a:xfrm>
            <a:custGeom>
              <a:avLst/>
              <a:gdLst/>
              <a:ahLst/>
              <a:cxnLst/>
              <a:rect l="l" t="t" r="r" b="b"/>
              <a:pathLst>
                <a:path w="1295400" h="914400">
                  <a:moveTo>
                    <a:pt x="1295400" y="0"/>
                  </a:moveTo>
                  <a:lnTo>
                    <a:pt x="0" y="9144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81000" y="3276600"/>
            <a:ext cx="3657600" cy="650875"/>
          </a:xfrm>
          <a:prstGeom prst="rect">
            <a:avLst/>
          </a:prstGeom>
          <a:solidFill>
            <a:srgbClr val="FF9933"/>
          </a:solidFill>
          <a:ln w="9144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800" b="1" spc="-5" dirty="0">
                <a:latin typeface="Times New Roman"/>
                <a:cs typeface="Times New Roman"/>
              </a:rPr>
              <a:t>Subject and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Person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obtaining</a:t>
            </a:r>
            <a:endParaRPr sz="18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consent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sign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the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ICD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36394" y="2464434"/>
            <a:ext cx="381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Yes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81600" y="2438400"/>
            <a:ext cx="1447800" cy="914400"/>
          </a:xfrm>
          <a:custGeom>
            <a:avLst/>
            <a:gdLst/>
            <a:ahLst/>
            <a:cxnLst/>
            <a:rect l="l" t="t" r="r" b="b"/>
            <a:pathLst>
              <a:path w="1447800" h="914400">
                <a:moveTo>
                  <a:pt x="0" y="0"/>
                </a:moveTo>
                <a:lnTo>
                  <a:pt x="1447800" y="9144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718428" y="2388234"/>
            <a:ext cx="304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No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415028" y="3272028"/>
          <a:ext cx="4495800" cy="18562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0748"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Parent/Guardian,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witness,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Person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obtaining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consent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sign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ICD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432">
                <a:tc gridSpan="3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Child Age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7-12 –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Verbal Assent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Only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Child Age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13-17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Written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Assent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Required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8600" y="54210"/>
            <a:ext cx="1517108" cy="1638082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2336" y="246888"/>
            <a:ext cx="8465820" cy="1271270"/>
            <a:chOff x="402336" y="246888"/>
            <a:chExt cx="8465820" cy="1271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956" y="246888"/>
              <a:ext cx="8324088" cy="12374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2336" y="365760"/>
              <a:ext cx="8465820" cy="11521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274320"/>
              <a:ext cx="8229600" cy="1143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250190" rIns="0" bIns="0" rtlCol="0">
            <a:spAutoFit/>
          </a:bodyPr>
          <a:lstStyle/>
          <a:p>
            <a:pPr marL="292735">
              <a:lnSpc>
                <a:spcPct val="100000"/>
              </a:lnSpc>
              <a:spcBef>
                <a:spcPts val="1970"/>
              </a:spcBef>
            </a:pPr>
            <a:r>
              <a:rPr sz="4000" spc="-5" dirty="0"/>
              <a:t>Inform</a:t>
            </a:r>
            <a:r>
              <a:rPr sz="4000" spc="15" dirty="0"/>
              <a:t> </a:t>
            </a:r>
            <a:r>
              <a:rPr sz="4000" spc="-5" dirty="0"/>
              <a:t>consent</a:t>
            </a:r>
            <a:r>
              <a:rPr sz="4000" spc="15" dirty="0"/>
              <a:t> </a:t>
            </a:r>
            <a:r>
              <a:rPr sz="4000" spc="-5" dirty="0"/>
              <a:t>in</a:t>
            </a:r>
            <a:r>
              <a:rPr sz="4000" spc="20" dirty="0"/>
              <a:t> </a:t>
            </a:r>
            <a:r>
              <a:rPr sz="4000" spc="-15" dirty="0"/>
              <a:t>pregnant</a:t>
            </a:r>
            <a:r>
              <a:rPr sz="4000" spc="10" dirty="0"/>
              <a:t> </a:t>
            </a:r>
            <a:r>
              <a:rPr sz="4000" spc="-5" dirty="0"/>
              <a:t>women</a:t>
            </a:r>
            <a:endParaRPr sz="40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535940" y="1619452"/>
            <a:ext cx="7962265" cy="3733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4546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Researchers should obtain informed consent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from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b="1" i="1" dirty="0">
                <a:latin typeface="Times New Roman"/>
                <a:cs typeface="Times New Roman"/>
              </a:rPr>
              <a:t>both</a:t>
            </a:r>
            <a:r>
              <a:rPr sz="3200" b="1" i="1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pregnant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woman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father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Times New Roman"/>
                <a:cs typeface="Times New Roman"/>
              </a:rPr>
              <a:t>Consent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 father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 not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necessary</a:t>
            </a:r>
            <a:r>
              <a:rPr sz="3200" spc="-5" dirty="0">
                <a:latin typeface="Times New Roman"/>
                <a:cs typeface="Times New Roman"/>
              </a:rPr>
              <a:t> if</a:t>
            </a:r>
            <a:endParaRPr sz="3200">
              <a:latin typeface="Times New Roman"/>
              <a:cs typeface="Times New Roman"/>
            </a:endParaRPr>
          </a:p>
          <a:p>
            <a:pPr marL="527685" marR="5080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purpose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 study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 meet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health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needs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 the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mother.</a:t>
            </a:r>
            <a:endParaRPr sz="3200">
              <a:latin typeface="Times New Roman"/>
              <a:cs typeface="Times New Roman"/>
            </a:endParaRPr>
          </a:p>
          <a:p>
            <a:pPr marL="527685" marR="156210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identity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or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where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about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 the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father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can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not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 reasonably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as certained.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29155" y="246888"/>
            <a:ext cx="7409815" cy="1300480"/>
            <a:chOff x="1629155" y="246888"/>
            <a:chExt cx="7409815" cy="1300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9155" y="246888"/>
              <a:ext cx="7409688" cy="12374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1595" y="288036"/>
              <a:ext cx="6551676" cy="12588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6399" y="274320"/>
              <a:ext cx="7315200" cy="11430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676400" y="274320"/>
            <a:ext cx="7315200" cy="114300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132715" rIns="0" bIns="0" rtlCol="0">
            <a:spAutoFit/>
          </a:bodyPr>
          <a:lstStyle/>
          <a:p>
            <a:pPr marL="2426970" marR="676275" indent="-1745614">
              <a:lnSpc>
                <a:spcPct val="100000"/>
              </a:lnSpc>
              <a:spcBef>
                <a:spcPts val="1045"/>
              </a:spcBef>
              <a:tabLst>
                <a:tab pos="3536315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Informed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consent	form in Non English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speaking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person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1570685"/>
            <a:ext cx="6233160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527685" marR="5080" indent="-515620">
              <a:lnSpc>
                <a:spcPts val="3460"/>
              </a:lnSpc>
              <a:spcBef>
                <a:spcPts val="535"/>
              </a:spcBef>
              <a:tabLst>
                <a:tab pos="527685" algn="l"/>
              </a:tabLst>
            </a:pPr>
            <a:r>
              <a:rPr sz="3200" b="0" dirty="0">
                <a:latin typeface="Times New Roman"/>
                <a:cs typeface="Times New Roman"/>
              </a:rPr>
              <a:t>1.	Ideal</a:t>
            </a:r>
            <a:r>
              <a:rPr sz="3200" b="0" spc="-3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is to</a:t>
            </a:r>
            <a:r>
              <a:rPr sz="3200" b="0" spc="-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use consent</a:t>
            </a:r>
            <a:r>
              <a:rPr sz="3200" b="0" spc="-4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translated</a:t>
            </a:r>
            <a:r>
              <a:rPr sz="3200" b="0" spc="-2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to </a:t>
            </a:r>
            <a:r>
              <a:rPr sz="3200" b="0" spc="-785" dirty="0">
                <a:latin typeface="Times New Roman"/>
                <a:cs typeface="Times New Roman"/>
              </a:rPr>
              <a:t> </a:t>
            </a:r>
            <a:r>
              <a:rPr sz="3200" b="0" spc="-15" dirty="0">
                <a:latin typeface="Times New Roman"/>
                <a:cs typeface="Times New Roman"/>
              </a:rPr>
              <a:t>participant’s</a:t>
            </a:r>
            <a:r>
              <a:rPr sz="3200" b="0" spc="-2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native</a:t>
            </a:r>
            <a:r>
              <a:rPr sz="3200" i="1" spc="-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language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2546731"/>
            <a:ext cx="7872730" cy="324548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527685" marR="5080" indent="-515620">
              <a:lnSpc>
                <a:spcPct val="90000"/>
              </a:lnSpc>
              <a:spcBef>
                <a:spcPts val="484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3200" dirty="0">
                <a:latin typeface="Times New Roman"/>
                <a:cs typeface="Times New Roman"/>
              </a:rPr>
              <a:t>A copy of the consent document must be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given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 each subject.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While a translator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may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 helpful in facilitating conversation with a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non-English speaking subject, verbal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translation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consent.</a:t>
            </a:r>
            <a:endParaRPr sz="3200">
              <a:latin typeface="Times New Roman"/>
              <a:cs typeface="Times New Roman"/>
            </a:endParaRPr>
          </a:p>
          <a:p>
            <a:pPr marL="527685" marR="900430" indent="-515620">
              <a:lnSpc>
                <a:spcPts val="3460"/>
              </a:lnSpc>
              <a:spcBef>
                <a:spcPts val="815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3200" dirty="0">
                <a:latin typeface="Times New Roman"/>
                <a:cs typeface="Times New Roman"/>
              </a:rPr>
              <a:t>Document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must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b="1" i="1" dirty="0">
                <a:latin typeface="Times New Roman"/>
                <a:cs typeface="Times New Roman"/>
              </a:rPr>
              <a:t>not</a:t>
            </a:r>
            <a:r>
              <a:rPr sz="3200" b="1" i="1" spc="-20" dirty="0">
                <a:latin typeface="Times New Roman"/>
                <a:cs typeface="Times New Roman"/>
              </a:rPr>
              <a:t> </a:t>
            </a:r>
            <a:r>
              <a:rPr sz="3200" b="1" i="1" dirty="0">
                <a:latin typeface="Times New Roman"/>
                <a:cs typeface="Times New Roman"/>
              </a:rPr>
              <a:t>be </a:t>
            </a:r>
            <a:r>
              <a:rPr sz="3200" dirty="0">
                <a:latin typeface="Times New Roman"/>
                <a:cs typeface="Times New Roman"/>
              </a:rPr>
              <a:t>substituted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for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written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translation.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1991" y="310903"/>
            <a:ext cx="1362008" cy="119633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6031" y="246888"/>
            <a:ext cx="8758555" cy="1271270"/>
            <a:chOff x="256031" y="246888"/>
            <a:chExt cx="8758555" cy="1271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955" y="246888"/>
              <a:ext cx="8324088" cy="12374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031" y="365760"/>
              <a:ext cx="8758428" cy="11521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274320"/>
              <a:ext cx="8229600" cy="1143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250190" rIns="0" bIns="0" rtlCol="0">
            <a:spAutoFit/>
          </a:bodyPr>
          <a:lstStyle/>
          <a:p>
            <a:pPr marL="146685">
              <a:lnSpc>
                <a:spcPct val="100000"/>
              </a:lnSpc>
              <a:spcBef>
                <a:spcPts val="1970"/>
              </a:spcBef>
            </a:pPr>
            <a:r>
              <a:rPr sz="4000" spc="-5" dirty="0"/>
              <a:t>Informed</a:t>
            </a:r>
            <a:r>
              <a:rPr sz="4000" spc="5" dirty="0"/>
              <a:t> </a:t>
            </a:r>
            <a:r>
              <a:rPr sz="4000" spc="-5" dirty="0"/>
              <a:t>consent</a:t>
            </a:r>
            <a:r>
              <a:rPr sz="4000" spc="10" dirty="0"/>
              <a:t> </a:t>
            </a:r>
            <a:r>
              <a:rPr sz="4000" spc="-5" dirty="0"/>
              <a:t>in </a:t>
            </a:r>
            <a:r>
              <a:rPr sz="4000" dirty="0"/>
              <a:t>illiterate</a:t>
            </a:r>
            <a:r>
              <a:rPr sz="4000" spc="-10" dirty="0"/>
              <a:t> </a:t>
            </a:r>
            <a:r>
              <a:rPr sz="4000" spc="-5" dirty="0"/>
              <a:t>person</a:t>
            </a:r>
            <a:endParaRPr sz="40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535940" y="1538985"/>
            <a:ext cx="7991475" cy="372999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144145" indent="-342900">
              <a:lnSpc>
                <a:spcPts val="2590"/>
              </a:lnSpc>
              <a:spcBef>
                <a:spcPts val="725"/>
              </a:spcBef>
              <a:buFont typeface="Wingdings"/>
              <a:buChar char=""/>
              <a:tabLst>
                <a:tab pos="355600" algn="l"/>
              </a:tabLst>
            </a:pPr>
            <a:r>
              <a:rPr sz="2700" spc="-5" dirty="0">
                <a:latin typeface="Times New Roman"/>
                <a:cs typeface="Times New Roman"/>
              </a:rPr>
              <a:t>An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investigator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may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enroll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individuals,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who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can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speak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and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understand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English,</a:t>
            </a:r>
            <a:endParaRPr sz="2700">
              <a:latin typeface="Times New Roman"/>
              <a:cs typeface="Times New Roman"/>
            </a:endParaRPr>
          </a:p>
          <a:p>
            <a:pPr marL="355600" marR="477520" indent="-342900">
              <a:lnSpc>
                <a:spcPts val="2590"/>
              </a:lnSpc>
              <a:spcBef>
                <a:spcPts val="655"/>
              </a:spcBef>
              <a:buFont typeface="Wingdings"/>
              <a:buChar char=""/>
              <a:tabLst>
                <a:tab pos="355600" algn="l"/>
              </a:tabLst>
            </a:pP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potential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subject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must </a:t>
            </a:r>
            <a:r>
              <a:rPr sz="2700" dirty="0">
                <a:latin typeface="Times New Roman"/>
                <a:cs typeface="Times New Roman"/>
              </a:rPr>
              <a:t>be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able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to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place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written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mark</a:t>
            </a:r>
            <a:r>
              <a:rPr sz="2700" spc="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on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consent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form.</a:t>
            </a: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Font typeface="Wingdings"/>
              <a:buChar char=""/>
              <a:tabLst>
                <a:tab pos="355600" algn="l"/>
              </a:tabLst>
            </a:pPr>
            <a:r>
              <a:rPr sz="2700" spc="-5" dirty="0">
                <a:latin typeface="Times New Roman"/>
                <a:cs typeface="Times New Roman"/>
              </a:rPr>
              <a:t>After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that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subject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must</a:t>
            </a:r>
            <a:r>
              <a:rPr sz="2700" dirty="0">
                <a:latin typeface="Times New Roman"/>
                <a:cs typeface="Times New Roman"/>
              </a:rPr>
              <a:t> also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be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able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to:</a:t>
            </a:r>
            <a:endParaRPr sz="2700">
              <a:latin typeface="Times New Roman"/>
              <a:cs typeface="Times New Roman"/>
            </a:endParaRPr>
          </a:p>
          <a:p>
            <a:pPr marL="527685" marR="5080" indent="-515620">
              <a:lnSpc>
                <a:spcPct val="80000"/>
              </a:lnSpc>
              <a:spcBef>
                <a:spcPts val="65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700" dirty="0">
                <a:latin typeface="Times New Roman"/>
                <a:cs typeface="Times New Roman"/>
              </a:rPr>
              <a:t>Comprehend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concepts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study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and understand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 risks and </a:t>
            </a:r>
            <a:r>
              <a:rPr sz="2700" spc="-5" dirty="0">
                <a:latin typeface="Times New Roman"/>
                <a:cs typeface="Times New Roman"/>
              </a:rPr>
              <a:t>benefits </a:t>
            </a:r>
            <a:r>
              <a:rPr sz="2700" dirty="0">
                <a:latin typeface="Times New Roman"/>
                <a:cs typeface="Times New Roman"/>
              </a:rPr>
              <a:t>of the study </a:t>
            </a:r>
            <a:r>
              <a:rPr sz="2700" spc="-5" dirty="0">
                <a:latin typeface="Times New Roman"/>
                <a:cs typeface="Times New Roman"/>
              </a:rPr>
              <a:t>as </a:t>
            </a:r>
            <a:r>
              <a:rPr sz="2700" dirty="0">
                <a:latin typeface="Times New Roman"/>
                <a:cs typeface="Times New Roman"/>
              </a:rPr>
              <a:t>it </a:t>
            </a:r>
            <a:r>
              <a:rPr sz="2700" spc="-5" dirty="0">
                <a:latin typeface="Times New Roman"/>
                <a:cs typeface="Times New Roman"/>
              </a:rPr>
              <a:t>is </a:t>
            </a:r>
            <a:r>
              <a:rPr sz="2700" dirty="0">
                <a:latin typeface="Times New Roman"/>
                <a:cs typeface="Times New Roman"/>
              </a:rPr>
              <a:t>explained 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Times New Roman"/>
                <a:cs typeface="Times New Roman"/>
              </a:rPr>
              <a:t>verbally,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and</a:t>
            </a:r>
            <a:endParaRPr sz="2700">
              <a:latin typeface="Times New Roman"/>
              <a:cs typeface="Times New Roman"/>
            </a:endParaRPr>
          </a:p>
          <a:p>
            <a:pPr marL="527685" marR="151130" indent="-515620">
              <a:lnSpc>
                <a:spcPct val="80000"/>
              </a:lnSpc>
              <a:spcBef>
                <a:spcPts val="645"/>
              </a:spcBef>
              <a:buFont typeface="Times New Roman"/>
              <a:buAutoNum type="arabicPeriod"/>
              <a:tabLst>
                <a:tab pos="612775" algn="l"/>
                <a:tab pos="614045" algn="l"/>
              </a:tabLst>
            </a:pPr>
            <a:r>
              <a:rPr dirty="0"/>
              <a:t>	</a:t>
            </a:r>
            <a:r>
              <a:rPr sz="2700" dirty="0">
                <a:latin typeface="Times New Roman"/>
                <a:cs typeface="Times New Roman"/>
              </a:rPr>
              <a:t>Be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able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to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indicate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approval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or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disapproval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for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study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enrollment.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4476" y="246888"/>
            <a:ext cx="6681470" cy="1271270"/>
            <a:chOff x="2284476" y="246888"/>
            <a:chExt cx="6681470" cy="1271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1156" y="246888"/>
              <a:ext cx="6342888" cy="12374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4476" y="365760"/>
              <a:ext cx="6681216" cy="11521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8400" y="274320"/>
              <a:ext cx="6248400" cy="1143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38400" y="274320"/>
            <a:ext cx="6248400" cy="114300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250190" rIns="0" bIns="0" rtlCol="0">
            <a:spAutoFit/>
          </a:bodyPr>
          <a:lstStyle/>
          <a:p>
            <a:pPr marL="194310">
              <a:lnSpc>
                <a:spcPct val="100000"/>
              </a:lnSpc>
              <a:spcBef>
                <a:spcPts val="1970"/>
              </a:spcBef>
            </a:pPr>
            <a:r>
              <a:rPr sz="4000" spc="-5" dirty="0"/>
              <a:t>When Patient</a:t>
            </a:r>
            <a:r>
              <a:rPr sz="4000" spc="15" dirty="0"/>
              <a:t> </a:t>
            </a:r>
            <a:r>
              <a:rPr sz="4000" dirty="0"/>
              <a:t>In</a:t>
            </a:r>
            <a:r>
              <a:rPr sz="4000" spc="-10" dirty="0"/>
              <a:t> </a:t>
            </a:r>
            <a:r>
              <a:rPr sz="4000" spc="-5" dirty="0"/>
              <a:t>Incapable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535940" y="1549653"/>
            <a:ext cx="7981315" cy="317182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5600" marR="723265" indent="-342900">
              <a:lnSpc>
                <a:spcPts val="2300"/>
              </a:lnSpc>
              <a:spcBef>
                <a:spcPts val="6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Some </a:t>
            </a:r>
            <a:r>
              <a:rPr sz="2400" dirty="0">
                <a:latin typeface="Times New Roman"/>
                <a:cs typeface="Times New Roman"/>
              </a:rPr>
              <a:t>factors </a:t>
            </a:r>
            <a:r>
              <a:rPr sz="2400" spc="-10" dirty="0">
                <a:latin typeface="Times New Roman"/>
                <a:cs typeface="Times New Roman"/>
              </a:rPr>
              <a:t>may </a:t>
            </a:r>
            <a:r>
              <a:rPr sz="2400" spc="-5" dirty="0">
                <a:latin typeface="Times New Roman"/>
                <a:cs typeface="Times New Roman"/>
              </a:rPr>
              <a:t>make </a:t>
            </a:r>
            <a:r>
              <a:rPr sz="2400" dirty="0">
                <a:latin typeface="Times New Roman"/>
                <a:cs typeface="Times New Roman"/>
              </a:rPr>
              <a:t>a patient incapable of providing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competent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consent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either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temporarily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permanently.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Examples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include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following:</a:t>
            </a:r>
            <a:endParaRPr sz="24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400" dirty="0">
                <a:latin typeface="Times New Roman"/>
                <a:cs typeface="Times New Roman"/>
              </a:rPr>
              <a:t>Mental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illness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mental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retardation</a:t>
            </a:r>
            <a:endParaRPr sz="24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Alcohol</a:t>
            </a:r>
            <a:r>
              <a:rPr sz="2400" spc="-20" dirty="0">
                <a:solidFill>
                  <a:srgbClr val="0000FF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drug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intoxication</a:t>
            </a:r>
            <a:endParaRPr sz="24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400" dirty="0">
                <a:latin typeface="Times New Roman"/>
                <a:cs typeface="Times New Roman"/>
              </a:rPr>
              <a:t>Altered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mental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status</a:t>
            </a:r>
            <a:endParaRPr sz="24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dirty="0">
                <a:latin typeface="Times New Roman"/>
                <a:cs typeface="Times New Roman"/>
              </a:rPr>
              <a:t>Brain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injury</a:t>
            </a:r>
            <a:endParaRPr sz="2400">
              <a:latin typeface="Times New Roman"/>
              <a:cs typeface="Times New Roman"/>
            </a:endParaRPr>
          </a:p>
          <a:p>
            <a:pPr marL="527685" marR="5080" indent="-515620">
              <a:lnSpc>
                <a:spcPct val="80000"/>
              </a:lnSpc>
              <a:spcBef>
                <a:spcPts val="5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dirty="0">
                <a:latin typeface="Times New Roman"/>
                <a:cs typeface="Times New Roman"/>
              </a:rPr>
              <a:t>Being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young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legally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make</a:t>
            </a:r>
            <a:r>
              <a:rPr sz="2400" dirty="0">
                <a:latin typeface="Times New Roman"/>
                <a:cs typeface="Times New Roman"/>
              </a:rPr>
              <a:t> decisions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concerning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health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care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438400" cy="144780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34311" y="124968"/>
            <a:ext cx="7409815" cy="1156970"/>
            <a:chOff x="1734311" y="124968"/>
            <a:chExt cx="7409815" cy="11569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3955" y="124968"/>
              <a:ext cx="7028688" cy="10088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4311" y="129540"/>
              <a:ext cx="7409688" cy="11521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1199" y="152400"/>
              <a:ext cx="6934200" cy="9144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1200" y="152400"/>
            <a:ext cx="6934200" cy="91440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135255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1065"/>
              </a:spcBef>
            </a:pPr>
            <a:r>
              <a:rPr sz="4000" spc="-130" dirty="0"/>
              <a:t>Top</a:t>
            </a:r>
            <a:r>
              <a:rPr sz="4000" spc="-5" dirty="0"/>
              <a:t> 10</a:t>
            </a:r>
            <a:r>
              <a:rPr sz="4000" spc="-15" dirty="0"/>
              <a:t> </a:t>
            </a:r>
            <a:r>
              <a:rPr sz="4000" spc="-5" dirty="0"/>
              <a:t>Consent</a:t>
            </a:r>
            <a:r>
              <a:rPr sz="4000" spc="-195" dirty="0"/>
              <a:t> </a:t>
            </a:r>
            <a:r>
              <a:rPr sz="4000" spc="-5" dirty="0"/>
              <a:t>Audit</a:t>
            </a:r>
            <a:r>
              <a:rPr sz="4000" spc="5" dirty="0"/>
              <a:t> </a:t>
            </a:r>
            <a:r>
              <a:rPr sz="4000" spc="-5" dirty="0"/>
              <a:t>Findings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231140" y="1606867"/>
            <a:ext cx="8550910" cy="441642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400" dirty="0">
                <a:latin typeface="Times New Roman"/>
                <a:cs typeface="Times New Roman"/>
              </a:rPr>
              <a:t>10. </a:t>
            </a:r>
            <a:r>
              <a:rPr sz="2400" spc="-5" dirty="0">
                <a:latin typeface="Times New Roman"/>
                <a:cs typeface="Times New Roman"/>
              </a:rPr>
              <a:t>Subject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signature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person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obtaining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consent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different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dates</a:t>
            </a:r>
            <a:endParaRPr sz="2400">
              <a:latin typeface="Times New Roman"/>
              <a:cs typeface="Times New Roman"/>
            </a:endParaRPr>
          </a:p>
          <a:p>
            <a:pPr marL="165100">
              <a:lnSpc>
                <a:spcPct val="100000"/>
              </a:lnSpc>
              <a:spcBef>
                <a:spcPts val="580"/>
              </a:spcBef>
              <a:tabLst>
                <a:tab pos="545465" algn="l"/>
              </a:tabLst>
            </a:pPr>
            <a:r>
              <a:rPr sz="2400" dirty="0">
                <a:latin typeface="Times New Roman"/>
                <a:cs typeface="Times New Roman"/>
              </a:rPr>
              <a:t>9.	Subject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consented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wrong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version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consent/expired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consent</a:t>
            </a:r>
            <a:endParaRPr sz="2400">
              <a:latin typeface="Times New Roman"/>
              <a:cs typeface="Times New Roman"/>
            </a:endParaRPr>
          </a:p>
          <a:p>
            <a:pPr marL="165100">
              <a:lnSpc>
                <a:spcPct val="100000"/>
              </a:lnSpc>
              <a:spcBef>
                <a:spcPts val="575"/>
              </a:spcBef>
              <a:tabLst>
                <a:tab pos="545465" algn="l"/>
              </a:tabLst>
            </a:pPr>
            <a:r>
              <a:rPr sz="2400" dirty="0">
                <a:latin typeface="Times New Roman"/>
                <a:cs typeface="Times New Roman"/>
              </a:rPr>
              <a:t>8.	Subject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consented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individual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named 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IRB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protocol</a:t>
            </a:r>
            <a:endParaRPr sz="2400">
              <a:latin typeface="Times New Roman"/>
              <a:cs typeface="Times New Roman"/>
            </a:endParaRPr>
          </a:p>
          <a:p>
            <a:pPr marL="1651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7.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Check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boxes within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consent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incomplete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(future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use</a:t>
            </a:r>
            <a:r>
              <a:rPr sz="2400" dirty="0">
                <a:latin typeface="Times New Roman"/>
                <a:cs typeface="Times New Roman"/>
              </a:rPr>
              <a:t> of </a:t>
            </a:r>
            <a:r>
              <a:rPr sz="2400" spc="-5" dirty="0">
                <a:latin typeface="Times New Roman"/>
                <a:cs typeface="Times New Roman"/>
              </a:rPr>
              <a:t>samples)</a:t>
            </a:r>
            <a:endParaRPr sz="2400">
              <a:latin typeface="Times New Roman"/>
              <a:cs typeface="Times New Roman"/>
            </a:endParaRPr>
          </a:p>
          <a:p>
            <a:pPr marL="1651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6. </a:t>
            </a:r>
            <a:r>
              <a:rPr sz="2400" spc="-5" dirty="0">
                <a:latin typeface="Times New Roman"/>
                <a:cs typeface="Times New Roman"/>
              </a:rPr>
              <a:t>Crossed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5" dirty="0">
                <a:latin typeface="Times New Roman"/>
                <a:cs typeface="Times New Roman"/>
              </a:rPr>
              <a:t>white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out </a:t>
            </a:r>
            <a:r>
              <a:rPr sz="2400" spc="-5" dirty="0">
                <a:latin typeface="Times New Roman"/>
                <a:cs typeface="Times New Roman"/>
              </a:rPr>
              <a:t>anywhere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consent</a:t>
            </a:r>
            <a:r>
              <a:rPr sz="2400" spc="-5" dirty="0">
                <a:latin typeface="Times New Roman"/>
                <a:cs typeface="Times New Roman"/>
              </a:rPr>
              <a:t> document</a:t>
            </a:r>
            <a:endParaRPr sz="2400">
              <a:latin typeface="Times New Roman"/>
              <a:cs typeface="Times New Roman"/>
            </a:endParaRPr>
          </a:p>
          <a:p>
            <a:pPr marL="1651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Times New Roman"/>
                <a:cs typeface="Times New Roman"/>
              </a:rPr>
              <a:t>5.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Unable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locate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consent(s)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subject(s)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5" dirty="0">
                <a:latin typeface="Times New Roman"/>
                <a:cs typeface="Times New Roman"/>
              </a:rPr>
              <a:t> study</a:t>
            </a:r>
            <a:endParaRPr sz="2400">
              <a:latin typeface="Times New Roman"/>
              <a:cs typeface="Times New Roman"/>
            </a:endParaRPr>
          </a:p>
          <a:p>
            <a:pPr marL="1651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4.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Subjects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re-consented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revised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consent</a:t>
            </a:r>
            <a:endParaRPr sz="2400">
              <a:latin typeface="Times New Roman"/>
              <a:cs typeface="Times New Roman"/>
            </a:endParaRPr>
          </a:p>
          <a:p>
            <a:pPr marL="1651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3.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Ineligible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subjects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enrolled</a:t>
            </a:r>
            <a:endParaRPr sz="2400">
              <a:latin typeface="Times New Roman"/>
              <a:cs typeface="Times New Roman"/>
            </a:endParaRPr>
          </a:p>
          <a:p>
            <a:pPr marL="1651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Times New Roman"/>
                <a:cs typeface="Times New Roman"/>
              </a:rPr>
              <a:t>2.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Wrong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contact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telephone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number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listed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consent</a:t>
            </a:r>
            <a:endParaRPr sz="2400">
              <a:latin typeface="Times New Roman"/>
              <a:cs typeface="Times New Roman"/>
            </a:endParaRPr>
          </a:p>
          <a:p>
            <a:pPr marL="1651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1.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Copy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consent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document NOT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provided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subject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800" y="0"/>
            <a:ext cx="1444752" cy="154838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246888"/>
            <a:ext cx="8324215" cy="1332230"/>
            <a:chOff x="409955" y="246888"/>
            <a:chExt cx="8324215" cy="1332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955" y="246888"/>
              <a:ext cx="8324088" cy="12374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9531" y="320040"/>
              <a:ext cx="6099048" cy="12588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9" y="274320"/>
              <a:ext cx="8229600" cy="1143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217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10"/>
              </a:spcBef>
            </a:pPr>
            <a:r>
              <a:rPr dirty="0"/>
              <a:t>Audio-video</a:t>
            </a:r>
            <a:r>
              <a:rPr spc="-55" dirty="0"/>
              <a:t> </a:t>
            </a:r>
            <a:r>
              <a:rPr dirty="0"/>
              <a:t>visualing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535940" y="1557273"/>
            <a:ext cx="5660390" cy="4049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sz="2200" dirty="0">
                <a:latin typeface="Times New Roman"/>
                <a:cs typeface="Times New Roman"/>
              </a:rPr>
              <a:t>High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resolved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camera.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200" dirty="0">
                <a:latin typeface="Times New Roman"/>
                <a:cs typeface="Times New Roman"/>
              </a:rPr>
              <a:t>Audible,</a:t>
            </a:r>
            <a:r>
              <a:rPr sz="2200" spc="-15" dirty="0">
                <a:latin typeface="Times New Roman"/>
                <a:cs typeface="Times New Roman"/>
              </a:rPr>
              <a:t> clear,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no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other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person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involved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5600" algn="l"/>
              </a:tabLst>
            </a:pPr>
            <a:r>
              <a:rPr sz="2200" dirty="0">
                <a:latin typeface="Times New Roman"/>
                <a:cs typeface="Times New Roman"/>
              </a:rPr>
              <a:t>Order</a:t>
            </a:r>
            <a:r>
              <a:rPr sz="2200" spc="-5" dirty="0">
                <a:latin typeface="Times New Roman"/>
                <a:cs typeface="Times New Roman"/>
              </a:rPr>
              <a:t> to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maintain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confidentiality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200" dirty="0">
                <a:latin typeface="Times New Roman"/>
                <a:cs typeface="Times New Roman"/>
              </a:rPr>
              <a:t>Disturbance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free </a:t>
            </a:r>
            <a:r>
              <a:rPr sz="2200" dirty="0">
                <a:latin typeface="Times New Roman"/>
                <a:cs typeface="Times New Roman"/>
              </a:rPr>
              <a:t>room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CD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can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store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at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least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5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years</a:t>
            </a:r>
            <a:r>
              <a:rPr sz="2200" spc="-5" dirty="0">
                <a:latin typeface="Times New Roman"/>
                <a:cs typeface="Times New Roman"/>
              </a:rPr>
              <a:t> after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clinical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trials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Merits</a:t>
            </a:r>
            <a:endParaRPr sz="22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200" spc="-5" dirty="0">
                <a:latin typeface="Times New Roman"/>
                <a:cs typeface="Times New Roman"/>
              </a:rPr>
              <a:t>Save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investigators from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future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litigation's</a:t>
            </a:r>
            <a:endParaRPr sz="22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200" spc="-5" dirty="0">
                <a:latin typeface="Times New Roman"/>
                <a:cs typeface="Times New Roman"/>
              </a:rPr>
              <a:t>Increase a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transparency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rate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Demerits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:</a:t>
            </a:r>
            <a:endParaRPr sz="22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200" spc="-5" dirty="0">
                <a:latin typeface="Times New Roman"/>
                <a:cs typeface="Times New Roman"/>
              </a:rPr>
              <a:t>Long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term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storage</a:t>
            </a:r>
            <a:endParaRPr sz="22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200" spc="-5" dirty="0">
                <a:latin typeface="Times New Roman"/>
                <a:cs typeface="Times New Roman"/>
              </a:rPr>
              <a:t>On additional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step increases</a:t>
            </a:r>
            <a:endParaRPr sz="22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200" spc="-30" dirty="0">
                <a:latin typeface="Times New Roman"/>
                <a:cs typeface="Times New Roman"/>
              </a:rPr>
              <a:t>Time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consuming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246888"/>
            <a:ext cx="8324215" cy="1332230"/>
            <a:chOff x="409955" y="246888"/>
            <a:chExt cx="8324215" cy="1332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955" y="246888"/>
              <a:ext cx="8324088" cy="12374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1423" y="320040"/>
              <a:ext cx="3255264" cy="12588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9" y="274320"/>
              <a:ext cx="8229600" cy="1143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217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10"/>
              </a:spcBef>
            </a:pPr>
            <a:r>
              <a:rPr dirty="0"/>
              <a:t>Summary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307340" y="1546605"/>
            <a:ext cx="8606155" cy="40646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255270" indent="-342900">
              <a:lnSpc>
                <a:spcPts val="2400"/>
              </a:lnSpc>
              <a:spcBef>
                <a:spcPts val="675"/>
              </a:spcBef>
              <a:buFont typeface="Wingdings"/>
              <a:buChar char=""/>
              <a:tabLst>
                <a:tab pos="355600" algn="l"/>
                <a:tab pos="3261995" algn="l"/>
                <a:tab pos="5231130" algn="l"/>
              </a:tabLst>
            </a:pPr>
            <a:r>
              <a:rPr sz="2500" spc="-5" dirty="0">
                <a:latin typeface="Times New Roman"/>
                <a:cs typeface="Times New Roman"/>
              </a:rPr>
              <a:t>Informed</a:t>
            </a:r>
            <a:r>
              <a:rPr sz="2500" spc="5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consent</a:t>
            </a:r>
            <a:r>
              <a:rPr sz="2500" spc="3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is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a	</a:t>
            </a:r>
            <a:r>
              <a:rPr sz="2500" b="1" i="1" spc="-5" dirty="0">
                <a:latin typeface="Times New Roman"/>
                <a:cs typeface="Times New Roman"/>
              </a:rPr>
              <a:t>key</a:t>
            </a:r>
            <a:r>
              <a:rPr sz="2500" b="1" i="1" spc="20" dirty="0">
                <a:latin typeface="Times New Roman"/>
                <a:cs typeface="Times New Roman"/>
              </a:rPr>
              <a:t> </a:t>
            </a:r>
            <a:r>
              <a:rPr sz="2500" b="1" i="1" spc="-5" dirty="0">
                <a:latin typeface="Times New Roman"/>
                <a:cs typeface="Times New Roman"/>
              </a:rPr>
              <a:t>document	</a:t>
            </a:r>
            <a:r>
              <a:rPr sz="2500" spc="-5" dirty="0">
                <a:latin typeface="Times New Roman"/>
                <a:cs typeface="Times New Roman"/>
              </a:rPr>
              <a:t>in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protecting</a:t>
            </a:r>
            <a:r>
              <a:rPr sz="2500" spc="3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the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right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of </a:t>
            </a:r>
            <a:r>
              <a:rPr sz="2500" spc="-6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study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subject</a:t>
            </a:r>
            <a:endParaRPr sz="2500">
              <a:latin typeface="Times New Roman"/>
              <a:cs typeface="Times New Roman"/>
            </a:endParaRPr>
          </a:p>
          <a:p>
            <a:pPr marL="355600" marR="6350" indent="-342900">
              <a:lnSpc>
                <a:spcPct val="70000"/>
              </a:lnSpc>
              <a:spcBef>
                <a:spcPts val="685"/>
              </a:spcBef>
              <a:buFont typeface="Wingdings"/>
              <a:buChar char=""/>
              <a:tabLst>
                <a:tab pos="355600" algn="l"/>
                <a:tab pos="2256155" algn="l"/>
                <a:tab pos="2797175" algn="l"/>
                <a:tab pos="4043679" algn="l"/>
                <a:tab pos="5274310" algn="l"/>
                <a:tab pos="6485890" algn="l"/>
                <a:tab pos="7662545" algn="l"/>
                <a:tab pos="8202295" algn="l"/>
              </a:tabLst>
            </a:pPr>
            <a:r>
              <a:rPr sz="2500" spc="-5" dirty="0">
                <a:latin typeface="Times New Roman"/>
                <a:cs typeface="Times New Roman"/>
              </a:rPr>
              <a:t>Proc</a:t>
            </a:r>
            <a:r>
              <a:rPr sz="2500" dirty="0">
                <a:latin typeface="Times New Roman"/>
                <a:cs typeface="Times New Roman"/>
              </a:rPr>
              <a:t>ure</a:t>
            </a:r>
            <a:r>
              <a:rPr sz="2500" spc="-15" dirty="0">
                <a:latin typeface="Times New Roman"/>
                <a:cs typeface="Times New Roman"/>
              </a:rPr>
              <a:t>m</a:t>
            </a:r>
            <a:r>
              <a:rPr sz="2500" dirty="0">
                <a:latin typeface="Times New Roman"/>
                <a:cs typeface="Times New Roman"/>
              </a:rPr>
              <a:t>e</a:t>
            </a:r>
            <a:r>
              <a:rPr sz="2500" spc="5" dirty="0">
                <a:latin typeface="Times New Roman"/>
                <a:cs typeface="Times New Roman"/>
              </a:rPr>
              <a:t>n</a:t>
            </a:r>
            <a:r>
              <a:rPr sz="2500" spc="-5" dirty="0">
                <a:latin typeface="Times New Roman"/>
                <a:cs typeface="Times New Roman"/>
              </a:rPr>
              <a:t>t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Times New Roman"/>
                <a:cs typeface="Times New Roman"/>
              </a:rPr>
              <a:t>of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Times New Roman"/>
                <a:cs typeface="Times New Roman"/>
              </a:rPr>
              <a:t>con</a:t>
            </a:r>
            <a:r>
              <a:rPr sz="2500" dirty="0">
                <a:latin typeface="Times New Roman"/>
                <a:cs typeface="Times New Roman"/>
              </a:rPr>
              <a:t>s</a:t>
            </a:r>
            <a:r>
              <a:rPr sz="2500" spc="-5" dirty="0">
                <a:latin typeface="Times New Roman"/>
                <a:cs typeface="Times New Roman"/>
              </a:rPr>
              <a:t>ent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Times New Roman"/>
                <a:cs typeface="Times New Roman"/>
              </a:rPr>
              <a:t>ens</a:t>
            </a:r>
            <a:r>
              <a:rPr sz="2500" dirty="0">
                <a:latin typeface="Times New Roman"/>
                <a:cs typeface="Times New Roman"/>
              </a:rPr>
              <a:t>ure</a:t>
            </a:r>
            <a:r>
              <a:rPr sz="2500" spc="-5" dirty="0">
                <a:latin typeface="Times New Roman"/>
                <a:cs typeface="Times New Roman"/>
              </a:rPr>
              <a:t>s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b="1" i="1" spc="-5" dirty="0">
                <a:latin typeface="Times New Roman"/>
                <a:cs typeface="Times New Roman"/>
              </a:rPr>
              <a:t>h</a:t>
            </a:r>
            <a:r>
              <a:rPr sz="2500" b="1" i="1" dirty="0">
                <a:latin typeface="Times New Roman"/>
                <a:cs typeface="Times New Roman"/>
              </a:rPr>
              <a:t>u</a:t>
            </a:r>
            <a:r>
              <a:rPr sz="2500" b="1" i="1" spc="-5" dirty="0">
                <a:latin typeface="Times New Roman"/>
                <a:cs typeface="Times New Roman"/>
              </a:rPr>
              <a:t>man</a:t>
            </a:r>
            <a:r>
              <a:rPr sz="2500" b="1" i="1" dirty="0">
                <a:latin typeface="Times New Roman"/>
                <a:cs typeface="Times New Roman"/>
              </a:rPr>
              <a:t>	</a:t>
            </a:r>
            <a:r>
              <a:rPr sz="2500" b="1" i="1" spc="-5" dirty="0">
                <a:latin typeface="Times New Roman"/>
                <a:cs typeface="Times New Roman"/>
              </a:rPr>
              <a:t>dign</a:t>
            </a:r>
            <a:r>
              <a:rPr sz="2500" b="1" i="1" dirty="0">
                <a:latin typeface="Times New Roman"/>
                <a:cs typeface="Times New Roman"/>
              </a:rPr>
              <a:t>i</a:t>
            </a:r>
            <a:r>
              <a:rPr sz="2500" b="1" i="1" spc="-5" dirty="0">
                <a:latin typeface="Times New Roman"/>
                <a:cs typeface="Times New Roman"/>
              </a:rPr>
              <a:t>ty</a:t>
            </a:r>
            <a:r>
              <a:rPr sz="2500" b="1" i="1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Times New Roman"/>
                <a:cs typeface="Times New Roman"/>
              </a:rPr>
              <a:t>of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Times New Roman"/>
                <a:cs typeface="Times New Roman"/>
              </a:rPr>
              <a:t>t</a:t>
            </a:r>
            <a:r>
              <a:rPr sz="2500" spc="5" dirty="0">
                <a:latin typeface="Times New Roman"/>
                <a:cs typeface="Times New Roman"/>
              </a:rPr>
              <a:t>h</a:t>
            </a:r>
            <a:r>
              <a:rPr sz="2500" spc="-5" dirty="0">
                <a:latin typeface="Times New Roman"/>
                <a:cs typeface="Times New Roman"/>
              </a:rPr>
              <a:t>e  participants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and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also</a:t>
            </a:r>
            <a:r>
              <a:rPr sz="2500" spc="2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shows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respect</a:t>
            </a:r>
            <a:r>
              <a:rPr sz="2500" spc="3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for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them.</a:t>
            </a: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ts val="2250"/>
              </a:lnSpc>
              <a:buFont typeface="Wingdings"/>
              <a:buChar char=""/>
              <a:tabLst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Informed</a:t>
            </a:r>
            <a:r>
              <a:rPr sz="2500" spc="1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consent</a:t>
            </a:r>
            <a:r>
              <a:rPr sz="2500" spc="10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assures</a:t>
            </a:r>
            <a:r>
              <a:rPr sz="2500" spc="9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that</a:t>
            </a:r>
            <a:r>
              <a:rPr sz="2500" spc="9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prospective</a:t>
            </a:r>
            <a:r>
              <a:rPr sz="2500" spc="114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research</a:t>
            </a:r>
            <a:r>
              <a:rPr sz="2500" spc="10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subjects</a:t>
            </a:r>
            <a:r>
              <a:rPr sz="2500" spc="10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will</a:t>
            </a:r>
            <a:endParaRPr sz="2500">
              <a:latin typeface="Times New Roman"/>
              <a:cs typeface="Times New Roman"/>
            </a:endParaRPr>
          </a:p>
          <a:p>
            <a:pPr marL="355600" marR="8255">
              <a:lnSpc>
                <a:spcPct val="70000"/>
              </a:lnSpc>
              <a:spcBef>
                <a:spcPts val="450"/>
              </a:spcBef>
              <a:tabLst>
                <a:tab pos="1888489" algn="l"/>
                <a:tab pos="2414270" algn="l"/>
                <a:tab pos="3347720" algn="l"/>
                <a:tab pos="3749675" algn="l"/>
                <a:tab pos="4275455" algn="l"/>
                <a:tab pos="5473700" algn="l"/>
                <a:tab pos="6071235" algn="l"/>
                <a:tab pos="6648450" algn="l"/>
              </a:tabLst>
            </a:pPr>
            <a:r>
              <a:rPr sz="2500" spc="-5" dirty="0">
                <a:latin typeface="Times New Roman"/>
                <a:cs typeface="Times New Roman"/>
              </a:rPr>
              <a:t>und</a:t>
            </a:r>
            <a:r>
              <a:rPr sz="2500" dirty="0">
                <a:latin typeface="Times New Roman"/>
                <a:cs typeface="Times New Roman"/>
              </a:rPr>
              <a:t>e</a:t>
            </a:r>
            <a:r>
              <a:rPr sz="2500" spc="-5" dirty="0">
                <a:latin typeface="Times New Roman"/>
                <a:cs typeface="Times New Roman"/>
              </a:rPr>
              <a:t>r</a:t>
            </a:r>
            <a:r>
              <a:rPr sz="2500" dirty="0">
                <a:latin typeface="Times New Roman"/>
                <a:cs typeface="Times New Roman"/>
              </a:rPr>
              <a:t>s</a:t>
            </a:r>
            <a:r>
              <a:rPr sz="2500" spc="-5" dirty="0">
                <a:latin typeface="Times New Roman"/>
                <a:cs typeface="Times New Roman"/>
              </a:rPr>
              <a:t>ta</a:t>
            </a:r>
            <a:r>
              <a:rPr sz="2500" dirty="0">
                <a:latin typeface="Times New Roman"/>
                <a:cs typeface="Times New Roman"/>
              </a:rPr>
              <a:t>n</a:t>
            </a:r>
            <a:r>
              <a:rPr sz="2500" spc="-5" dirty="0">
                <a:latin typeface="Times New Roman"/>
                <a:cs typeface="Times New Roman"/>
              </a:rPr>
              <a:t>d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Times New Roman"/>
                <a:cs typeface="Times New Roman"/>
              </a:rPr>
              <a:t>the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Times New Roman"/>
                <a:cs typeface="Times New Roman"/>
              </a:rPr>
              <a:t>n</a:t>
            </a:r>
            <a:r>
              <a:rPr sz="2500" dirty="0">
                <a:latin typeface="Times New Roman"/>
                <a:cs typeface="Times New Roman"/>
              </a:rPr>
              <a:t>a</a:t>
            </a:r>
            <a:r>
              <a:rPr sz="2500" spc="-5" dirty="0">
                <a:latin typeface="Times New Roman"/>
                <a:cs typeface="Times New Roman"/>
              </a:rPr>
              <a:t>t</a:t>
            </a:r>
            <a:r>
              <a:rPr sz="2500" spc="5" dirty="0">
                <a:latin typeface="Times New Roman"/>
                <a:cs typeface="Times New Roman"/>
              </a:rPr>
              <a:t>u</a:t>
            </a:r>
            <a:r>
              <a:rPr sz="2500" spc="-5" dirty="0">
                <a:latin typeface="Times New Roman"/>
                <a:cs typeface="Times New Roman"/>
              </a:rPr>
              <a:t>re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Times New Roman"/>
                <a:cs typeface="Times New Roman"/>
              </a:rPr>
              <a:t>of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Times New Roman"/>
                <a:cs typeface="Times New Roman"/>
              </a:rPr>
              <a:t>the</a:t>
            </a:r>
            <a:r>
              <a:rPr sz="2500" dirty="0">
                <a:latin typeface="Times New Roman"/>
                <a:cs typeface="Times New Roman"/>
              </a:rPr>
              <a:t>	r</a:t>
            </a:r>
            <a:r>
              <a:rPr sz="2500" spc="-5" dirty="0">
                <a:latin typeface="Times New Roman"/>
                <a:cs typeface="Times New Roman"/>
              </a:rPr>
              <a:t>e</a:t>
            </a:r>
            <a:r>
              <a:rPr sz="2500" dirty="0">
                <a:latin typeface="Times New Roman"/>
                <a:cs typeface="Times New Roman"/>
              </a:rPr>
              <a:t>se</a:t>
            </a:r>
            <a:r>
              <a:rPr sz="2500" spc="-5" dirty="0">
                <a:latin typeface="Times New Roman"/>
                <a:cs typeface="Times New Roman"/>
              </a:rPr>
              <a:t>arch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Times New Roman"/>
                <a:cs typeface="Times New Roman"/>
              </a:rPr>
              <a:t>a</a:t>
            </a:r>
            <a:r>
              <a:rPr sz="2500" dirty="0">
                <a:latin typeface="Times New Roman"/>
                <a:cs typeface="Times New Roman"/>
              </a:rPr>
              <a:t>n</a:t>
            </a:r>
            <a:r>
              <a:rPr sz="2500" spc="-5" dirty="0">
                <a:latin typeface="Times New Roman"/>
                <a:cs typeface="Times New Roman"/>
              </a:rPr>
              <a:t>d</a:t>
            </a:r>
            <a:r>
              <a:rPr sz="2500" dirty="0">
                <a:latin typeface="Times New Roman"/>
                <a:cs typeface="Times New Roman"/>
              </a:rPr>
              <a:t>	c</a:t>
            </a:r>
            <a:r>
              <a:rPr sz="2500" spc="-5" dirty="0">
                <a:latin typeface="Times New Roman"/>
                <a:cs typeface="Times New Roman"/>
              </a:rPr>
              <a:t>an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Times New Roman"/>
                <a:cs typeface="Times New Roman"/>
              </a:rPr>
              <a:t>k</a:t>
            </a:r>
            <a:r>
              <a:rPr sz="2500" spc="5" dirty="0">
                <a:latin typeface="Times New Roman"/>
                <a:cs typeface="Times New Roman"/>
              </a:rPr>
              <a:t>n</a:t>
            </a:r>
            <a:r>
              <a:rPr sz="2500" spc="-5" dirty="0">
                <a:latin typeface="Times New Roman"/>
                <a:cs typeface="Times New Roman"/>
              </a:rPr>
              <a:t>ow</a:t>
            </a:r>
            <a:r>
              <a:rPr sz="2500" spc="5" dirty="0">
                <a:latin typeface="Times New Roman"/>
                <a:cs typeface="Times New Roman"/>
              </a:rPr>
              <a:t>l</a:t>
            </a:r>
            <a:r>
              <a:rPr sz="2500" spc="-5" dirty="0">
                <a:latin typeface="Times New Roman"/>
                <a:cs typeface="Times New Roman"/>
              </a:rPr>
              <a:t>e</a:t>
            </a:r>
            <a:r>
              <a:rPr sz="2500" dirty="0">
                <a:latin typeface="Times New Roman"/>
                <a:cs typeface="Times New Roman"/>
              </a:rPr>
              <a:t>d</a:t>
            </a:r>
            <a:r>
              <a:rPr sz="2500" spc="-5" dirty="0">
                <a:latin typeface="Times New Roman"/>
                <a:cs typeface="Times New Roman"/>
              </a:rPr>
              <a:t>g</a:t>
            </a:r>
            <a:r>
              <a:rPr sz="2500" dirty="0">
                <a:latin typeface="Times New Roman"/>
                <a:cs typeface="Times New Roman"/>
              </a:rPr>
              <a:t>e</a:t>
            </a:r>
            <a:r>
              <a:rPr sz="2500" spc="-5" dirty="0">
                <a:latin typeface="Times New Roman"/>
                <a:cs typeface="Times New Roman"/>
              </a:rPr>
              <a:t>ably  and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voluntarily</a:t>
            </a:r>
            <a:r>
              <a:rPr sz="2500" spc="45" dirty="0">
                <a:latin typeface="Times New Roman"/>
                <a:cs typeface="Times New Roman"/>
              </a:rPr>
              <a:t> </a:t>
            </a:r>
            <a:r>
              <a:rPr sz="2500" b="1" i="1" spc="-5" dirty="0">
                <a:latin typeface="Times New Roman"/>
                <a:cs typeface="Times New Roman"/>
              </a:rPr>
              <a:t>decide</a:t>
            </a:r>
            <a:r>
              <a:rPr sz="2500" b="1" i="1" spc="3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whether</a:t>
            </a:r>
            <a:r>
              <a:rPr sz="2500" spc="2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or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not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b="1" i="1" spc="-5" dirty="0">
                <a:latin typeface="Times New Roman"/>
                <a:cs typeface="Times New Roman"/>
              </a:rPr>
              <a:t>to participate</a:t>
            </a: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ts val="2250"/>
              </a:lnSpc>
              <a:buFont typeface="Wingdings"/>
              <a:buChar char=""/>
              <a:tabLst>
                <a:tab pos="355600" algn="l"/>
                <a:tab pos="1009015" algn="l"/>
                <a:tab pos="2743835" algn="l"/>
                <a:tab pos="3117215" algn="l"/>
                <a:tab pos="4500880" algn="l"/>
                <a:tab pos="6147435" algn="l"/>
                <a:tab pos="6678930" algn="l"/>
                <a:tab pos="7229475" algn="l"/>
                <a:tab pos="8134984" algn="l"/>
              </a:tabLst>
            </a:pPr>
            <a:r>
              <a:rPr sz="2500" spc="-5" dirty="0">
                <a:latin typeface="Times New Roman"/>
                <a:cs typeface="Times New Roman"/>
              </a:rPr>
              <a:t>The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b="1" i="1" spc="-5" dirty="0">
                <a:latin typeface="Times New Roman"/>
                <a:cs typeface="Times New Roman"/>
              </a:rPr>
              <a:t>In</a:t>
            </a:r>
            <a:r>
              <a:rPr sz="2500" b="1" i="1" spc="5" dirty="0">
                <a:latin typeface="Times New Roman"/>
                <a:cs typeface="Times New Roman"/>
              </a:rPr>
              <a:t>v</a:t>
            </a:r>
            <a:r>
              <a:rPr sz="2500" b="1" i="1" spc="-5" dirty="0">
                <a:latin typeface="Times New Roman"/>
                <a:cs typeface="Times New Roman"/>
              </a:rPr>
              <a:t>e</a:t>
            </a:r>
            <a:r>
              <a:rPr sz="2500" b="1" i="1" dirty="0">
                <a:latin typeface="Times New Roman"/>
                <a:cs typeface="Times New Roman"/>
              </a:rPr>
              <a:t>s</a:t>
            </a:r>
            <a:r>
              <a:rPr sz="2500" b="1" i="1" spc="-5" dirty="0">
                <a:latin typeface="Times New Roman"/>
                <a:cs typeface="Times New Roman"/>
              </a:rPr>
              <a:t>t</a:t>
            </a:r>
            <a:r>
              <a:rPr sz="2500" b="1" i="1" spc="10" dirty="0">
                <a:latin typeface="Times New Roman"/>
                <a:cs typeface="Times New Roman"/>
              </a:rPr>
              <a:t>i</a:t>
            </a:r>
            <a:r>
              <a:rPr sz="2500" b="1" i="1" spc="-5" dirty="0">
                <a:latin typeface="Times New Roman"/>
                <a:cs typeface="Times New Roman"/>
              </a:rPr>
              <a:t>gator</a:t>
            </a:r>
            <a:r>
              <a:rPr sz="2500" b="1" i="1" dirty="0">
                <a:latin typeface="Times New Roman"/>
                <a:cs typeface="Times New Roman"/>
              </a:rPr>
              <a:t>	</a:t>
            </a:r>
            <a:r>
              <a:rPr sz="2500" b="1" i="1" spc="-5" dirty="0">
                <a:latin typeface="Times New Roman"/>
                <a:cs typeface="Times New Roman"/>
              </a:rPr>
              <a:t>is</a:t>
            </a:r>
            <a:r>
              <a:rPr sz="2500" b="1" i="1" dirty="0">
                <a:latin typeface="Times New Roman"/>
                <a:cs typeface="Times New Roman"/>
              </a:rPr>
              <a:t>	</a:t>
            </a:r>
            <a:r>
              <a:rPr sz="2500" b="1" i="1" spc="5" dirty="0">
                <a:latin typeface="Times New Roman"/>
                <a:cs typeface="Times New Roman"/>
              </a:rPr>
              <a:t>pr</a:t>
            </a:r>
            <a:r>
              <a:rPr sz="2500" b="1" i="1" spc="-5" dirty="0">
                <a:latin typeface="Times New Roman"/>
                <a:cs typeface="Times New Roman"/>
              </a:rPr>
              <a:t>ima</a:t>
            </a:r>
            <a:r>
              <a:rPr sz="2500" b="1" i="1" spc="10" dirty="0">
                <a:latin typeface="Times New Roman"/>
                <a:cs typeface="Times New Roman"/>
              </a:rPr>
              <a:t>r</a:t>
            </a:r>
            <a:r>
              <a:rPr sz="2500" b="1" i="1" spc="-5" dirty="0">
                <a:latin typeface="Times New Roman"/>
                <a:cs typeface="Times New Roman"/>
              </a:rPr>
              <a:t>i</a:t>
            </a:r>
            <a:r>
              <a:rPr sz="2500" b="1" i="1" spc="10" dirty="0">
                <a:latin typeface="Times New Roman"/>
                <a:cs typeface="Times New Roman"/>
              </a:rPr>
              <a:t>l</a:t>
            </a:r>
            <a:r>
              <a:rPr sz="2500" b="1" i="1" spc="-5" dirty="0">
                <a:latin typeface="Times New Roman"/>
                <a:cs typeface="Times New Roman"/>
              </a:rPr>
              <a:t>y</a:t>
            </a:r>
            <a:r>
              <a:rPr sz="2500" b="1" i="1" dirty="0">
                <a:latin typeface="Times New Roman"/>
                <a:cs typeface="Times New Roman"/>
              </a:rPr>
              <a:t>	</a:t>
            </a:r>
            <a:r>
              <a:rPr sz="2500" b="1" i="1" spc="-5" dirty="0">
                <a:latin typeface="Times New Roman"/>
                <a:cs typeface="Times New Roman"/>
              </a:rPr>
              <a:t>r</a:t>
            </a:r>
            <a:r>
              <a:rPr sz="2500" b="1" i="1" dirty="0">
                <a:latin typeface="Times New Roman"/>
                <a:cs typeface="Times New Roman"/>
              </a:rPr>
              <a:t>e</a:t>
            </a:r>
            <a:r>
              <a:rPr sz="2500" b="1" i="1" spc="5" dirty="0">
                <a:latin typeface="Times New Roman"/>
                <a:cs typeface="Times New Roman"/>
              </a:rPr>
              <a:t>s</a:t>
            </a:r>
            <a:r>
              <a:rPr sz="2500" b="1" i="1" spc="-5" dirty="0">
                <a:latin typeface="Times New Roman"/>
                <a:cs typeface="Times New Roman"/>
              </a:rPr>
              <a:t>ponsib</a:t>
            </a:r>
            <a:r>
              <a:rPr sz="2500" b="1" i="1" spc="15" dirty="0">
                <a:latin typeface="Times New Roman"/>
                <a:cs typeface="Times New Roman"/>
              </a:rPr>
              <a:t>l</a:t>
            </a:r>
            <a:r>
              <a:rPr sz="2500" b="1" i="1" spc="-5" dirty="0">
                <a:latin typeface="Times New Roman"/>
                <a:cs typeface="Times New Roman"/>
              </a:rPr>
              <a:t>e</a:t>
            </a:r>
            <a:r>
              <a:rPr sz="2500" b="1" i="1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Times New Roman"/>
                <a:cs typeface="Times New Roman"/>
              </a:rPr>
              <a:t>f</a:t>
            </a:r>
            <a:r>
              <a:rPr sz="2500" dirty="0">
                <a:latin typeface="Times New Roman"/>
                <a:cs typeface="Times New Roman"/>
              </a:rPr>
              <a:t>o</a:t>
            </a:r>
            <a:r>
              <a:rPr sz="2500" spc="-5" dirty="0">
                <a:latin typeface="Times New Roman"/>
                <a:cs typeface="Times New Roman"/>
              </a:rPr>
              <a:t>r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Times New Roman"/>
                <a:cs typeface="Times New Roman"/>
              </a:rPr>
              <a:t>t</a:t>
            </a:r>
            <a:r>
              <a:rPr sz="2500" spc="5" dirty="0">
                <a:latin typeface="Times New Roman"/>
                <a:cs typeface="Times New Roman"/>
              </a:rPr>
              <a:t>h</a:t>
            </a:r>
            <a:r>
              <a:rPr sz="2500" spc="-5" dirty="0">
                <a:latin typeface="Times New Roman"/>
                <a:cs typeface="Times New Roman"/>
              </a:rPr>
              <a:t>e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Times New Roman"/>
                <a:cs typeface="Times New Roman"/>
              </a:rPr>
              <a:t>e</a:t>
            </a:r>
            <a:r>
              <a:rPr sz="2500" dirty="0">
                <a:latin typeface="Times New Roman"/>
                <a:cs typeface="Times New Roman"/>
              </a:rPr>
              <a:t>t</a:t>
            </a:r>
            <a:r>
              <a:rPr sz="2500" spc="-5" dirty="0">
                <a:latin typeface="Times New Roman"/>
                <a:cs typeface="Times New Roman"/>
              </a:rPr>
              <a:t>h</a:t>
            </a:r>
            <a:r>
              <a:rPr sz="2500" spc="5" dirty="0">
                <a:latin typeface="Times New Roman"/>
                <a:cs typeface="Times New Roman"/>
              </a:rPr>
              <a:t>i</a:t>
            </a:r>
            <a:r>
              <a:rPr sz="2500" dirty="0">
                <a:latin typeface="Times New Roman"/>
                <a:cs typeface="Times New Roman"/>
              </a:rPr>
              <a:t>c</a:t>
            </a:r>
            <a:r>
              <a:rPr sz="2500" spc="-5" dirty="0">
                <a:latin typeface="Times New Roman"/>
                <a:cs typeface="Times New Roman"/>
              </a:rPr>
              <a:t>s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Times New Roman"/>
                <a:cs typeface="Times New Roman"/>
              </a:rPr>
              <a:t>and</a:t>
            </a:r>
            <a:endParaRPr sz="2500">
              <a:latin typeface="Times New Roman"/>
              <a:cs typeface="Times New Roman"/>
            </a:endParaRPr>
          </a:p>
          <a:p>
            <a:pPr marL="355600" marR="5080">
              <a:lnSpc>
                <a:spcPct val="70000"/>
              </a:lnSpc>
              <a:spcBef>
                <a:spcPts val="450"/>
              </a:spcBef>
              <a:tabLst>
                <a:tab pos="1586865" algn="l"/>
                <a:tab pos="2077720" algn="l"/>
                <a:tab pos="3576320" algn="l"/>
                <a:tab pos="4772660" algn="l"/>
                <a:tab pos="5702300" algn="l"/>
                <a:tab pos="6511290" algn="l"/>
                <a:tab pos="8345170" algn="l"/>
              </a:tabLst>
            </a:pPr>
            <a:r>
              <a:rPr sz="2500" spc="-5" dirty="0">
                <a:latin typeface="Times New Roman"/>
                <a:cs typeface="Times New Roman"/>
              </a:rPr>
              <a:t>p</a:t>
            </a:r>
            <a:r>
              <a:rPr sz="2500" dirty="0">
                <a:latin typeface="Times New Roman"/>
                <a:cs typeface="Times New Roman"/>
              </a:rPr>
              <a:t>r</a:t>
            </a:r>
            <a:r>
              <a:rPr sz="2500" spc="-5" dirty="0">
                <a:latin typeface="Times New Roman"/>
                <a:cs typeface="Times New Roman"/>
              </a:rPr>
              <a:t>act</a:t>
            </a:r>
            <a:r>
              <a:rPr sz="2500" spc="10" dirty="0">
                <a:latin typeface="Times New Roman"/>
                <a:cs typeface="Times New Roman"/>
              </a:rPr>
              <a:t>i</a:t>
            </a:r>
            <a:r>
              <a:rPr sz="2500" spc="-5" dirty="0">
                <a:latin typeface="Times New Roman"/>
                <a:cs typeface="Times New Roman"/>
              </a:rPr>
              <a:t>ce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5" dirty="0">
                <a:latin typeface="Times New Roman"/>
                <a:cs typeface="Times New Roman"/>
              </a:rPr>
              <a:t>o</a:t>
            </a:r>
            <a:r>
              <a:rPr sz="2500" spc="-5" dirty="0">
                <a:latin typeface="Times New Roman"/>
                <a:cs typeface="Times New Roman"/>
              </a:rPr>
              <a:t>f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Times New Roman"/>
                <a:cs typeface="Times New Roman"/>
              </a:rPr>
              <a:t>in</a:t>
            </a:r>
            <a:r>
              <a:rPr sz="2500" dirty="0">
                <a:latin typeface="Times New Roman"/>
                <a:cs typeface="Times New Roman"/>
              </a:rPr>
              <a:t>f</a:t>
            </a:r>
            <a:r>
              <a:rPr sz="2500" spc="-5" dirty="0">
                <a:latin typeface="Times New Roman"/>
                <a:cs typeface="Times New Roman"/>
              </a:rPr>
              <a:t>o</a:t>
            </a:r>
            <a:r>
              <a:rPr sz="2500" spc="10" dirty="0">
                <a:latin typeface="Times New Roman"/>
                <a:cs typeface="Times New Roman"/>
              </a:rPr>
              <a:t>r</a:t>
            </a:r>
            <a:r>
              <a:rPr sz="2500" spc="-15" dirty="0">
                <a:latin typeface="Times New Roman"/>
                <a:cs typeface="Times New Roman"/>
              </a:rPr>
              <a:t>m</a:t>
            </a:r>
            <a:r>
              <a:rPr sz="2500" spc="-5" dirty="0">
                <a:latin typeface="Times New Roman"/>
                <a:cs typeface="Times New Roman"/>
              </a:rPr>
              <a:t>i</a:t>
            </a:r>
            <a:r>
              <a:rPr sz="2500" spc="5" dirty="0">
                <a:latin typeface="Times New Roman"/>
                <a:cs typeface="Times New Roman"/>
              </a:rPr>
              <a:t>n</a:t>
            </a:r>
            <a:r>
              <a:rPr sz="2500" spc="-5" dirty="0">
                <a:latin typeface="Times New Roman"/>
                <a:cs typeface="Times New Roman"/>
              </a:rPr>
              <a:t>g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Times New Roman"/>
                <a:cs typeface="Times New Roman"/>
              </a:rPr>
              <a:t>p</a:t>
            </a:r>
            <a:r>
              <a:rPr sz="2500" dirty="0">
                <a:latin typeface="Times New Roman"/>
                <a:cs typeface="Times New Roman"/>
              </a:rPr>
              <a:t>e</a:t>
            </a:r>
            <a:r>
              <a:rPr sz="2500" spc="-5" dirty="0">
                <a:latin typeface="Times New Roman"/>
                <a:cs typeface="Times New Roman"/>
              </a:rPr>
              <a:t>rso</a:t>
            </a:r>
            <a:r>
              <a:rPr sz="2500" dirty="0">
                <a:latin typeface="Times New Roman"/>
                <a:cs typeface="Times New Roman"/>
              </a:rPr>
              <a:t>n</a:t>
            </a:r>
            <a:r>
              <a:rPr sz="2500" spc="-5" dirty="0">
                <a:latin typeface="Times New Roman"/>
                <a:cs typeface="Times New Roman"/>
              </a:rPr>
              <a:t>s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Times New Roman"/>
                <a:cs typeface="Times New Roman"/>
              </a:rPr>
              <a:t>abo</a:t>
            </a:r>
            <a:r>
              <a:rPr sz="2500" dirty="0">
                <a:latin typeface="Times New Roman"/>
                <a:cs typeface="Times New Roman"/>
              </a:rPr>
              <a:t>u</a:t>
            </a:r>
            <a:r>
              <a:rPr sz="2500" spc="-5" dirty="0">
                <a:latin typeface="Times New Roman"/>
                <a:cs typeface="Times New Roman"/>
              </a:rPr>
              <a:t>t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Times New Roman"/>
                <a:cs typeface="Times New Roman"/>
              </a:rPr>
              <a:t>t</a:t>
            </a:r>
            <a:r>
              <a:rPr sz="2500" spc="5" dirty="0">
                <a:latin typeface="Times New Roman"/>
                <a:cs typeface="Times New Roman"/>
              </a:rPr>
              <a:t>h</a:t>
            </a:r>
            <a:r>
              <a:rPr sz="2500" spc="-5" dirty="0">
                <a:latin typeface="Times New Roman"/>
                <a:cs typeface="Times New Roman"/>
              </a:rPr>
              <a:t>e</a:t>
            </a:r>
            <a:r>
              <a:rPr sz="2500" dirty="0">
                <a:latin typeface="Times New Roman"/>
                <a:cs typeface="Times New Roman"/>
              </a:rPr>
              <a:t>i</a:t>
            </a:r>
            <a:r>
              <a:rPr sz="2500" spc="-5" dirty="0">
                <a:latin typeface="Times New Roman"/>
                <a:cs typeface="Times New Roman"/>
              </a:rPr>
              <a:t>r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Times New Roman"/>
                <a:cs typeface="Times New Roman"/>
              </a:rPr>
              <a:t>p</a:t>
            </a:r>
            <a:r>
              <a:rPr sz="2500" dirty="0">
                <a:latin typeface="Times New Roman"/>
                <a:cs typeface="Times New Roman"/>
              </a:rPr>
              <a:t>a</a:t>
            </a:r>
            <a:r>
              <a:rPr sz="2500" spc="-5" dirty="0">
                <a:latin typeface="Times New Roman"/>
                <a:cs typeface="Times New Roman"/>
              </a:rPr>
              <a:t>rt</a:t>
            </a:r>
            <a:r>
              <a:rPr sz="2500" spc="5" dirty="0">
                <a:latin typeface="Times New Roman"/>
                <a:cs typeface="Times New Roman"/>
              </a:rPr>
              <a:t>i</a:t>
            </a:r>
            <a:r>
              <a:rPr sz="2500" dirty="0">
                <a:latin typeface="Times New Roman"/>
                <a:cs typeface="Times New Roman"/>
              </a:rPr>
              <a:t>c</a:t>
            </a:r>
            <a:r>
              <a:rPr sz="2500" spc="-5" dirty="0">
                <a:latin typeface="Times New Roman"/>
                <a:cs typeface="Times New Roman"/>
              </a:rPr>
              <a:t>ip</a:t>
            </a:r>
            <a:r>
              <a:rPr sz="2500" dirty="0">
                <a:latin typeface="Times New Roman"/>
                <a:cs typeface="Times New Roman"/>
              </a:rPr>
              <a:t>a</a:t>
            </a:r>
            <a:r>
              <a:rPr sz="2500" spc="-5" dirty="0">
                <a:latin typeface="Times New Roman"/>
                <a:cs typeface="Times New Roman"/>
              </a:rPr>
              <a:t>t</a:t>
            </a:r>
            <a:r>
              <a:rPr sz="2500" spc="10" dirty="0">
                <a:latin typeface="Times New Roman"/>
                <a:cs typeface="Times New Roman"/>
              </a:rPr>
              <a:t>i</a:t>
            </a:r>
            <a:r>
              <a:rPr sz="2500" spc="-5" dirty="0">
                <a:latin typeface="Times New Roman"/>
                <a:cs typeface="Times New Roman"/>
              </a:rPr>
              <a:t>on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Times New Roman"/>
                <a:cs typeface="Times New Roman"/>
              </a:rPr>
              <a:t>in  research</a:t>
            </a:r>
            <a:r>
              <a:rPr sz="2500" spc="5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.</a:t>
            </a:r>
            <a:endParaRPr sz="2500">
              <a:latin typeface="Times New Roman"/>
              <a:cs typeface="Times New Roman"/>
            </a:endParaRPr>
          </a:p>
          <a:p>
            <a:pPr marL="355600" marR="151765" indent="-342900">
              <a:lnSpc>
                <a:spcPct val="80100"/>
              </a:lnSpc>
              <a:spcBef>
                <a:spcPts val="535"/>
              </a:spcBef>
              <a:buFont typeface="Wingdings"/>
              <a:buChar char=""/>
              <a:tabLst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The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Investigator</a:t>
            </a:r>
            <a:r>
              <a:rPr sz="2500" spc="4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should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communicate</a:t>
            </a:r>
            <a:r>
              <a:rPr sz="2500" spc="6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the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importance</a:t>
            </a:r>
            <a:r>
              <a:rPr sz="2500" spc="5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of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the 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Informed</a:t>
            </a:r>
            <a:r>
              <a:rPr sz="2500" spc="4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Consent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Process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to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the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research</a:t>
            </a:r>
            <a:r>
              <a:rPr sz="2500" spc="5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staff</a:t>
            </a:r>
            <a:r>
              <a:rPr sz="2500" spc="3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and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expect</a:t>
            </a:r>
            <a:r>
              <a:rPr sz="2500" spc="3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them </a:t>
            </a:r>
            <a:r>
              <a:rPr sz="2500" spc="-610" dirty="0">
                <a:latin typeface="Times New Roman"/>
                <a:cs typeface="Times New Roman"/>
              </a:rPr>
              <a:t> </a:t>
            </a:r>
            <a:r>
              <a:rPr sz="2500" b="1" i="1" spc="-5" dirty="0">
                <a:latin typeface="Times New Roman"/>
                <a:cs typeface="Times New Roman"/>
              </a:rPr>
              <a:t>to</a:t>
            </a:r>
            <a:r>
              <a:rPr sz="2500" b="1" i="1" spc="5" dirty="0">
                <a:latin typeface="Times New Roman"/>
                <a:cs typeface="Times New Roman"/>
              </a:rPr>
              <a:t> </a:t>
            </a:r>
            <a:r>
              <a:rPr sz="2500" b="1" i="1" spc="-5" dirty="0">
                <a:latin typeface="Times New Roman"/>
                <a:cs typeface="Times New Roman"/>
              </a:rPr>
              <a:t>maintain</a:t>
            </a:r>
            <a:r>
              <a:rPr sz="2500" b="1" i="1" spc="10" dirty="0">
                <a:latin typeface="Times New Roman"/>
                <a:cs typeface="Times New Roman"/>
              </a:rPr>
              <a:t> </a:t>
            </a:r>
            <a:r>
              <a:rPr sz="2500" b="1" i="1" spc="-5" dirty="0">
                <a:latin typeface="Times New Roman"/>
                <a:cs typeface="Times New Roman"/>
              </a:rPr>
              <a:t>high</a:t>
            </a:r>
            <a:r>
              <a:rPr sz="2500" b="1" i="1" spc="5" dirty="0">
                <a:latin typeface="Times New Roman"/>
                <a:cs typeface="Times New Roman"/>
              </a:rPr>
              <a:t> </a:t>
            </a:r>
            <a:r>
              <a:rPr sz="2500" b="1" i="1" spc="-5" dirty="0">
                <a:latin typeface="Times New Roman"/>
                <a:cs typeface="Times New Roman"/>
              </a:rPr>
              <a:t>ethical</a:t>
            </a:r>
            <a:r>
              <a:rPr sz="2500" b="1" i="1" spc="20" dirty="0">
                <a:latin typeface="Times New Roman"/>
                <a:cs typeface="Times New Roman"/>
              </a:rPr>
              <a:t> </a:t>
            </a:r>
            <a:r>
              <a:rPr sz="2500" b="1" i="1" dirty="0">
                <a:latin typeface="Times New Roman"/>
                <a:cs typeface="Times New Roman"/>
              </a:rPr>
              <a:t>standards.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3756" y="277368"/>
            <a:ext cx="6724015" cy="1332230"/>
            <a:chOff x="333756" y="277368"/>
            <a:chExt cx="6724015" cy="1332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3756" y="277368"/>
              <a:ext cx="6723888" cy="12374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8320" y="350520"/>
              <a:ext cx="3928872" cy="12588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0" y="304800"/>
              <a:ext cx="6629400" cy="1143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6629400" cy="114300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217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10"/>
              </a:spcBef>
            </a:pPr>
            <a:r>
              <a:rPr spc="-10" dirty="0"/>
              <a:t>Introduction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1140" y="1619452"/>
            <a:ext cx="8613775" cy="4124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5496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Millions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volunteers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participate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government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industry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sponsored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clinical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trial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each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year.</a:t>
            </a:r>
            <a:endParaRPr sz="3200">
              <a:latin typeface="Times New Roman"/>
              <a:cs typeface="Times New Roman"/>
            </a:endParaRPr>
          </a:p>
          <a:p>
            <a:pPr marL="355600" marR="3810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  <a:tab pos="3391535" algn="l"/>
              </a:tabLst>
            </a:pPr>
            <a:r>
              <a:rPr sz="3200" dirty="0">
                <a:latin typeface="Times New Roman"/>
                <a:cs typeface="Times New Roman"/>
              </a:rPr>
              <a:t>Prior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 agreeing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 participate,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every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volunteers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has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right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know	and understand what happen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during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clinical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trial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  <a:tab pos="3054350" algn="l"/>
              </a:tabLst>
            </a:pPr>
            <a:r>
              <a:rPr sz="3200" dirty="0">
                <a:latin typeface="Times New Roman"/>
                <a:cs typeface="Times New Roman"/>
              </a:rPr>
              <a:t>This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called as informed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consent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this process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that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can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help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	decide whether or not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participating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 a </a:t>
            </a:r>
            <a:r>
              <a:rPr sz="3200" spc="-5" dirty="0">
                <a:latin typeface="Times New Roman"/>
                <a:cs typeface="Times New Roman"/>
              </a:rPr>
              <a:t>trial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is</a:t>
            </a:r>
            <a:r>
              <a:rPr sz="3200" dirty="0">
                <a:latin typeface="Times New Roman"/>
                <a:cs typeface="Times New Roman"/>
              </a:rPr>
              <a:t> right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for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you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39435" y="228600"/>
            <a:ext cx="1532708" cy="129790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479281" y="6464680"/>
            <a:ext cx="1536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246888"/>
            <a:ext cx="8324215" cy="1332230"/>
            <a:chOff x="409955" y="246888"/>
            <a:chExt cx="8324215" cy="1332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955" y="246888"/>
              <a:ext cx="8324088" cy="12374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5063" y="320040"/>
              <a:ext cx="5832347" cy="12588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9" y="274320"/>
              <a:ext cx="8229600" cy="1143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217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10"/>
              </a:spcBef>
            </a:pPr>
            <a:r>
              <a:rPr dirty="0"/>
              <a:t>Purpose</a:t>
            </a:r>
            <a:r>
              <a:rPr spc="-3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Consent</a:t>
            </a:r>
            <a:r>
              <a:rPr spc="-40" dirty="0"/>
              <a:t> </a:t>
            </a:r>
            <a:r>
              <a:rPr dirty="0"/>
              <a:t>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479281" y="6464680"/>
            <a:ext cx="1536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619453"/>
            <a:ext cx="7886065" cy="4232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Times New Roman"/>
                <a:cs typeface="Times New Roman"/>
              </a:rPr>
              <a:t>Prospective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Subject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spc="-30" dirty="0">
                <a:latin typeface="Times New Roman"/>
                <a:cs typeface="Times New Roman"/>
              </a:rPr>
              <a:t>Will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..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350">
              <a:latin typeface="Times New Roman"/>
              <a:cs typeface="Times New Roman"/>
            </a:endParaRPr>
          </a:p>
          <a:p>
            <a:pPr marL="546100" indent="-534035">
              <a:lnSpc>
                <a:spcPct val="100000"/>
              </a:lnSpc>
              <a:buFont typeface="Wingdings"/>
              <a:buChar char=""/>
              <a:tabLst>
                <a:tab pos="546100" algn="l"/>
                <a:tab pos="546735" algn="l"/>
              </a:tabLst>
            </a:pPr>
            <a:r>
              <a:rPr sz="3000" dirty="0">
                <a:latin typeface="Times New Roman"/>
                <a:cs typeface="Times New Roman"/>
              </a:rPr>
              <a:t>Understand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nature </a:t>
            </a:r>
            <a:r>
              <a:rPr sz="3000" dirty="0">
                <a:latin typeface="Times New Roman"/>
                <a:cs typeface="Times New Roman"/>
              </a:rPr>
              <a:t>of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research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"/>
            </a:pPr>
            <a:endParaRPr sz="43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"/>
              <a:tabLst>
                <a:tab pos="546100" algn="l"/>
                <a:tab pos="546735" algn="l"/>
              </a:tabLst>
            </a:pPr>
            <a:r>
              <a:rPr dirty="0"/>
              <a:t>	</a:t>
            </a:r>
            <a:r>
              <a:rPr sz="3000" dirty="0">
                <a:latin typeface="Times New Roman"/>
                <a:cs typeface="Times New Roman"/>
              </a:rPr>
              <a:t>Be informed of purpose, </a:t>
            </a:r>
            <a:r>
              <a:rPr sz="3000" spc="-5" dirty="0">
                <a:latin typeface="Times New Roman"/>
                <a:cs typeface="Times New Roman"/>
              </a:rPr>
              <a:t>risks, </a:t>
            </a:r>
            <a:r>
              <a:rPr sz="3000" dirty="0">
                <a:latin typeface="Times New Roman"/>
                <a:cs typeface="Times New Roman"/>
              </a:rPr>
              <a:t>and </a:t>
            </a:r>
            <a:r>
              <a:rPr sz="3000" spc="-5" dirty="0">
                <a:latin typeface="Times New Roman"/>
                <a:cs typeface="Times New Roman"/>
              </a:rPr>
              <a:t>benefits, </a:t>
            </a:r>
            <a:r>
              <a:rPr sz="3000" dirty="0">
                <a:latin typeface="Times New Roman"/>
                <a:cs typeface="Times New Roman"/>
              </a:rPr>
              <a:t>and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alternative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therapies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"/>
            </a:pPr>
            <a:endParaRPr sz="4350">
              <a:latin typeface="Times New Roman"/>
              <a:cs typeface="Times New Roman"/>
            </a:endParaRPr>
          </a:p>
          <a:p>
            <a:pPr marL="546100" indent="-534035">
              <a:lnSpc>
                <a:spcPct val="100000"/>
              </a:lnSpc>
              <a:buFont typeface="Wingdings"/>
              <a:buChar char=""/>
              <a:tabLst>
                <a:tab pos="546100" algn="l"/>
                <a:tab pos="546735" algn="l"/>
              </a:tabLst>
            </a:pPr>
            <a:r>
              <a:rPr sz="3000" dirty="0">
                <a:latin typeface="Times New Roman"/>
                <a:cs typeface="Times New Roman"/>
              </a:rPr>
              <a:t>Make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spc="-45" dirty="0">
                <a:latin typeface="Times New Roman"/>
                <a:cs typeface="Times New Roman"/>
              </a:rPr>
              <a:t>Voluntary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Decision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about</a:t>
            </a:r>
            <a:r>
              <a:rPr sz="3000" spc="-5" dirty="0">
                <a:latin typeface="Times New Roman"/>
                <a:cs typeface="Times New Roman"/>
              </a:rPr>
              <a:t> Participation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246888"/>
            <a:ext cx="8324215" cy="1332230"/>
            <a:chOff x="409955" y="246888"/>
            <a:chExt cx="8324215" cy="1332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955" y="246888"/>
              <a:ext cx="8324088" cy="12374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5923" y="320040"/>
              <a:ext cx="7446264" cy="12588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9" y="274320"/>
              <a:ext cx="8229600" cy="1143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217170" rIns="0" bIns="0" rtlCol="0">
            <a:spAutoFit/>
          </a:bodyPr>
          <a:lstStyle/>
          <a:p>
            <a:pPr marL="837565">
              <a:lnSpc>
                <a:spcPct val="100000"/>
              </a:lnSpc>
              <a:spcBef>
                <a:spcPts val="1710"/>
              </a:spcBef>
            </a:pPr>
            <a:r>
              <a:rPr dirty="0"/>
              <a:t>Defining</a:t>
            </a:r>
            <a:r>
              <a:rPr spc="-40" dirty="0"/>
              <a:t> </a:t>
            </a:r>
            <a:r>
              <a:rPr dirty="0"/>
              <a:t>Informed</a:t>
            </a:r>
            <a:r>
              <a:rPr spc="-20" dirty="0"/>
              <a:t> </a:t>
            </a:r>
            <a:r>
              <a:rPr dirty="0"/>
              <a:t>Consent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479281" y="6464680"/>
            <a:ext cx="1536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522170"/>
            <a:ext cx="8067675" cy="427037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3200" dirty="0">
                <a:latin typeface="Times New Roman"/>
                <a:cs typeface="Times New Roman"/>
              </a:rPr>
              <a:t>Informed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consent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 defined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by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 ICH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for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GCP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90000"/>
              </a:lnSpc>
              <a:spcBef>
                <a:spcPts val="77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“ A process by which a subject voluntarily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confirms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his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or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her</a:t>
            </a:r>
            <a:r>
              <a:rPr sz="3200" dirty="0">
                <a:latin typeface="Times New Roman"/>
                <a:cs typeface="Times New Roman"/>
              </a:rPr>
              <a:t> willingness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 participate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 particular trial, after having been informed of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all aspects of the trial that are revelent to the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subject’s </a:t>
            </a:r>
            <a:r>
              <a:rPr sz="3200" dirty="0">
                <a:latin typeface="Times New Roman"/>
                <a:cs typeface="Times New Roman"/>
              </a:rPr>
              <a:t>decision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participate”.</a:t>
            </a:r>
            <a:endParaRPr sz="3200">
              <a:latin typeface="Times New Roman"/>
              <a:cs typeface="Times New Roman"/>
            </a:endParaRPr>
          </a:p>
          <a:p>
            <a:pPr marL="355600" marR="16510" indent="-342900">
              <a:lnSpc>
                <a:spcPct val="90000"/>
              </a:lnSpc>
              <a:spcBef>
                <a:spcPts val="76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Informed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consent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documented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by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means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written, signed and dated informed consent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form.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246888"/>
            <a:ext cx="8324215" cy="1332230"/>
            <a:chOff x="409955" y="246888"/>
            <a:chExt cx="8324215" cy="1332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955" y="246888"/>
              <a:ext cx="8324088" cy="12374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" y="320040"/>
              <a:ext cx="8226552" cy="12588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9" y="274320"/>
              <a:ext cx="8229600" cy="1143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217170" rIns="0" bIns="0" rtlCol="0">
            <a:spAutoFit/>
          </a:bodyPr>
          <a:lstStyle/>
          <a:p>
            <a:pPr marL="378460">
              <a:lnSpc>
                <a:spcPct val="100000"/>
              </a:lnSpc>
              <a:spcBef>
                <a:spcPts val="1710"/>
              </a:spcBef>
            </a:pPr>
            <a:r>
              <a:rPr dirty="0"/>
              <a:t>What</a:t>
            </a:r>
            <a:r>
              <a:rPr spc="-10" dirty="0"/>
              <a:t> </a:t>
            </a:r>
            <a:r>
              <a:rPr dirty="0"/>
              <a:t>is</a:t>
            </a:r>
            <a:r>
              <a:rPr spc="-5" dirty="0"/>
              <a:t> informed</a:t>
            </a:r>
            <a:r>
              <a:rPr spc="-20" dirty="0"/>
              <a:t> </a:t>
            </a:r>
            <a:r>
              <a:rPr dirty="0"/>
              <a:t>consents..???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479281" y="6464680"/>
            <a:ext cx="1536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528013"/>
            <a:ext cx="7699375" cy="432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Times New Roman"/>
                <a:cs typeface="Times New Roman"/>
              </a:rPr>
              <a:t>Informed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consent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is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 communication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process:</a:t>
            </a: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55600" algn="l"/>
              </a:tabLst>
            </a:pPr>
            <a:r>
              <a:rPr sz="3000" dirty="0">
                <a:latin typeface="Times New Roman"/>
                <a:cs typeface="Times New Roman"/>
              </a:rPr>
              <a:t>Between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the</a:t>
            </a:r>
            <a:r>
              <a:rPr sz="3000" spc="-5" dirty="0">
                <a:latin typeface="Times New Roman"/>
                <a:cs typeface="Times New Roman"/>
              </a:rPr>
              <a:t> researcher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and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the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participant.</a:t>
            </a: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3000" spc="-5" dirty="0">
                <a:latin typeface="Times New Roman"/>
                <a:cs typeface="Times New Roman"/>
              </a:rPr>
              <a:t>Starts</a:t>
            </a:r>
            <a:r>
              <a:rPr sz="3000" dirty="0">
                <a:latin typeface="Times New Roman"/>
                <a:cs typeface="Times New Roman"/>
              </a:rPr>
              <a:t> before the </a:t>
            </a:r>
            <a:r>
              <a:rPr sz="3000" spc="-5" dirty="0">
                <a:latin typeface="Times New Roman"/>
                <a:cs typeface="Times New Roman"/>
              </a:rPr>
              <a:t>research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is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initiated</a:t>
            </a:r>
            <a:r>
              <a:rPr sz="3000" spc="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3000" dirty="0">
                <a:latin typeface="Times New Roman"/>
                <a:cs typeface="Times New Roman"/>
              </a:rPr>
              <a:t>Continues</a:t>
            </a:r>
            <a:r>
              <a:rPr sz="3000" spc="-5" dirty="0">
                <a:latin typeface="Times New Roman"/>
                <a:cs typeface="Times New Roman"/>
              </a:rPr>
              <a:t> throughout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the</a:t>
            </a:r>
            <a:r>
              <a:rPr sz="3000" spc="-5" dirty="0">
                <a:latin typeface="Times New Roman"/>
                <a:cs typeface="Times New Roman"/>
              </a:rPr>
              <a:t> duration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of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the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study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  <a:p>
            <a:pPr marL="355600" marR="1181100" indent="-342900">
              <a:lnSpc>
                <a:spcPts val="2880"/>
              </a:lnSpc>
              <a:spcBef>
                <a:spcPts val="695"/>
              </a:spcBef>
              <a:buFont typeface="Wingdings"/>
              <a:buChar char=""/>
              <a:tabLst>
                <a:tab pos="355600" algn="l"/>
              </a:tabLst>
            </a:pPr>
            <a:r>
              <a:rPr sz="3000" dirty="0">
                <a:latin typeface="Times New Roman"/>
                <a:cs typeface="Times New Roman"/>
              </a:rPr>
              <a:t>Providing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all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relevant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information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to</a:t>
            </a:r>
            <a:r>
              <a:rPr sz="3000" spc="-5" dirty="0">
                <a:latin typeface="Times New Roman"/>
                <a:cs typeface="Times New Roman"/>
              </a:rPr>
              <a:t> the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volunteer/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patient</a:t>
            </a:r>
            <a:endParaRPr sz="3000">
              <a:latin typeface="Times New Roman"/>
              <a:cs typeface="Times New Roman"/>
            </a:endParaRPr>
          </a:p>
          <a:p>
            <a:pPr marL="355600" marR="471805" indent="-342900">
              <a:lnSpc>
                <a:spcPct val="80000"/>
              </a:lnSpc>
              <a:spcBef>
                <a:spcPts val="745"/>
              </a:spcBef>
              <a:buFont typeface="Wingdings"/>
              <a:buChar char=""/>
              <a:tabLst>
                <a:tab pos="355600" algn="l"/>
              </a:tabLst>
            </a:pPr>
            <a:r>
              <a:rPr sz="3000" dirty="0">
                <a:latin typeface="Times New Roman"/>
                <a:cs typeface="Times New Roman"/>
              </a:rPr>
              <a:t>The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patient/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volunteer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understanding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the 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information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provided</a:t>
            </a:r>
            <a:r>
              <a:rPr sz="3000" spc="-55" dirty="0">
                <a:latin typeface="Times New Roman"/>
                <a:cs typeface="Times New Roman"/>
              </a:rPr>
              <a:t> </a:t>
            </a:r>
            <a:r>
              <a:rPr sz="3000" spc="-35" dirty="0">
                <a:latin typeface="Times New Roman"/>
                <a:cs typeface="Times New Roman"/>
              </a:rPr>
              <a:t>Voluntarily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agreeing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to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participate</a:t>
            </a:r>
            <a:endParaRPr sz="3000">
              <a:latin typeface="Times New Roman"/>
              <a:cs typeface="Times New Roman"/>
            </a:endParaRPr>
          </a:p>
          <a:p>
            <a:pPr marL="430530" indent="-41846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431165" algn="l"/>
              </a:tabLst>
            </a:pPr>
            <a:r>
              <a:rPr sz="3000" spc="-5" dirty="0">
                <a:latin typeface="Times New Roman"/>
                <a:cs typeface="Times New Roman"/>
              </a:rPr>
              <a:t>A</a:t>
            </a:r>
            <a:r>
              <a:rPr sz="3000" spc="-16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bas</a:t>
            </a:r>
            <a:r>
              <a:rPr sz="3000" spc="-15" dirty="0">
                <a:latin typeface="Times New Roman"/>
                <a:cs typeface="Times New Roman"/>
              </a:rPr>
              <a:t>i</a:t>
            </a:r>
            <a:r>
              <a:rPr sz="3000" dirty="0">
                <a:latin typeface="Times New Roman"/>
                <a:cs typeface="Times New Roman"/>
              </a:rPr>
              <a:t>c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r</a:t>
            </a:r>
            <a:r>
              <a:rPr sz="3000" spc="-10" dirty="0">
                <a:latin typeface="Times New Roman"/>
                <a:cs typeface="Times New Roman"/>
              </a:rPr>
              <a:t>i</a:t>
            </a:r>
            <a:r>
              <a:rPr sz="3000" dirty="0">
                <a:latin typeface="Times New Roman"/>
                <a:cs typeface="Times New Roman"/>
              </a:rPr>
              <a:t>ght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60960"/>
            <a:ext cx="8324215" cy="1762125"/>
            <a:chOff x="409955" y="60960"/>
            <a:chExt cx="8324215" cy="17621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6567" y="60960"/>
              <a:ext cx="6272783" cy="17617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" y="274319"/>
              <a:ext cx="8229600" cy="11430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370"/>
              </a:lnSpc>
            </a:pPr>
            <a:r>
              <a:rPr sz="4000" b="1" spc="-5" dirty="0">
                <a:latin typeface="Times New Roman"/>
                <a:cs typeface="Times New Roman"/>
              </a:rPr>
              <a:t>Informed</a:t>
            </a:r>
            <a:r>
              <a:rPr sz="4000" b="1" spc="10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Consent</a:t>
            </a:r>
            <a:r>
              <a:rPr sz="4000" b="1" spc="25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allows</a:t>
            </a:r>
            <a:endParaRPr sz="4000">
              <a:latin typeface="Times New Roman"/>
              <a:cs typeface="Times New Roman"/>
            </a:endParaRPr>
          </a:p>
          <a:p>
            <a:pPr algn="ctr">
              <a:lnSpc>
                <a:spcPts val="4630"/>
              </a:lnSpc>
            </a:pPr>
            <a:r>
              <a:rPr sz="4000" b="1" spc="-5" dirty="0">
                <a:latin typeface="Times New Roman"/>
                <a:cs typeface="Times New Roman"/>
              </a:rPr>
              <a:t>individuals: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79281" y="6464680"/>
            <a:ext cx="1536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619452"/>
            <a:ext cx="8072120" cy="3733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-"/>
              <a:tabLst>
                <a:tab pos="354965" algn="l"/>
                <a:tab pos="355600" algn="l"/>
              </a:tabLst>
            </a:pPr>
            <a:r>
              <a:rPr sz="3200" spc="-114" dirty="0">
                <a:latin typeface="Times New Roman"/>
                <a:cs typeface="Times New Roman"/>
              </a:rPr>
              <a:t>To</a:t>
            </a:r>
            <a:r>
              <a:rPr sz="3200" spc="1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determine</a:t>
            </a:r>
            <a:r>
              <a:rPr sz="3200" spc="1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whether</a:t>
            </a:r>
            <a:r>
              <a:rPr sz="3200" spc="1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participating</a:t>
            </a:r>
            <a:r>
              <a:rPr sz="3200" spc="1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</a:t>
            </a:r>
            <a:r>
              <a:rPr sz="3200" spc="1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research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fits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with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their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values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and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interests.</a:t>
            </a:r>
            <a:endParaRPr sz="3200">
              <a:latin typeface="Times New Roman"/>
              <a:cs typeface="Times New Roman"/>
            </a:endParaRPr>
          </a:p>
          <a:p>
            <a:pPr marL="355600" marR="5715" indent="-342900">
              <a:lnSpc>
                <a:spcPct val="100000"/>
              </a:lnSpc>
              <a:spcBef>
                <a:spcPts val="770"/>
              </a:spcBef>
              <a:buChar char="-"/>
              <a:tabLst>
                <a:tab pos="354965" algn="l"/>
                <a:tab pos="355600" algn="l"/>
              </a:tabLst>
            </a:pPr>
            <a:r>
              <a:rPr sz="3200" spc="-114" dirty="0">
                <a:latin typeface="Times New Roman"/>
                <a:cs typeface="Times New Roman"/>
              </a:rPr>
              <a:t>To</a:t>
            </a:r>
            <a:r>
              <a:rPr sz="3200" spc="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decide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whether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to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contribute</a:t>
            </a:r>
            <a:r>
              <a:rPr sz="3200" spc="8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to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this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specific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research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project.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-"/>
              <a:tabLst>
                <a:tab pos="354965" algn="l"/>
                <a:tab pos="355600" algn="l"/>
              </a:tabLst>
            </a:pPr>
            <a:r>
              <a:rPr sz="3200" spc="-114" dirty="0">
                <a:latin typeface="Times New Roman"/>
                <a:cs typeface="Times New Roman"/>
              </a:rPr>
              <a:t>To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protect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themselves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from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risks.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-"/>
              <a:tabLst>
                <a:tab pos="354965" algn="l"/>
                <a:tab pos="355600" algn="l"/>
                <a:tab pos="1149350" algn="l"/>
                <a:tab pos="2582545" algn="l"/>
                <a:tab pos="4263390" algn="l"/>
                <a:tab pos="5333365" algn="l"/>
                <a:tab pos="6267450" algn="l"/>
                <a:tab pos="7563484" algn="l"/>
              </a:tabLst>
            </a:pPr>
            <a:r>
              <a:rPr sz="3200" spc="-229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o	dec</a:t>
            </a:r>
            <a:r>
              <a:rPr sz="3200" spc="-10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de	whe</a:t>
            </a:r>
            <a:r>
              <a:rPr sz="3200" spc="-15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h</a:t>
            </a:r>
            <a:r>
              <a:rPr sz="3200" spc="5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r	</a:t>
            </a:r>
            <a:r>
              <a:rPr sz="3200" spc="-20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hey	can	fulfi</a:t>
            </a:r>
            <a:r>
              <a:rPr sz="3200" spc="-15" dirty="0">
                <a:latin typeface="Times New Roman"/>
                <a:cs typeface="Times New Roman"/>
              </a:rPr>
              <a:t>l</a:t>
            </a:r>
            <a:r>
              <a:rPr sz="3200" dirty="0">
                <a:latin typeface="Times New Roman"/>
                <a:cs typeface="Times New Roman"/>
              </a:rPr>
              <a:t>l	</a:t>
            </a:r>
            <a:r>
              <a:rPr sz="3200" spc="-20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he  requirements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necessary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for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research.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9080" cy="1701164"/>
            <a:chOff x="0" y="0"/>
            <a:chExt cx="9149080" cy="170116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4968"/>
              <a:ext cx="9143999" cy="12374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152" y="0"/>
              <a:ext cx="8394192" cy="17007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16" y="152400"/>
              <a:ext cx="9130284" cy="1143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716" y="152400"/>
              <a:ext cx="9130665" cy="1143000"/>
            </a:xfrm>
            <a:custGeom>
              <a:avLst/>
              <a:gdLst/>
              <a:ahLst/>
              <a:cxnLst/>
              <a:rect l="l" t="t" r="r" b="b"/>
              <a:pathLst>
                <a:path w="9130665" h="1143000">
                  <a:moveTo>
                    <a:pt x="0" y="1143000"/>
                  </a:moveTo>
                  <a:lnTo>
                    <a:pt x="9130283" y="1143000"/>
                  </a:lnTo>
                </a:path>
                <a:path w="9130665" h="1143000">
                  <a:moveTo>
                    <a:pt x="9130284" y="0"/>
                  </a:moveTo>
                  <a:lnTo>
                    <a:pt x="0" y="0"/>
                  </a:lnTo>
                  <a:lnTo>
                    <a:pt x="0" y="1143000"/>
                  </a:lnTo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49040" marR="765810" indent="-296672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Historical</a:t>
            </a:r>
            <a:r>
              <a:rPr sz="4000" spc="10" dirty="0"/>
              <a:t> </a:t>
            </a:r>
            <a:r>
              <a:rPr sz="4000" spc="-10" dirty="0"/>
              <a:t>background</a:t>
            </a:r>
            <a:r>
              <a:rPr sz="4000" spc="-5" dirty="0"/>
              <a:t> of</a:t>
            </a:r>
            <a:r>
              <a:rPr sz="4000" dirty="0"/>
              <a:t> </a:t>
            </a:r>
            <a:r>
              <a:rPr sz="4000" spc="-5" dirty="0"/>
              <a:t>informed </a:t>
            </a:r>
            <a:r>
              <a:rPr sz="4000" spc="-985" dirty="0"/>
              <a:t> </a:t>
            </a:r>
            <a:r>
              <a:rPr sz="4000" spc="-5" dirty="0"/>
              <a:t>consent</a:t>
            </a:r>
            <a:endParaRPr sz="4000"/>
          </a:p>
        </p:txBody>
      </p:sp>
      <p:sp>
        <p:nvSpPr>
          <p:cNvPr id="9" name="object 9"/>
          <p:cNvSpPr txBox="1"/>
          <p:nvPr/>
        </p:nvSpPr>
        <p:spPr>
          <a:xfrm>
            <a:off x="8479281" y="6464680"/>
            <a:ext cx="1536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1140" y="1302766"/>
            <a:ext cx="8684260" cy="525780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355600" marR="7620" indent="-342900" algn="just">
              <a:lnSpc>
                <a:spcPct val="70000"/>
              </a:lnSpc>
              <a:spcBef>
                <a:spcPts val="885"/>
              </a:spcBef>
              <a:buFont typeface="Wingdings"/>
              <a:buChar char=""/>
              <a:tabLst>
                <a:tab pos="355600" algn="l"/>
              </a:tabLst>
            </a:pPr>
            <a:r>
              <a:rPr sz="2200" dirty="0">
                <a:latin typeface="Times New Roman"/>
                <a:cs typeface="Times New Roman"/>
              </a:rPr>
              <a:t>1891-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Prussian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Minister</a:t>
            </a:r>
            <a:r>
              <a:rPr sz="2200" dirty="0">
                <a:latin typeface="Times New Roman"/>
                <a:cs typeface="Times New Roman"/>
              </a:rPr>
              <a:t> of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Interior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,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tuberculin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for</a:t>
            </a:r>
            <a:r>
              <a:rPr sz="2200" spc="-5" dirty="0">
                <a:latin typeface="Times New Roman"/>
                <a:cs typeface="Times New Roman"/>
              </a:rPr>
              <a:t> the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treatment</a:t>
            </a:r>
            <a:r>
              <a:rPr sz="2200" dirty="0">
                <a:latin typeface="Times New Roman"/>
                <a:cs typeface="Times New Roman"/>
              </a:rPr>
              <a:t> of 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tuberculosis </a:t>
            </a:r>
            <a:r>
              <a:rPr sz="2200" spc="-10" dirty="0">
                <a:latin typeface="Times New Roman"/>
                <a:cs typeface="Times New Roman"/>
              </a:rPr>
              <a:t>must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not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be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used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against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 </a:t>
            </a:r>
            <a:r>
              <a:rPr sz="2200" spc="-15" dirty="0">
                <a:latin typeface="Times New Roman"/>
                <a:cs typeface="Times New Roman"/>
              </a:rPr>
              <a:t>person’s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will.</a:t>
            </a:r>
            <a:endParaRPr sz="2200">
              <a:latin typeface="Times New Roman"/>
              <a:cs typeface="Times New Roman"/>
            </a:endParaRPr>
          </a:p>
          <a:p>
            <a:pPr marL="355600" indent="-342900" algn="just">
              <a:lnSpc>
                <a:spcPts val="1980"/>
              </a:lnSpc>
              <a:buFont typeface="Wingdings"/>
              <a:buChar char=""/>
              <a:tabLst>
                <a:tab pos="355600" algn="l"/>
              </a:tabLst>
            </a:pPr>
            <a:r>
              <a:rPr sz="2200" dirty="0">
                <a:latin typeface="Times New Roman"/>
                <a:cs typeface="Times New Roman"/>
              </a:rPr>
              <a:t>1898-</a:t>
            </a:r>
            <a:r>
              <a:rPr sz="2200" spc="40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Times New Roman"/>
                <a:cs typeface="Times New Roman"/>
              </a:rPr>
              <a:t>Dr.</a:t>
            </a:r>
            <a:r>
              <a:rPr sz="2200" spc="409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Albert</a:t>
            </a:r>
            <a:r>
              <a:rPr sz="2200" spc="4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Neisser</a:t>
            </a:r>
            <a:r>
              <a:rPr sz="2200" spc="4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was</a:t>
            </a:r>
            <a:r>
              <a:rPr sz="2200" spc="409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fined</a:t>
            </a:r>
            <a:r>
              <a:rPr sz="2200" spc="4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by</a:t>
            </a:r>
            <a:r>
              <a:rPr sz="2200" spc="4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</a:t>
            </a:r>
            <a:r>
              <a:rPr sz="2200" spc="4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Royal</a:t>
            </a:r>
            <a:r>
              <a:rPr sz="2200" spc="39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disciplinary</a:t>
            </a:r>
            <a:r>
              <a:rPr sz="2200" spc="434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court</a:t>
            </a:r>
            <a:r>
              <a:rPr sz="2200" spc="409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</a:t>
            </a:r>
            <a:endParaRPr sz="2200">
              <a:latin typeface="Times New Roman"/>
              <a:cs typeface="Times New Roman"/>
            </a:endParaRPr>
          </a:p>
          <a:p>
            <a:pPr marL="355600" marR="5080" algn="just">
              <a:lnSpc>
                <a:spcPct val="70000"/>
              </a:lnSpc>
              <a:spcBef>
                <a:spcPts val="400"/>
              </a:spcBef>
            </a:pPr>
            <a:r>
              <a:rPr sz="2200" spc="-5" dirty="0">
                <a:latin typeface="Times New Roman"/>
                <a:cs typeface="Times New Roman"/>
              </a:rPr>
              <a:t>Prussia for </a:t>
            </a:r>
            <a:r>
              <a:rPr sz="2200" dirty="0">
                <a:latin typeface="Times New Roman"/>
                <a:cs typeface="Times New Roman"/>
              </a:rPr>
              <a:t>not </a:t>
            </a:r>
            <a:r>
              <a:rPr sz="2200" spc="-5" dirty="0">
                <a:latin typeface="Times New Roman"/>
                <a:cs typeface="Times New Roman"/>
              </a:rPr>
              <a:t>seeking </a:t>
            </a:r>
            <a:r>
              <a:rPr sz="2200" spc="-15" dirty="0">
                <a:latin typeface="Times New Roman"/>
                <a:cs typeface="Times New Roman"/>
              </a:rPr>
              <a:t>patient’s </a:t>
            </a:r>
            <a:r>
              <a:rPr sz="2200" spc="-5" dirty="0">
                <a:latin typeface="Times New Roman"/>
                <a:cs typeface="Times New Roman"/>
              </a:rPr>
              <a:t>consent for his experimental studies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vaccination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for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Syphilis.</a:t>
            </a:r>
            <a:endParaRPr sz="2200">
              <a:latin typeface="Times New Roman"/>
              <a:cs typeface="Times New Roman"/>
            </a:endParaRPr>
          </a:p>
          <a:p>
            <a:pPr marL="355600" marR="7620" indent="-342900" algn="just">
              <a:lnSpc>
                <a:spcPct val="70000"/>
              </a:lnSpc>
              <a:spcBef>
                <a:spcPts val="525"/>
              </a:spcBef>
              <a:buFont typeface="Wingdings"/>
              <a:buChar char=""/>
              <a:tabLst>
                <a:tab pos="355600" algn="l"/>
              </a:tabLst>
            </a:pPr>
            <a:r>
              <a:rPr sz="2200" dirty="0">
                <a:latin typeface="Times New Roman"/>
                <a:cs typeface="Times New Roman"/>
              </a:rPr>
              <a:t>1907- </a:t>
            </a:r>
            <a:r>
              <a:rPr sz="2200" spc="-5" dirty="0">
                <a:latin typeface="Times New Roman"/>
                <a:cs typeface="Times New Roman"/>
              </a:rPr>
              <a:t>Sir </a:t>
            </a:r>
            <a:r>
              <a:rPr sz="2200" spc="-15" dirty="0">
                <a:latin typeface="Times New Roman"/>
                <a:cs typeface="Times New Roman"/>
              </a:rPr>
              <a:t>William </a:t>
            </a:r>
            <a:r>
              <a:rPr sz="2200" spc="-5" dirty="0">
                <a:latin typeface="Times New Roman"/>
                <a:cs typeface="Times New Roman"/>
              </a:rPr>
              <a:t>Osler endorsed the necessity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informed consent in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medical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research.</a:t>
            </a:r>
            <a:endParaRPr sz="2200">
              <a:latin typeface="Times New Roman"/>
              <a:cs typeface="Times New Roman"/>
            </a:endParaRPr>
          </a:p>
          <a:p>
            <a:pPr marL="355600" indent="-342900" algn="just">
              <a:lnSpc>
                <a:spcPts val="1980"/>
              </a:lnSpc>
              <a:buFont typeface="Wingdings"/>
              <a:buChar char=""/>
              <a:tabLst>
                <a:tab pos="355600" algn="l"/>
              </a:tabLst>
            </a:pPr>
            <a:r>
              <a:rPr sz="2200" dirty="0">
                <a:latin typeface="Times New Roman"/>
                <a:cs typeface="Times New Roman"/>
              </a:rPr>
              <a:t>1931-</a:t>
            </a:r>
            <a:r>
              <a:rPr sz="2200" spc="3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Health</a:t>
            </a:r>
            <a:r>
              <a:rPr sz="2200" spc="3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Department</a:t>
            </a:r>
            <a:r>
              <a:rPr sz="2200" spc="3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regulations</a:t>
            </a:r>
            <a:r>
              <a:rPr sz="2200" spc="3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</a:t>
            </a:r>
            <a:r>
              <a:rPr sz="2200" spc="3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German</a:t>
            </a:r>
            <a:r>
              <a:rPr sz="2200" spc="3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Reich</a:t>
            </a:r>
            <a:r>
              <a:rPr sz="2200" spc="3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stated</a:t>
            </a:r>
            <a:r>
              <a:rPr sz="2200" spc="3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that</a:t>
            </a:r>
            <a:r>
              <a:rPr sz="2200" spc="3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both</a:t>
            </a:r>
            <a:endParaRPr sz="2200">
              <a:latin typeface="Times New Roman"/>
              <a:cs typeface="Times New Roman"/>
            </a:endParaRPr>
          </a:p>
          <a:p>
            <a:pPr marL="355600" algn="just">
              <a:lnSpc>
                <a:spcPts val="1850"/>
              </a:lnSpc>
            </a:pPr>
            <a:r>
              <a:rPr sz="2200" spc="-5" dirty="0">
                <a:latin typeface="Times New Roman"/>
                <a:cs typeface="Times New Roman"/>
              </a:rPr>
              <a:t>human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experimentation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use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novel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treatment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required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consent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in</a:t>
            </a:r>
            <a:endParaRPr sz="2200">
              <a:latin typeface="Times New Roman"/>
              <a:cs typeface="Times New Roman"/>
            </a:endParaRPr>
          </a:p>
          <a:p>
            <a:pPr marL="355600" algn="just">
              <a:lnSpc>
                <a:spcPts val="2205"/>
              </a:lnSpc>
            </a:pPr>
            <a:r>
              <a:rPr sz="2200" spc="-5" dirty="0">
                <a:latin typeface="Times New Roman"/>
                <a:cs typeface="Times New Roman"/>
              </a:rPr>
              <a:t>a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clear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unbeatable </a:t>
            </a:r>
            <a:r>
              <a:rPr sz="2200" spc="-25" dirty="0">
                <a:latin typeface="Times New Roman"/>
                <a:cs typeface="Times New Roman"/>
              </a:rPr>
              <a:t>manner.</a:t>
            </a:r>
            <a:endParaRPr sz="220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80000"/>
              </a:lnSpc>
              <a:spcBef>
                <a:spcPts val="489"/>
              </a:spcBef>
              <a:buFont typeface="Wingdings"/>
              <a:buChar char=""/>
              <a:tabLst>
                <a:tab pos="355600" algn="l"/>
              </a:tabLst>
            </a:pPr>
            <a:r>
              <a:rPr sz="2200" dirty="0">
                <a:latin typeface="Times New Roman"/>
                <a:cs typeface="Times New Roman"/>
              </a:rPr>
              <a:t>1945-1966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NIH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funded</a:t>
            </a:r>
            <a:r>
              <a:rPr sz="2200" dirty="0">
                <a:latin typeface="Times New Roman"/>
                <a:cs typeface="Times New Roman"/>
              </a:rPr>
              <a:t> 2000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research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projects,</a:t>
            </a:r>
            <a:r>
              <a:rPr sz="2200" dirty="0">
                <a:latin typeface="Times New Roman"/>
                <a:cs typeface="Times New Roman"/>
              </a:rPr>
              <a:t> none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them</a:t>
            </a:r>
            <a:r>
              <a:rPr sz="2200" spc="5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use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informed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consent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Thalidomide-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Birth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defects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found</a:t>
            </a:r>
            <a:endParaRPr sz="2200">
              <a:latin typeface="Times New Roman"/>
              <a:cs typeface="Times New Roman"/>
            </a:endParaRPr>
          </a:p>
          <a:p>
            <a:pPr marL="355600" marR="6985" indent="-342900" algn="just">
              <a:lnSpc>
                <a:spcPct val="80100"/>
              </a:lnSpc>
              <a:spcBef>
                <a:spcPts val="990"/>
              </a:spcBef>
              <a:buFont typeface="Wingdings"/>
              <a:buChar char=""/>
              <a:tabLst>
                <a:tab pos="355600" algn="l"/>
              </a:tabLst>
            </a:pPr>
            <a:r>
              <a:rPr sz="2200" spc="-40" dirty="0">
                <a:latin typeface="Times New Roman"/>
                <a:cs typeface="Times New Roman"/>
              </a:rPr>
              <a:t>World</a:t>
            </a:r>
            <a:r>
              <a:rPr sz="2200" spc="4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war-II</a:t>
            </a:r>
            <a:r>
              <a:rPr sz="2200" spc="45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r>
              <a:rPr sz="2200" spc="45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unethical</a:t>
            </a:r>
            <a:r>
              <a:rPr sz="2200" spc="4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clinical</a:t>
            </a:r>
            <a:r>
              <a:rPr sz="2200" spc="4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trials</a:t>
            </a:r>
            <a:r>
              <a:rPr sz="2200" spc="4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done</a:t>
            </a:r>
            <a:r>
              <a:rPr sz="2200" spc="43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by</a:t>
            </a:r>
            <a:r>
              <a:rPr sz="2200" spc="43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US</a:t>
            </a:r>
            <a:r>
              <a:rPr sz="2200" spc="4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Health</a:t>
            </a:r>
            <a:r>
              <a:rPr sz="2200" spc="4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Services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gave birth of Bio-ethics. AND Creation of IRB and </a:t>
            </a:r>
            <a:r>
              <a:rPr sz="2200" dirty="0">
                <a:latin typeface="Times New Roman"/>
                <a:cs typeface="Times New Roman"/>
              </a:rPr>
              <a:t>notion </a:t>
            </a:r>
            <a:r>
              <a:rPr sz="2200" spc="-5" dirty="0">
                <a:latin typeface="Times New Roman"/>
                <a:cs typeface="Times New Roman"/>
              </a:rPr>
              <a:t>of Informed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Consent.</a:t>
            </a:r>
            <a:endParaRPr sz="2200">
              <a:latin typeface="Times New Roman"/>
              <a:cs typeface="Times New Roman"/>
            </a:endParaRPr>
          </a:p>
          <a:p>
            <a:pPr marL="355600" marR="8890" indent="-342900" algn="just">
              <a:lnSpc>
                <a:spcPct val="80000"/>
              </a:lnSpc>
              <a:spcBef>
                <a:spcPts val="994"/>
              </a:spcBef>
              <a:buFont typeface="Wingdings"/>
              <a:buChar char=""/>
              <a:tabLst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National</a:t>
            </a:r>
            <a:r>
              <a:rPr sz="2200" spc="2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Research</a:t>
            </a:r>
            <a:r>
              <a:rPr sz="2200" spc="2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Act</a:t>
            </a:r>
            <a:r>
              <a:rPr sz="2200" spc="2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(1960-1970)</a:t>
            </a:r>
            <a:r>
              <a:rPr sz="2200" spc="2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National</a:t>
            </a:r>
            <a:r>
              <a:rPr sz="2200" spc="2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Commission</a:t>
            </a:r>
            <a:r>
              <a:rPr sz="2200" spc="2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for</a:t>
            </a:r>
            <a:r>
              <a:rPr sz="2200" spc="2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protection </a:t>
            </a:r>
            <a:r>
              <a:rPr sz="2200" spc="-5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research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participants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Biomedical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Behavioral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Research.</a:t>
            </a:r>
            <a:endParaRPr sz="220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1979,Belmont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Report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0955" y="277368"/>
            <a:ext cx="7867015" cy="1271270"/>
            <a:chOff x="790955" y="277368"/>
            <a:chExt cx="7867015" cy="1271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0955" y="277368"/>
              <a:ext cx="7866888" cy="12374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3472" y="396239"/>
              <a:ext cx="4180331" cy="11521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199" y="304800"/>
              <a:ext cx="7772400" cy="1143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8200" y="304800"/>
            <a:ext cx="7772400" cy="114300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24955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64"/>
              </a:spcBef>
            </a:pPr>
            <a:r>
              <a:rPr sz="4000" spc="-5" dirty="0"/>
              <a:t>Belmont Report</a:t>
            </a:r>
            <a:endParaRPr sz="4000"/>
          </a:p>
        </p:txBody>
      </p:sp>
      <p:sp>
        <p:nvSpPr>
          <p:cNvPr id="10" name="object 10"/>
          <p:cNvSpPr txBox="1"/>
          <p:nvPr/>
        </p:nvSpPr>
        <p:spPr>
          <a:xfrm>
            <a:off x="8479281" y="6464680"/>
            <a:ext cx="1536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9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619452"/>
            <a:ext cx="77774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ourier New"/>
                <a:cs typeface="Courier New"/>
              </a:rPr>
              <a:t>o</a:t>
            </a:r>
            <a:r>
              <a:rPr sz="3200" spc="-1145" dirty="0">
                <a:latin typeface="Courier New"/>
                <a:cs typeface="Courier New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Expanded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definition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of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Informed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consent.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2234311"/>
            <a:ext cx="5453380" cy="2232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60045" indent="-342900">
              <a:lnSpc>
                <a:spcPct val="100000"/>
              </a:lnSpc>
              <a:spcBef>
                <a:spcPts val="105"/>
              </a:spcBef>
              <a:buFont typeface="Courier New"/>
              <a:buChar char="o"/>
              <a:tabLst>
                <a:tab pos="355600" algn="l"/>
                <a:tab pos="3596004" algn="l"/>
              </a:tabLst>
            </a:pPr>
            <a:r>
              <a:rPr sz="3200" dirty="0">
                <a:latin typeface="Times New Roman"/>
                <a:cs typeface="Times New Roman"/>
              </a:rPr>
              <a:t>Parti</a:t>
            </a:r>
            <a:r>
              <a:rPr sz="3200" spc="10" dirty="0">
                <a:latin typeface="Times New Roman"/>
                <a:cs typeface="Times New Roman"/>
              </a:rPr>
              <a:t>c</a:t>
            </a:r>
            <a:r>
              <a:rPr sz="3200" spc="-15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pa</a:t>
            </a:r>
            <a:r>
              <a:rPr sz="3200" spc="5" dirty="0">
                <a:latin typeface="Times New Roman"/>
                <a:cs typeface="Times New Roman"/>
              </a:rPr>
              <a:t>n</a:t>
            </a:r>
            <a:r>
              <a:rPr sz="3200" dirty="0">
                <a:latin typeface="Times New Roman"/>
                <a:cs typeface="Times New Roman"/>
              </a:rPr>
              <a:t>t</a:t>
            </a:r>
            <a:r>
              <a:rPr sz="3200" spc="-15" dirty="0">
                <a:latin typeface="Times New Roman"/>
                <a:cs typeface="Times New Roman"/>
              </a:rPr>
              <a:t>s-</a:t>
            </a:r>
            <a:r>
              <a:rPr sz="3200" dirty="0">
                <a:latin typeface="Times New Roman"/>
                <a:cs typeface="Times New Roman"/>
              </a:rPr>
              <a:t>ke</a:t>
            </a:r>
            <a:r>
              <a:rPr sz="3200" spc="5" dirty="0">
                <a:latin typeface="Times New Roman"/>
                <a:cs typeface="Times New Roman"/>
              </a:rPr>
              <a:t>p</a:t>
            </a:r>
            <a:r>
              <a:rPr sz="3200" dirty="0">
                <a:latin typeface="Times New Roman"/>
                <a:cs typeface="Times New Roman"/>
              </a:rPr>
              <a:t>t	inf</a:t>
            </a:r>
            <a:r>
              <a:rPr sz="3200" spc="-15" dirty="0">
                <a:latin typeface="Times New Roman"/>
                <a:cs typeface="Times New Roman"/>
              </a:rPr>
              <a:t>o</a:t>
            </a:r>
            <a:r>
              <a:rPr sz="3200" spc="-10" dirty="0">
                <a:latin typeface="Times New Roman"/>
                <a:cs typeface="Times New Roman"/>
              </a:rPr>
              <a:t>r</a:t>
            </a:r>
            <a:r>
              <a:rPr sz="3200" dirty="0">
                <a:latin typeface="Times New Roman"/>
                <a:cs typeface="Times New Roman"/>
              </a:rPr>
              <a:t>med  experiment,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95"/>
              </a:spcBef>
              <a:buFont typeface="Courier New"/>
              <a:buChar char="o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Understand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risks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benefits.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Font typeface="Courier New"/>
              <a:buChar char="o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Protection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vulnerable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group.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94857" y="2234311"/>
            <a:ext cx="27895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79015" algn="l"/>
              </a:tabLst>
            </a:pPr>
            <a:r>
              <a:rPr sz="3200" spc="-20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hr</a:t>
            </a:r>
            <a:r>
              <a:rPr sz="3200" spc="-10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ughout	the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2065</Words>
  <Application>Microsoft Office PowerPoint</Application>
  <PresentationFormat>On-screen Show (4:3)</PresentationFormat>
  <Paragraphs>251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Courier New</vt:lpstr>
      <vt:lpstr>Times New Roman</vt:lpstr>
      <vt:lpstr>Wingdings</vt:lpstr>
      <vt:lpstr>Office Theme</vt:lpstr>
      <vt:lpstr>Informed Consent Form</vt:lpstr>
      <vt:lpstr>Content…</vt:lpstr>
      <vt:lpstr>Introduction</vt:lpstr>
      <vt:lpstr>Purpose of Consent ?</vt:lpstr>
      <vt:lpstr>Defining Informed Consent</vt:lpstr>
      <vt:lpstr>What is informed consents..???</vt:lpstr>
      <vt:lpstr>PowerPoint Presentation</vt:lpstr>
      <vt:lpstr>Historical background of informed  consent</vt:lpstr>
      <vt:lpstr>Belmont Report</vt:lpstr>
      <vt:lpstr>What rules do I follow?</vt:lpstr>
      <vt:lpstr>Basic Principles</vt:lpstr>
      <vt:lpstr>Elements In Informed Consent  Form</vt:lpstr>
      <vt:lpstr>Information should include in informed consent  form</vt:lpstr>
      <vt:lpstr>Informed Consent form</vt:lpstr>
      <vt:lpstr>Completing the Document</vt:lpstr>
      <vt:lpstr>Completing the Document</vt:lpstr>
      <vt:lpstr>Completing the Document</vt:lpstr>
      <vt:lpstr>Decision-Making Capacity</vt:lpstr>
      <vt:lpstr>PowerPoint Presentation</vt:lpstr>
      <vt:lpstr>PowerPoint Presentation</vt:lpstr>
      <vt:lpstr>Consenting minors</vt:lpstr>
      <vt:lpstr>Inform consent in pregnant women</vt:lpstr>
      <vt:lpstr>1. Ideal is to use consent translated to  participant’s native language</vt:lpstr>
      <vt:lpstr>Informed consent in illiterate person</vt:lpstr>
      <vt:lpstr>When Patient In Incapable</vt:lpstr>
      <vt:lpstr>Top 10 Consent Audit Findings</vt:lpstr>
      <vt:lpstr>Audio-video visualing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Informed Consent Form</dc:title>
  <cp:lastModifiedBy>dell</cp:lastModifiedBy>
  <cp:revision>2</cp:revision>
  <dcterms:created xsi:type="dcterms:W3CDTF">2021-03-09T00:57:01Z</dcterms:created>
  <dcterms:modified xsi:type="dcterms:W3CDTF">2021-03-09T01:02:04Z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2016-05-23T00:00:00Z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2021-03-09T00:00:00Z</vt:filetime>
  </property>
</Properties>
</file>