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12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6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5" r:id="rId3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647950"/>
            <a:ext cx="3571875" cy="4210050"/>
          </a:xfrm>
          <a:custGeom>
            <a:avLst/>
            <a:gdLst/>
            <a:ahLst/>
            <a:cxnLst/>
            <a:rect l="l" t="t" r="r" b="b"/>
            <a:pathLst>
              <a:path w="3571875" h="4210050">
                <a:moveTo>
                  <a:pt x="0" y="0"/>
                </a:moveTo>
                <a:lnTo>
                  <a:pt x="0" y="4210049"/>
                </a:lnTo>
                <a:lnTo>
                  <a:pt x="3571875" y="4210049"/>
                </a:lnTo>
                <a:lnTo>
                  <a:pt x="0" y="0"/>
                </a:lnTo>
                <a:close/>
              </a:path>
            </a:pathLst>
          </a:custGeom>
          <a:solidFill>
            <a:srgbClr val="F86A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-2379" y="0"/>
            <a:ext cx="9146540" cy="6859270"/>
          </a:xfrm>
          <a:custGeom>
            <a:avLst/>
            <a:gdLst/>
            <a:ahLst/>
            <a:cxnLst/>
            <a:rect l="l" t="t" r="r" b="b"/>
            <a:pathLst>
              <a:path w="9146540" h="6859270">
                <a:moveTo>
                  <a:pt x="7738203" y="0"/>
                </a:moveTo>
                <a:lnTo>
                  <a:pt x="0" y="6858888"/>
                </a:lnTo>
                <a:lnTo>
                  <a:pt x="9146379" y="6858888"/>
                </a:lnTo>
                <a:lnTo>
                  <a:pt x="9146379" y="889"/>
                </a:lnTo>
                <a:lnTo>
                  <a:pt x="7738203" y="0"/>
                </a:lnTo>
                <a:close/>
              </a:path>
            </a:pathLst>
          </a:custGeom>
          <a:solidFill>
            <a:srgbClr val="08A0D9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011936" y="1203960"/>
            <a:ext cx="5097780" cy="13380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011936" y="1935480"/>
            <a:ext cx="5879592" cy="13380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11936" y="2667000"/>
            <a:ext cx="2936748" cy="13380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-2382" y="5050663"/>
            <a:ext cx="3574415" cy="1807845"/>
          </a:xfrm>
          <a:custGeom>
            <a:avLst/>
            <a:gdLst/>
            <a:ahLst/>
            <a:cxnLst/>
            <a:rect l="l" t="t" r="r" b="b"/>
            <a:pathLst>
              <a:path w="3574415" h="1807845">
                <a:moveTo>
                  <a:pt x="2045431" y="0"/>
                </a:moveTo>
                <a:lnTo>
                  <a:pt x="0" y="0"/>
                </a:lnTo>
                <a:lnTo>
                  <a:pt x="2382" y="1807337"/>
                </a:lnTo>
                <a:lnTo>
                  <a:pt x="3574257" y="1807337"/>
                </a:lnTo>
                <a:lnTo>
                  <a:pt x="2045431" y="0"/>
                </a:lnTo>
                <a:close/>
              </a:path>
            </a:pathLst>
          </a:custGeom>
          <a:solidFill>
            <a:srgbClr val="F86A1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-2379" y="5051298"/>
            <a:ext cx="9146540" cy="1807210"/>
          </a:xfrm>
          <a:custGeom>
            <a:avLst/>
            <a:gdLst/>
            <a:ahLst/>
            <a:cxnLst/>
            <a:rect l="l" t="t" r="r" b="b"/>
            <a:pathLst>
              <a:path w="9146540" h="1807209">
                <a:moveTo>
                  <a:pt x="2041110" y="0"/>
                </a:moveTo>
                <a:lnTo>
                  <a:pt x="0" y="1806702"/>
                </a:lnTo>
                <a:lnTo>
                  <a:pt x="9146379" y="1806702"/>
                </a:lnTo>
                <a:lnTo>
                  <a:pt x="9146379" y="888"/>
                </a:lnTo>
                <a:lnTo>
                  <a:pt x="2041110" y="0"/>
                </a:lnTo>
                <a:close/>
              </a:path>
            </a:pathLst>
          </a:custGeom>
          <a:solidFill>
            <a:srgbClr val="08A0D9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0739" y="325577"/>
            <a:ext cx="746252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69" y="1231138"/>
            <a:ext cx="8074660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5400" y="4114800"/>
            <a:ext cx="5118100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965325" algn="l"/>
              </a:tabLst>
            </a:pPr>
            <a:r>
              <a:rPr sz="4800" dirty="0">
                <a:solidFill>
                  <a:srgbClr val="F86A1B"/>
                </a:solidFill>
                <a:latin typeface="Elephant"/>
                <a:cs typeface="Elephant"/>
              </a:rPr>
              <a:t>NEW	DRUG  </a:t>
            </a:r>
            <a:r>
              <a:rPr sz="4800" spc="-55" dirty="0">
                <a:solidFill>
                  <a:srgbClr val="F86A1B"/>
                </a:solidFill>
                <a:latin typeface="Elephant"/>
                <a:cs typeface="Elephant"/>
              </a:rPr>
              <a:t>A</a:t>
            </a:r>
            <a:r>
              <a:rPr sz="4800" dirty="0">
                <a:solidFill>
                  <a:srgbClr val="F86A1B"/>
                </a:solidFill>
                <a:latin typeface="Elephant"/>
                <a:cs typeface="Elephant"/>
              </a:rPr>
              <a:t>PPLI</a:t>
            </a:r>
            <a:r>
              <a:rPr sz="4800" spc="-90" dirty="0">
                <a:solidFill>
                  <a:srgbClr val="F86A1B"/>
                </a:solidFill>
                <a:latin typeface="Elephant"/>
                <a:cs typeface="Elephant"/>
              </a:rPr>
              <a:t>C</a:t>
            </a:r>
            <a:r>
              <a:rPr sz="4800" spc="-175" dirty="0">
                <a:solidFill>
                  <a:srgbClr val="F86A1B"/>
                </a:solidFill>
                <a:latin typeface="Elephant"/>
                <a:cs typeface="Elephant"/>
              </a:rPr>
              <a:t>A</a:t>
            </a:r>
            <a:r>
              <a:rPr sz="4800" dirty="0">
                <a:solidFill>
                  <a:srgbClr val="F86A1B"/>
                </a:solidFill>
                <a:latin typeface="Elephant"/>
                <a:cs typeface="Elephant"/>
              </a:rPr>
              <a:t>TION  (NDA)</a:t>
            </a:r>
            <a:endParaRPr sz="4800" dirty="0">
              <a:latin typeface="Elephant"/>
              <a:cs typeface="Elephan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6991" y="263652"/>
            <a:ext cx="47625" cy="20320"/>
          </a:xfrm>
          <a:custGeom>
            <a:avLst/>
            <a:gdLst/>
            <a:ahLst/>
            <a:cxnLst/>
            <a:rect l="l" t="t" r="r" b="b"/>
            <a:pathLst>
              <a:path w="47625" h="20320">
                <a:moveTo>
                  <a:pt x="47243" y="0"/>
                </a:moveTo>
                <a:lnTo>
                  <a:pt x="0" y="0"/>
                </a:lnTo>
                <a:lnTo>
                  <a:pt x="0" y="19811"/>
                </a:lnTo>
                <a:lnTo>
                  <a:pt x="47243" y="19811"/>
                </a:lnTo>
                <a:lnTo>
                  <a:pt x="472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26924"/>
            <a:ext cx="7019290" cy="32720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en-US" sz="1600" b="1" dirty="0">
              <a:solidFill>
                <a:srgbClr val="62776E"/>
              </a:solidFill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en-IN" sz="1600" b="1" dirty="0">
              <a:solidFill>
                <a:srgbClr val="62776E"/>
              </a:solidFill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dirty="0">
                <a:solidFill>
                  <a:srgbClr val="62776E"/>
                </a:solidFill>
                <a:latin typeface="Franklin Gothic Book"/>
                <a:cs typeface="Franklin Gothic Book"/>
              </a:rPr>
              <a:t>(II)</a:t>
            </a:r>
            <a:r>
              <a:rPr lang="en-US" sz="1600" b="1" dirty="0">
                <a:solidFill>
                  <a:srgbClr val="62776E"/>
                </a:solidFill>
                <a:latin typeface="Franklin Gothic Book"/>
                <a:cs typeface="Franklin Gothic Book"/>
              </a:rPr>
              <a:t> </a:t>
            </a:r>
            <a:r>
              <a:rPr sz="1600" b="1" u="heavy" spc="-5" dirty="0">
                <a:solidFill>
                  <a:srgbClr val="62776E"/>
                </a:solidFill>
                <a:uFill>
                  <a:solidFill>
                    <a:srgbClr val="62776E"/>
                  </a:solidFill>
                </a:uFill>
                <a:latin typeface="Times New Roman"/>
                <a:cs typeface="Times New Roman"/>
              </a:rPr>
              <a:t>Formatting, assembling and submitting new drug and antibiotic</a:t>
            </a:r>
            <a:r>
              <a:rPr sz="1600" b="1" u="heavy" spc="260" dirty="0">
                <a:solidFill>
                  <a:srgbClr val="62776E"/>
                </a:solidFill>
                <a:uFill>
                  <a:solidFill>
                    <a:srgbClr val="62776E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solidFill>
                  <a:srgbClr val="62776E"/>
                </a:solidFill>
                <a:uFill>
                  <a:solidFill>
                    <a:srgbClr val="62776E"/>
                  </a:solidFill>
                </a:uFill>
                <a:latin typeface="Times New Roman"/>
                <a:cs typeface="Times New Roman"/>
              </a:rPr>
              <a:t>applications</a:t>
            </a:r>
            <a:r>
              <a:rPr sz="1600" b="1" u="heavy" spc="-5" dirty="0">
                <a:uFill>
                  <a:solidFill>
                    <a:srgbClr val="62776E"/>
                  </a:solidFill>
                </a:uFill>
                <a:latin typeface="Times New Roman"/>
                <a:cs typeface="Times New Roman"/>
              </a:rPr>
              <a:t>:</a:t>
            </a:r>
            <a:endParaRPr sz="1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 marL="62865">
              <a:lnSpc>
                <a:spcPct val="100000"/>
              </a:lnSpc>
              <a:spcBef>
                <a:spcPts val="1460"/>
              </a:spcBef>
            </a:pPr>
            <a:r>
              <a:rPr sz="1600" b="1" spc="10" dirty="0">
                <a:solidFill>
                  <a:srgbClr val="9933FF"/>
                </a:solidFill>
                <a:latin typeface="Franklin Gothic Book"/>
                <a:cs typeface="Franklin Gothic Book"/>
              </a:rPr>
              <a:t>A. </a:t>
            </a:r>
            <a:r>
              <a:rPr sz="1600" b="1" spc="-5" dirty="0">
                <a:solidFill>
                  <a:srgbClr val="9933FF"/>
                </a:solidFill>
                <a:latin typeface="Franklin Gothic Book"/>
                <a:cs typeface="Franklin Gothic Book"/>
              </a:rPr>
              <a:t>Application</a:t>
            </a:r>
            <a:r>
              <a:rPr sz="1600" b="1" spc="-45" dirty="0">
                <a:solidFill>
                  <a:srgbClr val="9933FF"/>
                </a:solidFill>
                <a:latin typeface="Franklin Gothic Book"/>
                <a:cs typeface="Franklin Gothic Book"/>
              </a:rPr>
              <a:t> </a:t>
            </a:r>
            <a:r>
              <a:rPr sz="1600" b="1" spc="-5" dirty="0">
                <a:solidFill>
                  <a:srgbClr val="9933FF"/>
                </a:solidFill>
                <a:latin typeface="Franklin Gothic Book"/>
                <a:cs typeface="Franklin Gothic Book"/>
              </a:rPr>
              <a:t>format:</a:t>
            </a:r>
            <a:endParaRPr sz="1600" dirty="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800" dirty="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475"/>
              </a:spcBef>
            </a:pPr>
            <a:r>
              <a:rPr sz="1600" b="1" spc="5" dirty="0">
                <a:latin typeface="Franklin Gothic Book"/>
                <a:cs typeface="Franklin Gothic Book"/>
              </a:rPr>
              <a:t>The </a:t>
            </a:r>
            <a:r>
              <a:rPr sz="1600" b="1" spc="-10" dirty="0">
                <a:latin typeface="Franklin Gothic Book"/>
                <a:cs typeface="Franklin Gothic Book"/>
              </a:rPr>
              <a:t>NDA </a:t>
            </a:r>
            <a:r>
              <a:rPr sz="1600" b="1" dirty="0">
                <a:latin typeface="Franklin Gothic Book"/>
                <a:cs typeface="Franklin Gothic Book"/>
              </a:rPr>
              <a:t>regulations </a:t>
            </a:r>
            <a:r>
              <a:rPr sz="1600" b="1" spc="-5" dirty="0">
                <a:latin typeface="Franklin Gothic Book"/>
                <a:cs typeface="Franklin Gothic Book"/>
              </a:rPr>
              <a:t>require </a:t>
            </a:r>
            <a:r>
              <a:rPr sz="1600" b="1" dirty="0">
                <a:latin typeface="Franklin Gothic Book"/>
                <a:cs typeface="Franklin Gothic Book"/>
              </a:rPr>
              <a:t>the </a:t>
            </a:r>
            <a:r>
              <a:rPr sz="1600" b="1" spc="-5" dirty="0">
                <a:latin typeface="Franklin Gothic Book"/>
                <a:cs typeface="Franklin Gothic Book"/>
              </a:rPr>
              <a:t>submission</a:t>
            </a:r>
            <a:r>
              <a:rPr sz="1600" b="1" spc="-135" dirty="0">
                <a:latin typeface="Franklin Gothic Book"/>
                <a:cs typeface="Franklin Gothic Book"/>
              </a:rPr>
              <a:t> </a:t>
            </a:r>
            <a:r>
              <a:rPr sz="1600" b="1" spc="5" dirty="0">
                <a:latin typeface="Franklin Gothic Book"/>
                <a:cs typeface="Franklin Gothic Book"/>
              </a:rPr>
              <a:t>of</a:t>
            </a:r>
            <a:endParaRPr sz="1600" dirty="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8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148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600" b="1" spc="-5" dirty="0">
                <a:solidFill>
                  <a:srgbClr val="9A6140"/>
                </a:solidFill>
                <a:latin typeface="Franklin Gothic Book"/>
                <a:cs typeface="Franklin Gothic Book"/>
              </a:rPr>
              <a:t>Archival</a:t>
            </a:r>
            <a:r>
              <a:rPr sz="1600" b="1" spc="-25" dirty="0">
                <a:solidFill>
                  <a:srgbClr val="9A6140"/>
                </a:solidFill>
                <a:latin typeface="Franklin Gothic Book"/>
                <a:cs typeface="Franklin Gothic Book"/>
              </a:rPr>
              <a:t> </a:t>
            </a:r>
            <a:r>
              <a:rPr sz="1600" b="1" spc="-5" dirty="0">
                <a:solidFill>
                  <a:srgbClr val="9A6140"/>
                </a:solidFill>
                <a:latin typeface="Franklin Gothic Book"/>
                <a:cs typeface="Franklin Gothic Book"/>
              </a:rPr>
              <a:t>copy</a:t>
            </a:r>
            <a:endParaRPr sz="1600" dirty="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600" b="1" spc="-15" dirty="0">
                <a:solidFill>
                  <a:srgbClr val="9A6140"/>
                </a:solidFill>
                <a:latin typeface="Franklin Gothic Book"/>
                <a:cs typeface="Franklin Gothic Book"/>
              </a:rPr>
              <a:t>Review</a:t>
            </a:r>
            <a:r>
              <a:rPr sz="1600" b="1" spc="-35" dirty="0">
                <a:solidFill>
                  <a:srgbClr val="9A6140"/>
                </a:solidFill>
                <a:latin typeface="Franklin Gothic Book"/>
                <a:cs typeface="Franklin Gothic Book"/>
              </a:rPr>
              <a:t> </a:t>
            </a:r>
            <a:r>
              <a:rPr sz="1600" b="1" spc="-15" dirty="0">
                <a:solidFill>
                  <a:srgbClr val="9A6140"/>
                </a:solidFill>
                <a:latin typeface="Franklin Gothic Book"/>
                <a:cs typeface="Franklin Gothic Book"/>
              </a:rPr>
              <a:t>copy.</a:t>
            </a:r>
            <a:endParaRPr sz="1600" dirty="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20828"/>
            <a:ext cx="22961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u="heavy" dirty="0">
                <a:solidFill>
                  <a:srgbClr val="9A6140"/>
                </a:solidFill>
                <a:uFill>
                  <a:solidFill>
                    <a:srgbClr val="9A6140"/>
                  </a:solidFill>
                </a:uFill>
                <a:latin typeface="Times New Roman"/>
                <a:cs typeface="Times New Roman"/>
              </a:rPr>
              <a:t>1. </a:t>
            </a:r>
            <a:r>
              <a:rPr sz="2400" b="1" u="heavy" spc="-10" dirty="0">
                <a:solidFill>
                  <a:srgbClr val="9A6140"/>
                </a:solidFill>
                <a:uFill>
                  <a:solidFill>
                    <a:srgbClr val="9A6140"/>
                  </a:solidFill>
                </a:uFill>
                <a:latin typeface="Times New Roman"/>
                <a:cs typeface="Times New Roman"/>
              </a:rPr>
              <a:t>Archival</a:t>
            </a:r>
            <a:r>
              <a:rPr sz="2400" b="1" u="heavy" spc="-60" dirty="0">
                <a:solidFill>
                  <a:srgbClr val="9A6140"/>
                </a:solidFill>
                <a:uFill>
                  <a:solidFill>
                    <a:srgbClr val="9A61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solidFill>
                  <a:srgbClr val="9A6140"/>
                </a:solidFill>
                <a:uFill>
                  <a:solidFill>
                    <a:srgbClr val="9A6140"/>
                  </a:solidFill>
                </a:uFill>
                <a:latin typeface="Times New Roman"/>
                <a:cs typeface="Times New Roman"/>
              </a:rPr>
              <a:t>copy</a:t>
            </a:r>
            <a:r>
              <a:rPr sz="24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551129"/>
            <a:ext cx="8988425" cy="6062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1150" algn="just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This</a:t>
            </a:r>
            <a:r>
              <a:rPr sz="2400" b="1" spc="2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is</a:t>
            </a:r>
            <a:r>
              <a:rPr sz="2400" b="1" spc="2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</a:t>
            </a:r>
            <a:r>
              <a:rPr sz="2400" b="1" spc="204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complete</a:t>
            </a:r>
            <a:r>
              <a:rPr sz="2400" b="1" spc="204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copy</a:t>
            </a:r>
            <a:r>
              <a:rPr sz="2400" b="1" spc="20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of</a:t>
            </a:r>
            <a:r>
              <a:rPr sz="2400" b="1" spc="21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an</a:t>
            </a:r>
            <a:r>
              <a:rPr sz="2400" b="1" spc="21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application</a:t>
            </a:r>
            <a:r>
              <a:rPr sz="2400" b="1" spc="204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submission</a:t>
            </a:r>
            <a:r>
              <a:rPr sz="2400" b="1" spc="2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and</a:t>
            </a:r>
            <a:r>
              <a:rPr sz="2400" b="1" spc="20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is</a:t>
            </a:r>
            <a:endParaRPr sz="2400">
              <a:latin typeface="Times New Roman"/>
              <a:cs typeface="Times New Roman"/>
            </a:endParaRPr>
          </a:p>
          <a:p>
            <a:pPr marL="355600" algn="just">
              <a:lnSpc>
                <a:spcPct val="100000"/>
              </a:lnSpc>
            </a:pPr>
            <a:r>
              <a:rPr sz="2400" b="1" dirty="0">
                <a:latin typeface="Times New Roman"/>
                <a:cs typeface="Times New Roman"/>
              </a:rPr>
              <a:t>intended to </a:t>
            </a:r>
            <a:r>
              <a:rPr sz="2400" b="1" spc="-5" dirty="0">
                <a:latin typeface="Times New Roman"/>
                <a:cs typeface="Times New Roman"/>
              </a:rPr>
              <a:t>serve as </a:t>
            </a:r>
            <a:r>
              <a:rPr sz="2400" b="1" dirty="0">
                <a:latin typeface="Times New Roman"/>
                <a:cs typeface="Times New Roman"/>
              </a:rPr>
              <a:t>a </a:t>
            </a:r>
            <a:r>
              <a:rPr sz="2400" b="1" spc="-10" dirty="0">
                <a:latin typeface="Times New Roman"/>
                <a:cs typeface="Times New Roman"/>
              </a:rPr>
              <a:t>reference source </a:t>
            </a:r>
            <a:r>
              <a:rPr sz="2400" b="1" dirty="0">
                <a:latin typeface="Times New Roman"/>
                <a:cs typeface="Times New Roman"/>
              </a:rPr>
              <a:t>for </a:t>
            </a:r>
            <a:r>
              <a:rPr sz="2400" b="1" spc="-5" dirty="0">
                <a:latin typeface="Times New Roman"/>
                <a:cs typeface="Times New Roman"/>
              </a:rPr>
              <a:t>FDA</a:t>
            </a:r>
            <a:r>
              <a:rPr sz="2400" b="1" spc="-18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reviewers.</a:t>
            </a:r>
            <a:endParaRPr sz="2400">
              <a:latin typeface="Times New Roman"/>
              <a:cs typeface="Times New Roman"/>
            </a:endParaRPr>
          </a:p>
          <a:p>
            <a:pPr marL="12700" marR="119380" indent="342900" algn="just">
              <a:lnSpc>
                <a:spcPts val="3690"/>
              </a:lnSpc>
              <a:spcBef>
                <a:spcPts val="240"/>
              </a:spcBef>
            </a:pPr>
            <a:r>
              <a:rPr sz="2400" b="1" spc="-5" dirty="0">
                <a:latin typeface="Times New Roman"/>
                <a:cs typeface="Times New Roman"/>
              </a:rPr>
              <a:t>This </a:t>
            </a:r>
            <a:r>
              <a:rPr sz="2400" b="1" dirty="0">
                <a:latin typeface="Times New Roman"/>
                <a:cs typeface="Times New Roman"/>
              </a:rPr>
              <a:t>contains information </a:t>
            </a:r>
            <a:r>
              <a:rPr sz="2400" b="1" spc="-5" dirty="0">
                <a:latin typeface="Times New Roman"/>
                <a:cs typeface="Times New Roman"/>
              </a:rPr>
              <a:t>which not </a:t>
            </a:r>
            <a:r>
              <a:rPr sz="2400" b="1" dirty="0">
                <a:latin typeface="Times New Roman"/>
                <a:cs typeface="Times New Roman"/>
              </a:rPr>
              <a:t>contained in </a:t>
            </a:r>
            <a:r>
              <a:rPr sz="2400" b="1" spc="-5" dirty="0">
                <a:latin typeface="Times New Roman"/>
                <a:cs typeface="Times New Roman"/>
              </a:rPr>
              <a:t>the </a:t>
            </a:r>
            <a:r>
              <a:rPr sz="2400" b="1" spc="-10" dirty="0">
                <a:latin typeface="Times New Roman"/>
                <a:cs typeface="Times New Roman"/>
              </a:rPr>
              <a:t>review </a:t>
            </a:r>
            <a:r>
              <a:rPr sz="2400" b="1" dirty="0">
                <a:latin typeface="Times New Roman"/>
                <a:cs typeface="Times New Roman"/>
              </a:rPr>
              <a:t>copy  </a:t>
            </a:r>
            <a:r>
              <a:rPr sz="2400" b="1" u="heavy" spc="-5" dirty="0">
                <a:solidFill>
                  <a:srgbClr val="9A6140"/>
                </a:solidFill>
                <a:uFill>
                  <a:solidFill>
                    <a:srgbClr val="9A6140"/>
                  </a:solidFill>
                </a:uFill>
                <a:latin typeface="Times New Roman"/>
                <a:cs typeface="Times New Roman"/>
              </a:rPr>
              <a:t>2. </a:t>
            </a:r>
            <a:r>
              <a:rPr sz="2400" b="1" u="heavy" dirty="0">
                <a:solidFill>
                  <a:srgbClr val="9A6140"/>
                </a:solidFill>
                <a:uFill>
                  <a:solidFill>
                    <a:srgbClr val="9A6140"/>
                  </a:solidFill>
                </a:uFill>
                <a:latin typeface="Times New Roman"/>
                <a:cs typeface="Times New Roman"/>
              </a:rPr>
              <a:t>Review</a:t>
            </a:r>
            <a:r>
              <a:rPr sz="2400" b="1" u="heavy" spc="-10" dirty="0">
                <a:solidFill>
                  <a:srgbClr val="9A6140"/>
                </a:solidFill>
                <a:uFill>
                  <a:solidFill>
                    <a:srgbClr val="9A61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solidFill>
                  <a:srgbClr val="9A6140"/>
                </a:solidFill>
                <a:uFill>
                  <a:solidFill>
                    <a:srgbClr val="9A6140"/>
                  </a:solidFill>
                </a:uFill>
                <a:latin typeface="Times New Roman"/>
                <a:cs typeface="Times New Roman"/>
              </a:rPr>
              <a:t>copy</a:t>
            </a:r>
            <a:r>
              <a:rPr sz="2400" b="1" dirty="0">
                <a:solidFill>
                  <a:srgbClr val="9A6140"/>
                </a:solidFill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 marL="355600" marR="5715" indent="723900" algn="just">
              <a:lnSpc>
                <a:spcPct val="100000"/>
              </a:lnSpc>
              <a:spcBef>
                <a:spcPts val="545"/>
              </a:spcBef>
            </a:pPr>
            <a:r>
              <a:rPr sz="2400" b="1" spc="-5" dirty="0">
                <a:latin typeface="Times New Roman"/>
                <a:cs typeface="Times New Roman"/>
              </a:rPr>
              <a:t>It </a:t>
            </a:r>
            <a:r>
              <a:rPr sz="2400" b="1" spc="-10" dirty="0">
                <a:latin typeface="Times New Roman"/>
                <a:cs typeface="Times New Roman"/>
              </a:rPr>
              <a:t>is </a:t>
            </a:r>
            <a:r>
              <a:rPr sz="2400" b="1" spc="-5" dirty="0">
                <a:latin typeface="Times New Roman"/>
                <a:cs typeface="Times New Roman"/>
              </a:rPr>
              <a:t>divided into </a:t>
            </a:r>
            <a:r>
              <a:rPr sz="2400" b="1" dirty="0">
                <a:latin typeface="Times New Roman"/>
                <a:cs typeface="Times New Roman"/>
              </a:rPr>
              <a:t>five (or </a:t>
            </a:r>
            <a:r>
              <a:rPr sz="2400" b="1" spc="-5" dirty="0">
                <a:latin typeface="Times New Roman"/>
                <a:cs typeface="Times New Roman"/>
              </a:rPr>
              <a:t>six) sections containing </a:t>
            </a:r>
            <a:r>
              <a:rPr sz="2400" b="1" dirty="0">
                <a:latin typeface="Times New Roman"/>
                <a:cs typeface="Times New Roman"/>
              </a:rPr>
              <a:t>technical  </a:t>
            </a:r>
            <a:r>
              <a:rPr sz="2400" b="1" spc="-5" dirty="0">
                <a:latin typeface="Times New Roman"/>
                <a:cs typeface="Times New Roman"/>
              </a:rPr>
              <a:t>and </a:t>
            </a:r>
            <a:r>
              <a:rPr sz="2400" b="1" dirty="0">
                <a:latin typeface="Times New Roman"/>
                <a:cs typeface="Times New Roman"/>
              </a:rPr>
              <a:t>scientific </a:t>
            </a:r>
            <a:r>
              <a:rPr sz="2400" b="1" spc="-5" dirty="0">
                <a:latin typeface="Times New Roman"/>
                <a:cs typeface="Times New Roman"/>
              </a:rPr>
              <a:t>information </a:t>
            </a:r>
            <a:r>
              <a:rPr sz="2400" b="1" spc="-15" dirty="0">
                <a:latin typeface="Times New Roman"/>
                <a:cs typeface="Times New Roman"/>
              </a:rPr>
              <a:t>required </a:t>
            </a:r>
            <a:r>
              <a:rPr sz="2400" b="1" spc="-5" dirty="0">
                <a:latin typeface="Times New Roman"/>
                <a:cs typeface="Times New Roman"/>
              </a:rPr>
              <a:t>by </a:t>
            </a:r>
            <a:r>
              <a:rPr sz="2400" b="1" dirty="0">
                <a:latin typeface="Times New Roman"/>
                <a:cs typeface="Times New Roman"/>
              </a:rPr>
              <a:t>FDA </a:t>
            </a:r>
            <a:r>
              <a:rPr sz="2400" b="1" spc="-10" dirty="0">
                <a:latin typeface="Times New Roman"/>
                <a:cs typeface="Times New Roman"/>
              </a:rPr>
              <a:t>reviewers. </a:t>
            </a:r>
            <a:r>
              <a:rPr sz="2400" b="1" dirty="0">
                <a:latin typeface="Times New Roman"/>
                <a:cs typeface="Times New Roman"/>
              </a:rPr>
              <a:t>Each of  </a:t>
            </a:r>
            <a:r>
              <a:rPr sz="2400" b="1" spc="-5" dirty="0">
                <a:latin typeface="Times New Roman"/>
                <a:cs typeface="Times New Roman"/>
              </a:rPr>
              <a:t>sections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-10" dirty="0">
                <a:latin typeface="Times New Roman"/>
                <a:cs typeface="Times New Roman"/>
              </a:rPr>
              <a:t>review </a:t>
            </a:r>
            <a:r>
              <a:rPr sz="2400" b="1" dirty="0">
                <a:latin typeface="Times New Roman"/>
                <a:cs typeface="Times New Roman"/>
              </a:rPr>
              <a:t>copy is </a:t>
            </a:r>
            <a:r>
              <a:rPr sz="2400" b="1" spc="-5" dirty="0">
                <a:latin typeface="Times New Roman"/>
                <a:cs typeface="Times New Roman"/>
              </a:rPr>
              <a:t>separately bound. It should be </a:t>
            </a:r>
            <a:r>
              <a:rPr sz="2400" b="1" spc="-10" dirty="0">
                <a:latin typeface="Times New Roman"/>
                <a:cs typeface="Times New Roman"/>
              </a:rPr>
              <a:t>provided  </a:t>
            </a:r>
            <a:r>
              <a:rPr sz="2400" b="1" spc="-5" dirty="0">
                <a:latin typeface="Times New Roman"/>
                <a:cs typeface="Times New Roman"/>
              </a:rPr>
              <a:t>with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following: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2400" b="1" spc="-5" dirty="0">
                <a:latin typeface="Times New Roman"/>
                <a:cs typeface="Times New Roman"/>
              </a:rPr>
              <a:t>A </a:t>
            </a:r>
            <a:r>
              <a:rPr sz="2400" b="1" dirty="0">
                <a:latin typeface="Times New Roman"/>
                <a:cs typeface="Times New Roman"/>
              </a:rPr>
              <a:t>copy of cover</a:t>
            </a:r>
            <a:r>
              <a:rPr sz="2400" b="1" spc="-190" dirty="0">
                <a:latin typeface="Times New Roman"/>
                <a:cs typeface="Times New Roman"/>
              </a:rPr>
              <a:t> </a:t>
            </a:r>
            <a:r>
              <a:rPr sz="2400" b="1" spc="-30" dirty="0">
                <a:latin typeface="Times New Roman"/>
                <a:cs typeface="Times New Roman"/>
              </a:rPr>
              <a:t>letter.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sz="2400" b="1" dirty="0">
                <a:latin typeface="Times New Roman"/>
                <a:cs typeface="Times New Roman"/>
              </a:rPr>
              <a:t>A copy </a:t>
            </a:r>
            <a:r>
              <a:rPr sz="2400" b="1" spc="-5" dirty="0">
                <a:latin typeface="Times New Roman"/>
                <a:cs typeface="Times New Roman"/>
              </a:rPr>
              <a:t>of </a:t>
            </a:r>
            <a:r>
              <a:rPr sz="2400" b="1" dirty="0">
                <a:latin typeface="Times New Roman"/>
                <a:cs typeface="Times New Roman"/>
              </a:rPr>
              <a:t>application form (FDA</a:t>
            </a:r>
            <a:r>
              <a:rPr sz="2400" b="1" spc="-30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356h)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sz="2400" b="1" spc="-5" dirty="0">
                <a:latin typeface="Times New Roman"/>
                <a:cs typeface="Times New Roman"/>
              </a:rPr>
              <a:t>A </a:t>
            </a:r>
            <a:r>
              <a:rPr sz="2400" b="1" dirty="0">
                <a:latin typeface="Times New Roman"/>
                <a:cs typeface="Times New Roman"/>
              </a:rPr>
              <a:t>copy of overall</a:t>
            </a:r>
            <a:r>
              <a:rPr sz="2400" b="1" spc="-1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summary</a:t>
            </a:r>
            <a:endParaRPr sz="2400">
              <a:latin typeface="Times New Roman"/>
              <a:cs typeface="Times New Roman"/>
            </a:endParaRPr>
          </a:p>
          <a:p>
            <a:pPr marL="12700" marR="3781425">
              <a:lnSpc>
                <a:spcPts val="3679"/>
              </a:lnSpc>
              <a:spcBef>
                <a:spcPts val="250"/>
              </a:spcBef>
            </a:pPr>
            <a:r>
              <a:rPr sz="2400" b="1" spc="-5" dirty="0">
                <a:latin typeface="Times New Roman"/>
                <a:cs typeface="Times New Roman"/>
              </a:rPr>
              <a:t>A </a:t>
            </a:r>
            <a:r>
              <a:rPr sz="2400" b="1" dirty="0">
                <a:latin typeface="Times New Roman"/>
                <a:cs typeface="Times New Roman"/>
              </a:rPr>
              <a:t>copy of </a:t>
            </a:r>
            <a:r>
              <a:rPr sz="2400" b="1" spc="-5" dirty="0">
                <a:latin typeface="Times New Roman"/>
                <a:cs typeface="Times New Roman"/>
              </a:rPr>
              <a:t>index </a:t>
            </a:r>
            <a:r>
              <a:rPr sz="2400" b="1" dirty="0">
                <a:latin typeface="Times New Roman"/>
                <a:cs typeface="Times New Roman"/>
              </a:rPr>
              <a:t>to </a:t>
            </a:r>
            <a:r>
              <a:rPr sz="2400" b="1" spc="-5" dirty="0">
                <a:latin typeface="Times New Roman"/>
                <a:cs typeface="Times New Roman"/>
              </a:rPr>
              <a:t>the </a:t>
            </a:r>
            <a:r>
              <a:rPr sz="2400" b="1" spc="-10" dirty="0">
                <a:latin typeface="Times New Roman"/>
                <a:cs typeface="Times New Roman"/>
              </a:rPr>
              <a:t>entire</a:t>
            </a:r>
            <a:r>
              <a:rPr sz="2400" b="1" spc="-17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application  </a:t>
            </a:r>
            <a:r>
              <a:rPr sz="2400" b="1" spc="-5" dirty="0">
                <a:latin typeface="Times New Roman"/>
                <a:cs typeface="Times New Roman"/>
              </a:rPr>
              <a:t>An index </a:t>
            </a:r>
            <a:r>
              <a:rPr sz="2400" b="1" dirty="0">
                <a:latin typeface="Times New Roman"/>
                <a:cs typeface="Times New Roman"/>
              </a:rPr>
              <a:t>to </a:t>
            </a:r>
            <a:r>
              <a:rPr sz="2400" b="1" spc="-5" dirty="0">
                <a:latin typeface="Times New Roman"/>
                <a:cs typeface="Times New Roman"/>
              </a:rPr>
              <a:t>the </a:t>
            </a:r>
            <a:r>
              <a:rPr sz="2400" b="1" dirty="0">
                <a:latin typeface="Times New Roman"/>
                <a:cs typeface="Times New Roman"/>
              </a:rPr>
              <a:t>specific </a:t>
            </a:r>
            <a:r>
              <a:rPr sz="2400" b="1" spc="-10" dirty="0">
                <a:latin typeface="Times New Roman"/>
                <a:cs typeface="Times New Roman"/>
              </a:rPr>
              <a:t>review </a:t>
            </a:r>
            <a:r>
              <a:rPr sz="2400" b="1" dirty="0">
                <a:latin typeface="Times New Roman"/>
                <a:cs typeface="Times New Roman"/>
              </a:rPr>
              <a:t>section  </a:t>
            </a:r>
            <a:r>
              <a:rPr sz="2400" b="1" spc="-5" dirty="0">
                <a:latin typeface="Times New Roman"/>
                <a:cs typeface="Times New Roman"/>
              </a:rPr>
              <a:t>Both copies </a:t>
            </a:r>
            <a:r>
              <a:rPr sz="2400" b="1" spc="-20" dirty="0">
                <a:latin typeface="Times New Roman"/>
                <a:cs typeface="Times New Roman"/>
              </a:rPr>
              <a:t>are </a:t>
            </a:r>
            <a:r>
              <a:rPr sz="2400" b="1" dirty="0">
                <a:latin typeface="Times New Roman"/>
                <a:cs typeface="Times New Roman"/>
              </a:rPr>
              <a:t>submitted in </a:t>
            </a:r>
            <a:r>
              <a:rPr sz="2400" b="1" spc="-5" dirty="0">
                <a:latin typeface="Times New Roman"/>
                <a:cs typeface="Times New Roman"/>
              </a:rPr>
              <a:t>hard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30" dirty="0">
                <a:latin typeface="Times New Roman"/>
                <a:cs typeface="Times New Roman"/>
              </a:rPr>
              <a:t>copy.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66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23875"/>
            <a:ext cx="8986520" cy="375423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The 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review copy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is 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divided into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six technical sections  (“review 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sections”)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and 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should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be 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submitted with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each  review 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section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separately 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bound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in a 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specific</a:t>
            </a:r>
            <a:r>
              <a:rPr sz="2800" spc="8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color: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050" dirty="0">
              <a:latin typeface="Arial"/>
              <a:cs typeface="Arial"/>
            </a:endParaRPr>
          </a:p>
          <a:p>
            <a:pPr marL="584200" marR="6350" indent="-571500">
              <a:lnSpc>
                <a:spcPct val="100000"/>
              </a:lnSpc>
              <a:buAutoNum type="romanLcParenBoth"/>
              <a:tabLst>
                <a:tab pos="583565" algn="l"/>
                <a:tab pos="584200" algn="l"/>
                <a:tab pos="2516505" algn="l"/>
                <a:tab pos="5031740" algn="l"/>
                <a:tab pos="5883910" algn="l"/>
                <a:tab pos="7468870" algn="l"/>
                <a:tab pos="8773795" algn="l"/>
              </a:tabLst>
            </a:pP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Ch</a:t>
            </a:r>
            <a:r>
              <a:rPr sz="2800" spc="10" dirty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mis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r</a:t>
            </a:r>
            <a:r>
              <a:rPr sz="2800" spc="-200" dirty="0">
                <a:solidFill>
                  <a:schemeClr val="bg1"/>
                </a:solidFill>
                <a:latin typeface="Arial"/>
                <a:cs typeface="Arial"/>
              </a:rPr>
              <a:t>y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,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Ma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uf</a:t>
            </a:r>
            <a:r>
              <a:rPr sz="2800" spc="5" dirty="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u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r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	an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d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Co</a:t>
            </a:r>
            <a:r>
              <a:rPr sz="2800" spc="10" dirty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tr</a:t>
            </a:r>
            <a:r>
              <a:rPr sz="2800" spc="5" dirty="0">
                <a:solidFill>
                  <a:schemeClr val="bg1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ls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(C</a:t>
            </a:r>
            <a:r>
              <a:rPr sz="2800" spc="5" dirty="0">
                <a:solidFill>
                  <a:schemeClr val="bg1"/>
                </a:solidFill>
                <a:latin typeface="Arial"/>
                <a:cs typeface="Arial"/>
              </a:rPr>
              <a:t>M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C)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–  RED;</a:t>
            </a:r>
            <a:endParaRPr sz="28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584200" marR="5080" indent="-571500">
              <a:lnSpc>
                <a:spcPct val="100000"/>
              </a:lnSpc>
              <a:spcBef>
                <a:spcPts val="675"/>
              </a:spcBef>
              <a:buAutoNum type="romanLcParenBoth"/>
              <a:tabLst>
                <a:tab pos="583565" algn="l"/>
                <a:tab pos="584200" algn="l"/>
                <a:tab pos="2790825" algn="l"/>
                <a:tab pos="5551170" algn="l"/>
                <a:tab pos="6627495" algn="l"/>
                <a:tab pos="8775065" algn="l"/>
              </a:tabLst>
            </a:pP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Non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li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sz="2800" spc="10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al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Pharma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ol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gy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and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sz="2800" spc="-325" dirty="0">
                <a:solidFill>
                  <a:schemeClr val="bg1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o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x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ic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o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lo</a:t>
            </a:r>
            <a:r>
              <a:rPr sz="2800" spc="10" dirty="0">
                <a:solidFill>
                  <a:schemeClr val="bg1"/>
                </a:solidFill>
                <a:latin typeface="Arial"/>
                <a:cs typeface="Arial"/>
              </a:rPr>
              <a:t>g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y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–  YELLOW;</a:t>
            </a:r>
            <a:endParaRPr sz="28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11265" y="3779901"/>
            <a:ext cx="27520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41270" algn="l"/>
              </a:tabLst>
            </a:pPr>
            <a:r>
              <a:rPr sz="2800" spc="-5" dirty="0">
                <a:solidFill>
                  <a:srgbClr val="FFC000"/>
                </a:solidFill>
                <a:latin typeface="Arial"/>
                <a:cs typeface="Arial"/>
              </a:rPr>
              <a:t>Bio</a:t>
            </a:r>
            <a:r>
              <a:rPr sz="2800" dirty="0">
                <a:solidFill>
                  <a:srgbClr val="FFC0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C000"/>
                </a:solidFill>
                <a:latin typeface="Arial"/>
                <a:cs typeface="Arial"/>
              </a:rPr>
              <a:t>v</a:t>
            </a:r>
            <a:r>
              <a:rPr sz="2800" dirty="0">
                <a:solidFill>
                  <a:srgbClr val="FFC0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C000"/>
                </a:solidFill>
                <a:latin typeface="Arial"/>
                <a:cs typeface="Arial"/>
              </a:rPr>
              <a:t>il</a:t>
            </a:r>
            <a:r>
              <a:rPr sz="2800" spc="15" dirty="0">
                <a:solidFill>
                  <a:srgbClr val="FFC000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C000"/>
                </a:solidFill>
                <a:latin typeface="Arial"/>
                <a:cs typeface="Arial"/>
              </a:rPr>
              <a:t>b</a:t>
            </a:r>
            <a:r>
              <a:rPr sz="2800" dirty="0">
                <a:solidFill>
                  <a:srgbClr val="FFC000"/>
                </a:solidFill>
                <a:latin typeface="Arial"/>
                <a:cs typeface="Arial"/>
              </a:rPr>
              <a:t>i</a:t>
            </a:r>
            <a:r>
              <a:rPr sz="2800" spc="-5" dirty="0">
                <a:solidFill>
                  <a:srgbClr val="FFC000"/>
                </a:solidFill>
                <a:latin typeface="Arial"/>
                <a:cs typeface="Arial"/>
              </a:rPr>
              <a:t>li</a:t>
            </a:r>
            <a:r>
              <a:rPr sz="2800" dirty="0">
                <a:solidFill>
                  <a:srgbClr val="FFC000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srgbClr val="FFC000"/>
                </a:solidFill>
                <a:latin typeface="Arial"/>
                <a:cs typeface="Arial"/>
              </a:rPr>
              <a:t>y</a:t>
            </a:r>
            <a:r>
              <a:rPr sz="2800" dirty="0">
                <a:solidFill>
                  <a:srgbClr val="FFC000"/>
                </a:solidFill>
                <a:latin typeface="Arial"/>
                <a:cs typeface="Arial"/>
              </a:rPr>
              <a:t>	</a:t>
            </a:r>
            <a:r>
              <a:rPr sz="2800" spc="-5" dirty="0">
                <a:solidFill>
                  <a:srgbClr val="FFC000"/>
                </a:solidFill>
                <a:latin typeface="Arial"/>
                <a:cs typeface="Arial"/>
              </a:rPr>
              <a:t>–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3779901"/>
            <a:ext cx="6158865" cy="2413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84200" marR="274320" indent="-571500">
              <a:lnSpc>
                <a:spcPct val="100000"/>
              </a:lnSpc>
              <a:spcBef>
                <a:spcPts val="95"/>
              </a:spcBef>
              <a:buAutoNum type="romanLcParenBoth" startAt="3"/>
              <a:tabLst>
                <a:tab pos="584200" algn="l"/>
                <a:tab pos="2101850" algn="l"/>
                <a:tab pos="5281930" algn="l"/>
              </a:tabLst>
            </a:pP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H</a:t>
            </a:r>
            <a:r>
              <a:rPr sz="2800" spc="5" dirty="0">
                <a:solidFill>
                  <a:schemeClr val="bg1"/>
                </a:solidFill>
                <a:latin typeface="Arial"/>
                <a:cs typeface="Arial"/>
              </a:rPr>
              <a:t>u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man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Pha</a:t>
            </a:r>
            <a:r>
              <a:rPr sz="2800" spc="10" dirty="0">
                <a:solidFill>
                  <a:schemeClr val="bg1"/>
                </a:solidFill>
                <a:latin typeface="Arial"/>
                <a:cs typeface="Arial"/>
              </a:rPr>
              <a:t>r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ma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o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k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et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cs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	and  </a:t>
            </a:r>
            <a:r>
              <a:rPr sz="2800" spc="-10" dirty="0">
                <a:solidFill>
                  <a:schemeClr val="bg1"/>
                </a:solidFill>
                <a:latin typeface="Arial"/>
                <a:cs typeface="Arial"/>
              </a:rPr>
              <a:t>ORANGE;</a:t>
            </a:r>
            <a:endParaRPr sz="28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584200" indent="-571500">
              <a:lnSpc>
                <a:spcPct val="100000"/>
              </a:lnSpc>
              <a:spcBef>
                <a:spcPts val="675"/>
              </a:spcBef>
              <a:buAutoNum type="romanLcParenBoth" startAt="3"/>
              <a:tabLst>
                <a:tab pos="584200" algn="l"/>
              </a:tabLst>
            </a:pP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Microbiology (if </a:t>
            </a:r>
            <a:r>
              <a:rPr sz="2800" dirty="0">
                <a:solidFill>
                  <a:schemeClr val="bg1"/>
                </a:solidFill>
                <a:latin typeface="Arial"/>
                <a:cs typeface="Arial"/>
              </a:rPr>
              <a:t>required)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–</a:t>
            </a:r>
            <a:r>
              <a:rPr sz="2800" spc="6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WHITE;</a:t>
            </a:r>
            <a:endParaRPr sz="28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584200" indent="-571500">
              <a:lnSpc>
                <a:spcPct val="100000"/>
              </a:lnSpc>
              <a:spcBef>
                <a:spcPts val="675"/>
              </a:spcBef>
              <a:buAutoNum type="romanLcParenBoth" startAt="3"/>
              <a:tabLst>
                <a:tab pos="583565" algn="l"/>
                <a:tab pos="584200" algn="l"/>
              </a:tabLst>
            </a:pP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Clinical Data – LIGHT</a:t>
            </a:r>
            <a:r>
              <a:rPr sz="2800" spc="2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chemeClr val="bg1"/>
                </a:solidFill>
                <a:latin typeface="Arial"/>
                <a:cs typeface="Arial"/>
              </a:rPr>
              <a:t>BROWN;</a:t>
            </a:r>
            <a:endParaRPr sz="2800" dirty="0">
              <a:solidFill>
                <a:schemeClr val="bg1"/>
              </a:solidFill>
              <a:latin typeface="Arial"/>
              <a:cs typeface="Arial"/>
            </a:endParaRPr>
          </a:p>
          <a:p>
            <a:pPr marL="584200" indent="-571500">
              <a:lnSpc>
                <a:spcPct val="100000"/>
              </a:lnSpc>
              <a:spcBef>
                <a:spcPts val="660"/>
              </a:spcBef>
              <a:buAutoNum type="romanLcParenBoth" startAt="3"/>
              <a:tabLst>
                <a:tab pos="584200" algn="l"/>
              </a:tabLst>
            </a:pPr>
            <a:r>
              <a:rPr sz="2800" spc="-5" dirty="0">
                <a:solidFill>
                  <a:schemeClr val="bg1"/>
                </a:solidFill>
                <a:latin typeface="Arial"/>
                <a:cs typeface="Arial"/>
              </a:rPr>
              <a:t>Statistical –</a:t>
            </a:r>
            <a:r>
              <a:rPr sz="2800" spc="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chemeClr val="bg1"/>
                </a:solidFill>
                <a:latin typeface="Arial"/>
                <a:cs typeface="Arial"/>
              </a:rPr>
              <a:t>GREEN</a:t>
            </a:r>
            <a:r>
              <a:rPr sz="2800" spc="-10" dirty="0">
                <a:solidFill>
                  <a:srgbClr val="00AF50"/>
                </a:solidFill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0"/>
            <a:ext cx="8987790" cy="683196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890"/>
              </a:spcBef>
            </a:pPr>
            <a:r>
              <a:rPr sz="2800" b="1" spc="-5" dirty="0">
                <a:solidFill>
                  <a:srgbClr val="9933FF"/>
                </a:solidFill>
                <a:latin typeface="Times New Roman"/>
                <a:cs typeface="Times New Roman"/>
              </a:rPr>
              <a:t>B. Assembling the</a:t>
            </a:r>
            <a:r>
              <a:rPr sz="2800" b="1" spc="-140" dirty="0">
                <a:solidFill>
                  <a:srgbClr val="9933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9933FF"/>
                </a:solidFill>
                <a:latin typeface="Times New Roman"/>
                <a:cs typeface="Times New Roman"/>
              </a:rPr>
              <a:t>application</a:t>
            </a:r>
            <a:r>
              <a:rPr sz="2800" b="1" dirty="0">
                <a:latin typeface="Franklin Gothic Book"/>
                <a:cs typeface="Franklin Gothic Book"/>
              </a:rPr>
              <a:t>:</a:t>
            </a:r>
            <a:endParaRPr sz="2800" dirty="0">
              <a:latin typeface="Franklin Gothic Book"/>
              <a:cs typeface="Franklin Gothic Book"/>
            </a:endParaRPr>
          </a:p>
          <a:p>
            <a:pPr marL="622300" marR="5715" indent="-609600" algn="just">
              <a:lnSpc>
                <a:spcPct val="100000"/>
              </a:lnSpc>
              <a:spcBef>
                <a:spcPts val="795"/>
              </a:spcBef>
              <a:buAutoNum type="arabicPeriod"/>
              <a:tabLst>
                <a:tab pos="622300" algn="l"/>
              </a:tabLst>
            </a:pPr>
            <a:r>
              <a:rPr sz="28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Folders</a:t>
            </a:r>
            <a:r>
              <a:rPr sz="2800" b="1" spc="-5" dirty="0">
                <a:latin typeface="Times New Roman"/>
                <a:cs typeface="Times New Roman"/>
              </a:rPr>
              <a:t>: Because of the </a:t>
            </a:r>
            <a:r>
              <a:rPr sz="2800" b="1" spc="-15" dirty="0">
                <a:latin typeface="Times New Roman"/>
                <a:cs typeface="Times New Roman"/>
              </a:rPr>
              <a:t>procedure </a:t>
            </a:r>
            <a:r>
              <a:rPr sz="2800" b="1" dirty="0">
                <a:latin typeface="Times New Roman"/>
                <a:cs typeface="Times New Roman"/>
              </a:rPr>
              <a:t>used </a:t>
            </a:r>
            <a:r>
              <a:rPr sz="2800" b="1" spc="-5" dirty="0">
                <a:latin typeface="Times New Roman"/>
                <a:cs typeface="Times New Roman"/>
              </a:rPr>
              <a:t>at the </a:t>
            </a:r>
            <a:r>
              <a:rPr sz="2800" b="1" dirty="0">
                <a:latin typeface="Times New Roman"/>
                <a:cs typeface="Times New Roman"/>
              </a:rPr>
              <a:t>FDA </a:t>
            </a:r>
            <a:r>
              <a:rPr sz="2800" b="1" spc="-5" dirty="0">
                <a:latin typeface="Times New Roman"/>
                <a:cs typeface="Times New Roman"/>
              </a:rPr>
              <a:t>to  file </a:t>
            </a:r>
            <a:r>
              <a:rPr sz="2800" b="1" dirty="0">
                <a:latin typeface="Times New Roman"/>
                <a:cs typeface="Times New Roman"/>
              </a:rPr>
              <a:t>and </a:t>
            </a:r>
            <a:r>
              <a:rPr sz="2800" b="1" spc="-10" dirty="0">
                <a:latin typeface="Times New Roman"/>
                <a:cs typeface="Times New Roman"/>
              </a:rPr>
              <a:t>retrieve </a:t>
            </a:r>
            <a:r>
              <a:rPr sz="2800" b="1" spc="-5" dirty="0">
                <a:latin typeface="Times New Roman"/>
                <a:cs typeface="Times New Roman"/>
              </a:rPr>
              <a:t>material </a:t>
            </a:r>
            <a:r>
              <a:rPr sz="2800" b="1" spc="-15" dirty="0">
                <a:latin typeface="Times New Roman"/>
                <a:cs typeface="Times New Roman"/>
              </a:rPr>
              <a:t>from </a:t>
            </a:r>
            <a:r>
              <a:rPr sz="2800" b="1" dirty="0">
                <a:latin typeface="Times New Roman"/>
                <a:cs typeface="Times New Roman"/>
              </a:rPr>
              <a:t>the </a:t>
            </a:r>
            <a:r>
              <a:rPr sz="2800" b="1" spc="-5" dirty="0">
                <a:latin typeface="Times New Roman"/>
                <a:cs typeface="Times New Roman"/>
              </a:rPr>
              <a:t>document </a:t>
            </a:r>
            <a:r>
              <a:rPr sz="2800" b="1" spc="-15" dirty="0">
                <a:latin typeface="Times New Roman"/>
                <a:cs typeface="Times New Roman"/>
              </a:rPr>
              <a:t>rooms  </a:t>
            </a:r>
            <a:r>
              <a:rPr sz="2800" b="1" spc="-20" dirty="0">
                <a:latin typeface="Times New Roman"/>
                <a:cs typeface="Times New Roman"/>
              </a:rPr>
              <a:t>where </a:t>
            </a:r>
            <a:r>
              <a:rPr sz="2800" b="1" dirty="0">
                <a:latin typeface="Times New Roman"/>
                <a:cs typeface="Times New Roman"/>
              </a:rPr>
              <a:t>applications </a:t>
            </a:r>
            <a:r>
              <a:rPr sz="2800" b="1" spc="-20" dirty="0">
                <a:latin typeface="Times New Roman"/>
                <a:cs typeface="Times New Roman"/>
              </a:rPr>
              <a:t>are </a:t>
            </a:r>
            <a:r>
              <a:rPr sz="2800" b="1" spc="-5" dirty="0">
                <a:latin typeface="Times New Roman"/>
                <a:cs typeface="Times New Roman"/>
              </a:rPr>
              <a:t>kept, it is necessary that  applicants use the </a:t>
            </a:r>
            <a:r>
              <a:rPr sz="2800" b="1" spc="-10" dirty="0">
                <a:latin typeface="Times New Roman"/>
                <a:cs typeface="Times New Roman"/>
              </a:rPr>
              <a:t>colored </a:t>
            </a:r>
            <a:r>
              <a:rPr sz="2800" b="1" spc="-5" dirty="0">
                <a:latin typeface="Times New Roman"/>
                <a:cs typeface="Times New Roman"/>
              </a:rPr>
              <a:t>folders to </a:t>
            </a:r>
            <a:r>
              <a:rPr sz="2800" b="1" dirty="0">
                <a:latin typeface="Times New Roman"/>
                <a:cs typeface="Times New Roman"/>
              </a:rPr>
              <a:t>bind </a:t>
            </a:r>
            <a:r>
              <a:rPr sz="2800" b="1" spc="-5" dirty="0">
                <a:latin typeface="Times New Roman"/>
                <a:cs typeface="Times New Roman"/>
              </a:rPr>
              <a:t>the </a:t>
            </a:r>
            <a:r>
              <a:rPr sz="2800" b="1" spc="-10" dirty="0">
                <a:latin typeface="Times New Roman"/>
                <a:cs typeface="Times New Roman"/>
              </a:rPr>
              <a:t>archival  </a:t>
            </a:r>
            <a:r>
              <a:rPr sz="2800" b="1" spc="-5" dirty="0">
                <a:latin typeface="Times New Roman"/>
                <a:cs typeface="Times New Roman"/>
              </a:rPr>
              <a:t>copy </a:t>
            </a:r>
            <a:r>
              <a:rPr sz="2800" b="1" dirty="0">
                <a:latin typeface="Times New Roman"/>
                <a:cs typeface="Times New Roman"/>
              </a:rPr>
              <a:t>and </a:t>
            </a:r>
            <a:r>
              <a:rPr sz="2800" b="1" spc="-5" dirty="0">
                <a:latin typeface="Times New Roman"/>
                <a:cs typeface="Times New Roman"/>
              </a:rPr>
              <a:t>each technical section. The cover </a:t>
            </a:r>
            <a:r>
              <a:rPr sz="2800" b="1" spc="-10" dirty="0">
                <a:latin typeface="Times New Roman"/>
                <a:cs typeface="Times New Roman"/>
              </a:rPr>
              <a:t>of </a:t>
            </a:r>
            <a:r>
              <a:rPr sz="2800" b="1" spc="-5" dirty="0">
                <a:latin typeface="Times New Roman"/>
                <a:cs typeface="Times New Roman"/>
              </a:rPr>
              <a:t>each  folder should bear </a:t>
            </a:r>
            <a:r>
              <a:rPr sz="2800" b="1" dirty="0">
                <a:latin typeface="Times New Roman"/>
                <a:cs typeface="Times New Roman"/>
              </a:rPr>
              <a:t>the </a:t>
            </a:r>
            <a:r>
              <a:rPr sz="2800" b="1" spc="-5" dirty="0">
                <a:latin typeface="Times New Roman"/>
                <a:cs typeface="Times New Roman"/>
              </a:rPr>
              <a:t>NDA </a:t>
            </a:r>
            <a:r>
              <a:rPr sz="2800" b="1" dirty="0">
                <a:latin typeface="Times New Roman"/>
                <a:cs typeface="Times New Roman"/>
              </a:rPr>
              <a:t>number </a:t>
            </a:r>
            <a:r>
              <a:rPr sz="2800" b="1" spc="-5" dirty="0">
                <a:latin typeface="Times New Roman"/>
                <a:cs typeface="Times New Roman"/>
              </a:rPr>
              <a:t>(if known), name  </a:t>
            </a:r>
            <a:r>
              <a:rPr sz="2800" b="1" dirty="0">
                <a:latin typeface="Times New Roman"/>
                <a:cs typeface="Times New Roman"/>
              </a:rPr>
              <a:t>of </a:t>
            </a:r>
            <a:r>
              <a:rPr sz="2800" b="1" spc="-5" dirty="0">
                <a:latin typeface="Times New Roman"/>
                <a:cs typeface="Times New Roman"/>
              </a:rPr>
              <a:t>applicant </a:t>
            </a:r>
            <a:r>
              <a:rPr sz="2800" b="1" dirty="0">
                <a:latin typeface="Times New Roman"/>
                <a:cs typeface="Times New Roman"/>
              </a:rPr>
              <a:t>and </a:t>
            </a:r>
            <a:r>
              <a:rPr sz="2800" b="1" spc="-5" dirty="0">
                <a:latin typeface="Times New Roman"/>
                <a:cs typeface="Times New Roman"/>
              </a:rPr>
              <a:t>name </a:t>
            </a:r>
            <a:r>
              <a:rPr sz="2800" b="1" dirty="0">
                <a:latin typeface="Times New Roman"/>
                <a:cs typeface="Times New Roman"/>
              </a:rPr>
              <a:t>of </a:t>
            </a:r>
            <a:r>
              <a:rPr sz="2800" b="1" spc="-5" dirty="0">
                <a:latin typeface="Times New Roman"/>
                <a:cs typeface="Times New Roman"/>
              </a:rPr>
              <a:t>drug</a:t>
            </a:r>
            <a:r>
              <a:rPr sz="2800" b="1" spc="3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product.</a:t>
            </a:r>
            <a:endParaRPr sz="2800" dirty="0">
              <a:latin typeface="Times New Roman"/>
              <a:cs typeface="Times New Roman"/>
            </a:endParaRPr>
          </a:p>
          <a:p>
            <a:pPr marL="622300" marR="5080" indent="-609600" algn="just">
              <a:lnSpc>
                <a:spcPct val="100000"/>
              </a:lnSpc>
              <a:spcBef>
                <a:spcPts val="810"/>
              </a:spcBef>
              <a:buAutoNum type="arabicPeriod"/>
              <a:tabLst>
                <a:tab pos="622300" algn="l"/>
              </a:tabLst>
            </a:pPr>
            <a:r>
              <a:rPr sz="28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Paper size </a:t>
            </a:r>
            <a:r>
              <a:rPr sz="2800" b="1" dirty="0">
                <a:solidFill>
                  <a:srgbClr val="9A6140"/>
                </a:solidFill>
                <a:latin typeface="Times New Roman"/>
                <a:cs typeface="Times New Roman"/>
              </a:rPr>
              <a:t>and binding</a:t>
            </a:r>
            <a:r>
              <a:rPr sz="2800" b="1" dirty="0">
                <a:latin typeface="Franklin Gothic Book"/>
                <a:cs typeface="Franklin Gothic Book"/>
              </a:rPr>
              <a:t>: </a:t>
            </a:r>
            <a:r>
              <a:rPr sz="2800" b="1" spc="-5" dirty="0">
                <a:latin typeface="Times New Roman"/>
                <a:cs typeface="Times New Roman"/>
              </a:rPr>
              <a:t>All applications must </a:t>
            </a:r>
            <a:r>
              <a:rPr sz="2800" b="1" dirty="0">
                <a:latin typeface="Times New Roman"/>
                <a:cs typeface="Times New Roman"/>
              </a:rPr>
              <a:t>be  </a:t>
            </a:r>
            <a:r>
              <a:rPr sz="2800" b="1" spc="-5" dirty="0">
                <a:latin typeface="Times New Roman"/>
                <a:cs typeface="Times New Roman"/>
              </a:rPr>
              <a:t>bound on the left </a:t>
            </a:r>
            <a:r>
              <a:rPr sz="2800" b="1" dirty="0">
                <a:latin typeface="Times New Roman"/>
                <a:cs typeface="Times New Roman"/>
              </a:rPr>
              <a:t>side </a:t>
            </a:r>
            <a:r>
              <a:rPr sz="2800" b="1" spc="-5" dirty="0">
                <a:latin typeface="Times New Roman"/>
                <a:cs typeface="Times New Roman"/>
              </a:rPr>
              <a:t>of the page </a:t>
            </a:r>
            <a:r>
              <a:rPr sz="2800" b="1" dirty="0">
                <a:latin typeface="Times New Roman"/>
                <a:cs typeface="Times New Roman"/>
              </a:rPr>
              <a:t>using </a:t>
            </a:r>
            <a:r>
              <a:rPr sz="2800" b="1" spc="-5" dirty="0">
                <a:latin typeface="Times New Roman"/>
                <a:cs typeface="Times New Roman"/>
              </a:rPr>
              <a:t>the Unite  States standard </a:t>
            </a:r>
            <a:r>
              <a:rPr sz="2800" b="1" spc="-10" dirty="0">
                <a:latin typeface="Times New Roman"/>
                <a:cs typeface="Times New Roman"/>
              </a:rPr>
              <a:t>size </a:t>
            </a:r>
            <a:r>
              <a:rPr sz="2800" b="1" dirty="0">
                <a:latin typeface="Times New Roman"/>
                <a:cs typeface="Times New Roman"/>
              </a:rPr>
              <a:t>loose </a:t>
            </a:r>
            <a:r>
              <a:rPr sz="2800" b="1" spc="-5" dirty="0">
                <a:latin typeface="Times New Roman"/>
                <a:cs typeface="Times New Roman"/>
              </a:rPr>
              <a:t>leaf </a:t>
            </a:r>
            <a:r>
              <a:rPr sz="2800" b="1" dirty="0">
                <a:latin typeface="Times New Roman"/>
                <a:cs typeface="Times New Roman"/>
              </a:rPr>
              <a:t>page.</a:t>
            </a:r>
            <a:r>
              <a:rPr sz="2800" b="1" spc="2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(8.5″*11″).</a:t>
            </a:r>
            <a:endParaRPr sz="2800" dirty="0">
              <a:latin typeface="Times New Roman"/>
              <a:cs typeface="Times New Roman"/>
            </a:endParaRPr>
          </a:p>
          <a:p>
            <a:pPr marL="622300" marR="5080" indent="-609600" algn="just">
              <a:lnSpc>
                <a:spcPct val="100000"/>
              </a:lnSpc>
              <a:spcBef>
                <a:spcPts val="805"/>
              </a:spcBef>
              <a:buAutoNum type="arabicPeriod"/>
              <a:tabLst>
                <a:tab pos="622300" algn="l"/>
              </a:tabLst>
            </a:pPr>
            <a:r>
              <a:rPr sz="28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Pagination: </a:t>
            </a:r>
            <a:r>
              <a:rPr sz="2800" b="1" spc="-5" dirty="0">
                <a:latin typeface="Times New Roman"/>
                <a:cs typeface="Times New Roman"/>
              </a:rPr>
              <a:t>All pages in the </a:t>
            </a:r>
            <a:r>
              <a:rPr sz="2800" b="1" dirty="0">
                <a:latin typeface="Times New Roman"/>
                <a:cs typeface="Times New Roman"/>
              </a:rPr>
              <a:t>application </a:t>
            </a:r>
            <a:r>
              <a:rPr sz="2800" b="1" spc="-5" dirty="0">
                <a:latin typeface="Times New Roman"/>
                <a:cs typeface="Times New Roman"/>
              </a:rPr>
              <a:t>must </a:t>
            </a:r>
            <a:r>
              <a:rPr sz="2800" b="1" dirty="0">
                <a:latin typeface="Times New Roman"/>
                <a:cs typeface="Times New Roman"/>
              </a:rPr>
              <a:t>be  </a:t>
            </a:r>
            <a:r>
              <a:rPr sz="2800" b="1" spc="-10" dirty="0">
                <a:latin typeface="Times New Roman"/>
                <a:cs typeface="Times New Roman"/>
              </a:rPr>
              <a:t>numbered </a:t>
            </a:r>
            <a:r>
              <a:rPr sz="2800" b="1" spc="-5" dirty="0">
                <a:latin typeface="Times New Roman"/>
                <a:cs typeface="Times New Roman"/>
              </a:rPr>
              <a:t>and numbering of </a:t>
            </a:r>
            <a:r>
              <a:rPr sz="2800" b="1" spc="-10" dirty="0">
                <a:latin typeface="Times New Roman"/>
                <a:cs typeface="Times New Roman"/>
              </a:rPr>
              <a:t>review </a:t>
            </a:r>
            <a:r>
              <a:rPr sz="2800" b="1" dirty="0">
                <a:latin typeface="Times New Roman"/>
                <a:cs typeface="Times New Roman"/>
              </a:rPr>
              <a:t>copy pages </a:t>
            </a:r>
            <a:r>
              <a:rPr sz="2800" b="1" spc="-5" dirty="0">
                <a:latin typeface="Times New Roman"/>
                <a:cs typeface="Times New Roman"/>
              </a:rPr>
              <a:t>should  </a:t>
            </a:r>
            <a:r>
              <a:rPr sz="2800" b="1" dirty="0">
                <a:latin typeface="Times New Roman"/>
                <a:cs typeface="Times New Roman"/>
              </a:rPr>
              <a:t>be </a:t>
            </a:r>
            <a:r>
              <a:rPr sz="2800" b="1" spc="-5" dirty="0">
                <a:latin typeface="Times New Roman"/>
                <a:cs typeface="Times New Roman"/>
              </a:rPr>
              <a:t>same </a:t>
            </a:r>
            <a:r>
              <a:rPr sz="2800" b="1" dirty="0">
                <a:latin typeface="Times New Roman"/>
                <a:cs typeface="Times New Roman"/>
              </a:rPr>
              <a:t>as </a:t>
            </a:r>
            <a:r>
              <a:rPr sz="2800" b="1" spc="-5" dirty="0">
                <a:latin typeface="Times New Roman"/>
                <a:cs typeface="Times New Roman"/>
              </a:rPr>
              <a:t>the numbering </a:t>
            </a:r>
            <a:r>
              <a:rPr sz="2800" b="1" dirty="0">
                <a:latin typeface="Times New Roman"/>
                <a:cs typeface="Times New Roman"/>
              </a:rPr>
              <a:t>of </a:t>
            </a:r>
            <a:r>
              <a:rPr sz="2800" b="1" spc="-10" dirty="0">
                <a:latin typeface="Times New Roman"/>
                <a:cs typeface="Times New Roman"/>
              </a:rPr>
              <a:t>corresponding </a:t>
            </a:r>
            <a:r>
              <a:rPr sz="2800" b="1" spc="-5" dirty="0">
                <a:latin typeface="Times New Roman"/>
                <a:cs typeface="Times New Roman"/>
              </a:rPr>
              <a:t>pages </a:t>
            </a:r>
            <a:r>
              <a:rPr sz="2800" b="1" spc="-15" dirty="0">
                <a:latin typeface="Times New Roman"/>
                <a:cs typeface="Times New Roman"/>
              </a:rPr>
              <a:t>in </a:t>
            </a:r>
            <a:r>
              <a:rPr sz="2800" b="1" spc="67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archival </a:t>
            </a:r>
            <a:r>
              <a:rPr sz="2800" b="1" spc="-35" dirty="0">
                <a:latin typeface="Times New Roman"/>
                <a:cs typeface="Times New Roman"/>
              </a:rPr>
              <a:t>copy.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417017"/>
            <a:ext cx="8991600" cy="5407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3380" indent="-361315">
              <a:lnSpc>
                <a:spcPts val="2735"/>
              </a:lnSpc>
              <a:spcBef>
                <a:spcPts val="100"/>
              </a:spcBef>
              <a:buAutoNum type="arabicPeriod" startAt="4"/>
              <a:tabLst>
                <a:tab pos="373380" algn="l"/>
                <a:tab pos="374015" algn="l"/>
                <a:tab pos="1494155" algn="l"/>
                <a:tab pos="2098675" algn="l"/>
                <a:tab pos="2722245" algn="l"/>
                <a:tab pos="4660900" algn="l"/>
                <a:tab pos="5781675" algn="l"/>
                <a:tab pos="7219315" algn="l"/>
                <a:tab pos="7604759" algn="l"/>
                <a:tab pos="8363584" algn="l"/>
              </a:tabLst>
            </a:pPr>
            <a:r>
              <a:rPr sz="2400" b="1" spc="-225" dirty="0">
                <a:solidFill>
                  <a:srgbClr val="9A6140"/>
                </a:solidFill>
                <a:latin typeface="Times New Roman"/>
                <a:cs typeface="Times New Roman"/>
              </a:rPr>
              <a:t>V</a:t>
            </a:r>
            <a:r>
              <a:rPr sz="2400" b="1" dirty="0">
                <a:solidFill>
                  <a:srgbClr val="9A6140"/>
                </a:solidFill>
                <a:latin typeface="Times New Roman"/>
                <a:cs typeface="Times New Roman"/>
              </a:rPr>
              <a:t>olume	si</a:t>
            </a:r>
            <a:r>
              <a:rPr sz="2400" b="1" spc="-20" dirty="0">
                <a:solidFill>
                  <a:srgbClr val="9A6140"/>
                </a:solidFill>
                <a:latin typeface="Times New Roman"/>
                <a:cs typeface="Times New Roman"/>
              </a:rPr>
              <a:t>z</a:t>
            </a:r>
            <a:r>
              <a:rPr sz="2400" b="1" dirty="0">
                <a:solidFill>
                  <a:srgbClr val="9A6140"/>
                </a:solidFill>
                <a:latin typeface="Times New Roman"/>
                <a:cs typeface="Times New Roman"/>
              </a:rPr>
              <a:t>e	and	i</a:t>
            </a:r>
            <a:r>
              <a:rPr sz="2400" b="1" spc="5" dirty="0">
                <a:solidFill>
                  <a:srgbClr val="9A6140"/>
                </a:solidFill>
                <a:latin typeface="Times New Roman"/>
                <a:cs typeface="Times New Roman"/>
              </a:rPr>
              <a:t>d</a:t>
            </a:r>
            <a:r>
              <a:rPr sz="2400" b="1" dirty="0">
                <a:solidFill>
                  <a:srgbClr val="9A6140"/>
                </a:solidFill>
                <a:latin typeface="Times New Roman"/>
                <a:cs typeface="Times New Roman"/>
              </a:rPr>
              <a:t>entif</a:t>
            </a:r>
            <a:r>
              <a:rPr sz="2400" b="1" spc="-10" dirty="0">
                <a:solidFill>
                  <a:srgbClr val="9A6140"/>
                </a:solidFill>
                <a:latin typeface="Times New Roman"/>
                <a:cs typeface="Times New Roman"/>
              </a:rPr>
              <a:t>i</a:t>
            </a:r>
            <a:r>
              <a:rPr sz="2400" b="1" dirty="0">
                <a:solidFill>
                  <a:srgbClr val="9A6140"/>
                </a:solidFill>
                <a:latin typeface="Times New Roman"/>
                <a:cs typeface="Times New Roman"/>
              </a:rPr>
              <a:t>ca</a:t>
            </a:r>
            <a:r>
              <a:rPr sz="2400" b="1" spc="-10" dirty="0">
                <a:solidFill>
                  <a:srgbClr val="9A6140"/>
                </a:solidFill>
                <a:latin typeface="Times New Roman"/>
                <a:cs typeface="Times New Roman"/>
              </a:rPr>
              <a:t>t</a:t>
            </a:r>
            <a:r>
              <a:rPr sz="2400" b="1" dirty="0">
                <a:solidFill>
                  <a:srgbClr val="9A6140"/>
                </a:solidFill>
                <a:latin typeface="Times New Roman"/>
                <a:cs typeface="Times New Roman"/>
              </a:rPr>
              <a:t>ion</a:t>
            </a:r>
            <a:r>
              <a:rPr sz="2400" b="1" spc="-5" dirty="0">
                <a:latin typeface="Franklin Gothic Book"/>
                <a:cs typeface="Franklin Gothic Book"/>
              </a:rPr>
              <a:t>:</a:t>
            </a:r>
            <a:r>
              <a:rPr sz="2400" b="1" dirty="0">
                <a:latin typeface="Franklin Gothic Book"/>
                <a:cs typeface="Franklin Gothic Book"/>
              </a:rPr>
              <a:t>	</a:t>
            </a:r>
            <a:r>
              <a:rPr sz="2400" b="1" spc="-225" dirty="0">
                <a:latin typeface="Times New Roman"/>
                <a:cs typeface="Times New Roman"/>
              </a:rPr>
              <a:t>V</a:t>
            </a:r>
            <a:r>
              <a:rPr sz="2400" b="1" dirty="0">
                <a:latin typeface="Times New Roman"/>
                <a:cs typeface="Times New Roman"/>
              </a:rPr>
              <a:t>olu</a:t>
            </a:r>
            <a:r>
              <a:rPr sz="2400" b="1" spc="-10" dirty="0">
                <a:latin typeface="Times New Roman"/>
                <a:cs typeface="Times New Roman"/>
              </a:rPr>
              <a:t>m</a:t>
            </a:r>
            <a:r>
              <a:rPr sz="2400" b="1" dirty="0">
                <a:latin typeface="Times New Roman"/>
                <a:cs typeface="Times New Roman"/>
              </a:rPr>
              <a:t>e	submitted	in	hard	copy</a:t>
            </a:r>
            <a:endParaRPr sz="2400" dirty="0">
              <a:latin typeface="Times New Roman"/>
              <a:cs typeface="Times New Roman"/>
            </a:endParaRPr>
          </a:p>
          <a:p>
            <a:pPr marL="355600">
              <a:lnSpc>
                <a:spcPts val="2735"/>
              </a:lnSpc>
            </a:pPr>
            <a:r>
              <a:rPr sz="2400" b="1" dirty="0">
                <a:latin typeface="Times New Roman"/>
                <a:cs typeface="Times New Roman"/>
              </a:rPr>
              <a:t>form </a:t>
            </a:r>
            <a:r>
              <a:rPr sz="2400" b="1" spc="-5" dirty="0">
                <a:latin typeface="Times New Roman"/>
                <a:cs typeface="Times New Roman"/>
              </a:rPr>
              <a:t>should be no </a:t>
            </a:r>
            <a:r>
              <a:rPr sz="2400" b="1" spc="-15" dirty="0">
                <a:latin typeface="Times New Roman"/>
                <a:cs typeface="Times New Roman"/>
              </a:rPr>
              <a:t>more </a:t>
            </a:r>
            <a:r>
              <a:rPr sz="2400" b="1" spc="-5" dirty="0">
                <a:latin typeface="Times New Roman"/>
                <a:cs typeface="Times New Roman"/>
              </a:rPr>
              <a:t>than </a:t>
            </a:r>
            <a:r>
              <a:rPr sz="2400" b="1" dirty="0">
                <a:latin typeface="Times New Roman"/>
                <a:cs typeface="Times New Roman"/>
              </a:rPr>
              <a:t>2 </a:t>
            </a:r>
            <a:r>
              <a:rPr sz="2400" b="1" spc="-5" dirty="0">
                <a:latin typeface="Times New Roman"/>
                <a:cs typeface="Times New Roman"/>
              </a:rPr>
              <a:t>inches</a:t>
            </a:r>
            <a:r>
              <a:rPr sz="2400" b="1" spc="3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thick.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650" dirty="0">
              <a:latin typeface="Times New Roman"/>
              <a:cs typeface="Times New Roman"/>
            </a:endParaRPr>
          </a:p>
          <a:p>
            <a:pPr marL="320675" marR="5080" indent="-320675" algn="just">
              <a:lnSpc>
                <a:spcPts val="2590"/>
              </a:lnSpc>
              <a:buAutoNum type="arabicPeriod" startAt="5"/>
              <a:tabLst>
                <a:tab pos="320675" algn="l"/>
              </a:tabLst>
            </a:pPr>
            <a:r>
              <a:rPr sz="2400" b="1" dirty="0">
                <a:solidFill>
                  <a:srgbClr val="9A6140"/>
                </a:solidFill>
                <a:latin typeface="Times New Roman"/>
                <a:cs typeface="Times New Roman"/>
              </a:rPr>
              <a:t>Packing carton: </a:t>
            </a:r>
            <a:r>
              <a:rPr sz="2400" b="1" spc="-5" dirty="0">
                <a:latin typeface="Times New Roman"/>
                <a:cs typeface="Times New Roman"/>
              </a:rPr>
              <a:t>The </a:t>
            </a:r>
            <a:r>
              <a:rPr sz="2400" b="1" dirty="0">
                <a:latin typeface="Times New Roman"/>
                <a:cs typeface="Times New Roman"/>
              </a:rPr>
              <a:t>box </a:t>
            </a:r>
            <a:r>
              <a:rPr sz="2400" b="1" spc="-5" dirty="0">
                <a:latin typeface="Times New Roman"/>
                <a:cs typeface="Times New Roman"/>
              </a:rPr>
              <a:t>size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-5" dirty="0">
                <a:latin typeface="Times New Roman"/>
                <a:cs typeface="Times New Roman"/>
              </a:rPr>
              <a:t>14″*12″*9.5″ </a:t>
            </a:r>
            <a:r>
              <a:rPr sz="2400" b="1" dirty="0">
                <a:latin typeface="Times New Roman"/>
                <a:cs typeface="Times New Roman"/>
              </a:rPr>
              <a:t>is </a:t>
            </a:r>
            <a:r>
              <a:rPr sz="2400" b="1" spc="-5" dirty="0">
                <a:latin typeface="Times New Roman"/>
                <a:cs typeface="Times New Roman"/>
              </a:rPr>
              <a:t>recommended </a:t>
            </a:r>
            <a:r>
              <a:rPr sz="2400" b="1" dirty="0">
                <a:latin typeface="Times New Roman"/>
                <a:cs typeface="Times New Roman"/>
              </a:rPr>
              <a:t>for  </a:t>
            </a:r>
            <a:r>
              <a:rPr sz="2400" b="1" spc="-5" dirty="0">
                <a:latin typeface="Times New Roman"/>
                <a:cs typeface="Times New Roman"/>
              </a:rPr>
              <a:t>shipment </a:t>
            </a:r>
            <a:r>
              <a:rPr sz="2400" b="1" spc="-10" dirty="0">
                <a:latin typeface="Times New Roman"/>
                <a:cs typeface="Times New Roman"/>
              </a:rPr>
              <a:t>of </a:t>
            </a:r>
            <a:r>
              <a:rPr sz="2400" b="1" spc="-5" dirty="0">
                <a:latin typeface="Times New Roman"/>
                <a:cs typeface="Times New Roman"/>
              </a:rPr>
              <a:t>applications </a:t>
            </a:r>
            <a:r>
              <a:rPr sz="2400" b="1" dirty="0">
                <a:latin typeface="Times New Roman"/>
                <a:cs typeface="Times New Roman"/>
              </a:rPr>
              <a:t>to </a:t>
            </a:r>
            <a:r>
              <a:rPr sz="2400" b="1" spc="-5" dirty="0">
                <a:latin typeface="Times New Roman"/>
                <a:cs typeface="Times New Roman"/>
              </a:rPr>
              <a:t>FDA. </a:t>
            </a:r>
            <a:r>
              <a:rPr sz="2400" b="1" dirty="0">
                <a:latin typeface="Times New Roman"/>
                <a:cs typeface="Times New Roman"/>
              </a:rPr>
              <a:t>Because </a:t>
            </a:r>
            <a:r>
              <a:rPr sz="2400" b="1" spc="-5" dirty="0">
                <a:latin typeface="Times New Roman"/>
                <a:cs typeface="Times New Roman"/>
              </a:rPr>
              <a:t>ANDAs </a:t>
            </a:r>
            <a:r>
              <a:rPr sz="2400" b="1" spc="-20" dirty="0">
                <a:latin typeface="Times New Roman"/>
                <a:cs typeface="Times New Roman"/>
              </a:rPr>
              <a:t>are </a:t>
            </a:r>
            <a:r>
              <a:rPr sz="2400" b="1" spc="-5" dirty="0">
                <a:latin typeface="Times New Roman"/>
                <a:cs typeface="Times New Roman"/>
              </a:rPr>
              <a:t>handled  and </a:t>
            </a:r>
            <a:r>
              <a:rPr sz="2400" b="1" spc="-10" dirty="0">
                <a:latin typeface="Times New Roman"/>
                <a:cs typeface="Times New Roman"/>
              </a:rPr>
              <a:t>stored </a:t>
            </a:r>
            <a:r>
              <a:rPr sz="2400" b="1" spc="-15" dirty="0">
                <a:latin typeface="Times New Roman"/>
                <a:cs typeface="Times New Roman"/>
              </a:rPr>
              <a:t>separately, </a:t>
            </a:r>
            <a:r>
              <a:rPr sz="2400" b="1" dirty="0">
                <a:latin typeface="Times New Roman"/>
                <a:cs typeface="Times New Roman"/>
              </a:rPr>
              <a:t>smaller </a:t>
            </a:r>
            <a:r>
              <a:rPr sz="2400" b="1" spc="-5" dirty="0">
                <a:latin typeface="Times New Roman"/>
                <a:cs typeface="Times New Roman"/>
              </a:rPr>
              <a:t>boxes </a:t>
            </a:r>
            <a:r>
              <a:rPr sz="2400" b="1" dirty="0">
                <a:latin typeface="Times New Roman"/>
                <a:cs typeface="Times New Roman"/>
              </a:rPr>
              <a:t>may </a:t>
            </a:r>
            <a:r>
              <a:rPr sz="2400" b="1" spc="-5" dirty="0">
                <a:latin typeface="Times New Roman"/>
                <a:cs typeface="Times New Roman"/>
              </a:rPr>
              <a:t>be appropriate </a:t>
            </a:r>
            <a:r>
              <a:rPr sz="2400" b="1" dirty="0">
                <a:latin typeface="Times New Roman"/>
                <a:cs typeface="Times New Roman"/>
              </a:rPr>
              <a:t>for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them.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9A6140"/>
              </a:buClr>
              <a:buFont typeface="Times New Roman"/>
              <a:buAutoNum type="arabicPeriod" startAt="5"/>
            </a:pPr>
            <a:endParaRPr sz="3600" dirty="0">
              <a:latin typeface="Times New Roman"/>
              <a:cs typeface="Times New Roman"/>
            </a:endParaRPr>
          </a:p>
          <a:p>
            <a:pPr marL="355600" marR="8255" indent="-342900" algn="just">
              <a:lnSpc>
                <a:spcPct val="90000"/>
              </a:lnSpc>
              <a:spcBef>
                <a:spcPts val="5"/>
              </a:spcBef>
              <a:buClr>
                <a:srgbClr val="9A6140"/>
              </a:buClr>
              <a:buFont typeface="Times New Roman"/>
              <a:buAutoNum type="arabicPeriod" startAt="5"/>
              <a:tabLst>
                <a:tab pos="416559" algn="l"/>
              </a:tabLst>
            </a:pPr>
            <a:r>
              <a:rPr dirty="0"/>
              <a:t>	</a:t>
            </a:r>
            <a:r>
              <a:rPr sz="24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Supplements, Amendments and </a:t>
            </a:r>
            <a:r>
              <a:rPr sz="2400" b="1" dirty="0">
                <a:solidFill>
                  <a:srgbClr val="9A6140"/>
                </a:solidFill>
                <a:latin typeface="Times New Roman"/>
                <a:cs typeface="Times New Roman"/>
              </a:rPr>
              <a:t>Post </a:t>
            </a:r>
            <a:r>
              <a:rPr sz="24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marketing </a:t>
            </a:r>
            <a:r>
              <a:rPr sz="2400" b="1" dirty="0">
                <a:solidFill>
                  <a:srgbClr val="9A6140"/>
                </a:solidFill>
                <a:latin typeface="Times New Roman"/>
                <a:cs typeface="Times New Roman"/>
              </a:rPr>
              <a:t>Reports</a:t>
            </a:r>
            <a:r>
              <a:rPr sz="2400" b="1" dirty="0">
                <a:latin typeface="Franklin Gothic Book"/>
                <a:cs typeface="Franklin Gothic Book"/>
              </a:rPr>
              <a:t>: </a:t>
            </a:r>
            <a:r>
              <a:rPr sz="2400" b="1" spc="-5" dirty="0">
                <a:latin typeface="Times New Roman"/>
                <a:cs typeface="Times New Roman"/>
              </a:rPr>
              <a:t>The  </a:t>
            </a:r>
            <a:r>
              <a:rPr sz="2400" b="1" dirty="0">
                <a:latin typeface="Times New Roman"/>
                <a:cs typeface="Times New Roman"/>
              </a:rPr>
              <a:t>submission format for </a:t>
            </a:r>
            <a:r>
              <a:rPr sz="2400" b="1" spc="-5" dirty="0">
                <a:latin typeface="Times New Roman"/>
                <a:cs typeface="Times New Roman"/>
              </a:rPr>
              <a:t>amendments </a:t>
            </a:r>
            <a:r>
              <a:rPr sz="2400" b="1" dirty="0">
                <a:latin typeface="Times New Roman"/>
                <a:cs typeface="Times New Roman"/>
              </a:rPr>
              <a:t>to </a:t>
            </a:r>
            <a:r>
              <a:rPr sz="2400" b="1" spc="-5" dirty="0">
                <a:latin typeface="Times New Roman"/>
                <a:cs typeface="Times New Roman"/>
              </a:rPr>
              <a:t>pending applications and  supplements </a:t>
            </a:r>
            <a:r>
              <a:rPr sz="2400" b="1" dirty="0">
                <a:latin typeface="Times New Roman"/>
                <a:cs typeface="Times New Roman"/>
              </a:rPr>
              <a:t>to </a:t>
            </a:r>
            <a:r>
              <a:rPr sz="2400" b="1" spc="-10" dirty="0">
                <a:latin typeface="Times New Roman"/>
                <a:cs typeface="Times New Roman"/>
              </a:rPr>
              <a:t>approved </a:t>
            </a:r>
            <a:r>
              <a:rPr sz="2400" b="1" spc="-5" dirty="0">
                <a:latin typeface="Times New Roman"/>
                <a:cs typeface="Times New Roman"/>
              </a:rPr>
              <a:t>applications will be </a:t>
            </a:r>
            <a:r>
              <a:rPr sz="2400" b="1" dirty="0">
                <a:latin typeface="Times New Roman"/>
                <a:cs typeface="Times New Roman"/>
              </a:rPr>
              <a:t>same </a:t>
            </a:r>
            <a:r>
              <a:rPr sz="2400" b="1" spc="-5" dirty="0">
                <a:latin typeface="Times New Roman"/>
                <a:cs typeface="Times New Roman"/>
              </a:rPr>
              <a:t>as an original  </a:t>
            </a:r>
            <a:r>
              <a:rPr sz="2400" b="1" dirty="0">
                <a:latin typeface="Times New Roman"/>
                <a:cs typeface="Times New Roman"/>
              </a:rPr>
              <a:t>application. </a:t>
            </a:r>
            <a:r>
              <a:rPr sz="2400" b="1" spc="-5" dirty="0">
                <a:latin typeface="Times New Roman"/>
                <a:cs typeface="Times New Roman"/>
              </a:rPr>
              <a:t>Each </a:t>
            </a:r>
            <a:r>
              <a:rPr sz="2400" b="1" dirty="0">
                <a:latin typeface="Times New Roman"/>
                <a:cs typeface="Times New Roman"/>
              </a:rPr>
              <a:t>submission </a:t>
            </a:r>
            <a:r>
              <a:rPr sz="2400" b="1" spc="-5" dirty="0">
                <a:latin typeface="Times New Roman"/>
                <a:cs typeface="Times New Roman"/>
              </a:rPr>
              <a:t>will consist of two </a:t>
            </a:r>
            <a:r>
              <a:rPr sz="2400" b="1" dirty="0">
                <a:latin typeface="Times New Roman"/>
                <a:cs typeface="Times New Roman"/>
              </a:rPr>
              <a:t>copies: a  complete </a:t>
            </a:r>
            <a:r>
              <a:rPr sz="2400" b="1" spc="-10" dirty="0">
                <a:latin typeface="Times New Roman"/>
                <a:cs typeface="Times New Roman"/>
              </a:rPr>
              <a:t>archival </a:t>
            </a:r>
            <a:r>
              <a:rPr sz="2400" b="1" spc="-5" dirty="0">
                <a:latin typeface="Times New Roman"/>
                <a:cs typeface="Times New Roman"/>
              </a:rPr>
              <a:t>copy and an appropriately </a:t>
            </a:r>
            <a:r>
              <a:rPr sz="2400" b="1" dirty="0">
                <a:latin typeface="Times New Roman"/>
                <a:cs typeface="Times New Roman"/>
              </a:rPr>
              <a:t>segmented </a:t>
            </a:r>
            <a:r>
              <a:rPr sz="2400" b="1" spc="-10" dirty="0">
                <a:latin typeface="Times New Roman"/>
                <a:cs typeface="Times New Roman"/>
              </a:rPr>
              <a:t>review  </a:t>
            </a:r>
            <a:r>
              <a:rPr sz="2400" b="1" spc="-30" dirty="0">
                <a:latin typeface="Times New Roman"/>
                <a:cs typeface="Times New Roman"/>
              </a:rPr>
              <a:t>copy. </a:t>
            </a:r>
            <a:r>
              <a:rPr sz="2400" b="1" dirty="0">
                <a:latin typeface="Times New Roman"/>
                <a:cs typeface="Times New Roman"/>
              </a:rPr>
              <a:t>Amendments, supplements, </a:t>
            </a:r>
            <a:r>
              <a:rPr sz="2400" b="1" spc="-5" dirty="0">
                <a:latin typeface="Times New Roman"/>
                <a:cs typeface="Times New Roman"/>
              </a:rPr>
              <a:t>resubmissions annual </a:t>
            </a:r>
            <a:r>
              <a:rPr sz="2400" b="1" spc="-10" dirty="0">
                <a:latin typeface="Times New Roman"/>
                <a:cs typeface="Times New Roman"/>
              </a:rPr>
              <a:t>reports  </a:t>
            </a:r>
            <a:r>
              <a:rPr sz="2400" b="1" spc="-5" dirty="0">
                <a:latin typeface="Times New Roman"/>
                <a:cs typeface="Times New Roman"/>
              </a:rPr>
              <a:t>and </a:t>
            </a:r>
            <a:r>
              <a:rPr sz="2400" b="1" dirty="0">
                <a:latin typeface="Times New Roman"/>
                <a:cs typeface="Times New Roman"/>
              </a:rPr>
              <a:t>other </a:t>
            </a:r>
            <a:r>
              <a:rPr sz="2400" b="1" spc="-5" dirty="0">
                <a:latin typeface="Times New Roman"/>
                <a:cs typeface="Times New Roman"/>
              </a:rPr>
              <a:t>correspondence concerning full applications should </a:t>
            </a:r>
            <a:r>
              <a:rPr sz="2400" b="1" spc="-10" dirty="0">
                <a:latin typeface="Times New Roman"/>
                <a:cs typeface="Times New Roman"/>
              </a:rPr>
              <a:t>be  addressed </a:t>
            </a:r>
            <a:r>
              <a:rPr sz="2400" b="1" dirty="0">
                <a:latin typeface="Times New Roman"/>
                <a:cs typeface="Times New Roman"/>
              </a:rPr>
              <a:t>to </a:t>
            </a:r>
            <a:r>
              <a:rPr sz="2400" b="1" spc="-5" dirty="0">
                <a:latin typeface="Times New Roman"/>
                <a:cs typeface="Times New Roman"/>
              </a:rPr>
              <a:t>appropriate FDA </a:t>
            </a:r>
            <a:r>
              <a:rPr sz="2400" b="1" spc="-10" dirty="0">
                <a:latin typeface="Times New Roman"/>
                <a:cs typeface="Times New Roman"/>
              </a:rPr>
              <a:t>reviewing</a:t>
            </a:r>
            <a:r>
              <a:rPr sz="2400" b="1" spc="-1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divisions.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22352"/>
            <a:ext cx="67703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u="heavy" spc="-5" dirty="0">
                <a:solidFill>
                  <a:srgbClr val="62776E"/>
                </a:solidFill>
                <a:uFill>
                  <a:solidFill>
                    <a:srgbClr val="62776E"/>
                  </a:solidFill>
                </a:uFill>
                <a:latin typeface="Times New Roman"/>
                <a:cs typeface="Times New Roman"/>
              </a:rPr>
              <a:t>(III) NDA </a:t>
            </a:r>
            <a:r>
              <a:rPr sz="2400" b="1" u="heavy" spc="-15" dirty="0">
                <a:solidFill>
                  <a:srgbClr val="62776E"/>
                </a:solidFill>
                <a:uFill>
                  <a:solidFill>
                    <a:srgbClr val="62776E"/>
                  </a:solidFill>
                </a:uFill>
                <a:latin typeface="Times New Roman"/>
                <a:cs typeface="Times New Roman"/>
              </a:rPr>
              <a:t>SUMMARY </a:t>
            </a:r>
            <a:r>
              <a:rPr sz="2400" b="1" u="heavy" spc="-35" dirty="0">
                <a:solidFill>
                  <a:srgbClr val="62776E"/>
                </a:solidFill>
                <a:uFill>
                  <a:solidFill>
                    <a:srgbClr val="62776E"/>
                  </a:solidFill>
                </a:uFill>
                <a:latin typeface="Times New Roman"/>
                <a:cs typeface="Times New Roman"/>
              </a:rPr>
              <a:t>FORMAT </a:t>
            </a:r>
            <a:r>
              <a:rPr sz="2400" b="1" u="heavy" spc="-5" dirty="0">
                <a:solidFill>
                  <a:srgbClr val="62776E"/>
                </a:solidFill>
                <a:uFill>
                  <a:solidFill>
                    <a:srgbClr val="62776E"/>
                  </a:solidFill>
                </a:uFill>
                <a:latin typeface="Times New Roman"/>
                <a:cs typeface="Times New Roman"/>
              </a:rPr>
              <a:t>AND</a:t>
            </a:r>
            <a:r>
              <a:rPr sz="2400" b="1" u="heavy" spc="-285" dirty="0">
                <a:solidFill>
                  <a:srgbClr val="62776E"/>
                </a:solidFill>
                <a:uFill>
                  <a:solidFill>
                    <a:srgbClr val="62776E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30" dirty="0">
                <a:solidFill>
                  <a:srgbClr val="62776E"/>
                </a:solidFill>
                <a:uFill>
                  <a:solidFill>
                    <a:srgbClr val="62776E"/>
                  </a:solidFill>
                </a:uFill>
                <a:latin typeface="Times New Roman"/>
                <a:cs typeface="Times New Roman"/>
              </a:rPr>
              <a:t>CONTENT: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956817"/>
            <a:ext cx="8970010" cy="5188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 marR="196215" indent="-609600" algn="just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Summary s</a:t>
            </a:r>
            <a:r>
              <a:rPr sz="2400" b="1" spc="-5" dirty="0">
                <a:latin typeface="Times New Roman"/>
                <a:cs typeface="Times New Roman"/>
              </a:rPr>
              <a:t>hould </a:t>
            </a:r>
            <a:r>
              <a:rPr sz="2400" b="1" spc="-10" dirty="0">
                <a:latin typeface="Times New Roman"/>
                <a:cs typeface="Times New Roman"/>
              </a:rPr>
              <a:t>provide </a:t>
            </a:r>
            <a:r>
              <a:rPr sz="2400" b="1" dirty="0">
                <a:latin typeface="Times New Roman"/>
                <a:cs typeface="Times New Roman"/>
              </a:rPr>
              <a:t>sufficient detail. Data </a:t>
            </a:r>
            <a:r>
              <a:rPr sz="2400" b="1" spc="-5" dirty="0">
                <a:latin typeface="Times New Roman"/>
                <a:cs typeface="Times New Roman"/>
              </a:rPr>
              <a:t>should be </a:t>
            </a:r>
            <a:r>
              <a:rPr sz="2400" b="1" spc="-10" dirty="0">
                <a:latin typeface="Times New Roman"/>
                <a:cs typeface="Times New Roman"/>
              </a:rPr>
              <a:t>provided  </a:t>
            </a:r>
            <a:r>
              <a:rPr sz="2400" b="1" spc="-5" dirty="0">
                <a:latin typeface="Times New Roman"/>
                <a:cs typeface="Times New Roman"/>
              </a:rPr>
              <a:t>in tabular </a:t>
            </a:r>
            <a:r>
              <a:rPr sz="2400" b="1" dirty="0">
                <a:latin typeface="Times New Roman"/>
                <a:cs typeface="Times New Roman"/>
              </a:rPr>
              <a:t>or graphical form,. </a:t>
            </a:r>
            <a:r>
              <a:rPr sz="2400" b="1" spc="-5" dirty="0">
                <a:latin typeface="Times New Roman"/>
                <a:cs typeface="Times New Roman"/>
              </a:rPr>
              <a:t>Summary should be between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spc="5" dirty="0">
                <a:latin typeface="Times New Roman"/>
                <a:cs typeface="Times New Roman"/>
              </a:rPr>
              <a:t>50-  </a:t>
            </a:r>
            <a:r>
              <a:rPr sz="2400" b="1" dirty="0">
                <a:latin typeface="Times New Roman"/>
                <a:cs typeface="Times New Roman"/>
              </a:rPr>
              <a:t>200</a:t>
            </a:r>
            <a:r>
              <a:rPr sz="2400" b="1" spc="-5" dirty="0">
                <a:latin typeface="Times New Roman"/>
                <a:cs typeface="Times New Roman"/>
              </a:rPr>
              <a:t> pages</a:t>
            </a:r>
            <a:r>
              <a:rPr sz="2400" b="1" spc="-5" dirty="0">
                <a:solidFill>
                  <a:srgbClr val="62776E"/>
                </a:solidFill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  <a:p>
            <a:pPr marL="622300" indent="-609600" algn="just">
              <a:lnSpc>
                <a:spcPct val="100000"/>
              </a:lnSpc>
              <a:spcBef>
                <a:spcPts val="805"/>
              </a:spcBef>
              <a:buAutoNum type="alphaUcPeriod"/>
              <a:tabLst>
                <a:tab pos="622300" algn="l"/>
              </a:tabLst>
            </a:pPr>
            <a:r>
              <a:rPr sz="2400" b="1" spc="-5" dirty="0">
                <a:solidFill>
                  <a:srgbClr val="9933FF"/>
                </a:solidFill>
                <a:latin typeface="Times New Roman"/>
                <a:cs typeface="Times New Roman"/>
              </a:rPr>
              <a:t>Annotated </a:t>
            </a:r>
            <a:r>
              <a:rPr sz="2400" b="1" dirty="0">
                <a:solidFill>
                  <a:srgbClr val="9933FF"/>
                </a:solidFill>
                <a:latin typeface="Times New Roman"/>
                <a:cs typeface="Times New Roman"/>
              </a:rPr>
              <a:t>package insert:</a:t>
            </a:r>
            <a:endParaRPr sz="2400" dirty="0">
              <a:latin typeface="Times New Roman"/>
              <a:cs typeface="Times New Roman"/>
            </a:endParaRPr>
          </a:p>
          <a:p>
            <a:pPr marL="622300" marR="44450" indent="-158750">
              <a:lnSpc>
                <a:spcPct val="100000"/>
              </a:lnSpc>
              <a:spcBef>
                <a:spcPts val="805"/>
              </a:spcBef>
            </a:pPr>
            <a:r>
              <a:rPr sz="2400" b="1" spc="-5" dirty="0">
                <a:latin typeface="Times New Roman"/>
                <a:cs typeface="Times New Roman"/>
              </a:rPr>
              <a:t>This </a:t>
            </a:r>
            <a:r>
              <a:rPr sz="2400" b="1" dirty="0">
                <a:latin typeface="Times New Roman"/>
                <a:cs typeface="Times New Roman"/>
              </a:rPr>
              <a:t>section include </a:t>
            </a:r>
            <a:r>
              <a:rPr sz="2400" b="1" spc="-10" dirty="0">
                <a:latin typeface="Times New Roman"/>
                <a:cs typeface="Times New Roman"/>
              </a:rPr>
              <a:t>proposed </a:t>
            </a:r>
            <a:r>
              <a:rPr sz="2400" b="1" dirty="0">
                <a:latin typeface="Times New Roman"/>
                <a:cs typeface="Times New Roman"/>
              </a:rPr>
              <a:t>text of </a:t>
            </a:r>
            <a:r>
              <a:rPr sz="2400" b="1" spc="-5" dirty="0">
                <a:latin typeface="Times New Roman"/>
                <a:cs typeface="Times New Roman"/>
              </a:rPr>
              <a:t>the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labeling for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the</a:t>
            </a:r>
            <a:r>
              <a:rPr sz="2400" b="1" spc="-90" dirty="0">
                <a:highlight>
                  <a:srgbClr val="FFFF00"/>
                </a:highlight>
                <a:latin typeface="Times New Roman"/>
                <a:cs typeface="Times New Roman"/>
              </a:rPr>
              <a:t> </a:t>
            </a:r>
            <a:r>
              <a:rPr sz="24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product</a:t>
            </a:r>
            <a:r>
              <a:rPr sz="2400" b="1" spc="-10" dirty="0">
                <a:latin typeface="Times New Roman"/>
                <a:cs typeface="Times New Roman"/>
              </a:rPr>
              <a:t>.  </a:t>
            </a:r>
            <a:r>
              <a:rPr sz="2400" b="1" spc="-5" dirty="0">
                <a:latin typeface="Times New Roman"/>
                <a:cs typeface="Times New Roman"/>
              </a:rPr>
              <a:t>The </a:t>
            </a:r>
            <a:r>
              <a:rPr sz="2400" b="1" spc="-10" dirty="0">
                <a:latin typeface="Times New Roman"/>
                <a:cs typeface="Times New Roman"/>
              </a:rPr>
              <a:t>proposed </a:t>
            </a:r>
            <a:r>
              <a:rPr sz="2400" b="1" dirty="0">
                <a:latin typeface="Times New Roman"/>
                <a:cs typeface="Times New Roman"/>
              </a:rPr>
              <a:t>text of the package labeling must be </a:t>
            </a:r>
            <a:r>
              <a:rPr sz="2400" b="1" spc="-5" dirty="0">
                <a:latin typeface="Times New Roman"/>
                <a:cs typeface="Times New Roman"/>
              </a:rPr>
              <a:t>annotated </a:t>
            </a:r>
            <a:r>
              <a:rPr sz="2400" b="1" dirty="0">
                <a:latin typeface="Times New Roman"/>
                <a:cs typeface="Times New Roman"/>
              </a:rPr>
              <a:t>by  </a:t>
            </a:r>
            <a:r>
              <a:rPr sz="2400" b="1" spc="-5" dirty="0">
                <a:latin typeface="Times New Roman"/>
                <a:cs typeface="Times New Roman"/>
              </a:rPr>
              <a:t>referance </a:t>
            </a:r>
            <a:r>
              <a:rPr sz="2400" b="1" dirty="0">
                <a:latin typeface="Times New Roman"/>
                <a:cs typeface="Times New Roman"/>
              </a:rPr>
              <a:t>to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volume and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page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number </a:t>
            </a:r>
            <a:r>
              <a:rPr sz="2400" b="1" dirty="0">
                <a:latin typeface="Times New Roman"/>
                <a:cs typeface="Times New Roman"/>
              </a:rPr>
              <a:t>to </a:t>
            </a:r>
            <a:r>
              <a:rPr sz="2400" b="1" spc="-5" dirty="0">
                <a:latin typeface="Times New Roman"/>
                <a:cs typeface="Times New Roman"/>
              </a:rPr>
              <a:t>the </a:t>
            </a:r>
            <a:r>
              <a:rPr sz="2400" b="1" dirty="0">
                <a:latin typeface="Times New Roman"/>
                <a:cs typeface="Times New Roman"/>
              </a:rPr>
              <a:t>information </a:t>
            </a:r>
            <a:r>
              <a:rPr sz="2400" b="1" spc="-5" dirty="0">
                <a:latin typeface="Times New Roman"/>
                <a:cs typeface="Times New Roman"/>
              </a:rPr>
              <a:t>in the  </a:t>
            </a:r>
            <a:r>
              <a:rPr sz="2400" b="1" dirty="0">
                <a:latin typeface="Times New Roman"/>
                <a:cs typeface="Times New Roman"/>
              </a:rPr>
              <a:t>summary </a:t>
            </a:r>
            <a:r>
              <a:rPr sz="2400" b="1" spc="-5" dirty="0">
                <a:latin typeface="Times New Roman"/>
                <a:cs typeface="Times New Roman"/>
              </a:rPr>
              <a:t>and </a:t>
            </a:r>
            <a:r>
              <a:rPr sz="2400" b="1" dirty="0">
                <a:latin typeface="Times New Roman"/>
                <a:cs typeface="Times New Roman"/>
              </a:rPr>
              <a:t>in </a:t>
            </a:r>
            <a:r>
              <a:rPr sz="2400" b="1" spc="-5" dirty="0">
                <a:latin typeface="Times New Roman"/>
                <a:cs typeface="Times New Roman"/>
              </a:rPr>
              <a:t>technical </a:t>
            </a:r>
            <a:r>
              <a:rPr sz="2400" b="1" dirty="0">
                <a:latin typeface="Times New Roman"/>
                <a:cs typeface="Times New Roman"/>
              </a:rPr>
              <a:t>sections of the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applications.</a:t>
            </a:r>
            <a:endParaRPr sz="2400" dirty="0">
              <a:latin typeface="Times New Roman"/>
              <a:cs typeface="Times New Roman"/>
            </a:endParaRPr>
          </a:p>
          <a:p>
            <a:pPr marL="367665" indent="-355600">
              <a:lnSpc>
                <a:spcPct val="100000"/>
              </a:lnSpc>
              <a:spcBef>
                <a:spcPts val="795"/>
              </a:spcBef>
              <a:buAutoNum type="alphaUcPeriod" startAt="2"/>
              <a:tabLst>
                <a:tab pos="368300" algn="l"/>
              </a:tabLst>
            </a:pPr>
            <a:r>
              <a:rPr sz="2400" b="1" dirty="0">
                <a:solidFill>
                  <a:srgbClr val="9933FF"/>
                </a:solidFill>
                <a:latin typeface="Times New Roman"/>
                <a:cs typeface="Times New Roman"/>
              </a:rPr>
              <a:t>Pharmacological class,scientific rationale,intended use</a:t>
            </a:r>
            <a:r>
              <a:rPr sz="2400" b="1" spc="-125" dirty="0">
                <a:solidFill>
                  <a:srgbClr val="9933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9933FF"/>
                </a:solidFill>
                <a:latin typeface="Times New Roman"/>
                <a:cs typeface="Times New Roman"/>
              </a:rPr>
              <a:t>and</a:t>
            </a:r>
            <a:endParaRPr sz="2400" dirty="0">
              <a:latin typeface="Times New Roman"/>
              <a:cs typeface="Times New Roman"/>
            </a:endParaRPr>
          </a:p>
          <a:p>
            <a:pPr marL="622300">
              <a:lnSpc>
                <a:spcPct val="100000"/>
              </a:lnSpc>
            </a:pPr>
            <a:r>
              <a:rPr sz="2400" b="1" spc="-5" dirty="0">
                <a:solidFill>
                  <a:srgbClr val="9933FF"/>
                </a:solidFill>
                <a:latin typeface="Times New Roman"/>
                <a:cs typeface="Times New Roman"/>
              </a:rPr>
              <a:t>potential </a:t>
            </a:r>
            <a:r>
              <a:rPr sz="2400" b="1" dirty="0">
                <a:solidFill>
                  <a:srgbClr val="9933FF"/>
                </a:solidFill>
                <a:latin typeface="Times New Roman"/>
                <a:cs typeface="Times New Roman"/>
              </a:rPr>
              <a:t>clinical</a:t>
            </a:r>
            <a:r>
              <a:rPr sz="2400" b="1" spc="-55" dirty="0">
                <a:solidFill>
                  <a:srgbClr val="9933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9933FF"/>
                </a:solidFill>
                <a:latin typeface="Times New Roman"/>
                <a:cs typeface="Times New Roman"/>
              </a:rPr>
              <a:t>benefits:</a:t>
            </a:r>
            <a:endParaRPr sz="2400" dirty="0">
              <a:latin typeface="Times New Roman"/>
              <a:cs typeface="Times New Roman"/>
            </a:endParaRPr>
          </a:p>
          <a:p>
            <a:pPr marL="622300" marR="5080" indent="-609600">
              <a:lnSpc>
                <a:spcPct val="100000"/>
              </a:lnSpc>
              <a:spcBef>
                <a:spcPts val="805"/>
              </a:spcBef>
            </a:pPr>
            <a:r>
              <a:rPr sz="2400" b="1" spc="-5" dirty="0">
                <a:latin typeface="Times New Roman"/>
                <a:cs typeface="Times New Roman"/>
              </a:rPr>
              <a:t>A </a:t>
            </a:r>
            <a:r>
              <a:rPr sz="2400" b="1" dirty="0">
                <a:latin typeface="Times New Roman"/>
                <a:cs typeface="Times New Roman"/>
              </a:rPr>
              <a:t>brief statement </a:t>
            </a:r>
            <a:r>
              <a:rPr sz="2400" b="1" spc="-5" dirty="0">
                <a:latin typeface="Times New Roman"/>
                <a:cs typeface="Times New Roman"/>
              </a:rPr>
              <a:t>should be </a:t>
            </a:r>
            <a:r>
              <a:rPr sz="2400" b="1" dirty="0">
                <a:latin typeface="Times New Roman"/>
                <a:cs typeface="Times New Roman"/>
              </a:rPr>
              <a:t>includded to identify </a:t>
            </a:r>
            <a:r>
              <a:rPr sz="2400" b="1" spc="-5" dirty="0">
                <a:latin typeface="Times New Roman"/>
                <a:cs typeface="Times New Roman"/>
              </a:rPr>
              <a:t>the  </a:t>
            </a:r>
            <a:r>
              <a:rPr sz="2400" b="1" dirty="0">
                <a:latin typeface="Times New Roman"/>
                <a:cs typeface="Times New Roman"/>
              </a:rPr>
              <a:t>pharmacological class of the </a:t>
            </a:r>
            <a:r>
              <a:rPr sz="2400" b="1" spc="-5" dirty="0">
                <a:latin typeface="Times New Roman"/>
                <a:cs typeface="Times New Roman"/>
              </a:rPr>
              <a:t>drug, </a:t>
            </a:r>
            <a:r>
              <a:rPr sz="2400" b="1" dirty="0">
                <a:latin typeface="Times New Roman"/>
                <a:cs typeface="Times New Roman"/>
              </a:rPr>
              <a:t>the scientific rationale for</a:t>
            </a:r>
            <a:r>
              <a:rPr sz="2400" b="1" spc="-2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  </a:t>
            </a:r>
            <a:r>
              <a:rPr sz="2400" b="1" spc="-5" dirty="0">
                <a:latin typeface="Times New Roman"/>
                <a:cs typeface="Times New Roman"/>
              </a:rPr>
              <a:t>drug, its </a:t>
            </a:r>
            <a:r>
              <a:rPr sz="2400" b="1" dirty="0">
                <a:latin typeface="Times New Roman"/>
                <a:cs typeface="Times New Roman"/>
              </a:rPr>
              <a:t>intended </a:t>
            </a:r>
            <a:r>
              <a:rPr sz="2400" b="1" spc="-5" dirty="0">
                <a:latin typeface="Times New Roman"/>
                <a:cs typeface="Times New Roman"/>
              </a:rPr>
              <a:t>use, and </a:t>
            </a:r>
            <a:r>
              <a:rPr sz="2400" b="1" dirty="0">
                <a:latin typeface="Times New Roman"/>
                <a:cs typeface="Times New Roman"/>
              </a:rPr>
              <a:t>its </a:t>
            </a:r>
            <a:r>
              <a:rPr sz="2400" b="1" spc="-5" dirty="0">
                <a:latin typeface="Times New Roman"/>
                <a:cs typeface="Times New Roman"/>
              </a:rPr>
              <a:t>potential </a:t>
            </a:r>
            <a:r>
              <a:rPr sz="2400" b="1" dirty="0">
                <a:latin typeface="Times New Roman"/>
                <a:cs typeface="Times New Roman"/>
              </a:rPr>
              <a:t>clinical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benefits.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0"/>
            <a:ext cx="8984615" cy="6906259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2800" b="1" spc="-5" dirty="0">
                <a:solidFill>
                  <a:srgbClr val="9933FF"/>
                </a:solidFill>
                <a:latin typeface="Times New Roman"/>
                <a:cs typeface="Times New Roman"/>
              </a:rPr>
              <a:t>C. </a:t>
            </a:r>
            <a:r>
              <a:rPr sz="2800" b="1" spc="-20" dirty="0">
                <a:solidFill>
                  <a:srgbClr val="9933FF"/>
                </a:solidFill>
                <a:latin typeface="Times New Roman"/>
                <a:cs typeface="Times New Roman"/>
              </a:rPr>
              <a:t>Chemistry, </a:t>
            </a:r>
            <a:r>
              <a:rPr sz="2800" b="1" spc="-5" dirty="0">
                <a:solidFill>
                  <a:srgbClr val="9933FF"/>
                </a:solidFill>
                <a:latin typeface="Times New Roman"/>
                <a:cs typeface="Times New Roman"/>
              </a:rPr>
              <a:t>Manufacturing and</a:t>
            </a:r>
            <a:r>
              <a:rPr sz="2800" b="1" spc="45" dirty="0">
                <a:solidFill>
                  <a:srgbClr val="9933FF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9933FF"/>
                </a:solidFill>
                <a:latin typeface="Times New Roman"/>
                <a:cs typeface="Times New Roman"/>
              </a:rPr>
              <a:t>Controls:</a:t>
            </a:r>
            <a:endParaRPr sz="2800" dirty="0">
              <a:latin typeface="Times New Roman"/>
              <a:cs typeface="Times New Roman"/>
            </a:endParaRPr>
          </a:p>
          <a:p>
            <a:pPr marL="622300" marR="1456055" indent="-609600">
              <a:lnSpc>
                <a:spcPts val="3020"/>
              </a:lnSpc>
              <a:spcBef>
                <a:spcPts val="855"/>
              </a:spcBef>
            </a:pPr>
            <a:r>
              <a:rPr sz="2800" b="1" spc="-5" dirty="0">
                <a:latin typeface="Times New Roman"/>
                <a:cs typeface="Times New Roman"/>
              </a:rPr>
              <a:t>This </a:t>
            </a:r>
            <a:r>
              <a:rPr sz="28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summary must </a:t>
            </a:r>
            <a:r>
              <a:rPr sz="28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provide </a:t>
            </a:r>
            <a:r>
              <a:rPr sz="28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overview </a:t>
            </a:r>
            <a:r>
              <a:rPr sz="2800" b="1" spc="-5" dirty="0">
                <a:latin typeface="Times New Roman"/>
                <a:cs typeface="Times New Roman"/>
              </a:rPr>
              <a:t>of the </a:t>
            </a:r>
            <a:r>
              <a:rPr sz="2800" b="1" dirty="0">
                <a:latin typeface="Times New Roman"/>
                <a:cs typeface="Times New Roman"/>
              </a:rPr>
              <a:t>drug  </a:t>
            </a:r>
            <a:r>
              <a:rPr sz="2800" b="1" spc="-5" dirty="0">
                <a:latin typeface="Times New Roman"/>
                <a:cs typeface="Times New Roman"/>
              </a:rPr>
              <a:t>substances and the drug</a:t>
            </a:r>
            <a:r>
              <a:rPr sz="2800" b="1" spc="3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product.</a:t>
            </a:r>
            <a:endParaRPr sz="2800" dirty="0">
              <a:latin typeface="Times New Roman"/>
              <a:cs typeface="Times New Roman"/>
            </a:endParaRPr>
          </a:p>
          <a:p>
            <a:pPr marL="367665" indent="-355600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368300" algn="l"/>
              </a:tabLst>
            </a:pPr>
            <a:r>
              <a:rPr sz="28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Drug</a:t>
            </a:r>
            <a:r>
              <a:rPr sz="2800" b="1" dirty="0">
                <a:solidFill>
                  <a:srgbClr val="9A614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substance:</a:t>
            </a:r>
            <a:endParaRPr sz="2800" dirty="0">
              <a:latin typeface="Times New Roman"/>
              <a:cs typeface="Times New Roman"/>
            </a:endParaRPr>
          </a:p>
          <a:p>
            <a:pPr marL="622300" marR="309880" indent="-609600">
              <a:lnSpc>
                <a:spcPts val="3020"/>
              </a:lnSpc>
              <a:spcBef>
                <a:spcPts val="840"/>
              </a:spcBef>
            </a:pPr>
            <a:r>
              <a:rPr sz="2800" b="1" spc="-5" dirty="0">
                <a:latin typeface="Times New Roman"/>
                <a:cs typeface="Times New Roman"/>
              </a:rPr>
              <a:t>It includes description </a:t>
            </a:r>
            <a:r>
              <a:rPr sz="2800" b="1" dirty="0">
                <a:latin typeface="Times New Roman"/>
                <a:cs typeface="Times New Roman"/>
              </a:rPr>
              <a:t>about </a:t>
            </a:r>
            <a:r>
              <a:rPr sz="2800" b="1" spc="-5" dirty="0">
                <a:latin typeface="Times New Roman"/>
                <a:cs typeface="Times New Roman"/>
              </a:rPr>
              <a:t>of drug substance, </a:t>
            </a:r>
            <a:r>
              <a:rPr sz="28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physical  and chemical characteristic</a:t>
            </a:r>
            <a:r>
              <a:rPr sz="2800" b="1" spc="-5" dirty="0">
                <a:latin typeface="Times New Roman"/>
                <a:cs typeface="Times New Roman"/>
              </a:rPr>
              <a:t>s and </a:t>
            </a:r>
            <a:r>
              <a:rPr sz="2800" b="1" dirty="0">
                <a:latin typeface="Times New Roman"/>
                <a:cs typeface="Times New Roman"/>
              </a:rPr>
              <a:t>stability </a:t>
            </a:r>
            <a:r>
              <a:rPr sz="2800" b="1" spc="-5" dirty="0">
                <a:latin typeface="Times New Roman"/>
                <a:cs typeface="Times New Roman"/>
              </a:rPr>
              <a:t>of the drug  substance.</a:t>
            </a:r>
            <a:endParaRPr sz="2800" dirty="0">
              <a:latin typeface="Times New Roman"/>
              <a:cs typeface="Times New Roman"/>
            </a:endParaRPr>
          </a:p>
          <a:p>
            <a:pPr marL="367665" indent="-355600">
              <a:lnSpc>
                <a:spcPct val="100000"/>
              </a:lnSpc>
              <a:spcBef>
                <a:spcPts val="434"/>
              </a:spcBef>
              <a:buAutoNum type="arabicPeriod" startAt="2"/>
              <a:tabLst>
                <a:tab pos="368300" algn="l"/>
              </a:tabLst>
            </a:pPr>
            <a:r>
              <a:rPr sz="28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Drug</a:t>
            </a:r>
            <a:r>
              <a:rPr sz="2800" b="1" spc="5" dirty="0">
                <a:solidFill>
                  <a:srgbClr val="9A6140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9A6140"/>
                </a:solidFill>
                <a:latin typeface="Times New Roman"/>
                <a:cs typeface="Times New Roman"/>
              </a:rPr>
              <a:t>product</a:t>
            </a:r>
            <a:r>
              <a:rPr sz="2800" b="1" i="1" spc="-10" dirty="0">
                <a:latin typeface="Times New Roman"/>
                <a:cs typeface="Times New Roman"/>
              </a:rPr>
              <a:t>: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2800" b="1" spc="-5" dirty="0">
                <a:latin typeface="Times New Roman"/>
                <a:cs typeface="Times New Roman"/>
              </a:rPr>
              <a:t>It includes information</a:t>
            </a:r>
            <a:r>
              <a:rPr sz="2800" b="1" spc="2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about:</a:t>
            </a:r>
            <a:endParaRPr sz="2800" dirty="0">
              <a:latin typeface="Times New Roman"/>
              <a:cs typeface="Times New Roman"/>
            </a:endParaRPr>
          </a:p>
          <a:p>
            <a:pPr marL="991235" lvl="1" indent="-357505">
              <a:lnSpc>
                <a:spcPct val="100000"/>
              </a:lnSpc>
              <a:spcBef>
                <a:spcPts val="455"/>
              </a:spcBef>
              <a:buAutoNum type="alphaLcPeriod"/>
              <a:tabLst>
                <a:tab pos="991869" algn="l"/>
              </a:tabLst>
            </a:pPr>
            <a:r>
              <a:rPr sz="2800" b="1" dirty="0">
                <a:latin typeface="Times New Roman"/>
                <a:cs typeface="Times New Roman"/>
              </a:rPr>
              <a:t>Composition </a:t>
            </a:r>
            <a:r>
              <a:rPr sz="2800" b="1" spc="-5" dirty="0">
                <a:latin typeface="Times New Roman"/>
                <a:cs typeface="Times New Roman"/>
              </a:rPr>
              <a:t>and dosage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form</a:t>
            </a:r>
            <a:endParaRPr sz="2800" dirty="0">
              <a:latin typeface="Times New Roman"/>
              <a:cs typeface="Times New Roman"/>
            </a:endParaRPr>
          </a:p>
          <a:p>
            <a:pPr marL="1010919" lvl="1" indent="-377190">
              <a:lnSpc>
                <a:spcPct val="100000"/>
              </a:lnSpc>
              <a:spcBef>
                <a:spcPts val="470"/>
              </a:spcBef>
              <a:buAutoNum type="alphaLcPeriod"/>
              <a:tabLst>
                <a:tab pos="101155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Name </a:t>
            </a:r>
            <a:r>
              <a:rPr sz="2800" b="1" dirty="0">
                <a:latin typeface="Times New Roman"/>
                <a:cs typeface="Times New Roman"/>
              </a:rPr>
              <a:t>and </a:t>
            </a:r>
            <a:r>
              <a:rPr sz="2800" b="1" spc="-10" dirty="0">
                <a:latin typeface="Times New Roman"/>
                <a:cs typeface="Times New Roman"/>
              </a:rPr>
              <a:t>address </a:t>
            </a:r>
            <a:r>
              <a:rPr sz="2800" b="1" dirty="0">
                <a:latin typeface="Times New Roman"/>
                <a:cs typeface="Times New Roman"/>
              </a:rPr>
              <a:t>of</a:t>
            </a:r>
            <a:r>
              <a:rPr sz="2800" b="1" spc="3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manufacturer</a:t>
            </a:r>
            <a:endParaRPr sz="2800" dirty="0">
              <a:latin typeface="Times New Roman"/>
              <a:cs typeface="Times New Roman"/>
            </a:endParaRPr>
          </a:p>
          <a:p>
            <a:pPr marL="969644" lvl="1" indent="-335915">
              <a:lnSpc>
                <a:spcPct val="100000"/>
              </a:lnSpc>
              <a:spcBef>
                <a:spcPts val="470"/>
              </a:spcBef>
              <a:buAutoNum type="alphaLcPeriod"/>
              <a:tabLst>
                <a:tab pos="97028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Container </a:t>
            </a:r>
            <a:r>
              <a:rPr sz="2800" b="1" dirty="0">
                <a:latin typeface="Times New Roman"/>
                <a:cs typeface="Times New Roman"/>
              </a:rPr>
              <a:t>and </a:t>
            </a:r>
            <a:r>
              <a:rPr sz="2800" b="1" spc="-10" dirty="0">
                <a:latin typeface="Times New Roman"/>
                <a:cs typeface="Times New Roman"/>
              </a:rPr>
              <a:t>closure</a:t>
            </a:r>
            <a:r>
              <a:rPr sz="2800" b="1" spc="-5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system</a:t>
            </a:r>
            <a:endParaRPr sz="2800" dirty="0">
              <a:latin typeface="Times New Roman"/>
              <a:cs typeface="Times New Roman"/>
            </a:endParaRPr>
          </a:p>
          <a:p>
            <a:pPr marL="1010919" lvl="1" indent="-377190">
              <a:lnSpc>
                <a:spcPct val="100000"/>
              </a:lnSpc>
              <a:spcBef>
                <a:spcPts val="455"/>
              </a:spcBef>
              <a:buAutoNum type="alphaLcPeriod"/>
              <a:tabLst>
                <a:tab pos="1011555" algn="l"/>
              </a:tabLst>
            </a:pPr>
            <a:r>
              <a:rPr sz="2800" b="1" dirty="0">
                <a:latin typeface="Times New Roman"/>
                <a:cs typeface="Times New Roman"/>
              </a:rPr>
              <a:t>Stability</a:t>
            </a:r>
            <a:endParaRPr sz="2800" dirty="0">
              <a:latin typeface="Times New Roman"/>
              <a:cs typeface="Times New Roman"/>
            </a:endParaRPr>
          </a:p>
          <a:p>
            <a:pPr marL="622300" marR="5080" lvl="1" indent="10160">
              <a:lnSpc>
                <a:spcPts val="3020"/>
              </a:lnSpc>
              <a:spcBef>
                <a:spcPts val="855"/>
              </a:spcBef>
              <a:buAutoNum type="alphaLcPeriod"/>
              <a:tabLst>
                <a:tab pos="99631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Specifications </a:t>
            </a:r>
            <a:r>
              <a:rPr sz="2800" b="1" dirty="0">
                <a:latin typeface="Times New Roman"/>
                <a:cs typeface="Times New Roman"/>
              </a:rPr>
              <a:t>for </a:t>
            </a:r>
            <a:r>
              <a:rPr sz="2800" b="1" spc="-5" dirty="0">
                <a:latin typeface="Times New Roman"/>
                <a:cs typeface="Times New Roman"/>
              </a:rPr>
              <a:t>drug </a:t>
            </a:r>
            <a:r>
              <a:rPr sz="2800" b="1" spc="-10" dirty="0">
                <a:latin typeface="Times New Roman"/>
                <a:cs typeface="Times New Roman"/>
              </a:rPr>
              <a:t>product </a:t>
            </a:r>
            <a:r>
              <a:rPr sz="2800" b="1" dirty="0">
                <a:latin typeface="Times New Roman"/>
                <a:cs typeface="Times New Roman"/>
              </a:rPr>
              <a:t>and </a:t>
            </a:r>
            <a:r>
              <a:rPr sz="2800" b="1" spc="-5" dirty="0">
                <a:latin typeface="Times New Roman"/>
                <a:cs typeface="Times New Roman"/>
              </a:rPr>
              <a:t>test methods to  </a:t>
            </a:r>
            <a:r>
              <a:rPr sz="2800" b="1" spc="-10" dirty="0">
                <a:latin typeface="Times New Roman"/>
                <a:cs typeface="Times New Roman"/>
              </a:rPr>
              <a:t>assure </a:t>
            </a:r>
            <a:r>
              <a:rPr sz="2800" b="1" spc="-5" dirty="0">
                <a:latin typeface="Times New Roman"/>
                <a:cs typeface="Times New Roman"/>
              </a:rPr>
              <a:t>the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specifications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0"/>
            <a:ext cx="8989060" cy="690816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330"/>
              </a:spcBef>
            </a:pPr>
            <a:r>
              <a:rPr sz="2400" b="1" spc="-5" dirty="0">
                <a:solidFill>
                  <a:srgbClr val="9933FF"/>
                </a:solidFill>
                <a:latin typeface="Times New Roman"/>
                <a:cs typeface="Times New Roman"/>
              </a:rPr>
              <a:t>D. </a:t>
            </a:r>
            <a:r>
              <a:rPr sz="2400" b="1" spc="-10" dirty="0">
                <a:solidFill>
                  <a:srgbClr val="9933FF"/>
                </a:solidFill>
                <a:latin typeface="Times New Roman"/>
                <a:cs typeface="Times New Roman"/>
              </a:rPr>
              <a:t>Foreign </a:t>
            </a:r>
            <a:r>
              <a:rPr sz="2400" b="1" dirty="0">
                <a:solidFill>
                  <a:srgbClr val="9933FF"/>
                </a:solidFill>
                <a:latin typeface="Times New Roman"/>
                <a:cs typeface="Times New Roman"/>
              </a:rPr>
              <a:t>Marketing</a:t>
            </a:r>
            <a:r>
              <a:rPr sz="2400" b="1" spc="-20" dirty="0">
                <a:solidFill>
                  <a:srgbClr val="9933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9933FF"/>
                </a:solidFill>
                <a:latin typeface="Times New Roman"/>
                <a:cs typeface="Times New Roman"/>
              </a:rPr>
              <a:t>History:</a:t>
            </a:r>
            <a:endParaRPr sz="2400" dirty="0">
              <a:latin typeface="Times New Roman"/>
              <a:cs typeface="Times New Roman"/>
            </a:endParaRPr>
          </a:p>
          <a:p>
            <a:pPr marL="355600" marR="5080" indent="38100" algn="just">
              <a:lnSpc>
                <a:spcPct val="80000"/>
              </a:lnSpc>
              <a:spcBef>
                <a:spcPts val="805"/>
              </a:spcBef>
            </a:pPr>
            <a:r>
              <a:rPr sz="2400" b="1" spc="-5" dirty="0">
                <a:latin typeface="Times New Roman"/>
                <a:cs typeface="Times New Roman"/>
              </a:rPr>
              <a:t>If the </a:t>
            </a:r>
            <a:r>
              <a:rPr sz="2400" b="1" spc="-10" dirty="0">
                <a:latin typeface="Times New Roman"/>
                <a:cs typeface="Times New Roman"/>
              </a:rPr>
              <a:t>product </a:t>
            </a:r>
            <a:r>
              <a:rPr sz="2400" b="1" dirty="0">
                <a:latin typeface="Times New Roman"/>
                <a:cs typeface="Times New Roman"/>
              </a:rPr>
              <a:t>is </a:t>
            </a:r>
            <a:r>
              <a:rPr sz="2400" b="1" spc="-5" dirty="0">
                <a:latin typeface="Times New Roman"/>
                <a:cs typeface="Times New Roman"/>
              </a:rPr>
              <a:t>marketed </a:t>
            </a:r>
            <a:r>
              <a:rPr sz="2400" b="1" dirty="0">
                <a:latin typeface="Times New Roman"/>
                <a:cs typeface="Times New Roman"/>
              </a:rPr>
              <a:t>outside </a:t>
            </a:r>
            <a:r>
              <a:rPr sz="2400" b="1" spc="-5" dirty="0">
                <a:latin typeface="Times New Roman"/>
                <a:cs typeface="Times New Roman"/>
              </a:rPr>
              <a:t>the U.S., regardless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-5" dirty="0">
                <a:latin typeface="Times New Roman"/>
                <a:cs typeface="Times New Roman"/>
              </a:rPr>
              <a:t>the 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dosage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form, </a:t>
            </a:r>
            <a:r>
              <a:rPr sz="24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strength,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salt, </a:t>
            </a:r>
            <a:r>
              <a:rPr sz="2400" b="1" spc="-40" dirty="0">
                <a:highlight>
                  <a:srgbClr val="FFFF00"/>
                </a:highlight>
                <a:latin typeface="Times New Roman"/>
                <a:cs typeface="Times New Roman"/>
              </a:rPr>
              <a:t>ester,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or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complex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of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the drug, the  marketing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history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should be </a:t>
            </a:r>
            <a:r>
              <a:rPr sz="2400" b="1" spc="-10" dirty="0">
                <a:latin typeface="Times New Roman"/>
                <a:cs typeface="Times New Roman"/>
              </a:rPr>
              <a:t>provided. </a:t>
            </a:r>
            <a:r>
              <a:rPr sz="2400" b="1" spc="-5" dirty="0">
                <a:latin typeface="Times New Roman"/>
                <a:cs typeface="Times New Roman"/>
              </a:rPr>
              <a:t>This should include </a:t>
            </a:r>
            <a:r>
              <a:rPr sz="2400" b="1" dirty="0">
                <a:latin typeface="Times New Roman"/>
                <a:cs typeface="Times New Roman"/>
              </a:rPr>
              <a:t>a </a:t>
            </a:r>
            <a:r>
              <a:rPr sz="2400" b="1" spc="-5" dirty="0">
                <a:latin typeface="Times New Roman"/>
                <a:cs typeface="Times New Roman"/>
              </a:rPr>
              <a:t>list 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-5" dirty="0">
                <a:latin typeface="Times New Roman"/>
                <a:cs typeface="Times New Roman"/>
              </a:rPr>
              <a:t>countries </a:t>
            </a:r>
            <a:r>
              <a:rPr sz="2400" b="1" dirty="0">
                <a:latin typeface="Times New Roman"/>
                <a:cs typeface="Times New Roman"/>
              </a:rPr>
              <a:t>in </a:t>
            </a:r>
            <a:r>
              <a:rPr sz="2400" b="1" spc="-5" dirty="0">
                <a:latin typeface="Times New Roman"/>
                <a:cs typeface="Times New Roman"/>
              </a:rPr>
              <a:t>which drug </a:t>
            </a:r>
            <a:r>
              <a:rPr sz="2400" b="1" spc="-10" dirty="0">
                <a:latin typeface="Times New Roman"/>
                <a:cs typeface="Times New Roman"/>
              </a:rPr>
              <a:t>product </a:t>
            </a:r>
            <a:r>
              <a:rPr sz="2400" b="1" dirty="0">
                <a:latin typeface="Times New Roman"/>
                <a:cs typeface="Times New Roman"/>
              </a:rPr>
              <a:t>is </a:t>
            </a:r>
            <a:r>
              <a:rPr sz="2400" b="1" spc="-5" dirty="0">
                <a:latin typeface="Times New Roman"/>
                <a:cs typeface="Times New Roman"/>
              </a:rPr>
              <a:t>marketed, with dates </a:t>
            </a:r>
            <a:r>
              <a:rPr sz="2400" b="1" dirty="0">
                <a:latin typeface="Times New Roman"/>
                <a:cs typeface="Times New Roman"/>
              </a:rPr>
              <a:t>of  marketing, if </a:t>
            </a:r>
            <a:r>
              <a:rPr sz="2400" b="1" spc="-5" dirty="0">
                <a:latin typeface="Times New Roman"/>
                <a:cs typeface="Times New Roman"/>
              </a:rPr>
              <a:t>known. </a:t>
            </a:r>
            <a:r>
              <a:rPr sz="2400" b="1" dirty="0">
                <a:latin typeface="Times New Roman"/>
                <a:cs typeface="Times New Roman"/>
              </a:rPr>
              <a:t>It must also include a </a:t>
            </a:r>
            <a:r>
              <a:rPr sz="2400" b="1" spc="-5" dirty="0">
                <a:latin typeface="Times New Roman"/>
                <a:cs typeface="Times New Roman"/>
              </a:rPr>
              <a:t>list of </a:t>
            </a:r>
            <a:r>
              <a:rPr sz="2400" b="1" dirty="0">
                <a:latin typeface="Times New Roman"/>
                <a:cs typeface="Times New Roman"/>
              </a:rPr>
              <a:t>any countries in  </a:t>
            </a:r>
            <a:r>
              <a:rPr sz="2400" b="1" spc="-5" dirty="0">
                <a:latin typeface="Times New Roman"/>
                <a:cs typeface="Times New Roman"/>
              </a:rPr>
              <a:t>which the drug has </a:t>
            </a:r>
            <a:r>
              <a:rPr sz="2400" b="1" dirty="0">
                <a:latin typeface="Times New Roman"/>
                <a:cs typeface="Times New Roman"/>
              </a:rPr>
              <a:t>been </a:t>
            </a:r>
            <a:r>
              <a:rPr sz="2400" b="1" spc="-5" dirty="0">
                <a:latin typeface="Times New Roman"/>
                <a:cs typeface="Times New Roman"/>
              </a:rPr>
              <a:t>withdrawn </a:t>
            </a:r>
            <a:r>
              <a:rPr sz="2400" b="1" dirty="0">
                <a:latin typeface="Times New Roman"/>
                <a:cs typeface="Times New Roman"/>
              </a:rPr>
              <a:t>for any </a:t>
            </a:r>
            <a:r>
              <a:rPr sz="2400" b="1" spc="-10" dirty="0">
                <a:latin typeface="Times New Roman"/>
                <a:cs typeface="Times New Roman"/>
              </a:rPr>
              <a:t>reason relating </a:t>
            </a:r>
            <a:r>
              <a:rPr sz="2400" b="1" dirty="0">
                <a:latin typeface="Times New Roman"/>
                <a:cs typeface="Times New Roman"/>
              </a:rPr>
              <a:t>to  safety or </a:t>
            </a:r>
            <a:r>
              <a:rPr sz="2400" b="1" spc="-15" dirty="0">
                <a:latin typeface="Times New Roman"/>
                <a:cs typeface="Times New Roman"/>
              </a:rPr>
              <a:t>efficacy. </a:t>
            </a:r>
            <a:r>
              <a:rPr sz="2400" b="1" dirty="0">
                <a:latin typeface="Times New Roman"/>
                <a:cs typeface="Times New Roman"/>
              </a:rPr>
              <a:t>Specific </a:t>
            </a:r>
            <a:r>
              <a:rPr sz="2400" b="1" spc="-10" dirty="0">
                <a:latin typeface="Times New Roman"/>
                <a:cs typeface="Times New Roman"/>
              </a:rPr>
              <a:t>reason </a:t>
            </a:r>
            <a:r>
              <a:rPr sz="2400" b="1" dirty="0">
                <a:latin typeface="Times New Roman"/>
                <a:cs typeface="Times New Roman"/>
              </a:rPr>
              <a:t>for </a:t>
            </a:r>
            <a:r>
              <a:rPr sz="2400" b="1" spc="-5" dirty="0">
                <a:latin typeface="Times New Roman"/>
                <a:cs typeface="Times New Roman"/>
              </a:rPr>
              <a:t>withdrawal should be</a:t>
            </a:r>
            <a:r>
              <a:rPr sz="2400" b="1" spc="-7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given.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8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b="1" spc="-5" dirty="0">
                <a:solidFill>
                  <a:srgbClr val="9933FF"/>
                </a:solidFill>
                <a:latin typeface="Times New Roman"/>
                <a:cs typeface="Times New Roman"/>
              </a:rPr>
              <a:t>E. </a:t>
            </a:r>
            <a:r>
              <a:rPr sz="2400" b="1" dirty="0">
                <a:solidFill>
                  <a:srgbClr val="9933FF"/>
                </a:solidFill>
                <a:latin typeface="Times New Roman"/>
                <a:cs typeface="Times New Roman"/>
              </a:rPr>
              <a:t>Nonclinical Pharmacology and </a:t>
            </a:r>
            <a:r>
              <a:rPr sz="2400" b="1" spc="-25" dirty="0">
                <a:solidFill>
                  <a:srgbClr val="9933FF"/>
                </a:solidFill>
                <a:latin typeface="Times New Roman"/>
                <a:cs typeface="Times New Roman"/>
              </a:rPr>
              <a:t>Toxicology</a:t>
            </a:r>
            <a:r>
              <a:rPr sz="2400" b="1" spc="-110" dirty="0">
                <a:solidFill>
                  <a:srgbClr val="9933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9933FF"/>
                </a:solidFill>
                <a:latin typeface="Times New Roman"/>
                <a:cs typeface="Times New Roman"/>
              </a:rPr>
              <a:t>Summary:</a:t>
            </a:r>
            <a:endParaRPr sz="2400" dirty="0">
              <a:latin typeface="Times New Roman"/>
              <a:cs typeface="Times New Roman"/>
            </a:endParaRPr>
          </a:p>
          <a:p>
            <a:pPr marL="393700">
              <a:lnSpc>
                <a:spcPct val="100000"/>
              </a:lnSpc>
              <a:spcBef>
                <a:spcPts val="225"/>
              </a:spcBef>
            </a:pPr>
            <a:r>
              <a:rPr sz="2400" b="1" spc="-5" dirty="0">
                <a:latin typeface="Times New Roman"/>
                <a:cs typeface="Times New Roman"/>
              </a:rPr>
              <a:t>It </a:t>
            </a:r>
            <a:r>
              <a:rPr sz="2400" b="1" dirty="0">
                <a:latin typeface="Times New Roman"/>
                <a:cs typeface="Times New Roman"/>
              </a:rPr>
              <a:t>includes information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about:</a:t>
            </a:r>
            <a:endParaRPr sz="2400" dirty="0">
              <a:latin typeface="Times New Roman"/>
              <a:cs typeface="Times New Roman"/>
            </a:endParaRPr>
          </a:p>
          <a:p>
            <a:pPr marL="2451100" indent="-305435">
              <a:lnSpc>
                <a:spcPct val="100000"/>
              </a:lnSpc>
              <a:spcBef>
                <a:spcPts val="215"/>
              </a:spcBef>
              <a:buAutoNum type="arabicPeriod"/>
              <a:tabLst>
                <a:tab pos="2451735" algn="l"/>
              </a:tabLst>
            </a:pPr>
            <a:r>
              <a:rPr sz="2400" b="1" dirty="0">
                <a:latin typeface="Times New Roman"/>
                <a:cs typeface="Times New Roman"/>
              </a:rPr>
              <a:t>Pharmacology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studies</a:t>
            </a:r>
            <a:endParaRPr sz="2400" dirty="0">
              <a:latin typeface="Times New Roman"/>
              <a:cs typeface="Times New Roman"/>
            </a:endParaRPr>
          </a:p>
          <a:p>
            <a:pPr marL="2433955" indent="-288290">
              <a:lnSpc>
                <a:spcPct val="100000"/>
              </a:lnSpc>
              <a:spcBef>
                <a:spcPts val="234"/>
              </a:spcBef>
              <a:buAutoNum type="arabicPeriod"/>
              <a:tabLst>
                <a:tab pos="243459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Acute </a:t>
            </a:r>
            <a:r>
              <a:rPr sz="2400" b="1" dirty="0">
                <a:latin typeface="Times New Roman"/>
                <a:cs typeface="Times New Roman"/>
              </a:rPr>
              <a:t>toxicity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studies</a:t>
            </a:r>
            <a:endParaRPr sz="2400" dirty="0">
              <a:latin typeface="Times New Roman"/>
              <a:cs typeface="Times New Roman"/>
            </a:endParaRPr>
          </a:p>
          <a:p>
            <a:pPr marL="2451100" indent="-305435">
              <a:lnSpc>
                <a:spcPct val="100000"/>
              </a:lnSpc>
              <a:spcBef>
                <a:spcPts val="225"/>
              </a:spcBef>
              <a:buAutoNum type="arabicPeriod"/>
              <a:tabLst>
                <a:tab pos="2451735" algn="l"/>
              </a:tabLst>
            </a:pPr>
            <a:r>
              <a:rPr sz="2400" b="1" dirty="0">
                <a:latin typeface="Times New Roman"/>
                <a:cs typeface="Times New Roman"/>
              </a:rPr>
              <a:t>Multi </a:t>
            </a:r>
            <a:r>
              <a:rPr sz="2400" b="1" spc="-5" dirty="0">
                <a:latin typeface="Times New Roman"/>
                <a:cs typeface="Times New Roman"/>
              </a:rPr>
              <a:t>dose </a:t>
            </a:r>
            <a:r>
              <a:rPr sz="2400" b="1" dirty="0">
                <a:latin typeface="Times New Roman"/>
                <a:cs typeface="Times New Roman"/>
              </a:rPr>
              <a:t>toxicity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studies</a:t>
            </a:r>
            <a:endParaRPr sz="2400" dirty="0">
              <a:latin typeface="Times New Roman"/>
              <a:cs typeface="Times New Roman"/>
            </a:endParaRPr>
          </a:p>
          <a:p>
            <a:pPr marL="2451100" indent="-305435">
              <a:lnSpc>
                <a:spcPct val="100000"/>
              </a:lnSpc>
              <a:spcBef>
                <a:spcPts val="215"/>
              </a:spcBef>
              <a:buAutoNum type="arabicPeriod"/>
              <a:tabLst>
                <a:tab pos="2451735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Carcinogenicity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studies</a:t>
            </a:r>
            <a:endParaRPr sz="2400" dirty="0">
              <a:latin typeface="Times New Roman"/>
              <a:cs typeface="Times New Roman"/>
            </a:endParaRPr>
          </a:p>
          <a:p>
            <a:pPr marL="2451100" indent="-305435">
              <a:lnSpc>
                <a:spcPct val="100000"/>
              </a:lnSpc>
              <a:spcBef>
                <a:spcPts val="229"/>
              </a:spcBef>
              <a:buAutoNum type="arabicPeriod"/>
              <a:tabLst>
                <a:tab pos="2451735" algn="l"/>
              </a:tabLst>
            </a:pPr>
            <a:r>
              <a:rPr sz="2400" b="1" dirty="0">
                <a:latin typeface="Times New Roman"/>
                <a:cs typeface="Times New Roman"/>
              </a:rPr>
              <a:t>Special toxicity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studies</a:t>
            </a:r>
            <a:endParaRPr sz="2400" dirty="0">
              <a:latin typeface="Times New Roman"/>
              <a:cs typeface="Times New Roman"/>
            </a:endParaRPr>
          </a:p>
          <a:p>
            <a:pPr marL="2451100" indent="-305435">
              <a:lnSpc>
                <a:spcPct val="100000"/>
              </a:lnSpc>
              <a:spcBef>
                <a:spcPts val="229"/>
              </a:spcBef>
              <a:buAutoNum type="arabicPeriod"/>
              <a:tabLst>
                <a:tab pos="2451735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Reproduction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studies</a:t>
            </a:r>
            <a:endParaRPr sz="2400" dirty="0">
              <a:latin typeface="Times New Roman"/>
              <a:cs typeface="Times New Roman"/>
            </a:endParaRPr>
          </a:p>
          <a:p>
            <a:pPr marL="2451100" indent="-305435">
              <a:lnSpc>
                <a:spcPct val="100000"/>
              </a:lnSpc>
              <a:spcBef>
                <a:spcPts val="215"/>
              </a:spcBef>
              <a:buAutoNum type="arabicPeriod"/>
              <a:tabLst>
                <a:tab pos="2451735" algn="l"/>
              </a:tabLst>
            </a:pPr>
            <a:r>
              <a:rPr sz="2400" b="1" dirty="0">
                <a:latin typeface="Times New Roman"/>
                <a:cs typeface="Times New Roman"/>
              </a:rPr>
              <a:t>Mutagenicity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studies</a:t>
            </a:r>
            <a:endParaRPr sz="2400" dirty="0">
              <a:latin typeface="Times New Roman"/>
              <a:cs typeface="Times New Roman"/>
            </a:endParaRPr>
          </a:p>
          <a:p>
            <a:pPr marL="2434590" indent="-288290">
              <a:lnSpc>
                <a:spcPct val="100000"/>
              </a:lnSpc>
              <a:spcBef>
                <a:spcPts val="229"/>
              </a:spcBef>
              <a:buAutoNum type="arabicPeriod"/>
              <a:tabLst>
                <a:tab pos="243459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ADME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studies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72723"/>
            <a:ext cx="8849360" cy="680593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321945" indent="-309880" algn="just">
              <a:lnSpc>
                <a:spcPct val="100000"/>
              </a:lnSpc>
              <a:spcBef>
                <a:spcPts val="325"/>
              </a:spcBef>
              <a:buAutoNum type="alphaUcPeriod" startAt="6"/>
              <a:tabLst>
                <a:tab pos="322580" algn="l"/>
              </a:tabLst>
            </a:pPr>
            <a:r>
              <a:rPr sz="2400" b="1" dirty="0">
                <a:solidFill>
                  <a:srgbClr val="9933FF"/>
                </a:solidFill>
                <a:latin typeface="Times New Roman"/>
                <a:cs typeface="Times New Roman"/>
              </a:rPr>
              <a:t>Human Pharmacokinetics </a:t>
            </a:r>
            <a:r>
              <a:rPr sz="2400" b="1" spc="-5" dirty="0">
                <a:solidFill>
                  <a:srgbClr val="9933FF"/>
                </a:solidFill>
                <a:latin typeface="Times New Roman"/>
                <a:cs typeface="Times New Roman"/>
              </a:rPr>
              <a:t>and Bioavailability</a:t>
            </a:r>
            <a:r>
              <a:rPr sz="2400" b="1" spc="-40" dirty="0">
                <a:solidFill>
                  <a:srgbClr val="9933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9933FF"/>
                </a:solidFill>
                <a:latin typeface="Times New Roman"/>
                <a:cs typeface="Times New Roman"/>
              </a:rPr>
              <a:t>Summary:</a:t>
            </a:r>
            <a:endParaRPr sz="2400" dirty="0">
              <a:latin typeface="Times New Roman"/>
              <a:cs typeface="Times New Roman"/>
            </a:endParaRPr>
          </a:p>
          <a:p>
            <a:pPr marL="355600" marR="19685" indent="39370" algn="just">
              <a:lnSpc>
                <a:spcPct val="80000"/>
              </a:lnSpc>
              <a:spcBef>
                <a:spcPts val="805"/>
              </a:spcBef>
            </a:pPr>
            <a:r>
              <a:rPr sz="2400" b="1" dirty="0">
                <a:latin typeface="Times New Roman"/>
                <a:cs typeface="Times New Roman"/>
              </a:rPr>
              <a:t>It </a:t>
            </a:r>
            <a:r>
              <a:rPr sz="2400" b="1" spc="-5" dirty="0">
                <a:latin typeface="Times New Roman"/>
                <a:cs typeface="Times New Roman"/>
              </a:rPr>
              <a:t>includes brief description about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bioavailability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study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of drug,  pharmacokinetic characteristic of active ingredient </a:t>
            </a:r>
            <a:r>
              <a:rPr sz="2400" b="1" spc="-5" dirty="0">
                <a:latin typeface="Times New Roman"/>
                <a:cs typeface="Times New Roman"/>
              </a:rPr>
              <a:t>and  </a:t>
            </a:r>
            <a:r>
              <a:rPr sz="2400" b="1" dirty="0">
                <a:latin typeface="Times New Roman"/>
                <a:cs typeface="Times New Roman"/>
              </a:rPr>
              <a:t>dissolution </a:t>
            </a:r>
            <a:r>
              <a:rPr sz="2400" b="1" spc="-10" dirty="0">
                <a:latin typeface="Times New Roman"/>
                <a:cs typeface="Times New Roman"/>
              </a:rPr>
              <a:t>profile </a:t>
            </a:r>
            <a:r>
              <a:rPr sz="2400" b="1" dirty="0">
                <a:latin typeface="Times New Roman"/>
                <a:cs typeface="Times New Roman"/>
              </a:rPr>
              <a:t>of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drug.</a:t>
            </a:r>
            <a:endParaRPr sz="2400" dirty="0">
              <a:latin typeface="Times New Roman"/>
              <a:cs typeface="Times New Roman"/>
            </a:endParaRPr>
          </a:p>
          <a:p>
            <a:pPr marL="401320" indent="-388620" algn="just">
              <a:lnSpc>
                <a:spcPct val="100000"/>
              </a:lnSpc>
              <a:spcBef>
                <a:spcPts val="219"/>
              </a:spcBef>
              <a:buAutoNum type="alphaUcPeriod" startAt="7"/>
              <a:tabLst>
                <a:tab pos="401320" algn="l"/>
              </a:tabLst>
            </a:pPr>
            <a:r>
              <a:rPr sz="2400" b="1" spc="-5" dirty="0">
                <a:solidFill>
                  <a:srgbClr val="9933FF"/>
                </a:solidFill>
                <a:latin typeface="Times New Roman"/>
                <a:cs typeface="Times New Roman"/>
              </a:rPr>
              <a:t>Microbiology</a:t>
            </a:r>
            <a:r>
              <a:rPr sz="2400" b="1" spc="-35" dirty="0">
                <a:solidFill>
                  <a:srgbClr val="9933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9933FF"/>
                </a:solidFill>
                <a:latin typeface="Times New Roman"/>
                <a:cs typeface="Times New Roman"/>
              </a:rPr>
              <a:t>Summary:</a:t>
            </a:r>
            <a:endParaRPr sz="2400" dirty="0">
              <a:latin typeface="Times New Roman"/>
              <a:cs typeface="Times New Roman"/>
            </a:endParaRPr>
          </a:p>
          <a:p>
            <a:pPr marL="355600" marR="18415" indent="38100" algn="just">
              <a:lnSpc>
                <a:spcPct val="80000"/>
              </a:lnSpc>
              <a:spcBef>
                <a:spcPts val="805"/>
              </a:spcBef>
            </a:pPr>
            <a:r>
              <a:rPr sz="2400" b="1" spc="-5" dirty="0">
                <a:latin typeface="Times New Roman"/>
                <a:cs typeface="Times New Roman"/>
              </a:rPr>
              <a:t>It </a:t>
            </a:r>
            <a:r>
              <a:rPr sz="2400" b="1" spc="-10" dirty="0">
                <a:latin typeface="Times New Roman"/>
                <a:cs typeface="Times New Roman"/>
              </a:rPr>
              <a:t>provides </a:t>
            </a:r>
            <a:r>
              <a:rPr sz="2400" b="1" dirty="0">
                <a:latin typeface="Times New Roman"/>
                <a:cs typeface="Times New Roman"/>
              </a:rPr>
              <a:t>summary of </a:t>
            </a:r>
            <a:r>
              <a:rPr sz="2400" b="1" spc="-10" dirty="0">
                <a:latin typeface="Times New Roman"/>
                <a:cs typeface="Times New Roman"/>
              </a:rPr>
              <a:t>results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-5" dirty="0">
                <a:latin typeface="Times New Roman"/>
                <a:cs typeface="Times New Roman"/>
              </a:rPr>
              <a:t>the </a:t>
            </a:r>
            <a:r>
              <a:rPr sz="24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microbiologic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studies  conducted with anti-infective </a:t>
            </a:r>
            <a:r>
              <a:rPr sz="24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and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antiviral drug</a:t>
            </a:r>
            <a:r>
              <a:rPr sz="2400" b="1" spc="-5" dirty="0">
                <a:latin typeface="Times New Roman"/>
                <a:cs typeface="Times New Roman"/>
              </a:rPr>
              <a:t>. This includes  mechanism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-5" dirty="0">
                <a:latin typeface="Times New Roman"/>
                <a:cs typeface="Times New Roman"/>
              </a:rPr>
              <a:t>action, </a:t>
            </a:r>
            <a:r>
              <a:rPr sz="2400" b="1" spc="-10" dirty="0">
                <a:latin typeface="Times New Roman"/>
                <a:cs typeface="Times New Roman"/>
              </a:rPr>
              <a:t>antimicrobial </a:t>
            </a:r>
            <a:r>
              <a:rPr sz="2400" b="1" spc="-5" dirty="0">
                <a:latin typeface="Times New Roman"/>
                <a:cs typeface="Times New Roman"/>
              </a:rPr>
              <a:t>spectrum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-5" dirty="0">
                <a:latin typeface="Times New Roman"/>
                <a:cs typeface="Times New Roman"/>
              </a:rPr>
              <a:t>action and  </a:t>
            </a:r>
            <a:r>
              <a:rPr sz="2400" b="1" dirty="0">
                <a:latin typeface="Times New Roman"/>
                <a:cs typeface="Times New Roman"/>
              </a:rPr>
              <a:t>mechanism </a:t>
            </a:r>
            <a:r>
              <a:rPr sz="2400" b="1" spc="-5" dirty="0">
                <a:latin typeface="Times New Roman"/>
                <a:cs typeface="Times New Roman"/>
              </a:rPr>
              <a:t>of resistance </a:t>
            </a:r>
            <a:r>
              <a:rPr sz="2400" b="1" dirty="0">
                <a:latin typeface="Times New Roman"/>
                <a:cs typeface="Times New Roman"/>
              </a:rPr>
              <a:t>to the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drug.</a:t>
            </a:r>
            <a:endParaRPr sz="2400" dirty="0">
              <a:latin typeface="Times New Roman"/>
              <a:cs typeface="Times New Roman"/>
            </a:endParaRPr>
          </a:p>
          <a:p>
            <a:pPr marL="401320" indent="-388620" algn="just">
              <a:lnSpc>
                <a:spcPct val="100000"/>
              </a:lnSpc>
              <a:spcBef>
                <a:spcPts val="229"/>
              </a:spcBef>
              <a:buAutoNum type="alphaUcPeriod" startAt="8"/>
              <a:tabLst>
                <a:tab pos="401320" algn="l"/>
              </a:tabLst>
            </a:pPr>
            <a:r>
              <a:rPr sz="2400" b="1" spc="-5" dirty="0">
                <a:solidFill>
                  <a:srgbClr val="9933FF"/>
                </a:solidFill>
                <a:latin typeface="Times New Roman"/>
                <a:cs typeface="Times New Roman"/>
              </a:rPr>
              <a:t>Clinical </a:t>
            </a:r>
            <a:r>
              <a:rPr sz="2400" b="1" dirty="0">
                <a:solidFill>
                  <a:srgbClr val="9933FF"/>
                </a:solidFill>
                <a:latin typeface="Times New Roman"/>
                <a:cs typeface="Times New Roman"/>
              </a:rPr>
              <a:t>Data Summary </a:t>
            </a:r>
            <a:r>
              <a:rPr sz="2400" b="1" spc="-5" dirty="0">
                <a:solidFill>
                  <a:srgbClr val="9933FF"/>
                </a:solidFill>
                <a:latin typeface="Times New Roman"/>
                <a:cs typeface="Times New Roman"/>
              </a:rPr>
              <a:t>and Results </a:t>
            </a:r>
            <a:r>
              <a:rPr sz="2400" b="1" dirty="0">
                <a:solidFill>
                  <a:srgbClr val="9933FF"/>
                </a:solidFill>
                <a:latin typeface="Times New Roman"/>
                <a:cs typeface="Times New Roman"/>
              </a:rPr>
              <a:t>of Statistical</a:t>
            </a:r>
            <a:r>
              <a:rPr sz="2400" b="1" spc="-135" dirty="0">
                <a:solidFill>
                  <a:srgbClr val="9933F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9933FF"/>
                </a:solidFill>
                <a:latin typeface="Times New Roman"/>
                <a:cs typeface="Times New Roman"/>
              </a:rPr>
              <a:t>Analysis:</a:t>
            </a:r>
            <a:endParaRPr sz="2400" dirty="0">
              <a:latin typeface="Times New Roman"/>
              <a:cs typeface="Times New Roman"/>
            </a:endParaRPr>
          </a:p>
          <a:p>
            <a:pPr marL="355600" marR="5080" indent="38100" algn="just">
              <a:lnSpc>
                <a:spcPct val="80100"/>
              </a:lnSpc>
              <a:spcBef>
                <a:spcPts val="790"/>
              </a:spcBef>
            </a:pPr>
            <a:r>
              <a:rPr sz="2400" b="1" spc="-5" dirty="0">
                <a:latin typeface="Times New Roman"/>
                <a:cs typeface="Times New Roman"/>
              </a:rPr>
              <a:t>It </a:t>
            </a:r>
            <a:r>
              <a:rPr sz="2400" b="1" dirty="0">
                <a:latin typeface="Times New Roman"/>
                <a:cs typeface="Times New Roman"/>
              </a:rPr>
              <a:t>is </a:t>
            </a:r>
            <a:r>
              <a:rPr sz="2400" b="1" spc="-5" dirty="0">
                <a:latin typeface="Times New Roman"/>
                <a:cs typeface="Times New Roman"/>
              </a:rPr>
              <a:t>the basis </a:t>
            </a:r>
            <a:r>
              <a:rPr sz="2400" b="1" dirty="0">
                <a:latin typeface="Times New Roman"/>
                <a:cs typeface="Times New Roman"/>
              </a:rPr>
              <a:t>of efficacy </a:t>
            </a:r>
            <a:r>
              <a:rPr sz="2400" b="1" spc="-5" dirty="0">
                <a:latin typeface="Times New Roman"/>
                <a:cs typeface="Times New Roman"/>
              </a:rPr>
              <a:t>and </a:t>
            </a:r>
            <a:r>
              <a:rPr sz="2400" b="1" dirty="0">
                <a:latin typeface="Times New Roman"/>
                <a:cs typeface="Times New Roman"/>
              </a:rPr>
              <a:t>safety that </a:t>
            </a:r>
            <a:r>
              <a:rPr sz="2400" b="1" spc="-5" dirty="0">
                <a:latin typeface="Times New Roman"/>
                <a:cs typeface="Times New Roman"/>
              </a:rPr>
              <a:t>will determine an </a:t>
            </a:r>
            <a:r>
              <a:rPr sz="2400" b="1" spc="-10" dirty="0">
                <a:latin typeface="Times New Roman"/>
                <a:cs typeface="Times New Roman"/>
              </a:rPr>
              <a:t>NDA  approval. </a:t>
            </a:r>
            <a:r>
              <a:rPr sz="2400" b="1" spc="-5" dirty="0">
                <a:latin typeface="Times New Roman"/>
                <a:cs typeface="Times New Roman"/>
              </a:rPr>
              <a:t>The Clinical </a:t>
            </a:r>
            <a:r>
              <a:rPr sz="2400" b="1" dirty="0">
                <a:latin typeface="Times New Roman"/>
                <a:cs typeface="Times New Roman"/>
              </a:rPr>
              <a:t>Data Summary </a:t>
            </a:r>
            <a:r>
              <a:rPr sz="2400" b="1" spc="-5" dirty="0">
                <a:latin typeface="Times New Roman"/>
                <a:cs typeface="Times New Roman"/>
              </a:rPr>
              <a:t>and Results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-5" dirty="0">
                <a:latin typeface="Times New Roman"/>
                <a:cs typeface="Times New Roman"/>
              </a:rPr>
              <a:t>Statistical  Analysis </a:t>
            </a:r>
            <a:r>
              <a:rPr sz="2400" b="1" spc="-20" dirty="0">
                <a:latin typeface="Times New Roman"/>
                <a:cs typeface="Times New Roman"/>
              </a:rPr>
              <a:t>are </a:t>
            </a:r>
            <a:r>
              <a:rPr sz="2400" b="1" dirty="0">
                <a:latin typeface="Times New Roman"/>
                <a:cs typeface="Times New Roman"/>
              </a:rPr>
              <a:t>divided into several parts </a:t>
            </a:r>
            <a:r>
              <a:rPr sz="2400" b="1" spc="-5" dirty="0">
                <a:latin typeface="Times New Roman"/>
                <a:cs typeface="Times New Roman"/>
              </a:rPr>
              <a:t>as </a:t>
            </a:r>
            <a:r>
              <a:rPr sz="2400" b="1" dirty="0">
                <a:latin typeface="Times New Roman"/>
                <a:cs typeface="Times New Roman"/>
              </a:rPr>
              <a:t>described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below:</a:t>
            </a:r>
            <a:endParaRPr sz="2400" dirty="0">
              <a:latin typeface="Times New Roman"/>
              <a:cs typeface="Times New Roman"/>
            </a:endParaRPr>
          </a:p>
          <a:p>
            <a:pPr marL="12700" marR="4843145">
              <a:lnSpc>
                <a:spcPct val="107800"/>
              </a:lnSpc>
            </a:pPr>
            <a:r>
              <a:rPr sz="2400" b="1" spc="-5" dirty="0">
                <a:latin typeface="Times New Roman"/>
                <a:cs typeface="Times New Roman"/>
              </a:rPr>
              <a:t>Clinical </a:t>
            </a:r>
            <a:r>
              <a:rPr sz="2400" b="1" dirty="0">
                <a:latin typeface="Times New Roman"/>
                <a:cs typeface="Times New Roman"/>
              </a:rPr>
              <a:t>pharmacology  Overview of </a:t>
            </a:r>
            <a:r>
              <a:rPr sz="2400" b="1" spc="-5" dirty="0">
                <a:latin typeface="Times New Roman"/>
                <a:cs typeface="Times New Roman"/>
              </a:rPr>
              <a:t>Clinical Studies  </a:t>
            </a:r>
            <a:r>
              <a:rPr sz="2400" b="1" spc="-10" dirty="0">
                <a:latin typeface="Times New Roman"/>
                <a:cs typeface="Times New Roman"/>
              </a:rPr>
              <a:t>Controlled </a:t>
            </a:r>
            <a:r>
              <a:rPr sz="2400" b="1" spc="-5" dirty="0">
                <a:latin typeface="Times New Roman"/>
                <a:cs typeface="Times New Roman"/>
              </a:rPr>
              <a:t>Clinical Studies  Uncontrolled Clinical Studies  </a:t>
            </a:r>
            <a:r>
              <a:rPr sz="2400" b="1" dirty="0">
                <a:latin typeface="Times New Roman"/>
                <a:cs typeface="Times New Roman"/>
              </a:rPr>
              <a:t>Other </a:t>
            </a:r>
            <a:r>
              <a:rPr sz="2400" b="1" spc="-5" dirty="0">
                <a:latin typeface="Times New Roman"/>
                <a:cs typeface="Times New Roman"/>
              </a:rPr>
              <a:t>studies and</a:t>
            </a:r>
            <a:r>
              <a:rPr sz="2400" b="1" spc="-9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Information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2400" b="1" dirty="0">
                <a:latin typeface="Times New Roman"/>
                <a:cs typeface="Times New Roman"/>
              </a:rPr>
              <a:t>Safety summary </a:t>
            </a:r>
            <a:r>
              <a:rPr sz="2400" b="1" spc="-5" dirty="0">
                <a:latin typeface="Times New Roman"/>
                <a:cs typeface="Times New Roman"/>
              </a:rPr>
              <a:t>(general </a:t>
            </a:r>
            <a:r>
              <a:rPr sz="2400" b="1" dirty="0">
                <a:latin typeface="Times New Roman"/>
                <a:cs typeface="Times New Roman"/>
              </a:rPr>
              <a:t>Safety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Conclusions).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0"/>
            <a:ext cx="310134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u="heavy" dirty="0">
                <a:solidFill>
                  <a:srgbClr val="62776E"/>
                </a:solidFill>
                <a:uFill>
                  <a:solidFill>
                    <a:srgbClr val="62776E"/>
                  </a:solidFill>
                </a:uFill>
                <a:latin typeface="Franklin Gothic Book"/>
                <a:cs typeface="Franklin Gothic Book"/>
              </a:rPr>
              <a:t>(</a:t>
            </a:r>
            <a:r>
              <a:rPr sz="2000" b="1" u="heavy" dirty="0">
                <a:solidFill>
                  <a:srgbClr val="62776E"/>
                </a:solidFill>
                <a:uFill>
                  <a:solidFill>
                    <a:srgbClr val="62776E"/>
                  </a:solidFill>
                </a:uFill>
                <a:latin typeface="Times New Roman"/>
                <a:cs typeface="Times New Roman"/>
              </a:rPr>
              <a:t>IV) </a:t>
            </a:r>
            <a:r>
              <a:rPr sz="2000" b="1" u="heavy" spc="5" dirty="0">
                <a:solidFill>
                  <a:srgbClr val="62776E"/>
                </a:solidFill>
                <a:uFill>
                  <a:solidFill>
                    <a:srgbClr val="62776E"/>
                  </a:solidFill>
                </a:uFill>
                <a:latin typeface="Times New Roman"/>
                <a:cs typeface="Times New Roman"/>
              </a:rPr>
              <a:t>NDA </a:t>
            </a:r>
            <a:r>
              <a:rPr sz="2000" b="1" u="heavy" dirty="0">
                <a:solidFill>
                  <a:srgbClr val="62776E"/>
                </a:solidFill>
                <a:uFill>
                  <a:solidFill>
                    <a:srgbClr val="62776E"/>
                  </a:solidFill>
                </a:uFill>
                <a:latin typeface="Times New Roman"/>
                <a:cs typeface="Times New Roman"/>
              </a:rPr>
              <a:t>technical</a:t>
            </a:r>
            <a:r>
              <a:rPr sz="2000" b="1" u="heavy" spc="-220" dirty="0">
                <a:solidFill>
                  <a:srgbClr val="62776E"/>
                </a:solidFill>
                <a:uFill>
                  <a:solidFill>
                    <a:srgbClr val="62776E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heavy" dirty="0">
                <a:solidFill>
                  <a:srgbClr val="62776E"/>
                </a:solidFill>
                <a:uFill>
                  <a:solidFill>
                    <a:srgbClr val="62776E"/>
                  </a:solidFill>
                </a:uFill>
                <a:latin typeface="Times New Roman"/>
                <a:cs typeface="Times New Roman"/>
              </a:rPr>
              <a:t>sections</a:t>
            </a:r>
            <a:r>
              <a:rPr sz="2000" b="1" dirty="0">
                <a:solidFill>
                  <a:srgbClr val="62776E"/>
                </a:solidFill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604774"/>
            <a:ext cx="8987790" cy="695895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Times New Roman"/>
                <a:cs typeface="Times New Roman"/>
              </a:rPr>
              <a:t>This </a:t>
            </a:r>
            <a:r>
              <a:rPr sz="2000" b="1" dirty="0">
                <a:latin typeface="Times New Roman"/>
                <a:cs typeface="Times New Roman"/>
              </a:rPr>
              <a:t>includes </a:t>
            </a:r>
            <a:r>
              <a:rPr sz="2000" b="1" spc="-5" dirty="0">
                <a:latin typeface="Times New Roman"/>
                <a:cs typeface="Times New Roman"/>
              </a:rPr>
              <a:t>brief </a:t>
            </a:r>
            <a:r>
              <a:rPr sz="2000" b="1" dirty="0">
                <a:latin typeface="Times New Roman"/>
                <a:cs typeface="Times New Roman"/>
              </a:rPr>
              <a:t>description of the following</a:t>
            </a:r>
            <a:r>
              <a:rPr sz="2000" b="1" spc="-1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sections.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622300" indent="-609600" algn="just">
              <a:lnSpc>
                <a:spcPct val="100000"/>
              </a:lnSpc>
              <a:buAutoNum type="alphaUcPeriod"/>
              <a:tabLst>
                <a:tab pos="622300" algn="l"/>
              </a:tabLst>
            </a:pPr>
            <a:r>
              <a:rPr sz="2000" b="1" spc="-10" dirty="0">
                <a:solidFill>
                  <a:srgbClr val="9933FF"/>
                </a:solidFill>
                <a:latin typeface="Times New Roman"/>
                <a:cs typeface="Times New Roman"/>
              </a:rPr>
              <a:t>Chemistry, </a:t>
            </a:r>
            <a:r>
              <a:rPr sz="2000" b="1" dirty="0">
                <a:solidFill>
                  <a:srgbClr val="9933FF"/>
                </a:solidFill>
                <a:latin typeface="Times New Roman"/>
                <a:cs typeface="Times New Roman"/>
              </a:rPr>
              <a:t>Manufacturing and</a:t>
            </a:r>
            <a:r>
              <a:rPr sz="2000" b="1" spc="-85" dirty="0">
                <a:solidFill>
                  <a:srgbClr val="9933FF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9933FF"/>
                </a:solidFill>
                <a:latin typeface="Times New Roman"/>
                <a:cs typeface="Times New Roman"/>
              </a:rPr>
              <a:t>Controls:</a:t>
            </a:r>
            <a:endParaRPr sz="2000" dirty="0">
              <a:latin typeface="Times New Roman"/>
              <a:cs typeface="Times New Roman"/>
            </a:endParaRPr>
          </a:p>
          <a:p>
            <a:pPr marL="622300" marR="5080" indent="25400" algn="just">
              <a:lnSpc>
                <a:spcPts val="1920"/>
              </a:lnSpc>
              <a:spcBef>
                <a:spcPts val="780"/>
              </a:spcBef>
            </a:pPr>
            <a:r>
              <a:rPr sz="2000" b="1" spc="-10" dirty="0">
                <a:latin typeface="Times New Roman"/>
                <a:cs typeface="Times New Roman"/>
              </a:rPr>
              <a:t>It </a:t>
            </a:r>
            <a:r>
              <a:rPr sz="2000" b="1" spc="-5" dirty="0">
                <a:latin typeface="Times New Roman"/>
                <a:cs typeface="Times New Roman"/>
              </a:rPr>
              <a:t>is </a:t>
            </a:r>
            <a:r>
              <a:rPr sz="2000" b="1" dirty="0">
                <a:latin typeface="Times New Roman"/>
                <a:cs typeface="Times New Roman"/>
              </a:rPr>
              <a:t>the </a:t>
            </a:r>
            <a:r>
              <a:rPr sz="2000" b="1" spc="-5" dirty="0">
                <a:latin typeface="Times New Roman"/>
                <a:cs typeface="Times New Roman"/>
              </a:rPr>
              <a:t>most critical portion of </a:t>
            </a:r>
            <a:r>
              <a:rPr sz="2000" b="1" dirty="0">
                <a:latin typeface="Times New Roman"/>
                <a:cs typeface="Times New Roman"/>
              </a:rPr>
              <a:t>NDA or ANDA </a:t>
            </a:r>
            <a:r>
              <a:rPr sz="2000" b="1" spc="-5" dirty="0">
                <a:latin typeface="Times New Roman"/>
                <a:cs typeface="Times New Roman"/>
              </a:rPr>
              <a:t>.This section </a:t>
            </a:r>
            <a:r>
              <a:rPr sz="2000" b="1" spc="-10" dirty="0">
                <a:latin typeface="Times New Roman"/>
                <a:cs typeface="Times New Roman"/>
              </a:rPr>
              <a:t>must </a:t>
            </a:r>
            <a:r>
              <a:rPr sz="2000" b="1" spc="-5" dirty="0">
                <a:latin typeface="Times New Roman"/>
                <a:cs typeface="Times New Roman"/>
              </a:rPr>
              <a:t>fully  </a:t>
            </a:r>
            <a:r>
              <a:rPr sz="2000" b="1" dirty="0">
                <a:latin typeface="Times New Roman"/>
                <a:cs typeface="Times New Roman"/>
              </a:rPr>
              <a:t>describe the </a:t>
            </a:r>
            <a:r>
              <a:rPr sz="20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composition of </a:t>
            </a:r>
            <a:r>
              <a:rPr sz="2000" b="1" dirty="0">
                <a:highlight>
                  <a:srgbClr val="FFFF00"/>
                </a:highlight>
                <a:latin typeface="Times New Roman"/>
                <a:cs typeface="Times New Roman"/>
              </a:rPr>
              <a:t>the </a:t>
            </a:r>
            <a:r>
              <a:rPr sz="20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drug </a:t>
            </a:r>
            <a:r>
              <a:rPr sz="2000" b="1" dirty="0">
                <a:highlight>
                  <a:srgbClr val="FFFF00"/>
                </a:highlight>
                <a:latin typeface="Times New Roman"/>
                <a:cs typeface="Times New Roman"/>
              </a:rPr>
              <a:t>substance </a:t>
            </a:r>
            <a:r>
              <a:rPr sz="20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(active </a:t>
            </a:r>
            <a:r>
              <a:rPr sz="20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ingredient), </a:t>
            </a:r>
            <a:r>
              <a:rPr sz="2000" b="1" dirty="0">
                <a:latin typeface="Times New Roman"/>
                <a:cs typeface="Times New Roman"/>
              </a:rPr>
              <a:t>and </a:t>
            </a:r>
            <a:r>
              <a:rPr sz="2000" b="1" spc="-10" dirty="0">
                <a:latin typeface="Times New Roman"/>
                <a:cs typeface="Times New Roman"/>
              </a:rPr>
              <a:t>its  </a:t>
            </a:r>
            <a:r>
              <a:rPr sz="2000" b="1" spc="-5" dirty="0">
                <a:latin typeface="Times New Roman"/>
                <a:cs typeface="Times New Roman"/>
              </a:rPr>
              <a:t>synthesis (or isolation) </a:t>
            </a:r>
            <a:r>
              <a:rPr sz="2000" b="1" dirty="0">
                <a:latin typeface="Times New Roman"/>
                <a:cs typeface="Times New Roman"/>
              </a:rPr>
              <a:t>and </a:t>
            </a:r>
            <a:r>
              <a:rPr sz="2000" b="1" spc="-5" dirty="0">
                <a:latin typeface="Times New Roman"/>
                <a:cs typeface="Times New Roman"/>
              </a:rPr>
              <a:t>purification, </a:t>
            </a:r>
            <a:r>
              <a:rPr sz="2000" b="1" dirty="0">
                <a:latin typeface="Times New Roman"/>
                <a:cs typeface="Times New Roman"/>
              </a:rPr>
              <a:t>as </a:t>
            </a:r>
            <a:r>
              <a:rPr sz="2000" b="1" spc="-5" dirty="0">
                <a:latin typeface="Times New Roman"/>
                <a:cs typeface="Times New Roman"/>
              </a:rPr>
              <a:t>well </a:t>
            </a:r>
            <a:r>
              <a:rPr sz="2000" b="1" dirty="0">
                <a:latin typeface="Times New Roman"/>
                <a:cs typeface="Times New Roman"/>
              </a:rPr>
              <a:t>as </a:t>
            </a:r>
            <a:r>
              <a:rPr sz="2000" b="1" spc="-5" dirty="0">
                <a:latin typeface="Times New Roman"/>
                <a:cs typeface="Times New Roman"/>
              </a:rPr>
              <a:t>applicable </a:t>
            </a:r>
            <a:r>
              <a:rPr sz="2000" b="1" spc="-10" dirty="0">
                <a:latin typeface="Times New Roman"/>
                <a:cs typeface="Times New Roman"/>
              </a:rPr>
              <a:t>process  </a:t>
            </a:r>
            <a:r>
              <a:rPr sz="2000" b="1" spc="-5" dirty="0">
                <a:latin typeface="Times New Roman"/>
                <a:cs typeface="Times New Roman"/>
              </a:rPr>
              <a:t>controls, specifications, </a:t>
            </a:r>
            <a:r>
              <a:rPr sz="2000" b="1" dirty="0">
                <a:latin typeface="Times New Roman"/>
                <a:cs typeface="Times New Roman"/>
              </a:rPr>
              <a:t>and analytical test</a:t>
            </a:r>
            <a:r>
              <a:rPr sz="2000" b="1" spc="-1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methods.</a:t>
            </a:r>
            <a:endParaRPr lang="en-US" sz="2000" b="1" dirty="0">
              <a:latin typeface="Times New Roman"/>
              <a:cs typeface="Times New Roman"/>
            </a:endParaRPr>
          </a:p>
          <a:p>
            <a:pPr marL="622300" marR="5080" indent="25400" algn="just">
              <a:lnSpc>
                <a:spcPts val="1920"/>
              </a:lnSpc>
              <a:spcBef>
                <a:spcPts val="780"/>
              </a:spcBef>
            </a:pPr>
            <a:endParaRPr lang="en-IN" sz="2000" b="1" dirty="0">
              <a:latin typeface="Times New Roman"/>
              <a:cs typeface="Times New Roman"/>
            </a:endParaRPr>
          </a:p>
          <a:p>
            <a:pPr marL="622300" marR="5080" indent="25400" algn="just">
              <a:lnSpc>
                <a:spcPts val="1920"/>
              </a:lnSpc>
              <a:spcBef>
                <a:spcPts val="780"/>
              </a:spcBef>
            </a:pPr>
            <a:endParaRPr lang="en-IN" sz="2000" b="1" dirty="0">
              <a:latin typeface="Times New Roman"/>
              <a:cs typeface="Times New Roman"/>
            </a:endParaRPr>
          </a:p>
          <a:p>
            <a:pPr marL="622300" marR="5080" indent="25400" algn="just">
              <a:lnSpc>
                <a:spcPts val="1920"/>
              </a:lnSpc>
              <a:spcBef>
                <a:spcPts val="780"/>
              </a:spcBef>
            </a:pPr>
            <a:endParaRPr lang="en-IN" sz="2000" b="1" dirty="0">
              <a:latin typeface="Times New Roman"/>
              <a:cs typeface="Times New Roman"/>
            </a:endParaRPr>
          </a:p>
          <a:p>
            <a:pPr marL="622300" marR="5080" indent="25400" algn="just">
              <a:lnSpc>
                <a:spcPts val="1920"/>
              </a:lnSpc>
              <a:spcBef>
                <a:spcPts val="780"/>
              </a:spcBef>
            </a:pPr>
            <a:endParaRPr lang="en-IN" sz="2000" b="1" dirty="0">
              <a:latin typeface="Times New Roman"/>
              <a:cs typeface="Times New Roman"/>
            </a:endParaRPr>
          </a:p>
          <a:p>
            <a:pPr marL="622300" marR="5080" indent="25400" algn="just">
              <a:lnSpc>
                <a:spcPts val="1920"/>
              </a:lnSpc>
              <a:spcBef>
                <a:spcPts val="780"/>
              </a:spcBef>
            </a:pPr>
            <a:endParaRPr lang="en-IN" sz="2000" b="1" dirty="0">
              <a:latin typeface="Times New Roman"/>
              <a:cs typeface="Times New Roman"/>
            </a:endParaRPr>
          </a:p>
          <a:p>
            <a:pPr marL="622300" marR="5080" indent="25400" algn="just">
              <a:lnSpc>
                <a:spcPts val="1920"/>
              </a:lnSpc>
              <a:spcBef>
                <a:spcPts val="780"/>
              </a:spcBef>
            </a:pPr>
            <a:endParaRPr lang="en-IN" sz="2000" b="1" dirty="0">
              <a:latin typeface="Times New Roman"/>
              <a:cs typeface="Times New Roman"/>
            </a:endParaRPr>
          </a:p>
          <a:p>
            <a:pPr marL="622300" marR="5080" indent="25400" algn="just">
              <a:lnSpc>
                <a:spcPts val="1920"/>
              </a:lnSpc>
              <a:spcBef>
                <a:spcPts val="780"/>
              </a:spcBef>
            </a:pPr>
            <a:endParaRPr lang="en-IN" sz="2000" b="1" dirty="0">
              <a:latin typeface="Times New Roman"/>
              <a:cs typeface="Times New Roman"/>
            </a:endParaRPr>
          </a:p>
          <a:p>
            <a:pPr marL="622300" marR="5080" indent="25400" algn="just">
              <a:lnSpc>
                <a:spcPts val="1920"/>
              </a:lnSpc>
              <a:spcBef>
                <a:spcPts val="780"/>
              </a:spcBef>
            </a:pPr>
            <a:endParaRPr lang="en-IN" sz="2000" b="1" dirty="0">
              <a:latin typeface="Times New Roman"/>
              <a:cs typeface="Times New Roman"/>
            </a:endParaRPr>
          </a:p>
          <a:p>
            <a:pPr marL="622300" marR="5080" indent="25400" algn="just">
              <a:lnSpc>
                <a:spcPts val="1920"/>
              </a:lnSpc>
              <a:spcBef>
                <a:spcPts val="780"/>
              </a:spcBef>
            </a:pPr>
            <a:endParaRPr lang="en-IN" sz="2000" b="1" dirty="0">
              <a:latin typeface="Times New Roman"/>
              <a:cs typeface="Times New Roman"/>
            </a:endParaRPr>
          </a:p>
          <a:p>
            <a:pPr marL="622300" marR="5080" indent="25400" algn="just">
              <a:lnSpc>
                <a:spcPts val="1920"/>
              </a:lnSpc>
              <a:spcBef>
                <a:spcPts val="780"/>
              </a:spcBef>
            </a:pPr>
            <a:endParaRPr lang="en-IN" sz="2000" b="1" dirty="0">
              <a:latin typeface="Times New Roman"/>
              <a:cs typeface="Times New Roman"/>
            </a:endParaRPr>
          </a:p>
          <a:p>
            <a:pPr marL="622300" marR="5080" indent="25400" algn="just">
              <a:lnSpc>
                <a:spcPts val="1920"/>
              </a:lnSpc>
              <a:spcBef>
                <a:spcPts val="780"/>
              </a:spcBef>
            </a:pPr>
            <a:endParaRPr lang="en-IN" sz="2000" b="1" dirty="0">
              <a:latin typeface="Times New Roman"/>
              <a:cs typeface="Times New Roman"/>
            </a:endParaRPr>
          </a:p>
          <a:p>
            <a:pPr marL="622300" marR="5080" indent="25400" algn="just">
              <a:lnSpc>
                <a:spcPts val="1920"/>
              </a:lnSpc>
              <a:spcBef>
                <a:spcPts val="780"/>
              </a:spcBef>
            </a:pP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50" dirty="0">
              <a:latin typeface="Times New Roman"/>
              <a:cs typeface="Times New Roman"/>
            </a:endParaRPr>
          </a:p>
          <a:p>
            <a:pPr marL="622300" indent="-609600" algn="just">
              <a:lnSpc>
                <a:spcPct val="100000"/>
              </a:lnSpc>
              <a:buAutoNum type="alphaUcPeriod" startAt="2"/>
              <a:tabLst>
                <a:tab pos="622300" algn="l"/>
              </a:tabLst>
            </a:pPr>
            <a:endParaRPr sz="1800" dirty="0">
              <a:latin typeface="Times New Roman"/>
              <a:cs typeface="Times New Roman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E35688-FBF3-4EE4-8EF0-17DD6D75A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819400"/>
            <a:ext cx="7772400" cy="38099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700" y="403301"/>
            <a:ext cx="48393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Franklin Gothic Medium"/>
                <a:cs typeface="Franklin Gothic Medium"/>
              </a:rPr>
              <a:t>DRUG DEVELOPMENT</a:t>
            </a:r>
            <a:r>
              <a:rPr sz="2800" spc="-40" dirty="0">
                <a:latin typeface="Franklin Gothic Medium"/>
                <a:cs typeface="Franklin Gothic Medium"/>
              </a:rPr>
              <a:t> </a:t>
            </a:r>
            <a:r>
              <a:rPr sz="2800" spc="-10" dirty="0">
                <a:latin typeface="Franklin Gothic Medium"/>
                <a:cs typeface="Franklin Gothic Medium"/>
              </a:rPr>
              <a:t>TIMELINE</a:t>
            </a:r>
            <a:endParaRPr sz="28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90800" y="1600263"/>
            <a:ext cx="5334000" cy="37655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310"/>
              </a:spcBef>
            </a:pPr>
            <a:r>
              <a:rPr sz="1800" b="1" spc="-5" dirty="0">
                <a:solidFill>
                  <a:srgbClr val="434342"/>
                </a:solidFill>
                <a:latin typeface="Arial"/>
                <a:cs typeface="Arial"/>
              </a:rPr>
              <a:t>Discovery/Screening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84240" y="2161158"/>
            <a:ext cx="144399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5405" marR="5080" indent="-5334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solidFill>
                  <a:srgbClr val="CDD6D9"/>
                </a:solidFill>
                <a:latin typeface="Times New Roman"/>
                <a:cs typeface="Times New Roman"/>
              </a:rPr>
              <a:t>SYNTHESIS</a:t>
            </a:r>
            <a:r>
              <a:rPr sz="1400" b="1" spc="-170" dirty="0">
                <a:solidFill>
                  <a:srgbClr val="CDD6D9"/>
                </a:solidFill>
                <a:latin typeface="Times New Roman"/>
                <a:cs typeface="Times New Roman"/>
              </a:rPr>
              <a:t> </a:t>
            </a:r>
            <a:r>
              <a:rPr sz="1400" b="1" spc="-5" dirty="0">
                <a:solidFill>
                  <a:srgbClr val="CDD6D9"/>
                </a:solidFill>
                <a:latin typeface="Times New Roman"/>
                <a:cs typeface="Times New Roman"/>
              </a:rPr>
              <a:t>AND  </a:t>
            </a:r>
            <a:r>
              <a:rPr sz="1400" b="1" spc="-15" dirty="0">
                <a:solidFill>
                  <a:srgbClr val="CDD6D9"/>
                </a:solidFill>
                <a:latin typeface="Times New Roman"/>
                <a:cs typeface="Times New Roman"/>
              </a:rPr>
              <a:t>PURIFICATION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72305" y="2161158"/>
            <a:ext cx="81851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254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solidFill>
                  <a:srgbClr val="CDD6D9"/>
                </a:solidFill>
                <a:latin typeface="Times New Roman"/>
                <a:cs typeface="Times New Roman"/>
              </a:rPr>
              <a:t>ANIMAL  </a:t>
            </a:r>
            <a:r>
              <a:rPr sz="1400" b="1" dirty="0">
                <a:solidFill>
                  <a:srgbClr val="CDD6D9"/>
                </a:solidFill>
                <a:latin typeface="Times New Roman"/>
                <a:cs typeface="Times New Roman"/>
              </a:rPr>
              <a:t>TESTING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586037" y="2662237"/>
            <a:ext cx="5800725" cy="314325"/>
            <a:chOff x="2586037" y="2662237"/>
            <a:chExt cx="5800725" cy="314325"/>
          </a:xfrm>
        </p:grpSpPr>
        <p:sp>
          <p:nvSpPr>
            <p:cNvPr id="7" name="object 7"/>
            <p:cNvSpPr/>
            <p:nvPr/>
          </p:nvSpPr>
          <p:spPr>
            <a:xfrm>
              <a:off x="2590800" y="2743200"/>
              <a:ext cx="5562600" cy="152400"/>
            </a:xfrm>
            <a:custGeom>
              <a:avLst/>
              <a:gdLst/>
              <a:ahLst/>
              <a:cxnLst/>
              <a:rect l="l" t="t" r="r" b="b"/>
              <a:pathLst>
                <a:path w="5562600" h="152400">
                  <a:moveTo>
                    <a:pt x="5562600" y="0"/>
                  </a:moveTo>
                  <a:lnTo>
                    <a:pt x="0" y="0"/>
                  </a:lnTo>
                  <a:lnTo>
                    <a:pt x="0" y="152400"/>
                  </a:lnTo>
                  <a:lnTo>
                    <a:pt x="5562600" y="152400"/>
                  </a:lnTo>
                  <a:lnTo>
                    <a:pt x="5562600" y="0"/>
                  </a:lnTo>
                  <a:close/>
                </a:path>
              </a:pathLst>
            </a:custGeom>
            <a:solidFill>
              <a:srgbClr val="66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590800" y="2743200"/>
              <a:ext cx="5562600" cy="152400"/>
            </a:xfrm>
            <a:custGeom>
              <a:avLst/>
              <a:gdLst/>
              <a:ahLst/>
              <a:cxnLst/>
              <a:rect l="l" t="t" r="r" b="b"/>
              <a:pathLst>
                <a:path w="5562600" h="152400">
                  <a:moveTo>
                    <a:pt x="0" y="152400"/>
                  </a:moveTo>
                  <a:lnTo>
                    <a:pt x="5562600" y="152400"/>
                  </a:lnTo>
                  <a:lnTo>
                    <a:pt x="5562600" y="0"/>
                  </a:lnTo>
                  <a:lnTo>
                    <a:pt x="0" y="0"/>
                  </a:lnTo>
                  <a:lnTo>
                    <a:pt x="0" y="1524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153400" y="2667000"/>
              <a:ext cx="228600" cy="304800"/>
            </a:xfrm>
            <a:custGeom>
              <a:avLst/>
              <a:gdLst/>
              <a:ahLst/>
              <a:cxnLst/>
              <a:rect l="l" t="t" r="r" b="b"/>
              <a:pathLst>
                <a:path w="228600" h="304800">
                  <a:moveTo>
                    <a:pt x="228600" y="0"/>
                  </a:moveTo>
                  <a:lnTo>
                    <a:pt x="0" y="152400"/>
                  </a:lnTo>
                  <a:lnTo>
                    <a:pt x="228600" y="3048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00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153400" y="2667000"/>
              <a:ext cx="228600" cy="304800"/>
            </a:xfrm>
            <a:custGeom>
              <a:avLst/>
              <a:gdLst/>
              <a:ahLst/>
              <a:cxnLst/>
              <a:rect l="l" t="t" r="r" b="b"/>
              <a:pathLst>
                <a:path w="228600" h="304800">
                  <a:moveTo>
                    <a:pt x="228600" y="304800"/>
                  </a:moveTo>
                  <a:lnTo>
                    <a:pt x="0" y="152400"/>
                  </a:lnTo>
                  <a:lnTo>
                    <a:pt x="228600" y="0"/>
                  </a:lnTo>
                  <a:lnTo>
                    <a:pt x="228600" y="3048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2119312" y="3033712"/>
            <a:ext cx="2009775" cy="638175"/>
            <a:chOff x="2119312" y="3033712"/>
            <a:chExt cx="2009775" cy="638175"/>
          </a:xfrm>
        </p:grpSpPr>
        <p:sp>
          <p:nvSpPr>
            <p:cNvPr id="12" name="object 12"/>
            <p:cNvSpPr/>
            <p:nvPr/>
          </p:nvSpPr>
          <p:spPr>
            <a:xfrm>
              <a:off x="2133600" y="3048000"/>
              <a:ext cx="1981200" cy="609600"/>
            </a:xfrm>
            <a:custGeom>
              <a:avLst/>
              <a:gdLst/>
              <a:ahLst/>
              <a:cxnLst/>
              <a:rect l="l" t="t" r="r" b="b"/>
              <a:pathLst>
                <a:path w="1981200" h="609600">
                  <a:moveTo>
                    <a:pt x="1537462" y="0"/>
                  </a:moveTo>
                  <a:lnTo>
                    <a:pt x="443738" y="0"/>
                  </a:lnTo>
                  <a:lnTo>
                    <a:pt x="443738" y="472059"/>
                  </a:lnTo>
                  <a:lnTo>
                    <a:pt x="0" y="472059"/>
                  </a:lnTo>
                  <a:lnTo>
                    <a:pt x="990600" y="609600"/>
                  </a:lnTo>
                  <a:lnTo>
                    <a:pt x="1981200" y="472059"/>
                  </a:lnTo>
                  <a:lnTo>
                    <a:pt x="1537462" y="472059"/>
                  </a:lnTo>
                  <a:lnTo>
                    <a:pt x="1537462" y="0"/>
                  </a:lnTo>
                  <a:close/>
                </a:path>
              </a:pathLst>
            </a:custGeom>
            <a:solidFill>
              <a:srgbClr val="3333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133600" y="3048000"/>
              <a:ext cx="1981200" cy="609600"/>
            </a:xfrm>
            <a:custGeom>
              <a:avLst/>
              <a:gdLst/>
              <a:ahLst/>
              <a:cxnLst/>
              <a:rect l="l" t="t" r="r" b="b"/>
              <a:pathLst>
                <a:path w="1981200" h="609600">
                  <a:moveTo>
                    <a:pt x="1537462" y="0"/>
                  </a:moveTo>
                  <a:lnTo>
                    <a:pt x="1537462" y="472059"/>
                  </a:lnTo>
                  <a:lnTo>
                    <a:pt x="1981200" y="472059"/>
                  </a:lnTo>
                  <a:lnTo>
                    <a:pt x="990600" y="609600"/>
                  </a:lnTo>
                  <a:lnTo>
                    <a:pt x="0" y="472059"/>
                  </a:lnTo>
                  <a:lnTo>
                    <a:pt x="443738" y="472059"/>
                  </a:lnTo>
                  <a:lnTo>
                    <a:pt x="443738" y="0"/>
                  </a:lnTo>
                  <a:lnTo>
                    <a:pt x="1537462" y="0"/>
                  </a:lnTo>
                  <a:close/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669794" y="3152013"/>
            <a:ext cx="825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Phase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795712" y="3338512"/>
            <a:ext cx="3686175" cy="942975"/>
            <a:chOff x="3795712" y="3338512"/>
            <a:chExt cx="3686175" cy="942975"/>
          </a:xfrm>
        </p:grpSpPr>
        <p:sp>
          <p:nvSpPr>
            <p:cNvPr id="16" name="object 16"/>
            <p:cNvSpPr/>
            <p:nvPr/>
          </p:nvSpPr>
          <p:spPr>
            <a:xfrm>
              <a:off x="3810000" y="3352800"/>
              <a:ext cx="1981200" cy="609600"/>
            </a:xfrm>
            <a:custGeom>
              <a:avLst/>
              <a:gdLst/>
              <a:ahLst/>
              <a:cxnLst/>
              <a:rect l="l" t="t" r="r" b="b"/>
              <a:pathLst>
                <a:path w="1981200" h="609600">
                  <a:moveTo>
                    <a:pt x="1537462" y="0"/>
                  </a:moveTo>
                  <a:lnTo>
                    <a:pt x="443738" y="0"/>
                  </a:lnTo>
                  <a:lnTo>
                    <a:pt x="443738" y="472058"/>
                  </a:lnTo>
                  <a:lnTo>
                    <a:pt x="0" y="472058"/>
                  </a:lnTo>
                  <a:lnTo>
                    <a:pt x="990600" y="609600"/>
                  </a:lnTo>
                  <a:lnTo>
                    <a:pt x="1981200" y="472058"/>
                  </a:lnTo>
                  <a:lnTo>
                    <a:pt x="1537462" y="472058"/>
                  </a:lnTo>
                  <a:lnTo>
                    <a:pt x="1537462" y="0"/>
                  </a:lnTo>
                  <a:close/>
                </a:path>
              </a:pathLst>
            </a:custGeom>
            <a:solidFill>
              <a:srgbClr val="3333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810000" y="3352800"/>
              <a:ext cx="1981200" cy="609600"/>
            </a:xfrm>
            <a:custGeom>
              <a:avLst/>
              <a:gdLst/>
              <a:ahLst/>
              <a:cxnLst/>
              <a:rect l="l" t="t" r="r" b="b"/>
              <a:pathLst>
                <a:path w="1981200" h="609600">
                  <a:moveTo>
                    <a:pt x="1537462" y="0"/>
                  </a:moveTo>
                  <a:lnTo>
                    <a:pt x="1537462" y="472058"/>
                  </a:lnTo>
                  <a:lnTo>
                    <a:pt x="1981200" y="472058"/>
                  </a:lnTo>
                  <a:lnTo>
                    <a:pt x="990600" y="609600"/>
                  </a:lnTo>
                  <a:lnTo>
                    <a:pt x="0" y="472058"/>
                  </a:lnTo>
                  <a:lnTo>
                    <a:pt x="443738" y="472058"/>
                  </a:lnTo>
                  <a:lnTo>
                    <a:pt x="443738" y="0"/>
                  </a:lnTo>
                  <a:lnTo>
                    <a:pt x="1537462" y="0"/>
                  </a:lnTo>
                  <a:close/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86400" y="3657600"/>
              <a:ext cx="1981200" cy="609600"/>
            </a:xfrm>
            <a:custGeom>
              <a:avLst/>
              <a:gdLst/>
              <a:ahLst/>
              <a:cxnLst/>
              <a:rect l="l" t="t" r="r" b="b"/>
              <a:pathLst>
                <a:path w="1981200" h="609600">
                  <a:moveTo>
                    <a:pt x="1537461" y="0"/>
                  </a:moveTo>
                  <a:lnTo>
                    <a:pt x="443738" y="0"/>
                  </a:lnTo>
                  <a:lnTo>
                    <a:pt x="443738" y="472058"/>
                  </a:lnTo>
                  <a:lnTo>
                    <a:pt x="0" y="472058"/>
                  </a:lnTo>
                  <a:lnTo>
                    <a:pt x="990600" y="609600"/>
                  </a:lnTo>
                  <a:lnTo>
                    <a:pt x="1981200" y="472058"/>
                  </a:lnTo>
                  <a:lnTo>
                    <a:pt x="1537461" y="472058"/>
                  </a:lnTo>
                  <a:lnTo>
                    <a:pt x="1537461" y="0"/>
                  </a:lnTo>
                  <a:close/>
                </a:path>
              </a:pathLst>
            </a:custGeom>
            <a:solidFill>
              <a:srgbClr val="3333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486400" y="3657600"/>
              <a:ext cx="1981200" cy="609600"/>
            </a:xfrm>
            <a:custGeom>
              <a:avLst/>
              <a:gdLst/>
              <a:ahLst/>
              <a:cxnLst/>
              <a:rect l="l" t="t" r="r" b="b"/>
              <a:pathLst>
                <a:path w="1981200" h="609600">
                  <a:moveTo>
                    <a:pt x="1537461" y="0"/>
                  </a:moveTo>
                  <a:lnTo>
                    <a:pt x="1537461" y="472058"/>
                  </a:lnTo>
                  <a:lnTo>
                    <a:pt x="1981200" y="472058"/>
                  </a:lnTo>
                  <a:lnTo>
                    <a:pt x="990600" y="609600"/>
                  </a:lnTo>
                  <a:lnTo>
                    <a:pt x="0" y="472058"/>
                  </a:lnTo>
                  <a:lnTo>
                    <a:pt x="443738" y="472058"/>
                  </a:lnTo>
                  <a:lnTo>
                    <a:pt x="443738" y="0"/>
                  </a:lnTo>
                  <a:lnTo>
                    <a:pt x="1537461" y="0"/>
                  </a:lnTo>
                  <a:close/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4422775" y="3456813"/>
            <a:ext cx="889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Phase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II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23228" y="3883532"/>
            <a:ext cx="953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Phase</a:t>
            </a:r>
            <a:r>
              <a:rPr sz="18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III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19400" y="4267200"/>
            <a:ext cx="5410200" cy="609600"/>
          </a:xfrm>
          <a:prstGeom prst="rect">
            <a:avLst/>
          </a:prstGeom>
          <a:solidFill>
            <a:srgbClr val="66FFCC"/>
          </a:solidFill>
          <a:ln w="9525">
            <a:solidFill>
              <a:srgbClr val="000000"/>
            </a:solidFill>
          </a:ln>
        </p:spPr>
        <p:txBody>
          <a:bodyPr vert="horz" wrap="square" lIns="0" tIns="1625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80"/>
              </a:spcBef>
            </a:pPr>
            <a:r>
              <a:rPr sz="1800" b="1" spc="-25" dirty="0">
                <a:latin typeface="Arial"/>
                <a:cs typeface="Arial"/>
              </a:rPr>
              <a:t>Avg.12</a:t>
            </a:r>
            <a:r>
              <a:rPr sz="1800" b="1" spc="4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month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2814637" y="4948237"/>
            <a:ext cx="5419725" cy="1685925"/>
            <a:chOff x="2814637" y="4948237"/>
            <a:chExt cx="5419725" cy="1685925"/>
          </a:xfrm>
        </p:grpSpPr>
        <p:sp>
          <p:nvSpPr>
            <p:cNvPr id="24" name="object 24"/>
            <p:cNvSpPr/>
            <p:nvPr/>
          </p:nvSpPr>
          <p:spPr>
            <a:xfrm>
              <a:off x="2819400" y="4953000"/>
              <a:ext cx="5410200" cy="1676400"/>
            </a:xfrm>
            <a:custGeom>
              <a:avLst/>
              <a:gdLst/>
              <a:ahLst/>
              <a:cxnLst/>
              <a:rect l="l" t="t" r="r" b="b"/>
              <a:pathLst>
                <a:path w="5410200" h="1676400">
                  <a:moveTo>
                    <a:pt x="5410200" y="0"/>
                  </a:moveTo>
                  <a:lnTo>
                    <a:pt x="0" y="0"/>
                  </a:lnTo>
                  <a:lnTo>
                    <a:pt x="0" y="1676400"/>
                  </a:lnTo>
                  <a:lnTo>
                    <a:pt x="5410200" y="1676400"/>
                  </a:lnTo>
                  <a:lnTo>
                    <a:pt x="5410200" y="0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819400" y="4953000"/>
              <a:ext cx="5410200" cy="1676400"/>
            </a:xfrm>
            <a:custGeom>
              <a:avLst/>
              <a:gdLst/>
              <a:ahLst/>
              <a:cxnLst/>
              <a:rect l="l" t="t" r="r" b="b"/>
              <a:pathLst>
                <a:path w="5410200" h="1676400">
                  <a:moveTo>
                    <a:pt x="0" y="1676400"/>
                  </a:moveTo>
                  <a:lnTo>
                    <a:pt x="5410200" y="1676400"/>
                  </a:lnTo>
                  <a:lnTo>
                    <a:pt x="5410200" y="0"/>
                  </a:lnTo>
                  <a:lnTo>
                    <a:pt x="0" y="0"/>
                  </a:lnTo>
                  <a:lnTo>
                    <a:pt x="0" y="16764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2937510" y="5499303"/>
            <a:ext cx="1901189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814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Arial"/>
                <a:cs typeface="Arial"/>
              </a:rPr>
              <a:t>Adverse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event</a:t>
            </a:r>
            <a:endParaRPr sz="1400">
              <a:latin typeface="Arial"/>
              <a:cs typeface="Arial"/>
            </a:endParaRPr>
          </a:p>
          <a:p>
            <a:pPr marL="12700" marR="5080" indent="462915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survellance  </a:t>
            </a:r>
            <a:r>
              <a:rPr sz="1400" dirty="0">
                <a:latin typeface="Arial"/>
                <a:cs typeface="Arial"/>
              </a:rPr>
              <a:t>product defect</a:t>
            </a:r>
            <a:r>
              <a:rPr sz="1400" spc="-1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reporting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74055" y="5712967"/>
            <a:ext cx="134112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9895" marR="5080" indent="-41783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Survey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sampling  testing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912609" y="5712967"/>
            <a:ext cx="111188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8435" marR="5080" indent="-16637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Post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approval  </a:t>
            </a:r>
            <a:r>
              <a:rPr sz="1400" dirty="0">
                <a:latin typeface="Arial"/>
                <a:cs typeface="Arial"/>
              </a:rPr>
              <a:t>inspection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31140" y="2161158"/>
            <a:ext cx="132969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solidFill>
                  <a:srgbClr val="434342"/>
                </a:solidFill>
                <a:latin typeface="Times New Roman"/>
                <a:cs typeface="Times New Roman"/>
              </a:rPr>
              <a:t>PR</a:t>
            </a:r>
            <a:r>
              <a:rPr sz="1400" b="1" spc="-5" dirty="0">
                <a:solidFill>
                  <a:srgbClr val="434342"/>
                </a:solidFill>
                <a:latin typeface="Times New Roman"/>
                <a:cs typeface="Times New Roman"/>
              </a:rPr>
              <a:t>E</a:t>
            </a:r>
            <a:r>
              <a:rPr sz="1400" b="1" dirty="0">
                <a:solidFill>
                  <a:srgbClr val="434342"/>
                </a:solidFill>
                <a:latin typeface="Times New Roman"/>
                <a:cs typeface="Times New Roman"/>
              </a:rPr>
              <a:t>-</a:t>
            </a:r>
            <a:r>
              <a:rPr sz="1400" b="1" spc="-10" dirty="0">
                <a:solidFill>
                  <a:srgbClr val="434342"/>
                </a:solidFill>
                <a:latin typeface="Times New Roman"/>
                <a:cs typeface="Times New Roman"/>
              </a:rPr>
              <a:t>C</a:t>
            </a:r>
            <a:r>
              <a:rPr sz="1400" b="1" dirty="0">
                <a:solidFill>
                  <a:srgbClr val="434342"/>
                </a:solidFill>
                <a:latin typeface="Times New Roman"/>
                <a:cs typeface="Times New Roman"/>
              </a:rPr>
              <a:t>LI</a:t>
            </a:r>
            <a:r>
              <a:rPr sz="1400" b="1" spc="-10" dirty="0">
                <a:solidFill>
                  <a:srgbClr val="434342"/>
                </a:solidFill>
                <a:latin typeface="Times New Roman"/>
                <a:cs typeface="Times New Roman"/>
              </a:rPr>
              <a:t>N</a:t>
            </a:r>
            <a:r>
              <a:rPr sz="1400" b="1" dirty="0">
                <a:solidFill>
                  <a:srgbClr val="434342"/>
                </a:solidFill>
                <a:latin typeface="Times New Roman"/>
                <a:cs typeface="Times New Roman"/>
              </a:rPr>
              <a:t>I</a:t>
            </a:r>
            <a:r>
              <a:rPr sz="1400" b="1" spc="-10" dirty="0">
                <a:solidFill>
                  <a:srgbClr val="434342"/>
                </a:solidFill>
                <a:latin typeface="Times New Roman"/>
                <a:cs typeface="Times New Roman"/>
              </a:rPr>
              <a:t>CA</a:t>
            </a:r>
            <a:r>
              <a:rPr sz="1400" b="1" dirty="0">
                <a:solidFill>
                  <a:srgbClr val="434342"/>
                </a:solidFill>
                <a:latin typeface="Times New Roman"/>
                <a:cs typeface="Times New Roman"/>
              </a:rPr>
              <a:t>L  </a:t>
            </a:r>
            <a:r>
              <a:rPr sz="1400" b="1" spc="-5" dirty="0">
                <a:solidFill>
                  <a:srgbClr val="434342"/>
                </a:solidFill>
                <a:latin typeface="Times New Roman"/>
                <a:cs typeface="Times New Roman"/>
              </a:rPr>
              <a:t>RESEARCH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83540" y="3355035"/>
            <a:ext cx="85090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solidFill>
                  <a:srgbClr val="434342"/>
                </a:solidFill>
                <a:latin typeface="Arial"/>
                <a:cs typeface="Arial"/>
              </a:rPr>
              <a:t>CLINICAL</a:t>
            </a:r>
            <a:endParaRPr sz="1400">
              <a:latin typeface="Arial"/>
              <a:cs typeface="Arial"/>
            </a:endParaRPr>
          </a:p>
          <a:p>
            <a:pPr marL="60960">
              <a:lnSpc>
                <a:spcPct val="100000"/>
              </a:lnSpc>
            </a:pPr>
            <a:r>
              <a:rPr sz="1400" b="1" spc="-5" dirty="0">
                <a:solidFill>
                  <a:srgbClr val="434342"/>
                </a:solidFill>
                <a:latin typeface="Arial"/>
                <a:cs typeface="Arial"/>
              </a:rPr>
              <a:t>STUDIES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7172" y="4371594"/>
            <a:ext cx="73977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2893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solidFill>
                  <a:srgbClr val="434342"/>
                </a:solidFill>
                <a:latin typeface="Arial"/>
                <a:cs typeface="Arial"/>
              </a:rPr>
              <a:t>ND</a:t>
            </a:r>
            <a:r>
              <a:rPr sz="1400" b="1" dirty="0">
                <a:solidFill>
                  <a:srgbClr val="434342"/>
                </a:solidFill>
                <a:latin typeface="Arial"/>
                <a:cs typeface="Arial"/>
              </a:rPr>
              <a:t>A  </a:t>
            </a:r>
            <a:r>
              <a:rPr sz="1400" b="1" spc="-10" dirty="0">
                <a:solidFill>
                  <a:srgbClr val="434342"/>
                </a:solidFill>
                <a:latin typeface="Arial"/>
                <a:cs typeface="Arial"/>
              </a:rPr>
              <a:t>R</a:t>
            </a:r>
            <a:r>
              <a:rPr sz="1400" b="1" dirty="0">
                <a:solidFill>
                  <a:srgbClr val="434342"/>
                </a:solidFill>
                <a:latin typeface="Arial"/>
                <a:cs typeface="Arial"/>
              </a:rPr>
              <a:t>EVIEW</a:t>
            </a:r>
            <a:endParaRPr sz="14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1515" y="5514543"/>
            <a:ext cx="110045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solidFill>
                  <a:srgbClr val="434342"/>
                </a:solidFill>
                <a:latin typeface="Arial"/>
                <a:cs typeface="Arial"/>
              </a:rPr>
              <a:t>POST</a:t>
            </a:r>
            <a:endParaRPr sz="1400">
              <a:latin typeface="Arial"/>
              <a:cs typeface="Arial"/>
            </a:endParaRPr>
          </a:p>
          <a:p>
            <a:pPr marR="5715" algn="r">
              <a:lnSpc>
                <a:spcPct val="100000"/>
              </a:lnSpc>
            </a:pPr>
            <a:r>
              <a:rPr sz="1400" b="1" spc="15" dirty="0">
                <a:solidFill>
                  <a:srgbClr val="434342"/>
                </a:solidFill>
                <a:latin typeface="Arial"/>
                <a:cs typeface="Arial"/>
              </a:rPr>
              <a:t>M</a:t>
            </a:r>
            <a:r>
              <a:rPr sz="1400" b="1" spc="-45" dirty="0">
                <a:solidFill>
                  <a:srgbClr val="434342"/>
                </a:solidFill>
                <a:latin typeface="Arial"/>
                <a:cs typeface="Arial"/>
              </a:rPr>
              <a:t>A</a:t>
            </a:r>
            <a:r>
              <a:rPr sz="1400" b="1" spc="-10" dirty="0">
                <a:solidFill>
                  <a:srgbClr val="434342"/>
                </a:solidFill>
                <a:latin typeface="Arial"/>
                <a:cs typeface="Arial"/>
              </a:rPr>
              <a:t>RK</a:t>
            </a:r>
            <a:r>
              <a:rPr sz="1400" b="1" dirty="0">
                <a:solidFill>
                  <a:srgbClr val="434342"/>
                </a:solidFill>
                <a:latin typeface="Arial"/>
                <a:cs typeface="Arial"/>
              </a:rPr>
              <a:t>E</a:t>
            </a:r>
            <a:r>
              <a:rPr sz="1400" b="1" spc="-10" dirty="0">
                <a:solidFill>
                  <a:srgbClr val="434342"/>
                </a:solidFill>
                <a:latin typeface="Arial"/>
                <a:cs typeface="Arial"/>
              </a:rPr>
              <a:t>T</a:t>
            </a:r>
            <a:r>
              <a:rPr sz="1400" b="1" dirty="0">
                <a:solidFill>
                  <a:srgbClr val="434342"/>
                </a:solidFill>
                <a:latin typeface="Arial"/>
                <a:cs typeface="Arial"/>
              </a:rPr>
              <a:t>I</a:t>
            </a:r>
            <a:r>
              <a:rPr sz="1400" b="1" spc="-10" dirty="0">
                <a:solidFill>
                  <a:srgbClr val="434342"/>
                </a:solidFill>
                <a:latin typeface="Arial"/>
                <a:cs typeface="Arial"/>
              </a:rPr>
              <a:t>N</a:t>
            </a:r>
            <a:r>
              <a:rPr sz="1400" b="1" dirty="0">
                <a:solidFill>
                  <a:srgbClr val="434342"/>
                </a:solidFill>
                <a:latin typeface="Arial"/>
                <a:cs typeface="Arial"/>
              </a:rPr>
              <a:t>G</a:t>
            </a:r>
            <a:endParaRPr sz="14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828800" y="4343400"/>
            <a:ext cx="228600" cy="609600"/>
          </a:xfrm>
          <a:custGeom>
            <a:avLst/>
            <a:gdLst/>
            <a:ahLst/>
            <a:cxnLst/>
            <a:rect l="l" t="t" r="r" b="b"/>
            <a:pathLst>
              <a:path w="228600" h="609600">
                <a:moveTo>
                  <a:pt x="228600" y="609600"/>
                </a:moveTo>
                <a:lnTo>
                  <a:pt x="184112" y="605609"/>
                </a:lnTo>
                <a:lnTo>
                  <a:pt x="147780" y="594725"/>
                </a:lnTo>
                <a:lnTo>
                  <a:pt x="123283" y="578578"/>
                </a:lnTo>
                <a:lnTo>
                  <a:pt x="114300" y="558800"/>
                </a:lnTo>
                <a:lnTo>
                  <a:pt x="114300" y="355600"/>
                </a:lnTo>
                <a:lnTo>
                  <a:pt x="105316" y="335821"/>
                </a:lnTo>
                <a:lnTo>
                  <a:pt x="80819" y="319674"/>
                </a:lnTo>
                <a:lnTo>
                  <a:pt x="44487" y="308790"/>
                </a:lnTo>
                <a:lnTo>
                  <a:pt x="0" y="304800"/>
                </a:lnTo>
                <a:lnTo>
                  <a:pt x="44487" y="300809"/>
                </a:lnTo>
                <a:lnTo>
                  <a:pt x="80819" y="289925"/>
                </a:lnTo>
                <a:lnTo>
                  <a:pt x="105316" y="273778"/>
                </a:lnTo>
                <a:lnTo>
                  <a:pt x="114300" y="254000"/>
                </a:lnTo>
                <a:lnTo>
                  <a:pt x="114300" y="50800"/>
                </a:lnTo>
                <a:lnTo>
                  <a:pt x="123283" y="31021"/>
                </a:lnTo>
                <a:lnTo>
                  <a:pt x="147780" y="14874"/>
                </a:lnTo>
                <a:lnTo>
                  <a:pt x="184112" y="3990"/>
                </a:lnTo>
                <a:lnTo>
                  <a:pt x="2286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828800" y="1981200"/>
            <a:ext cx="152400" cy="762000"/>
          </a:xfrm>
          <a:custGeom>
            <a:avLst/>
            <a:gdLst/>
            <a:ahLst/>
            <a:cxnLst/>
            <a:rect l="l" t="t" r="r" b="b"/>
            <a:pathLst>
              <a:path w="152400" h="762000">
                <a:moveTo>
                  <a:pt x="152400" y="762000"/>
                </a:moveTo>
                <a:lnTo>
                  <a:pt x="122759" y="757007"/>
                </a:lnTo>
                <a:lnTo>
                  <a:pt x="98536" y="743394"/>
                </a:lnTo>
                <a:lnTo>
                  <a:pt x="82194" y="723209"/>
                </a:lnTo>
                <a:lnTo>
                  <a:pt x="76200" y="698500"/>
                </a:lnTo>
                <a:lnTo>
                  <a:pt x="76200" y="444500"/>
                </a:lnTo>
                <a:lnTo>
                  <a:pt x="70205" y="419790"/>
                </a:lnTo>
                <a:lnTo>
                  <a:pt x="53863" y="399605"/>
                </a:lnTo>
                <a:lnTo>
                  <a:pt x="29640" y="385992"/>
                </a:lnTo>
                <a:lnTo>
                  <a:pt x="0" y="381000"/>
                </a:lnTo>
                <a:lnTo>
                  <a:pt x="29640" y="376007"/>
                </a:lnTo>
                <a:lnTo>
                  <a:pt x="53863" y="362394"/>
                </a:lnTo>
                <a:lnTo>
                  <a:pt x="70205" y="342209"/>
                </a:lnTo>
                <a:lnTo>
                  <a:pt x="76200" y="317500"/>
                </a:lnTo>
                <a:lnTo>
                  <a:pt x="76200" y="63500"/>
                </a:lnTo>
                <a:lnTo>
                  <a:pt x="82194" y="38790"/>
                </a:lnTo>
                <a:lnTo>
                  <a:pt x="98536" y="18605"/>
                </a:lnTo>
                <a:lnTo>
                  <a:pt x="122759" y="4992"/>
                </a:lnTo>
                <a:lnTo>
                  <a:pt x="1524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905000" y="2971800"/>
            <a:ext cx="152400" cy="1295400"/>
          </a:xfrm>
          <a:custGeom>
            <a:avLst/>
            <a:gdLst/>
            <a:ahLst/>
            <a:cxnLst/>
            <a:rect l="l" t="t" r="r" b="b"/>
            <a:pathLst>
              <a:path w="152400" h="1295400">
                <a:moveTo>
                  <a:pt x="152400" y="1295400"/>
                </a:moveTo>
                <a:lnTo>
                  <a:pt x="122759" y="1286908"/>
                </a:lnTo>
                <a:lnTo>
                  <a:pt x="98536" y="1263761"/>
                </a:lnTo>
                <a:lnTo>
                  <a:pt x="82194" y="1229445"/>
                </a:lnTo>
                <a:lnTo>
                  <a:pt x="76200" y="1187450"/>
                </a:lnTo>
                <a:lnTo>
                  <a:pt x="76200" y="755650"/>
                </a:lnTo>
                <a:lnTo>
                  <a:pt x="70205" y="713654"/>
                </a:lnTo>
                <a:lnTo>
                  <a:pt x="53863" y="679338"/>
                </a:lnTo>
                <a:lnTo>
                  <a:pt x="29640" y="656191"/>
                </a:lnTo>
                <a:lnTo>
                  <a:pt x="0" y="647700"/>
                </a:lnTo>
                <a:lnTo>
                  <a:pt x="29640" y="639208"/>
                </a:lnTo>
                <a:lnTo>
                  <a:pt x="53863" y="616061"/>
                </a:lnTo>
                <a:lnTo>
                  <a:pt x="70205" y="581745"/>
                </a:lnTo>
                <a:lnTo>
                  <a:pt x="76200" y="539750"/>
                </a:lnTo>
                <a:lnTo>
                  <a:pt x="76200" y="107950"/>
                </a:lnTo>
                <a:lnTo>
                  <a:pt x="82194" y="65954"/>
                </a:lnTo>
                <a:lnTo>
                  <a:pt x="98536" y="31638"/>
                </a:lnTo>
                <a:lnTo>
                  <a:pt x="122759" y="8491"/>
                </a:lnTo>
                <a:lnTo>
                  <a:pt x="1524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905000" y="5029200"/>
            <a:ext cx="152400" cy="1524000"/>
          </a:xfrm>
          <a:custGeom>
            <a:avLst/>
            <a:gdLst/>
            <a:ahLst/>
            <a:cxnLst/>
            <a:rect l="l" t="t" r="r" b="b"/>
            <a:pathLst>
              <a:path w="152400" h="1524000">
                <a:moveTo>
                  <a:pt x="152400" y="1524000"/>
                </a:moveTo>
                <a:lnTo>
                  <a:pt x="122759" y="1514019"/>
                </a:lnTo>
                <a:lnTo>
                  <a:pt x="98536" y="1486803"/>
                </a:lnTo>
                <a:lnTo>
                  <a:pt x="82194" y="1446434"/>
                </a:lnTo>
                <a:lnTo>
                  <a:pt x="76200" y="1397000"/>
                </a:lnTo>
                <a:lnTo>
                  <a:pt x="76200" y="889000"/>
                </a:lnTo>
                <a:lnTo>
                  <a:pt x="70205" y="839565"/>
                </a:lnTo>
                <a:lnTo>
                  <a:pt x="53863" y="799196"/>
                </a:lnTo>
                <a:lnTo>
                  <a:pt x="29640" y="771980"/>
                </a:lnTo>
                <a:lnTo>
                  <a:pt x="0" y="762000"/>
                </a:lnTo>
                <a:lnTo>
                  <a:pt x="29640" y="752019"/>
                </a:lnTo>
                <a:lnTo>
                  <a:pt x="53863" y="724803"/>
                </a:lnTo>
                <a:lnTo>
                  <a:pt x="70205" y="684434"/>
                </a:lnTo>
                <a:lnTo>
                  <a:pt x="76200" y="635000"/>
                </a:lnTo>
                <a:lnTo>
                  <a:pt x="76200" y="127000"/>
                </a:lnTo>
                <a:lnTo>
                  <a:pt x="82194" y="77581"/>
                </a:lnTo>
                <a:lnTo>
                  <a:pt x="98536" y="37210"/>
                </a:lnTo>
                <a:lnTo>
                  <a:pt x="122759" y="9985"/>
                </a:lnTo>
                <a:lnTo>
                  <a:pt x="1524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7" name="object 37"/>
          <p:cNvGrpSpPr/>
          <p:nvPr/>
        </p:nvGrpSpPr>
        <p:grpSpPr>
          <a:xfrm>
            <a:off x="8224837" y="4110037"/>
            <a:ext cx="238125" cy="314325"/>
            <a:chOff x="8224837" y="4110037"/>
            <a:chExt cx="238125" cy="314325"/>
          </a:xfrm>
        </p:grpSpPr>
        <p:sp>
          <p:nvSpPr>
            <p:cNvPr id="38" name="object 38"/>
            <p:cNvSpPr/>
            <p:nvPr/>
          </p:nvSpPr>
          <p:spPr>
            <a:xfrm>
              <a:off x="8229600" y="4114800"/>
              <a:ext cx="228600" cy="304800"/>
            </a:xfrm>
            <a:custGeom>
              <a:avLst/>
              <a:gdLst/>
              <a:ahLst/>
              <a:cxnLst/>
              <a:rect l="l" t="t" r="r" b="b"/>
              <a:pathLst>
                <a:path w="228600" h="304800">
                  <a:moveTo>
                    <a:pt x="228600" y="0"/>
                  </a:moveTo>
                  <a:lnTo>
                    <a:pt x="0" y="152400"/>
                  </a:lnTo>
                  <a:lnTo>
                    <a:pt x="228600" y="3048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00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8229600" y="4114800"/>
              <a:ext cx="228600" cy="304800"/>
            </a:xfrm>
            <a:custGeom>
              <a:avLst/>
              <a:gdLst/>
              <a:ahLst/>
              <a:cxnLst/>
              <a:rect l="l" t="t" r="r" b="b"/>
              <a:pathLst>
                <a:path w="228600" h="304800">
                  <a:moveTo>
                    <a:pt x="228600" y="304800"/>
                  </a:moveTo>
                  <a:lnTo>
                    <a:pt x="0" y="152400"/>
                  </a:lnTo>
                  <a:lnTo>
                    <a:pt x="228600" y="0"/>
                  </a:lnTo>
                  <a:lnTo>
                    <a:pt x="228600" y="3048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0" name="object 40"/>
          <p:cNvGrpSpPr/>
          <p:nvPr/>
        </p:nvGrpSpPr>
        <p:grpSpPr>
          <a:xfrm>
            <a:off x="8224837" y="4795837"/>
            <a:ext cx="238125" cy="314325"/>
            <a:chOff x="8224837" y="4795837"/>
            <a:chExt cx="238125" cy="314325"/>
          </a:xfrm>
        </p:grpSpPr>
        <p:sp>
          <p:nvSpPr>
            <p:cNvPr id="41" name="object 41"/>
            <p:cNvSpPr/>
            <p:nvPr/>
          </p:nvSpPr>
          <p:spPr>
            <a:xfrm>
              <a:off x="8229600" y="4800600"/>
              <a:ext cx="228600" cy="304800"/>
            </a:xfrm>
            <a:custGeom>
              <a:avLst/>
              <a:gdLst/>
              <a:ahLst/>
              <a:cxnLst/>
              <a:rect l="l" t="t" r="r" b="b"/>
              <a:pathLst>
                <a:path w="228600" h="304800">
                  <a:moveTo>
                    <a:pt x="228600" y="0"/>
                  </a:moveTo>
                  <a:lnTo>
                    <a:pt x="0" y="152400"/>
                  </a:lnTo>
                  <a:lnTo>
                    <a:pt x="228600" y="3048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FF00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8229600" y="4800600"/>
              <a:ext cx="228600" cy="304800"/>
            </a:xfrm>
            <a:custGeom>
              <a:avLst/>
              <a:gdLst/>
              <a:ahLst/>
              <a:cxnLst/>
              <a:rect l="l" t="t" r="r" b="b"/>
              <a:pathLst>
                <a:path w="228600" h="304800">
                  <a:moveTo>
                    <a:pt x="228600" y="304800"/>
                  </a:moveTo>
                  <a:lnTo>
                    <a:pt x="0" y="152400"/>
                  </a:lnTo>
                  <a:lnTo>
                    <a:pt x="228600" y="0"/>
                  </a:lnTo>
                  <a:lnTo>
                    <a:pt x="228600" y="3048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8462009" y="2694559"/>
            <a:ext cx="419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IND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557386" y="4142689"/>
            <a:ext cx="50673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NDA</a:t>
            </a:r>
            <a:endParaRPr sz="18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271509" y="5133594"/>
            <a:ext cx="7899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45" dirty="0">
                <a:latin typeface="Arial"/>
                <a:cs typeface="Arial"/>
              </a:rPr>
              <a:t>A</a:t>
            </a:r>
            <a:r>
              <a:rPr sz="1400" b="1" spc="-10" dirty="0">
                <a:latin typeface="Arial"/>
                <a:cs typeface="Arial"/>
              </a:rPr>
              <a:t>pp</a:t>
            </a:r>
            <a:r>
              <a:rPr sz="1400" b="1" dirty="0">
                <a:latin typeface="Arial"/>
                <a:cs typeface="Arial"/>
              </a:rPr>
              <a:t>r</a:t>
            </a:r>
            <a:r>
              <a:rPr sz="1400" b="1" spc="-10" dirty="0">
                <a:latin typeface="Arial"/>
                <a:cs typeface="Arial"/>
              </a:rPr>
              <a:t>o</a:t>
            </a:r>
            <a:r>
              <a:rPr sz="1400" b="1" spc="-15" dirty="0">
                <a:latin typeface="Arial"/>
                <a:cs typeface="Arial"/>
              </a:rPr>
              <a:t>v</a:t>
            </a:r>
            <a:r>
              <a:rPr sz="1400" b="1" dirty="0">
                <a:latin typeface="Arial"/>
                <a:cs typeface="Arial"/>
              </a:rPr>
              <a:t>al</a:t>
            </a:r>
            <a:endParaRPr sz="1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820659" y="2237359"/>
            <a:ext cx="13036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Avg.18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mon.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004809" y="3304413"/>
            <a:ext cx="970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Avg.5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yrs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D8FD6F8-70F6-40B7-AF22-4C16A850F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14400"/>
            <a:ext cx="8610600" cy="3924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895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0"/>
            <a:ext cx="8987790" cy="65592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9933FF"/>
                </a:solidFill>
                <a:latin typeface="Times New Roman"/>
                <a:cs typeface="Times New Roman"/>
              </a:rPr>
              <a:t>C. Human Pharmacokinetics and </a:t>
            </a:r>
            <a:r>
              <a:rPr sz="2000" b="1" spc="-5" dirty="0">
                <a:solidFill>
                  <a:srgbClr val="9933FF"/>
                </a:solidFill>
                <a:latin typeface="Times New Roman"/>
                <a:cs typeface="Times New Roman"/>
              </a:rPr>
              <a:t>Bioavailability</a:t>
            </a:r>
            <a:r>
              <a:rPr sz="2000" b="1" spc="-125" dirty="0">
                <a:solidFill>
                  <a:srgbClr val="9933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9933FF"/>
                </a:solidFill>
                <a:latin typeface="Times New Roman"/>
                <a:cs typeface="Times New Roman"/>
              </a:rPr>
              <a:t>Section:</a:t>
            </a:r>
            <a:endParaRPr sz="2000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5"/>
              </a:spcBef>
            </a:pPr>
            <a:r>
              <a:rPr sz="2000" b="1" dirty="0">
                <a:latin typeface="Times New Roman"/>
                <a:cs typeface="Times New Roman"/>
              </a:rPr>
              <a:t>For a new </a:t>
            </a:r>
            <a:r>
              <a:rPr sz="2000" b="1" spc="-5" dirty="0">
                <a:latin typeface="Times New Roman"/>
                <a:cs typeface="Times New Roman"/>
              </a:rPr>
              <a:t>chemical entity </a:t>
            </a:r>
            <a:r>
              <a:rPr sz="2000" b="1" dirty="0">
                <a:latin typeface="Times New Roman"/>
                <a:cs typeface="Times New Roman"/>
              </a:rPr>
              <a:t>(NCE), </a:t>
            </a:r>
            <a:r>
              <a:rPr sz="2000" b="1" spc="-10" dirty="0">
                <a:latin typeface="Times New Roman"/>
                <a:cs typeface="Times New Roman"/>
              </a:rPr>
              <a:t>it is </a:t>
            </a:r>
            <a:r>
              <a:rPr sz="2000" b="1" spc="-5" dirty="0">
                <a:latin typeface="Times New Roman"/>
                <a:cs typeface="Times New Roman"/>
              </a:rPr>
              <a:t>desirable to determine </a:t>
            </a:r>
            <a:r>
              <a:rPr sz="2000" b="1" spc="-10" dirty="0">
                <a:latin typeface="Times New Roman"/>
                <a:cs typeface="Times New Roman"/>
              </a:rPr>
              <a:t>its </a:t>
            </a:r>
            <a:r>
              <a:rPr sz="2000" b="1" spc="-5" dirty="0">
                <a:latin typeface="Times New Roman"/>
                <a:cs typeface="Times New Roman"/>
              </a:rPr>
              <a:t>bioavailability </a:t>
            </a:r>
            <a:r>
              <a:rPr sz="2000" b="1" dirty="0">
                <a:latin typeface="Times New Roman"/>
                <a:cs typeface="Times New Roman"/>
              </a:rPr>
              <a:t>and  </a:t>
            </a:r>
            <a:r>
              <a:rPr sz="2000" b="1" spc="-5" dirty="0">
                <a:latin typeface="Times New Roman"/>
                <a:cs typeface="Times New Roman"/>
              </a:rPr>
              <a:t>pharmacokinetics </a:t>
            </a:r>
            <a:r>
              <a:rPr sz="2000" b="1" spc="-15" dirty="0">
                <a:latin typeface="Times New Roman"/>
                <a:cs typeface="Times New Roman"/>
              </a:rPr>
              <a:t>from </a:t>
            </a:r>
            <a:r>
              <a:rPr sz="2000" b="1" dirty="0">
                <a:latin typeface="Times New Roman"/>
                <a:cs typeface="Times New Roman"/>
              </a:rPr>
              <a:t>the dosage form, except </a:t>
            </a:r>
            <a:r>
              <a:rPr sz="2000" b="1" spc="-5" dirty="0">
                <a:latin typeface="Times New Roman"/>
                <a:cs typeface="Times New Roman"/>
              </a:rPr>
              <a:t>that for certain </a:t>
            </a:r>
            <a:r>
              <a:rPr sz="2000" b="1" dirty="0">
                <a:latin typeface="Times New Roman"/>
                <a:cs typeface="Times New Roman"/>
              </a:rPr>
              <a:t>dosage </a:t>
            </a:r>
            <a:r>
              <a:rPr sz="2000" b="1" spc="-5" dirty="0">
                <a:latin typeface="Times New Roman"/>
                <a:cs typeface="Times New Roman"/>
              </a:rPr>
              <a:t>forms  </a:t>
            </a:r>
            <a:r>
              <a:rPr sz="2000" b="1" dirty="0">
                <a:latin typeface="Times New Roman"/>
                <a:cs typeface="Times New Roman"/>
              </a:rPr>
              <a:t>(e.g., </a:t>
            </a:r>
            <a:r>
              <a:rPr sz="2000" b="1" spc="-5" dirty="0">
                <a:latin typeface="Times New Roman"/>
                <a:cs typeface="Times New Roman"/>
              </a:rPr>
              <a:t>iv </a:t>
            </a:r>
            <a:r>
              <a:rPr sz="2000" b="1" dirty="0">
                <a:latin typeface="Times New Roman"/>
                <a:cs typeface="Times New Roman"/>
              </a:rPr>
              <a:t>solutions) </a:t>
            </a:r>
            <a:r>
              <a:rPr sz="2000" b="1" spc="5" dirty="0">
                <a:latin typeface="Times New Roman"/>
                <a:cs typeface="Times New Roman"/>
              </a:rPr>
              <a:t>100% </a:t>
            </a:r>
            <a:r>
              <a:rPr sz="2000" b="1" spc="-5" dirty="0">
                <a:latin typeface="Times New Roman"/>
                <a:cs typeface="Times New Roman"/>
              </a:rPr>
              <a:t>bioavailability </a:t>
            </a:r>
            <a:r>
              <a:rPr sz="2000" b="1" dirty="0">
                <a:latin typeface="Times New Roman"/>
                <a:cs typeface="Times New Roman"/>
              </a:rPr>
              <a:t>may be</a:t>
            </a:r>
            <a:r>
              <a:rPr sz="2000" b="1" spc="-15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assumed.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050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ts val="1920"/>
              </a:lnSpc>
            </a:pPr>
            <a:r>
              <a:rPr sz="2000" b="1" dirty="0">
                <a:latin typeface="Times New Roman"/>
                <a:cs typeface="Times New Roman"/>
              </a:rPr>
              <a:t>For </a:t>
            </a:r>
            <a:r>
              <a:rPr sz="2000" b="1" spc="-5" dirty="0">
                <a:latin typeface="Times New Roman"/>
                <a:cs typeface="Times New Roman"/>
              </a:rPr>
              <a:t>solid </a:t>
            </a:r>
            <a:r>
              <a:rPr sz="2000" b="1" dirty="0">
                <a:latin typeface="Times New Roman"/>
                <a:cs typeface="Times New Roman"/>
              </a:rPr>
              <a:t>oral </a:t>
            </a:r>
            <a:r>
              <a:rPr sz="2000" b="1" spc="-5" dirty="0">
                <a:latin typeface="Times New Roman"/>
                <a:cs typeface="Times New Roman"/>
              </a:rPr>
              <a:t>dosage forms (e.g., capsule </a:t>
            </a:r>
            <a:r>
              <a:rPr sz="2000" b="1" dirty="0">
                <a:latin typeface="Times New Roman"/>
                <a:cs typeface="Times New Roman"/>
              </a:rPr>
              <a:t>or </a:t>
            </a:r>
            <a:r>
              <a:rPr sz="2000" b="1" spc="-5" dirty="0">
                <a:latin typeface="Times New Roman"/>
                <a:cs typeface="Times New Roman"/>
              </a:rPr>
              <a:t>tablet) </a:t>
            </a:r>
            <a:r>
              <a:rPr sz="2000" b="1" dirty="0">
                <a:latin typeface="Times New Roman"/>
                <a:cs typeface="Times New Roman"/>
              </a:rPr>
              <a:t>a </a:t>
            </a:r>
            <a:r>
              <a:rPr sz="20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bioequivalence </a:t>
            </a:r>
            <a:r>
              <a:rPr sz="2000" b="1" dirty="0">
                <a:highlight>
                  <a:srgbClr val="FFFF00"/>
                </a:highlight>
                <a:latin typeface="Times New Roman"/>
                <a:cs typeface="Times New Roman"/>
              </a:rPr>
              <a:t>study </a:t>
            </a:r>
            <a:r>
              <a:rPr sz="2000" b="1" spc="-10" dirty="0">
                <a:latin typeface="Times New Roman"/>
                <a:cs typeface="Times New Roman"/>
              </a:rPr>
              <a:t>is </a:t>
            </a:r>
            <a:r>
              <a:rPr sz="2000" b="1" spc="-5" dirty="0">
                <a:latin typeface="Times New Roman"/>
                <a:cs typeface="Times New Roman"/>
              </a:rPr>
              <a:t>often  necessary </a:t>
            </a:r>
            <a:r>
              <a:rPr sz="2000" b="1" dirty="0">
                <a:latin typeface="Times New Roman"/>
                <a:cs typeface="Times New Roman"/>
              </a:rPr>
              <a:t>to </a:t>
            </a:r>
            <a:r>
              <a:rPr sz="2000" b="1" spc="-5" dirty="0">
                <a:latin typeface="Times New Roman"/>
                <a:cs typeface="Times New Roman"/>
              </a:rPr>
              <a:t>demonstrate that formulation </a:t>
            </a:r>
            <a:r>
              <a:rPr sz="2000" b="1" spc="-10" dirty="0">
                <a:latin typeface="Times New Roman"/>
                <a:cs typeface="Times New Roman"/>
              </a:rPr>
              <a:t>proposed </a:t>
            </a:r>
            <a:r>
              <a:rPr sz="2000" b="1" dirty="0">
                <a:latin typeface="Times New Roman"/>
                <a:cs typeface="Times New Roman"/>
              </a:rPr>
              <a:t>for </a:t>
            </a:r>
            <a:r>
              <a:rPr sz="2000" b="1" spc="-5" dirty="0">
                <a:latin typeface="Times New Roman"/>
                <a:cs typeface="Times New Roman"/>
              </a:rPr>
              <a:t>marketing is  bioequivalent </a:t>
            </a:r>
            <a:r>
              <a:rPr sz="2000" b="1" dirty="0">
                <a:latin typeface="Times New Roman"/>
                <a:cs typeface="Times New Roman"/>
              </a:rPr>
              <a:t>to </a:t>
            </a:r>
            <a:r>
              <a:rPr sz="2000" b="1" spc="-5" dirty="0">
                <a:latin typeface="Times New Roman"/>
                <a:cs typeface="Times New Roman"/>
              </a:rPr>
              <a:t>whatever formulations may </a:t>
            </a:r>
            <a:r>
              <a:rPr sz="2000" b="1" dirty="0">
                <a:latin typeface="Times New Roman"/>
                <a:cs typeface="Times New Roman"/>
              </a:rPr>
              <a:t>have </a:t>
            </a:r>
            <a:r>
              <a:rPr sz="2000" b="1" spc="-5" dirty="0">
                <a:latin typeface="Times New Roman"/>
                <a:cs typeface="Times New Roman"/>
              </a:rPr>
              <a:t>been employed in early  clinical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trial.</a:t>
            </a:r>
            <a:endParaRPr lang="en-US" sz="2000" b="1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ts val="1920"/>
              </a:lnSpc>
            </a:pPr>
            <a:endParaRPr lang="en-IN" sz="2000" b="1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ts val="1920"/>
              </a:lnSpc>
            </a:pP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 dirty="0">
              <a:latin typeface="Times New Roman"/>
              <a:cs typeface="Times New Roman"/>
            </a:endParaRPr>
          </a:p>
          <a:p>
            <a:pPr marL="329565" marR="102235" indent="-317500" algn="just">
              <a:lnSpc>
                <a:spcPct val="112999"/>
              </a:lnSpc>
            </a:pPr>
            <a:endParaRPr lang="en-US" sz="2000" b="1" dirty="0">
              <a:latin typeface="Times New Roman"/>
              <a:cs typeface="Times New Roman"/>
            </a:endParaRPr>
          </a:p>
          <a:p>
            <a:pPr marL="329565" marR="102235" indent="-317500" algn="just">
              <a:lnSpc>
                <a:spcPct val="112999"/>
              </a:lnSpc>
            </a:pPr>
            <a:r>
              <a:rPr lang="en-US" sz="2000" b="1" dirty="0">
                <a:latin typeface="Times New Roman"/>
                <a:cs typeface="Times New Roman"/>
              </a:rPr>
              <a:t> </a:t>
            </a:r>
          </a:p>
          <a:p>
            <a:pPr marL="329565" marR="102235" indent="-317500" algn="just">
              <a:lnSpc>
                <a:spcPct val="112999"/>
              </a:lnSpc>
            </a:pPr>
            <a:r>
              <a:rPr sz="2000" b="1" dirty="0">
                <a:latin typeface="Times New Roman"/>
                <a:cs typeface="Times New Roman"/>
              </a:rPr>
              <a:t>The summary should include a table </a:t>
            </a:r>
            <a:r>
              <a:rPr sz="2000" b="1" spc="-5" dirty="0">
                <a:latin typeface="Times New Roman"/>
                <a:cs typeface="Times New Roman"/>
              </a:rPr>
              <a:t>with </a:t>
            </a:r>
            <a:r>
              <a:rPr sz="2000" b="1" dirty="0">
                <a:latin typeface="Times New Roman"/>
                <a:cs typeface="Times New Roman"/>
              </a:rPr>
              <a:t>following pharmacokinetic</a:t>
            </a:r>
            <a:r>
              <a:rPr sz="2000" b="1" spc="-16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parameter:  </a:t>
            </a:r>
            <a:r>
              <a:rPr sz="2000" b="1" dirty="0" err="1">
                <a:latin typeface="Times New Roman"/>
                <a:cs typeface="Times New Roman"/>
              </a:rPr>
              <a:t>Cmax</a:t>
            </a:r>
            <a:r>
              <a:rPr sz="2000" b="1" dirty="0">
                <a:latin typeface="Times New Roman"/>
                <a:cs typeface="Times New Roman"/>
              </a:rPr>
              <a:t>,</a:t>
            </a:r>
            <a:r>
              <a:rPr lang="en-US" sz="2000" b="1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AUC, Tmax, </a:t>
            </a:r>
            <a:r>
              <a:rPr sz="2000" b="1" dirty="0">
                <a:highlight>
                  <a:srgbClr val="FFFF00"/>
                </a:highlight>
                <a:latin typeface="Times New Roman"/>
                <a:cs typeface="Times New Roman"/>
              </a:rPr>
              <a:t>kel, </a:t>
            </a:r>
            <a:r>
              <a:rPr sz="2000" b="1" dirty="0">
                <a:latin typeface="Times New Roman"/>
                <a:cs typeface="Times New Roman"/>
              </a:rPr>
              <a:t>Vd, plasma and </a:t>
            </a:r>
            <a:r>
              <a:rPr sz="2000" b="1" spc="-10" dirty="0">
                <a:latin typeface="Times New Roman"/>
                <a:cs typeface="Times New Roman"/>
              </a:rPr>
              <a:t>renal </a:t>
            </a:r>
            <a:r>
              <a:rPr sz="2000" b="1" dirty="0">
                <a:latin typeface="Times New Roman"/>
                <a:cs typeface="Times New Roman"/>
              </a:rPr>
              <a:t>clearance and urine</a:t>
            </a:r>
            <a:r>
              <a:rPr sz="2000" b="1" spc="-18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excretion.</a:t>
            </a:r>
            <a:endParaRPr sz="2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endParaRPr lang="en-US" sz="26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9933FF"/>
                </a:solidFill>
                <a:latin typeface="Times New Roman"/>
                <a:cs typeface="Times New Roman"/>
              </a:rPr>
              <a:t>D.</a:t>
            </a:r>
            <a:r>
              <a:rPr sz="2000" b="1" spc="-10" dirty="0">
                <a:solidFill>
                  <a:srgbClr val="9933FF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9933FF"/>
                </a:solidFill>
                <a:latin typeface="Times New Roman"/>
                <a:cs typeface="Times New Roman"/>
              </a:rPr>
              <a:t>Microbiology</a:t>
            </a:r>
            <a:r>
              <a:rPr sz="2000" b="1" spc="-5" dirty="0">
                <a:latin typeface="Times New Roman"/>
                <a:cs typeface="Times New Roman"/>
              </a:rPr>
              <a:t>:</a:t>
            </a:r>
            <a:endParaRPr sz="3000" dirty="0">
              <a:latin typeface="Times New Roman"/>
              <a:cs typeface="Times New Roman"/>
            </a:endParaRPr>
          </a:p>
          <a:p>
            <a:pPr marL="355600" marR="6350" indent="-29209" algn="just">
              <a:lnSpc>
                <a:spcPts val="1920"/>
              </a:lnSpc>
            </a:pPr>
            <a:r>
              <a:rPr sz="2000" b="1" dirty="0">
                <a:latin typeface="Times New Roman"/>
                <a:cs typeface="Times New Roman"/>
              </a:rPr>
              <a:t>This </a:t>
            </a:r>
            <a:r>
              <a:rPr sz="2000" b="1" spc="-5" dirty="0">
                <a:latin typeface="Times New Roman"/>
                <a:cs typeface="Times New Roman"/>
              </a:rPr>
              <a:t>section is of major importance for anti-infective </a:t>
            </a:r>
            <a:r>
              <a:rPr sz="2000" b="1" dirty="0">
                <a:latin typeface="Times New Roman"/>
                <a:cs typeface="Times New Roman"/>
              </a:rPr>
              <a:t>drugs </a:t>
            </a:r>
            <a:r>
              <a:rPr sz="2000" b="1" spc="-5" dirty="0">
                <a:latin typeface="Times New Roman"/>
                <a:cs typeface="Times New Roman"/>
              </a:rPr>
              <a:t>and includes data  </a:t>
            </a:r>
            <a:r>
              <a:rPr sz="2000" b="1" dirty="0">
                <a:latin typeface="Times New Roman"/>
                <a:cs typeface="Times New Roman"/>
              </a:rPr>
              <a:t>on </a:t>
            </a:r>
            <a:r>
              <a:rPr sz="2000" b="1" spc="-5" dirty="0">
                <a:latin typeface="Times New Roman"/>
                <a:cs typeface="Times New Roman"/>
              </a:rPr>
              <a:t>the biochemical basis of </a:t>
            </a:r>
            <a:r>
              <a:rPr sz="2000" b="1" dirty="0">
                <a:latin typeface="Times New Roman"/>
                <a:cs typeface="Times New Roman"/>
              </a:rPr>
              <a:t>the </a:t>
            </a:r>
            <a:r>
              <a:rPr sz="2000" b="1" spc="-15" dirty="0">
                <a:latin typeface="Times New Roman"/>
                <a:cs typeface="Times New Roman"/>
              </a:rPr>
              <a:t>drug’s </a:t>
            </a:r>
            <a:r>
              <a:rPr sz="2000" b="1" spc="-5" dirty="0">
                <a:latin typeface="Times New Roman"/>
                <a:cs typeface="Times New Roman"/>
              </a:rPr>
              <a:t>action </a:t>
            </a:r>
            <a:r>
              <a:rPr sz="2000" b="1" dirty="0">
                <a:latin typeface="Times New Roman"/>
                <a:cs typeface="Times New Roman"/>
              </a:rPr>
              <a:t>and </a:t>
            </a:r>
            <a:r>
              <a:rPr sz="2000" b="1" spc="-10" dirty="0">
                <a:latin typeface="Times New Roman"/>
                <a:cs typeface="Times New Roman"/>
              </a:rPr>
              <a:t>its antimicrobial </a:t>
            </a:r>
            <a:r>
              <a:rPr sz="2000" b="1" spc="-5" dirty="0">
                <a:latin typeface="Times New Roman"/>
                <a:cs typeface="Times New Roman"/>
              </a:rPr>
              <a:t>spectra; </a:t>
            </a:r>
            <a:r>
              <a:rPr sz="2000" b="1" dirty="0">
                <a:latin typeface="Times New Roman"/>
                <a:cs typeface="Times New Roman"/>
              </a:rPr>
              <a:t>any  known mechanisms of </a:t>
            </a:r>
            <a:r>
              <a:rPr sz="2000" b="1" spc="-5" dirty="0">
                <a:latin typeface="Times New Roman"/>
                <a:cs typeface="Times New Roman"/>
              </a:rPr>
              <a:t>resistance </a:t>
            </a:r>
            <a:r>
              <a:rPr sz="2000" b="1" dirty="0">
                <a:latin typeface="Times New Roman"/>
                <a:cs typeface="Times New Roman"/>
              </a:rPr>
              <a:t>to the drug; and </a:t>
            </a:r>
            <a:r>
              <a:rPr sz="2000" b="1" spc="-5" dirty="0">
                <a:latin typeface="Times New Roman"/>
                <a:cs typeface="Times New Roman"/>
              </a:rPr>
              <a:t>clinical </a:t>
            </a:r>
            <a:r>
              <a:rPr sz="2000" b="1" dirty="0">
                <a:latin typeface="Times New Roman"/>
                <a:cs typeface="Times New Roman"/>
              </a:rPr>
              <a:t>laboratory</a:t>
            </a:r>
            <a:r>
              <a:rPr sz="2000" b="1" spc="-15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methods.</a:t>
            </a:r>
            <a:endParaRPr sz="2000" dirty="0">
              <a:latin typeface="Times New Roman"/>
              <a:cs typeface="Times New Roman"/>
            </a:endParaRPr>
          </a:p>
        </p:txBody>
      </p:sp>
      <p:pic>
        <p:nvPicPr>
          <p:cNvPr id="1026" name="Picture 2" descr="Image result for MEANING OF bioequivalence">
            <a:extLst>
              <a:ext uri="{FF2B5EF4-FFF2-40B4-BE49-F238E27FC236}">
                <a16:creationId xmlns:a16="http://schemas.microsoft.com/office/drawing/2014/main" id="{7E19E65A-B600-4415-B881-6436103BF9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438400"/>
            <a:ext cx="319087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9DFAF4C-8B8C-472E-A7B7-AE51F8A904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0575" y="2209800"/>
            <a:ext cx="3190876" cy="1876426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0"/>
            <a:ext cx="26936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9933FF"/>
                </a:solidFill>
                <a:latin typeface="Times New Roman"/>
                <a:cs typeface="Times New Roman"/>
              </a:rPr>
              <a:t>E. </a:t>
            </a:r>
            <a:r>
              <a:rPr sz="2000" b="1" dirty="0">
                <a:solidFill>
                  <a:srgbClr val="9933FF"/>
                </a:solidFill>
                <a:latin typeface="Times New Roman"/>
                <a:cs typeface="Times New Roman"/>
              </a:rPr>
              <a:t>Clinical </a:t>
            </a:r>
            <a:r>
              <a:rPr sz="2000" b="1" spc="5" dirty="0">
                <a:solidFill>
                  <a:srgbClr val="9933FF"/>
                </a:solidFill>
                <a:latin typeface="Times New Roman"/>
                <a:cs typeface="Times New Roman"/>
              </a:rPr>
              <a:t>Data</a:t>
            </a:r>
            <a:r>
              <a:rPr sz="2000" b="1" spc="-105" dirty="0">
                <a:solidFill>
                  <a:srgbClr val="9933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9933FF"/>
                </a:solidFill>
                <a:latin typeface="Times New Roman"/>
                <a:cs typeface="Times New Roman"/>
              </a:rPr>
              <a:t>Section: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308863"/>
            <a:ext cx="8988425" cy="5212324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355600" marR="5080" indent="-88900">
              <a:lnSpc>
                <a:spcPts val="1920"/>
              </a:lnSpc>
              <a:spcBef>
                <a:spcPts val="565"/>
              </a:spcBef>
              <a:tabLst>
                <a:tab pos="7601584" algn="l"/>
              </a:tabLst>
            </a:pPr>
            <a:r>
              <a:rPr sz="2000" b="1" spc="-10" dirty="0">
                <a:latin typeface="Times New Roman"/>
                <a:cs typeface="Times New Roman"/>
              </a:rPr>
              <a:t>It</a:t>
            </a:r>
            <a:r>
              <a:rPr sz="2000" b="1" spc="9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is</a:t>
            </a:r>
            <a:r>
              <a:rPr sz="2000" b="1" spc="7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the</a:t>
            </a:r>
            <a:r>
              <a:rPr sz="2000" b="1" spc="7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most</a:t>
            </a:r>
            <a:r>
              <a:rPr sz="2000" b="1" spc="7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important</a:t>
            </a:r>
            <a:r>
              <a:rPr sz="2000" b="1" spc="7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and</a:t>
            </a:r>
            <a:r>
              <a:rPr sz="2000" b="1" spc="8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most</a:t>
            </a:r>
            <a:r>
              <a:rPr sz="2000" b="1" spc="7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complicated</a:t>
            </a:r>
            <a:r>
              <a:rPr sz="2000" b="1" spc="8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section</a:t>
            </a:r>
            <a:r>
              <a:rPr sz="2000" b="1" spc="8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of</a:t>
            </a:r>
            <a:r>
              <a:rPr sz="2000" b="1" spc="7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an</a:t>
            </a:r>
            <a:r>
              <a:rPr sz="2000" b="1" spc="75" dirty="0">
                <a:latin typeface="Times New Roman"/>
                <a:cs typeface="Times New Roman"/>
              </a:rPr>
              <a:t> </a:t>
            </a:r>
            <a:r>
              <a:rPr sz="2000" b="1" spc="5" dirty="0">
                <a:latin typeface="Times New Roman"/>
                <a:cs typeface="Times New Roman"/>
              </a:rPr>
              <a:t>NDA.	</a:t>
            </a:r>
            <a:r>
              <a:rPr sz="2000" b="1" spc="-10" dirty="0">
                <a:latin typeface="Times New Roman"/>
                <a:cs typeface="Times New Roman"/>
              </a:rPr>
              <a:t>It is </a:t>
            </a:r>
            <a:r>
              <a:rPr sz="2000" b="1" dirty="0">
                <a:latin typeface="Times New Roman"/>
                <a:cs typeface="Times New Roman"/>
              </a:rPr>
              <a:t>the part  that </a:t>
            </a:r>
            <a:r>
              <a:rPr sz="2000" b="1" spc="-5" dirty="0">
                <a:latin typeface="Times New Roman"/>
                <a:cs typeface="Times New Roman"/>
              </a:rPr>
              <a:t>provides </a:t>
            </a:r>
            <a:r>
              <a:rPr sz="2000" b="1" dirty="0">
                <a:latin typeface="Times New Roman"/>
                <a:cs typeface="Times New Roman"/>
              </a:rPr>
              <a:t>the </a:t>
            </a:r>
            <a:r>
              <a:rPr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safety and efficacy </a:t>
            </a:r>
            <a:r>
              <a:rPr sz="2000" b="1" dirty="0">
                <a:latin typeface="Times New Roman"/>
                <a:cs typeface="Times New Roman"/>
              </a:rPr>
              <a:t>data on the drug for its intended</a:t>
            </a:r>
            <a:r>
              <a:rPr sz="2000" b="1" spc="-27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use.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spc="-95" dirty="0">
                <a:solidFill>
                  <a:srgbClr val="9933FF"/>
                </a:solidFill>
                <a:latin typeface="Times New Roman"/>
                <a:cs typeface="Times New Roman"/>
              </a:rPr>
              <a:t>F. </a:t>
            </a:r>
            <a:r>
              <a:rPr sz="2000" b="1" dirty="0">
                <a:solidFill>
                  <a:srgbClr val="9933FF"/>
                </a:solidFill>
                <a:latin typeface="Times New Roman"/>
                <a:cs typeface="Times New Roman"/>
              </a:rPr>
              <a:t>Outline of Clinical</a:t>
            </a:r>
            <a:r>
              <a:rPr sz="2000" b="1" spc="15" dirty="0">
                <a:solidFill>
                  <a:srgbClr val="9933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9933FF"/>
                </a:solidFill>
                <a:latin typeface="Times New Roman"/>
                <a:cs typeface="Times New Roman"/>
              </a:rPr>
              <a:t>Section: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It </a:t>
            </a:r>
            <a:r>
              <a:rPr sz="2400" b="1" dirty="0">
                <a:latin typeface="Times New Roman"/>
                <a:cs typeface="Times New Roman"/>
              </a:rPr>
              <a:t>includes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241300" indent="-228600">
              <a:buAutoNum type="arabicPeriod"/>
              <a:tabLst>
                <a:tab pos="241300" algn="l"/>
              </a:tabLst>
            </a:pPr>
            <a:r>
              <a:rPr sz="18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List </a:t>
            </a:r>
            <a:r>
              <a:rPr sz="1800" b="1" dirty="0">
                <a:solidFill>
                  <a:srgbClr val="9A6140"/>
                </a:solidFill>
                <a:latin typeface="Times New Roman"/>
                <a:cs typeface="Times New Roman"/>
              </a:rPr>
              <a:t>of investigators; List of 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INDs and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NDAs</a:t>
            </a:r>
            <a:endParaRPr sz="18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241300" indent="-228600">
              <a:buAutoNum type="arabicPeriod"/>
              <a:tabLst>
                <a:tab pos="241300" algn="l"/>
              </a:tabLst>
            </a:pPr>
            <a:r>
              <a:rPr sz="1800" b="1" spc="-10" dirty="0">
                <a:solidFill>
                  <a:srgbClr val="9A6140"/>
                </a:solidFill>
                <a:latin typeface="Times New Roman"/>
                <a:cs typeface="Times New Roman"/>
              </a:rPr>
              <a:t>Background </a:t>
            </a:r>
            <a:r>
              <a:rPr sz="1800" b="1" dirty="0">
                <a:solidFill>
                  <a:srgbClr val="9A6140"/>
                </a:solidFill>
                <a:latin typeface="Times New Roman"/>
                <a:cs typeface="Times New Roman"/>
              </a:rPr>
              <a:t>/ Overview </a:t>
            </a:r>
            <a:r>
              <a:rPr sz="18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of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clinical</a:t>
            </a:r>
            <a:r>
              <a:rPr sz="18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FF0000"/>
                </a:solidFill>
                <a:latin typeface="Times New Roman"/>
                <a:cs typeface="Times New Roman"/>
              </a:rPr>
              <a:t>investigations</a:t>
            </a:r>
            <a:endParaRPr sz="18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241300" indent="-228600">
              <a:buAutoNum type="arabicPeriod"/>
              <a:tabLst>
                <a:tab pos="241300" algn="l"/>
              </a:tabLst>
            </a:pPr>
            <a:r>
              <a:rPr sz="1800" b="1" dirty="0">
                <a:solidFill>
                  <a:srgbClr val="9A6140"/>
                </a:solidFill>
                <a:latin typeface="Times New Roman"/>
                <a:cs typeface="Times New Roman"/>
              </a:rPr>
              <a:t>Clinical</a:t>
            </a:r>
            <a:r>
              <a:rPr sz="1800" b="1" spc="-15" dirty="0">
                <a:solidFill>
                  <a:srgbClr val="9A614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pharmacology</a:t>
            </a:r>
            <a:endParaRPr sz="1800" dirty="0">
              <a:latin typeface="Times New Roman"/>
              <a:cs typeface="Times New Roman"/>
            </a:endParaRPr>
          </a:p>
          <a:p>
            <a:pPr marL="241300" indent="-228600">
              <a:buAutoNum type="arabicPeriod"/>
              <a:tabLst>
                <a:tab pos="241300" algn="l"/>
              </a:tabLst>
            </a:pPr>
            <a:r>
              <a:rPr sz="18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Controlled </a:t>
            </a:r>
            <a:r>
              <a:rPr sz="1800" b="1" dirty="0">
                <a:solidFill>
                  <a:srgbClr val="9A6140"/>
                </a:solidFill>
                <a:latin typeface="Times New Roman"/>
                <a:cs typeface="Times New Roman"/>
              </a:rPr>
              <a:t>clinical</a:t>
            </a:r>
            <a:r>
              <a:rPr sz="1800" b="1" spc="-20" dirty="0">
                <a:solidFill>
                  <a:srgbClr val="9A614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studies</a:t>
            </a:r>
            <a:endParaRPr sz="1800" dirty="0">
              <a:latin typeface="Times New Roman"/>
              <a:cs typeface="Times New Roman"/>
            </a:endParaRPr>
          </a:p>
          <a:p>
            <a:pPr marL="241300" indent="-228600">
              <a:buAutoNum type="arabicPeriod"/>
              <a:tabLst>
                <a:tab pos="241300" algn="l"/>
              </a:tabLst>
            </a:pPr>
            <a:r>
              <a:rPr sz="18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Uncontrolled </a:t>
            </a:r>
            <a:r>
              <a:rPr sz="1800" b="1" dirty="0">
                <a:solidFill>
                  <a:srgbClr val="9A6140"/>
                </a:solidFill>
                <a:latin typeface="Times New Roman"/>
                <a:cs typeface="Times New Roman"/>
              </a:rPr>
              <a:t>clinical</a:t>
            </a:r>
            <a:r>
              <a:rPr sz="1800" b="1" spc="-20" dirty="0">
                <a:solidFill>
                  <a:srgbClr val="9A614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studies</a:t>
            </a:r>
            <a:endParaRPr sz="1800" dirty="0">
              <a:latin typeface="Times New Roman"/>
              <a:cs typeface="Times New Roman"/>
            </a:endParaRPr>
          </a:p>
          <a:p>
            <a:pPr marL="241300" indent="-228600">
              <a:buAutoNum type="arabicPeriod"/>
              <a:tabLst>
                <a:tab pos="241300" algn="l"/>
              </a:tabLst>
            </a:pPr>
            <a:r>
              <a:rPr sz="1800" b="1" dirty="0">
                <a:solidFill>
                  <a:srgbClr val="9A6140"/>
                </a:solidFill>
                <a:latin typeface="Times New Roman"/>
                <a:cs typeface="Times New Roman"/>
              </a:rPr>
              <a:t>Other </a:t>
            </a:r>
            <a:r>
              <a:rPr sz="18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studies and</a:t>
            </a:r>
            <a:r>
              <a:rPr sz="1800" b="1" spc="-35" dirty="0">
                <a:solidFill>
                  <a:srgbClr val="9A614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9A6140"/>
                </a:solidFill>
                <a:latin typeface="Times New Roman"/>
                <a:cs typeface="Times New Roman"/>
              </a:rPr>
              <a:t>information's</a:t>
            </a:r>
            <a:endParaRPr sz="1800" dirty="0">
              <a:latin typeface="Times New Roman"/>
              <a:cs typeface="Times New Roman"/>
            </a:endParaRPr>
          </a:p>
          <a:p>
            <a:pPr marL="241300" indent="-228600">
              <a:buAutoNum type="arabicPeriod"/>
              <a:tabLst>
                <a:tab pos="241300" algn="l"/>
              </a:tabLst>
            </a:pPr>
            <a:r>
              <a:rPr sz="18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Integrated summary of</a:t>
            </a:r>
            <a:r>
              <a:rPr sz="1800" b="1" spc="5" dirty="0">
                <a:solidFill>
                  <a:srgbClr val="9A614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9A6140"/>
                </a:solidFill>
                <a:latin typeface="Times New Roman"/>
                <a:cs typeface="Times New Roman"/>
              </a:rPr>
              <a:t>efficacy</a:t>
            </a:r>
            <a:endParaRPr sz="1800" dirty="0">
              <a:latin typeface="Times New Roman"/>
              <a:cs typeface="Times New Roman"/>
            </a:endParaRPr>
          </a:p>
          <a:p>
            <a:pPr marL="241300" indent="-228600">
              <a:buAutoNum type="arabicPeriod"/>
              <a:tabLst>
                <a:tab pos="241300" algn="l"/>
              </a:tabLst>
            </a:pPr>
            <a:r>
              <a:rPr sz="18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Integrated summary </a:t>
            </a:r>
            <a:r>
              <a:rPr sz="1800" b="1" dirty="0">
                <a:solidFill>
                  <a:srgbClr val="9A6140"/>
                </a:solidFill>
                <a:latin typeface="Times New Roman"/>
                <a:cs typeface="Times New Roman"/>
              </a:rPr>
              <a:t>of</a:t>
            </a:r>
            <a:r>
              <a:rPr sz="1800" b="1" spc="15" dirty="0">
                <a:solidFill>
                  <a:srgbClr val="9A614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9A6140"/>
                </a:solidFill>
                <a:latin typeface="Times New Roman"/>
                <a:cs typeface="Times New Roman"/>
              </a:rPr>
              <a:t>safety</a:t>
            </a:r>
            <a:endParaRPr sz="1800" dirty="0">
              <a:latin typeface="Times New Roman"/>
              <a:cs typeface="Times New Roman"/>
            </a:endParaRPr>
          </a:p>
          <a:p>
            <a:pPr marL="241300" indent="-228600">
              <a:buAutoNum type="arabicPeriod"/>
              <a:tabLst>
                <a:tab pos="241300" algn="l"/>
              </a:tabLst>
            </a:pPr>
            <a:r>
              <a:rPr sz="18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Drug abuse and </a:t>
            </a:r>
            <a:r>
              <a:rPr sz="1800" b="1" dirty="0">
                <a:solidFill>
                  <a:srgbClr val="9A6140"/>
                </a:solidFill>
                <a:latin typeface="Times New Roman"/>
                <a:cs typeface="Times New Roman"/>
              </a:rPr>
              <a:t>over </a:t>
            </a:r>
            <a:r>
              <a:rPr sz="18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dosage</a:t>
            </a:r>
            <a:r>
              <a:rPr sz="1800" b="1" spc="-15" dirty="0">
                <a:solidFill>
                  <a:srgbClr val="9A614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9A6140"/>
                </a:solidFill>
                <a:latin typeface="Times New Roman"/>
                <a:cs typeface="Times New Roman"/>
              </a:rPr>
              <a:t>information's</a:t>
            </a:r>
            <a:endParaRPr sz="1800" dirty="0">
              <a:latin typeface="Times New Roman"/>
              <a:cs typeface="Times New Roman"/>
            </a:endParaRPr>
          </a:p>
          <a:p>
            <a:pPr marL="355600" indent="-342900">
              <a:buAutoNum type="arabicPeriod"/>
              <a:tabLst>
                <a:tab pos="355600" algn="l"/>
              </a:tabLst>
            </a:pPr>
            <a:r>
              <a:rPr sz="18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Integrated summary </a:t>
            </a:r>
            <a:r>
              <a:rPr sz="1800" b="1" dirty="0">
                <a:solidFill>
                  <a:srgbClr val="9A6140"/>
                </a:solidFill>
                <a:latin typeface="Times New Roman"/>
                <a:cs typeface="Times New Roman"/>
              </a:rPr>
              <a:t>of </a:t>
            </a:r>
            <a:r>
              <a:rPr sz="18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benefits and </a:t>
            </a:r>
            <a:r>
              <a:rPr sz="1800" b="1" dirty="0">
                <a:solidFill>
                  <a:srgbClr val="9A6140"/>
                </a:solidFill>
                <a:latin typeface="Times New Roman"/>
                <a:cs typeface="Times New Roman"/>
              </a:rPr>
              <a:t>risk of</a:t>
            </a:r>
            <a:r>
              <a:rPr sz="1800" b="1" spc="20" dirty="0">
                <a:solidFill>
                  <a:srgbClr val="9A6140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9A6140"/>
                </a:solidFill>
                <a:latin typeface="Times New Roman"/>
                <a:cs typeface="Times New Roman"/>
              </a:rPr>
              <a:t>drugs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0"/>
            <a:ext cx="60991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9933FF"/>
                </a:solidFill>
                <a:latin typeface="Times New Roman"/>
                <a:cs typeface="Times New Roman"/>
              </a:rPr>
              <a:t>G. Samples, Methods </a:t>
            </a:r>
            <a:r>
              <a:rPr sz="2400" b="1" spc="-25" dirty="0">
                <a:solidFill>
                  <a:srgbClr val="9933FF"/>
                </a:solidFill>
                <a:latin typeface="Times New Roman"/>
                <a:cs typeface="Times New Roman"/>
              </a:rPr>
              <a:t>Validation </a:t>
            </a:r>
            <a:r>
              <a:rPr sz="2400" b="1" spc="-5" dirty="0">
                <a:solidFill>
                  <a:srgbClr val="9933FF"/>
                </a:solidFill>
                <a:latin typeface="Times New Roman"/>
                <a:cs typeface="Times New Roman"/>
              </a:rPr>
              <a:t>and</a:t>
            </a:r>
            <a:r>
              <a:rPr sz="2400" b="1" spc="-100" dirty="0">
                <a:solidFill>
                  <a:srgbClr val="9933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9933FF"/>
                </a:solidFill>
                <a:latin typeface="Times New Roman"/>
                <a:cs typeface="Times New Roman"/>
              </a:rPr>
              <a:t>Labeling: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751077"/>
            <a:ext cx="8987790" cy="58360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/>
                <a:cs typeface="Times New Roman"/>
              </a:rPr>
              <a:t>Samples should not be submitted to the FDA </a:t>
            </a:r>
            <a:r>
              <a:rPr sz="2000" b="1" spc="-5" dirty="0">
                <a:latin typeface="Times New Roman"/>
                <a:cs typeface="Times New Roman"/>
              </a:rPr>
              <a:t>with </a:t>
            </a:r>
            <a:r>
              <a:rPr sz="2000" b="1" dirty="0">
                <a:latin typeface="Times New Roman"/>
                <a:cs typeface="Times New Roman"/>
              </a:rPr>
              <a:t>the</a:t>
            </a:r>
            <a:r>
              <a:rPr sz="2000" b="1" spc="-26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application.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355600">
              <a:lnSpc>
                <a:spcPts val="2160"/>
              </a:lnSpc>
            </a:pPr>
            <a:r>
              <a:rPr sz="2000" b="1" i="1" dirty="0">
                <a:latin typeface="Times New Roman"/>
                <a:cs typeface="Times New Roman"/>
              </a:rPr>
              <a:t>The</a:t>
            </a:r>
            <a:r>
              <a:rPr sz="2000" b="1" i="1" spc="330" dirty="0">
                <a:latin typeface="Times New Roman"/>
                <a:cs typeface="Times New Roman"/>
              </a:rPr>
              <a:t> </a:t>
            </a:r>
            <a:r>
              <a:rPr sz="2000" b="1" i="1" spc="-10" dirty="0">
                <a:latin typeface="Times New Roman"/>
                <a:cs typeface="Times New Roman"/>
              </a:rPr>
              <a:t>reviewing</a:t>
            </a:r>
            <a:r>
              <a:rPr sz="2000" b="1" i="1" spc="345" dirty="0">
                <a:latin typeface="Times New Roman"/>
                <a:cs typeface="Times New Roman"/>
              </a:rPr>
              <a:t> </a:t>
            </a:r>
            <a:r>
              <a:rPr sz="2000" b="1" i="1" spc="-5" dirty="0">
                <a:latin typeface="Times New Roman"/>
                <a:cs typeface="Times New Roman"/>
              </a:rPr>
              <a:t>chemist</a:t>
            </a:r>
            <a:r>
              <a:rPr sz="2000" b="1" i="1" spc="330" dirty="0">
                <a:latin typeface="Times New Roman"/>
                <a:cs typeface="Times New Roman"/>
              </a:rPr>
              <a:t> </a:t>
            </a:r>
            <a:r>
              <a:rPr sz="2000" b="1" i="1" spc="-5" dirty="0">
                <a:latin typeface="Times New Roman"/>
                <a:cs typeface="Times New Roman"/>
              </a:rPr>
              <a:t>will</a:t>
            </a:r>
            <a:r>
              <a:rPr sz="2000" b="1" i="1" spc="315" dirty="0">
                <a:latin typeface="Times New Roman"/>
                <a:cs typeface="Times New Roman"/>
              </a:rPr>
              <a:t> </a:t>
            </a:r>
            <a:r>
              <a:rPr sz="2000" b="1" i="1" spc="-5" dirty="0">
                <a:latin typeface="Times New Roman"/>
                <a:cs typeface="Times New Roman"/>
              </a:rPr>
              <a:t>contact</a:t>
            </a:r>
            <a:r>
              <a:rPr sz="2000" b="1" i="1" spc="330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the</a:t>
            </a:r>
            <a:r>
              <a:rPr sz="2000" b="1" i="1" spc="315" dirty="0">
                <a:latin typeface="Times New Roman"/>
                <a:cs typeface="Times New Roman"/>
              </a:rPr>
              <a:t> </a:t>
            </a:r>
            <a:r>
              <a:rPr sz="2000" b="1" i="1" spc="-5" dirty="0">
                <a:latin typeface="Times New Roman"/>
                <a:cs typeface="Times New Roman"/>
              </a:rPr>
              <a:t>applicant</a:t>
            </a:r>
            <a:r>
              <a:rPr sz="2000" b="1" i="1" spc="310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and</a:t>
            </a:r>
            <a:r>
              <a:rPr sz="2000" b="1" i="1" spc="325" dirty="0">
                <a:latin typeface="Times New Roman"/>
                <a:cs typeface="Times New Roman"/>
              </a:rPr>
              <a:t> </a:t>
            </a:r>
            <a:r>
              <a:rPr sz="2000" b="1" i="1" spc="-10" dirty="0">
                <a:latin typeface="Times New Roman"/>
                <a:cs typeface="Times New Roman"/>
              </a:rPr>
              <a:t>provide</a:t>
            </a:r>
            <a:r>
              <a:rPr sz="2000" b="1" i="1" spc="330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the</a:t>
            </a:r>
            <a:r>
              <a:rPr sz="2000" b="1" i="1" spc="320" dirty="0">
                <a:latin typeface="Times New Roman"/>
                <a:cs typeface="Times New Roman"/>
              </a:rPr>
              <a:t> </a:t>
            </a:r>
            <a:r>
              <a:rPr sz="2000" b="1" i="1" spc="-5" dirty="0">
                <a:latin typeface="Times New Roman"/>
                <a:cs typeface="Times New Roman"/>
              </a:rPr>
              <a:t>laboratory</a:t>
            </a:r>
            <a:endParaRPr sz="2000" i="1" dirty="0">
              <a:latin typeface="Times New Roman"/>
              <a:cs typeface="Times New Roman"/>
            </a:endParaRPr>
          </a:p>
          <a:p>
            <a:pPr marL="355600">
              <a:lnSpc>
                <a:spcPts val="2160"/>
              </a:lnSpc>
            </a:pPr>
            <a:r>
              <a:rPr sz="2000" b="1" i="1" spc="-5" dirty="0">
                <a:latin typeface="Times New Roman"/>
                <a:cs typeface="Times New Roman"/>
              </a:rPr>
              <a:t>address </a:t>
            </a:r>
            <a:r>
              <a:rPr sz="2000" b="1" i="1" spc="-10" dirty="0">
                <a:latin typeface="Times New Roman"/>
                <a:cs typeface="Times New Roman"/>
              </a:rPr>
              <a:t>where </a:t>
            </a:r>
            <a:r>
              <a:rPr sz="2000" b="1" i="1" dirty="0">
                <a:latin typeface="Times New Roman"/>
                <a:cs typeface="Times New Roman"/>
              </a:rPr>
              <a:t>samples should be</a:t>
            </a:r>
            <a:r>
              <a:rPr sz="2000" b="1" i="1" spc="-80" dirty="0">
                <a:latin typeface="Times New Roman"/>
                <a:cs typeface="Times New Roman"/>
              </a:rPr>
              <a:t> </a:t>
            </a:r>
            <a:r>
              <a:rPr sz="2000" b="1" i="1" dirty="0">
                <a:latin typeface="Times New Roman"/>
                <a:cs typeface="Times New Roman"/>
              </a:rPr>
              <a:t>sent.</a:t>
            </a:r>
            <a:endParaRPr sz="2000" i="1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050" i="1" dirty="0">
              <a:latin typeface="Times New Roman"/>
              <a:cs typeface="Times New Roman"/>
            </a:endParaRPr>
          </a:p>
          <a:p>
            <a:pPr marL="355600" marR="6985" indent="-342900" algn="just">
              <a:lnSpc>
                <a:spcPct val="80000"/>
              </a:lnSpc>
            </a:pPr>
            <a:r>
              <a:rPr lang="en-US" sz="2000" b="1" dirty="0">
                <a:latin typeface="Times New Roman"/>
                <a:cs typeface="Times New Roman"/>
              </a:rPr>
              <a:t>     </a:t>
            </a:r>
            <a:r>
              <a:rPr sz="2000" b="1" dirty="0">
                <a:latin typeface="Times New Roman"/>
                <a:cs typeface="Times New Roman"/>
              </a:rPr>
              <a:t>The </a:t>
            </a:r>
            <a:r>
              <a:rPr sz="2000" b="1" spc="-5" dirty="0">
                <a:latin typeface="Times New Roman"/>
                <a:cs typeface="Times New Roman"/>
              </a:rPr>
              <a:t>applicant should </a:t>
            </a:r>
            <a:r>
              <a:rPr sz="2000" b="1" spc="-15" dirty="0">
                <a:latin typeface="Times New Roman"/>
                <a:cs typeface="Times New Roman"/>
              </a:rPr>
              <a:t>prepare </a:t>
            </a:r>
            <a:r>
              <a:rPr sz="2000" b="1" dirty="0">
                <a:highlight>
                  <a:srgbClr val="FFFF00"/>
                </a:highlight>
                <a:latin typeface="Times New Roman"/>
                <a:cs typeface="Times New Roman"/>
              </a:rPr>
              <a:t>four </a:t>
            </a:r>
            <a:r>
              <a:rPr sz="20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representative </a:t>
            </a:r>
            <a:r>
              <a:rPr sz="20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samples </a:t>
            </a:r>
            <a:r>
              <a:rPr sz="2000" b="1" spc="-10" dirty="0">
                <a:latin typeface="Times New Roman"/>
                <a:cs typeface="Times New Roman"/>
              </a:rPr>
              <a:t>in </a:t>
            </a:r>
            <a:r>
              <a:rPr sz="2000" b="1" spc="-5" dirty="0">
                <a:latin typeface="Times New Roman"/>
                <a:cs typeface="Times New Roman"/>
              </a:rPr>
              <a:t>sufficient quantity </a:t>
            </a:r>
            <a:r>
              <a:rPr sz="2000" b="1" spc="-10" dirty="0">
                <a:latin typeface="Times New Roman"/>
                <a:cs typeface="Times New Roman"/>
              </a:rPr>
              <a:t>to  </a:t>
            </a:r>
            <a:r>
              <a:rPr sz="2000" b="1" spc="-5" dirty="0">
                <a:latin typeface="Times New Roman"/>
                <a:cs typeface="Times New Roman"/>
              </a:rPr>
              <a:t>permit FDA to perform each test described in the application </a:t>
            </a:r>
            <a:r>
              <a:rPr sz="2000" b="1" spc="-15" dirty="0">
                <a:latin typeface="Times New Roman"/>
                <a:cs typeface="Times New Roman"/>
              </a:rPr>
              <a:t>three </a:t>
            </a:r>
            <a:r>
              <a:rPr sz="2000" b="1" spc="-5" dirty="0">
                <a:latin typeface="Times New Roman"/>
                <a:cs typeface="Times New Roman"/>
              </a:rPr>
              <a:t>times </a:t>
            </a:r>
            <a:r>
              <a:rPr sz="2000" b="1" spc="-10" dirty="0">
                <a:latin typeface="Times New Roman"/>
                <a:cs typeface="Times New Roman"/>
              </a:rPr>
              <a:t>to  </a:t>
            </a:r>
            <a:r>
              <a:rPr sz="2000" b="1" spc="-5" dirty="0">
                <a:latin typeface="Times New Roman"/>
                <a:cs typeface="Times New Roman"/>
              </a:rPr>
              <a:t>determine whether </a:t>
            </a:r>
            <a:r>
              <a:rPr sz="2000" b="1" dirty="0">
                <a:latin typeface="Times New Roman"/>
                <a:cs typeface="Times New Roman"/>
              </a:rPr>
              <a:t>the </a:t>
            </a:r>
            <a:r>
              <a:rPr sz="2000" b="1" spc="-5" dirty="0">
                <a:latin typeface="Times New Roman"/>
                <a:cs typeface="Times New Roman"/>
              </a:rPr>
              <a:t>drug substance and drug </a:t>
            </a:r>
            <a:r>
              <a:rPr sz="2000" b="1" spc="-10" dirty="0">
                <a:latin typeface="Times New Roman"/>
                <a:cs typeface="Times New Roman"/>
              </a:rPr>
              <a:t>product </a:t>
            </a:r>
            <a:r>
              <a:rPr sz="2000" b="1" spc="-5" dirty="0">
                <a:latin typeface="Times New Roman"/>
                <a:cs typeface="Times New Roman"/>
              </a:rPr>
              <a:t>meet </a:t>
            </a:r>
            <a:r>
              <a:rPr sz="2000" b="1" dirty="0">
                <a:latin typeface="Times New Roman"/>
                <a:cs typeface="Times New Roman"/>
              </a:rPr>
              <a:t>the </a:t>
            </a:r>
            <a:r>
              <a:rPr sz="2000" b="1" spc="-5" dirty="0">
                <a:latin typeface="Times New Roman"/>
                <a:cs typeface="Times New Roman"/>
              </a:rPr>
              <a:t>specification  </a:t>
            </a:r>
            <a:r>
              <a:rPr sz="2000" b="1" dirty="0">
                <a:latin typeface="Times New Roman"/>
                <a:cs typeface="Times New Roman"/>
              </a:rPr>
              <a:t>given </a:t>
            </a:r>
            <a:r>
              <a:rPr sz="2000" b="1" spc="-5" dirty="0">
                <a:latin typeface="Times New Roman"/>
                <a:cs typeface="Times New Roman"/>
              </a:rPr>
              <a:t>in </a:t>
            </a:r>
            <a:r>
              <a:rPr sz="2000" b="1" dirty="0">
                <a:latin typeface="Times New Roman"/>
                <a:cs typeface="Times New Roman"/>
              </a:rPr>
              <a:t>the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application.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355600" indent="-342900" algn="just">
              <a:lnSpc>
                <a:spcPts val="2160"/>
              </a:lnSpc>
              <a:buFont typeface="Wingdings" panose="05000000000000000000" pitchFamily="2" charset="2"/>
              <a:buChar char="Ø"/>
            </a:pPr>
            <a:r>
              <a:rPr lang="en-US" sz="2000" b="1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The</a:t>
            </a:r>
            <a:r>
              <a:rPr sz="2000" b="1" spc="17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archival</a:t>
            </a:r>
            <a:r>
              <a:rPr sz="2000" b="1" spc="16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copy</a:t>
            </a:r>
            <a:r>
              <a:rPr sz="2000" b="1" spc="18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of</a:t>
            </a:r>
            <a:r>
              <a:rPr sz="2000" b="1" spc="16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an</a:t>
            </a:r>
            <a:r>
              <a:rPr sz="2000" b="1" spc="16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application</a:t>
            </a:r>
            <a:r>
              <a:rPr sz="2000" b="1" spc="19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is</a:t>
            </a:r>
            <a:r>
              <a:rPr sz="2000" b="1" spc="175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required</a:t>
            </a:r>
            <a:r>
              <a:rPr sz="2000" b="1" spc="16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to</a:t>
            </a:r>
            <a:r>
              <a:rPr sz="2000" b="1" spc="18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contain</a:t>
            </a:r>
            <a:r>
              <a:rPr sz="2000" b="1" spc="17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copies</a:t>
            </a:r>
            <a:r>
              <a:rPr sz="2000" b="1" spc="18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of</a:t>
            </a:r>
            <a:r>
              <a:rPr sz="2000" b="1" spc="17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the</a:t>
            </a:r>
            <a:r>
              <a:rPr sz="2000" b="1" spc="175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label</a:t>
            </a:r>
            <a:r>
              <a:rPr sz="2000" b="1" spc="160" dirty="0">
                <a:latin typeface="Times New Roman"/>
                <a:cs typeface="Times New Roman"/>
              </a:rPr>
              <a:t> </a:t>
            </a:r>
            <a:r>
              <a:rPr lang="en-US" sz="2000" b="1" spc="16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and</a:t>
            </a: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all labeling </a:t>
            </a:r>
            <a:r>
              <a:rPr sz="2000" b="1" spc="-5" dirty="0">
                <a:latin typeface="Times New Roman"/>
                <a:cs typeface="Times New Roman"/>
              </a:rPr>
              <a:t>proposed </a:t>
            </a:r>
            <a:r>
              <a:rPr sz="2000" b="1" dirty="0">
                <a:latin typeface="Times New Roman"/>
                <a:cs typeface="Times New Roman"/>
              </a:rPr>
              <a:t>for the drug</a:t>
            </a:r>
            <a:r>
              <a:rPr sz="2000" b="1" spc="-16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product.</a:t>
            </a:r>
            <a:r>
              <a:rPr lang="en-US" sz="2000" spc="-5" dirty="0">
                <a:latin typeface="Times New Roman"/>
                <a:cs typeface="Times New Roman"/>
              </a:rPr>
              <a:t>  </a:t>
            </a:r>
            <a:r>
              <a:rPr sz="2000" b="1" dirty="0">
                <a:latin typeface="Times New Roman"/>
                <a:cs typeface="Times New Roman"/>
              </a:rPr>
              <a:t>M</a:t>
            </a:r>
            <a:r>
              <a:rPr sz="2000" b="1" spc="-10" dirty="0">
                <a:latin typeface="Times New Roman"/>
                <a:cs typeface="Times New Roman"/>
              </a:rPr>
              <a:t>et</a:t>
            </a:r>
            <a:r>
              <a:rPr sz="2000" b="1" dirty="0">
                <a:latin typeface="Times New Roman"/>
                <a:cs typeface="Times New Roman"/>
              </a:rPr>
              <a:t>h</a:t>
            </a:r>
            <a:r>
              <a:rPr sz="2000" b="1" spc="5" dirty="0">
                <a:latin typeface="Times New Roman"/>
                <a:cs typeface="Times New Roman"/>
              </a:rPr>
              <a:t>o</a:t>
            </a:r>
            <a:r>
              <a:rPr sz="2000" b="1" spc="-10" dirty="0">
                <a:latin typeface="Times New Roman"/>
                <a:cs typeface="Times New Roman"/>
              </a:rPr>
              <a:t>d</a:t>
            </a:r>
            <a:r>
              <a:rPr sz="2000" b="1" dirty="0">
                <a:latin typeface="Times New Roman"/>
                <a:cs typeface="Times New Roman"/>
              </a:rPr>
              <a:t>s</a:t>
            </a:r>
            <a:r>
              <a:rPr lang="en-US" sz="2000" b="1" dirty="0">
                <a:latin typeface="Times New Roman"/>
                <a:cs typeface="Times New Roman"/>
              </a:rPr>
              <a:t>-</a:t>
            </a:r>
            <a:r>
              <a:rPr sz="2000" b="1" dirty="0">
                <a:latin typeface="Times New Roman"/>
                <a:cs typeface="Times New Roman"/>
              </a:rPr>
              <a:t>val</a:t>
            </a:r>
            <a:r>
              <a:rPr sz="2000" b="1" spc="-10" dirty="0">
                <a:latin typeface="Times New Roman"/>
                <a:cs typeface="Times New Roman"/>
              </a:rPr>
              <a:t>id</a:t>
            </a:r>
            <a:r>
              <a:rPr sz="2000" b="1" dirty="0">
                <a:latin typeface="Times New Roman"/>
                <a:cs typeface="Times New Roman"/>
              </a:rPr>
              <a:t>at</a:t>
            </a:r>
            <a:r>
              <a:rPr sz="2000" b="1" spc="-20" dirty="0">
                <a:latin typeface="Times New Roman"/>
                <a:cs typeface="Times New Roman"/>
              </a:rPr>
              <a:t>i</a:t>
            </a:r>
            <a:r>
              <a:rPr sz="2000" b="1" dirty="0">
                <a:latin typeface="Times New Roman"/>
                <a:cs typeface="Times New Roman"/>
              </a:rPr>
              <a:t>on</a:t>
            </a:r>
            <a:r>
              <a:rPr lang="en-US" sz="2000" b="1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d</a:t>
            </a:r>
            <a:r>
              <a:rPr sz="2000" b="1" dirty="0">
                <a:latin typeface="Times New Roman"/>
                <a:cs typeface="Times New Roman"/>
              </a:rPr>
              <a:t>a</a:t>
            </a:r>
            <a:r>
              <a:rPr sz="2000" b="1" spc="-15" dirty="0">
                <a:latin typeface="Times New Roman"/>
                <a:cs typeface="Times New Roman"/>
              </a:rPr>
              <a:t>t</a:t>
            </a:r>
            <a:r>
              <a:rPr sz="2000" b="1" dirty="0">
                <a:latin typeface="Times New Roman"/>
                <a:cs typeface="Times New Roman"/>
              </a:rPr>
              <a:t>a</a:t>
            </a:r>
            <a:r>
              <a:rPr lang="en-US" sz="2000" b="1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m</a:t>
            </a:r>
            <a:r>
              <a:rPr sz="2000" b="1" spc="-15" dirty="0">
                <a:latin typeface="Times New Roman"/>
                <a:cs typeface="Times New Roman"/>
              </a:rPr>
              <a:t>us</a:t>
            </a:r>
            <a:r>
              <a:rPr sz="2000" b="1" dirty="0">
                <a:latin typeface="Times New Roman"/>
                <a:cs typeface="Times New Roman"/>
              </a:rPr>
              <a:t>t</a:t>
            </a:r>
            <a:r>
              <a:rPr lang="en-US" sz="2000" b="1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be</a:t>
            </a:r>
            <a:r>
              <a:rPr lang="en-US" sz="2000" b="1" dirty="0">
                <a:latin typeface="Times New Roman"/>
                <a:cs typeface="Times New Roman"/>
              </a:rPr>
              <a:t>-</a:t>
            </a:r>
            <a:r>
              <a:rPr sz="2000" b="1" spc="-10" dirty="0">
                <a:latin typeface="Times New Roman"/>
                <a:cs typeface="Times New Roman"/>
              </a:rPr>
              <a:t>p</a:t>
            </a:r>
            <a:r>
              <a:rPr sz="2000" b="1" spc="-40" dirty="0">
                <a:latin typeface="Times New Roman"/>
                <a:cs typeface="Times New Roman"/>
              </a:rPr>
              <a:t>r</a:t>
            </a:r>
            <a:r>
              <a:rPr sz="2000" b="1" dirty="0">
                <a:latin typeface="Times New Roman"/>
                <a:cs typeface="Times New Roman"/>
              </a:rPr>
              <a:t>ovided	</a:t>
            </a:r>
            <a:r>
              <a:rPr sz="2000" b="1" spc="-20" dirty="0">
                <a:latin typeface="Times New Roman"/>
                <a:cs typeface="Times New Roman"/>
              </a:rPr>
              <a:t>i</a:t>
            </a:r>
            <a:r>
              <a:rPr sz="2000" b="1" dirty="0">
                <a:latin typeface="Times New Roman"/>
                <a:cs typeface="Times New Roman"/>
              </a:rPr>
              <a:t>n</a:t>
            </a:r>
            <a:r>
              <a:rPr lang="en-US" sz="2000" b="1" dirty="0">
                <a:latin typeface="Times New Roman"/>
                <a:cs typeface="Times New Roman"/>
              </a:rPr>
              <a:t> </a:t>
            </a:r>
            <a:r>
              <a:rPr sz="2000" b="1" dirty="0">
                <a:highlight>
                  <a:srgbClr val="FFFF00"/>
                </a:highlight>
                <a:latin typeface="Times New Roman"/>
                <a:cs typeface="Times New Roman"/>
              </a:rPr>
              <a:t>t</a:t>
            </a:r>
            <a:r>
              <a:rPr sz="20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r</a:t>
            </a:r>
            <a:r>
              <a:rPr sz="2000" b="1" dirty="0">
                <a:highlight>
                  <a:srgbClr val="FFFF00"/>
                </a:highlight>
                <a:latin typeface="Times New Roman"/>
                <a:cs typeface="Times New Roman"/>
              </a:rPr>
              <a:t>ip</a:t>
            </a:r>
            <a:r>
              <a:rPr sz="20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l</a:t>
            </a:r>
            <a:r>
              <a:rPr sz="2000" b="1" dirty="0">
                <a:highlight>
                  <a:srgbClr val="FFFF00"/>
                </a:highlight>
                <a:latin typeface="Times New Roman"/>
                <a:cs typeface="Times New Roman"/>
              </a:rPr>
              <a:t>i</a:t>
            </a:r>
            <a:r>
              <a:rPr sz="2000" b="1" spc="-20" dirty="0">
                <a:highlight>
                  <a:srgbClr val="FFFF00"/>
                </a:highlight>
                <a:latin typeface="Times New Roman"/>
                <a:cs typeface="Times New Roman"/>
              </a:rPr>
              <a:t>c</a:t>
            </a:r>
            <a:r>
              <a:rPr sz="2000" b="1" dirty="0">
                <a:highlight>
                  <a:srgbClr val="FFFF00"/>
                </a:highlight>
                <a:latin typeface="Times New Roman"/>
                <a:cs typeface="Times New Roman"/>
              </a:rPr>
              <a:t>a</a:t>
            </a:r>
            <a:r>
              <a:rPr sz="2000" b="1" spc="5" dirty="0">
                <a:highlight>
                  <a:srgbClr val="FFFF00"/>
                </a:highlight>
                <a:latin typeface="Times New Roman"/>
                <a:cs typeface="Times New Roman"/>
              </a:rPr>
              <a:t>t</a:t>
            </a:r>
            <a:r>
              <a:rPr sz="2000" b="1" dirty="0">
                <a:highlight>
                  <a:srgbClr val="FFFF00"/>
                </a:highlight>
                <a:latin typeface="Times New Roman"/>
                <a:cs typeface="Times New Roman"/>
              </a:rPr>
              <a:t>e</a:t>
            </a:r>
            <a:r>
              <a:rPr lang="en-US" sz="2000" b="1" dirty="0">
                <a:highlight>
                  <a:srgbClr val="FFFF00"/>
                </a:highlight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bec</a:t>
            </a:r>
            <a:r>
              <a:rPr sz="2000" b="1" spc="-10" dirty="0">
                <a:latin typeface="Times New Roman"/>
                <a:cs typeface="Times New Roman"/>
              </a:rPr>
              <a:t>au</a:t>
            </a:r>
            <a:r>
              <a:rPr sz="2000" b="1" dirty="0">
                <a:latin typeface="Times New Roman"/>
                <a:cs typeface="Times New Roman"/>
              </a:rPr>
              <a:t>se	c</a:t>
            </a:r>
            <a:r>
              <a:rPr sz="2000" b="1" spc="-10" dirty="0">
                <a:latin typeface="Times New Roman"/>
                <a:cs typeface="Times New Roman"/>
              </a:rPr>
              <a:t>o</a:t>
            </a:r>
            <a:r>
              <a:rPr sz="2000" b="1" dirty="0">
                <a:latin typeface="Times New Roman"/>
                <a:cs typeface="Times New Roman"/>
              </a:rPr>
              <a:t>pies	a</a:t>
            </a:r>
            <a:r>
              <a:rPr sz="2000" b="1" spc="-35" dirty="0">
                <a:latin typeface="Times New Roman"/>
                <a:cs typeface="Times New Roman"/>
              </a:rPr>
              <a:t>r</a:t>
            </a:r>
            <a:r>
              <a:rPr sz="2000" b="1" dirty="0">
                <a:latin typeface="Times New Roman"/>
                <a:cs typeface="Times New Roman"/>
              </a:rPr>
              <a:t>e  forwarded to two FDA</a:t>
            </a:r>
            <a:r>
              <a:rPr sz="2000" b="1" spc="-14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laboratories.</a:t>
            </a: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9933FF"/>
                </a:solidFill>
                <a:latin typeface="Times New Roman"/>
                <a:cs typeface="Times New Roman"/>
              </a:rPr>
              <a:t>H. </a:t>
            </a:r>
            <a:r>
              <a:rPr sz="2400" b="1" spc="-5" dirty="0">
                <a:solidFill>
                  <a:schemeClr val="bg1"/>
                </a:solidFill>
                <a:latin typeface="Times New Roman"/>
                <a:cs typeface="Times New Roman"/>
              </a:rPr>
              <a:t>Case Report </a:t>
            </a:r>
            <a:r>
              <a:rPr sz="2400" b="1" dirty="0">
                <a:solidFill>
                  <a:schemeClr val="bg1"/>
                </a:solidFill>
                <a:latin typeface="Times New Roman"/>
                <a:cs typeface="Times New Roman"/>
              </a:rPr>
              <a:t>Forms and</a:t>
            </a:r>
            <a:r>
              <a:rPr sz="2400" b="1" spc="-4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2400" b="1" spc="-20" dirty="0">
                <a:solidFill>
                  <a:schemeClr val="bg1"/>
                </a:solidFill>
                <a:latin typeface="Times New Roman"/>
                <a:cs typeface="Times New Roman"/>
              </a:rPr>
              <a:t>Tabulations:</a:t>
            </a:r>
            <a:endParaRPr sz="24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355600" marR="5080" indent="38100" algn="just">
              <a:lnSpc>
                <a:spcPct val="82100"/>
              </a:lnSpc>
            </a:pPr>
            <a:r>
              <a:rPr sz="2000" b="1" dirty="0">
                <a:latin typeface="Times New Roman"/>
                <a:cs typeface="Times New Roman"/>
              </a:rPr>
              <a:t>The </a:t>
            </a:r>
            <a:r>
              <a:rPr sz="2000" b="1" spc="-5" dirty="0">
                <a:latin typeface="Times New Roman"/>
                <a:cs typeface="Times New Roman"/>
              </a:rPr>
              <a:t>sponsor must submit data </a:t>
            </a:r>
            <a:r>
              <a:rPr sz="20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tabulations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spc="-15" dirty="0">
                <a:latin typeface="Times New Roman"/>
                <a:cs typeface="Times New Roman"/>
              </a:rPr>
              <a:t>from </a:t>
            </a:r>
            <a:r>
              <a:rPr sz="2000" b="1" spc="-5" dirty="0">
                <a:latin typeface="Times New Roman"/>
                <a:cs typeface="Times New Roman"/>
              </a:rPr>
              <a:t>each </a:t>
            </a:r>
            <a:r>
              <a:rPr sz="20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Phase </a:t>
            </a:r>
            <a:r>
              <a:rPr sz="2000" b="1" dirty="0">
                <a:highlight>
                  <a:srgbClr val="FFFF00"/>
                </a:highlight>
                <a:latin typeface="Times New Roman"/>
                <a:cs typeface="Times New Roman"/>
              </a:rPr>
              <a:t>II and </a:t>
            </a:r>
            <a:r>
              <a:rPr sz="20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Phase III </a:t>
            </a:r>
            <a:r>
              <a:rPr sz="2000" b="1" spc="-5" dirty="0">
                <a:latin typeface="Times New Roman"/>
                <a:cs typeface="Times New Roman"/>
              </a:rPr>
              <a:t>  study </a:t>
            </a:r>
            <a:r>
              <a:rPr sz="2000" b="1" dirty="0">
                <a:latin typeface="Times New Roman"/>
                <a:cs typeface="Times New Roman"/>
              </a:rPr>
              <a:t>and </a:t>
            </a:r>
            <a:r>
              <a:rPr sz="2000" b="1" spc="-10" dirty="0">
                <a:latin typeface="Times New Roman"/>
                <a:cs typeface="Times New Roman"/>
              </a:rPr>
              <a:t>also </a:t>
            </a:r>
            <a:r>
              <a:rPr sz="2000" b="1" spc="-5" dirty="0">
                <a:latin typeface="Times New Roman"/>
                <a:cs typeface="Times New Roman"/>
              </a:rPr>
              <a:t>the case study </a:t>
            </a:r>
            <a:r>
              <a:rPr sz="2000" b="1" spc="-10" dirty="0">
                <a:latin typeface="Times New Roman"/>
                <a:cs typeface="Times New Roman"/>
              </a:rPr>
              <a:t>report </a:t>
            </a:r>
            <a:r>
              <a:rPr sz="2000" b="1" spc="-5" dirty="0">
                <a:latin typeface="Times New Roman"/>
                <a:cs typeface="Times New Roman"/>
              </a:rPr>
              <a:t>form for every clinical trial patient who   </a:t>
            </a:r>
            <a:r>
              <a:rPr sz="2000" b="1" dirty="0">
                <a:latin typeface="Times New Roman"/>
                <a:cs typeface="Times New Roman"/>
              </a:rPr>
              <a:t>died or </a:t>
            </a:r>
            <a:r>
              <a:rPr sz="2000" b="1" spc="-5" dirty="0">
                <a:latin typeface="Times New Roman"/>
                <a:cs typeface="Times New Roman"/>
              </a:rPr>
              <a:t>withdrew </a:t>
            </a:r>
            <a:r>
              <a:rPr sz="2000" b="1" spc="-10" dirty="0">
                <a:latin typeface="Times New Roman"/>
                <a:cs typeface="Times New Roman"/>
              </a:rPr>
              <a:t>from </a:t>
            </a:r>
            <a:r>
              <a:rPr sz="2000" b="1" dirty="0">
                <a:latin typeface="Times New Roman"/>
                <a:cs typeface="Times New Roman"/>
              </a:rPr>
              <a:t>the study because of an adverse</a:t>
            </a:r>
            <a:r>
              <a:rPr sz="2000" b="1" spc="-20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event.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0"/>
            <a:ext cx="8862060" cy="7666201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2400" b="1" spc="-5" dirty="0">
                <a:solidFill>
                  <a:srgbClr val="9933FF"/>
                </a:solidFill>
                <a:latin typeface="Times New Roman"/>
                <a:cs typeface="Times New Roman"/>
              </a:rPr>
              <a:t>I. </a:t>
            </a:r>
            <a:r>
              <a:rPr sz="2400" b="1" dirty="0">
                <a:solidFill>
                  <a:srgbClr val="9933FF"/>
                </a:solidFill>
                <a:latin typeface="Times New Roman"/>
                <a:cs typeface="Times New Roman"/>
              </a:rPr>
              <a:t>Patent</a:t>
            </a:r>
            <a:r>
              <a:rPr sz="2400" b="1" spc="-10" dirty="0">
                <a:solidFill>
                  <a:srgbClr val="9933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9933FF"/>
                </a:solidFill>
                <a:latin typeface="Times New Roman"/>
                <a:cs typeface="Times New Roman"/>
              </a:rPr>
              <a:t>Information:</a:t>
            </a:r>
            <a:endParaRPr sz="2400" dirty="0">
              <a:latin typeface="Times New Roman"/>
              <a:cs typeface="Times New Roman"/>
            </a:endParaRPr>
          </a:p>
          <a:p>
            <a:pPr marL="355600" marR="5080" indent="571500">
              <a:lnSpc>
                <a:spcPct val="100000"/>
              </a:lnSpc>
              <a:spcBef>
                <a:spcPts val="805"/>
              </a:spcBef>
            </a:pPr>
            <a:r>
              <a:rPr sz="2400" b="1" dirty="0">
                <a:latin typeface="Times New Roman"/>
                <a:cs typeface="Times New Roman"/>
              </a:rPr>
              <a:t>Information must be submitted </a:t>
            </a:r>
            <a:r>
              <a:rPr sz="2400" b="1" spc="-5" dirty="0">
                <a:latin typeface="Times New Roman"/>
                <a:cs typeface="Times New Roman"/>
              </a:rPr>
              <a:t>regarding </a:t>
            </a:r>
            <a:r>
              <a:rPr sz="2400" b="1" dirty="0">
                <a:latin typeface="Times New Roman"/>
                <a:cs typeface="Times New Roman"/>
              </a:rPr>
              <a:t>any patent </a:t>
            </a:r>
            <a:r>
              <a:rPr sz="2400" b="1" spc="-5" dirty="0">
                <a:latin typeface="Times New Roman"/>
                <a:cs typeface="Times New Roman"/>
              </a:rPr>
              <a:t>held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by  </a:t>
            </a:r>
            <a:r>
              <a:rPr sz="2400" b="1" spc="-5" dirty="0">
                <a:latin typeface="Times New Roman"/>
                <a:cs typeface="Times New Roman"/>
              </a:rPr>
              <a:t>the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sponsor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that covers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the drug substance,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formulation,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and 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composition of the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drug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product,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or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method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use. Upon 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approval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of the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NDA,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this information is </a:t>
            </a:r>
            <a:r>
              <a:rPr sz="2400" b="1" spc="-5" dirty="0">
                <a:latin typeface="Times New Roman"/>
                <a:cs typeface="Times New Roman"/>
              </a:rPr>
              <a:t>published </a:t>
            </a:r>
            <a:r>
              <a:rPr sz="2400" b="1" spc="5" dirty="0">
                <a:latin typeface="Times New Roman"/>
                <a:cs typeface="Times New Roman"/>
              </a:rPr>
              <a:t>in </a:t>
            </a:r>
            <a:r>
              <a:rPr sz="2400" b="1" dirty="0">
                <a:latin typeface="Times New Roman"/>
                <a:cs typeface="Times New Roman"/>
              </a:rPr>
              <a:t>the </a:t>
            </a:r>
            <a:r>
              <a:rPr sz="2400" b="1" spc="-55" dirty="0">
                <a:latin typeface="Times New Roman"/>
                <a:cs typeface="Times New Roman"/>
              </a:rPr>
              <a:t>FDA’s  </a:t>
            </a:r>
            <a:r>
              <a:rPr sz="2400" b="1" dirty="0">
                <a:latin typeface="Times New Roman"/>
                <a:cs typeface="Times New Roman"/>
              </a:rPr>
              <a:t>Orange Book </a:t>
            </a:r>
            <a:r>
              <a:rPr sz="2400" b="1" spc="-5" dirty="0">
                <a:latin typeface="Times New Roman"/>
                <a:cs typeface="Times New Roman"/>
              </a:rPr>
              <a:t>(</a:t>
            </a:r>
            <a:r>
              <a:rPr sz="24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known </a:t>
            </a:r>
            <a:r>
              <a:rPr sz="2400" b="1" i="1" dirty="0">
                <a:solidFill>
                  <a:srgbClr val="FF0000"/>
                </a:solidFill>
                <a:latin typeface="Times New Roman"/>
                <a:cs typeface="Times New Roman"/>
              </a:rPr>
              <a:t>formally </a:t>
            </a:r>
            <a:r>
              <a:rPr sz="24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as </a:t>
            </a:r>
            <a:r>
              <a:rPr sz="24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Approved </a:t>
            </a:r>
            <a:r>
              <a:rPr sz="24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Drug </a:t>
            </a:r>
            <a:r>
              <a:rPr sz="24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Products </a:t>
            </a:r>
            <a:r>
              <a:rPr sz="24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with  Therapeutic Equivalence Evaluations</a:t>
            </a:r>
            <a:r>
              <a:rPr sz="2400" b="1" spc="-5" dirty="0">
                <a:latin typeface="Times New Roman"/>
                <a:cs typeface="Times New Roman"/>
              </a:rPr>
              <a:t>) and </a:t>
            </a:r>
            <a:r>
              <a:rPr sz="2400" b="1" dirty="0">
                <a:latin typeface="Times New Roman"/>
                <a:cs typeface="Times New Roman"/>
              </a:rPr>
              <a:t>serves </a:t>
            </a:r>
            <a:r>
              <a:rPr sz="2400" b="1" spc="-5" dirty="0">
                <a:latin typeface="Times New Roman"/>
                <a:cs typeface="Times New Roman"/>
              </a:rPr>
              <a:t>as </a:t>
            </a:r>
            <a:r>
              <a:rPr sz="2400" b="1" dirty="0">
                <a:latin typeface="Times New Roman"/>
                <a:cs typeface="Times New Roman"/>
              </a:rPr>
              <a:t>a </a:t>
            </a:r>
            <a:r>
              <a:rPr sz="2400" b="1" spc="-5" dirty="0">
                <a:latin typeface="Times New Roman"/>
                <a:cs typeface="Times New Roman"/>
              </a:rPr>
              <a:t>guide </a:t>
            </a:r>
            <a:r>
              <a:rPr sz="2400" b="1" dirty="0">
                <a:latin typeface="Times New Roman"/>
                <a:cs typeface="Times New Roman"/>
              </a:rPr>
              <a:t>to  firms </a:t>
            </a:r>
            <a:r>
              <a:rPr sz="2400" b="1" spc="-5" dirty="0">
                <a:latin typeface="Times New Roman"/>
                <a:cs typeface="Times New Roman"/>
              </a:rPr>
              <a:t>wishing </a:t>
            </a:r>
            <a:r>
              <a:rPr sz="2400" b="1" dirty="0">
                <a:latin typeface="Times New Roman"/>
                <a:cs typeface="Times New Roman"/>
              </a:rPr>
              <a:t>to </a:t>
            </a:r>
            <a:r>
              <a:rPr sz="2400" b="1" spc="-5" dirty="0">
                <a:latin typeface="Times New Roman"/>
                <a:cs typeface="Times New Roman"/>
              </a:rPr>
              <a:t>develop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generic copies of the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innovator’s  </a:t>
            </a:r>
            <a:r>
              <a:rPr sz="24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product.</a:t>
            </a:r>
            <a:endParaRPr sz="2400" dirty="0">
              <a:highlight>
                <a:srgbClr val="FFFF00"/>
              </a:highlight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 b="1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95"/>
              </a:spcBef>
            </a:pPr>
            <a:r>
              <a:rPr sz="2400" b="1" dirty="0">
                <a:solidFill>
                  <a:srgbClr val="9933FF"/>
                </a:solidFill>
                <a:latin typeface="Times New Roman"/>
                <a:cs typeface="Times New Roman"/>
              </a:rPr>
              <a:t>J. Patent</a:t>
            </a:r>
            <a:r>
              <a:rPr sz="2400" b="1" spc="-15" dirty="0">
                <a:solidFill>
                  <a:srgbClr val="9933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9933FF"/>
                </a:solidFill>
                <a:latin typeface="Times New Roman"/>
                <a:cs typeface="Times New Roman"/>
              </a:rPr>
              <a:t>Certification.</a:t>
            </a:r>
            <a:endParaRPr lang="en-US" sz="2400" b="1" dirty="0">
              <a:solidFill>
                <a:srgbClr val="9933FF"/>
              </a:solidFill>
              <a:latin typeface="Times New Roman"/>
              <a:cs typeface="Times New Roman"/>
            </a:endParaRPr>
          </a:p>
          <a:p>
            <a:pPr marL="12700">
              <a:spcBef>
                <a:spcPts val="1495"/>
              </a:spcBef>
            </a:pPr>
            <a:endParaRPr lang="en-IN" sz="2400" b="1" dirty="0">
              <a:solidFill>
                <a:srgbClr val="9933FF"/>
              </a:solidFill>
              <a:latin typeface="Times New Roman"/>
              <a:cs typeface="Times New Roman"/>
            </a:endParaRPr>
          </a:p>
          <a:p>
            <a:pPr marL="12700">
              <a:spcBef>
                <a:spcPts val="1495"/>
              </a:spcBef>
            </a:pPr>
            <a:r>
              <a:rPr lang="en-US" sz="2400" b="1" spc="-5" dirty="0">
                <a:latin typeface="Times New Roman"/>
                <a:cs typeface="Times New Roman"/>
              </a:rPr>
              <a:t>Upon </a:t>
            </a:r>
            <a:r>
              <a:rPr lang="en-US" sz="2400" b="1" spc="-10" dirty="0">
                <a:latin typeface="Times New Roman"/>
                <a:cs typeface="Times New Roman"/>
              </a:rPr>
              <a:t>receipt </a:t>
            </a:r>
            <a:r>
              <a:rPr lang="en-US" sz="2400" b="1" dirty="0">
                <a:latin typeface="Times New Roman"/>
                <a:cs typeface="Times New Roman"/>
              </a:rPr>
              <a:t>of </a:t>
            </a:r>
            <a:r>
              <a:rPr lang="en-US" sz="2400" b="1" spc="-5" dirty="0">
                <a:latin typeface="Times New Roman"/>
                <a:cs typeface="Times New Roman"/>
              </a:rPr>
              <a:t>an </a:t>
            </a:r>
            <a:r>
              <a:rPr lang="en-US"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NDA, </a:t>
            </a:r>
            <a:r>
              <a:rPr lang="en-US" sz="2400" b="1" spc="-5" dirty="0">
                <a:latin typeface="Times New Roman"/>
                <a:cs typeface="Times New Roman"/>
              </a:rPr>
              <a:t>the FDA </a:t>
            </a:r>
            <a:r>
              <a:rPr lang="en-US" sz="2400" b="1" dirty="0">
                <a:latin typeface="Times New Roman"/>
                <a:cs typeface="Times New Roman"/>
              </a:rPr>
              <a:t>conducts a </a:t>
            </a:r>
            <a:r>
              <a:rPr lang="en-US" sz="2400" b="1" spc="-10" dirty="0">
                <a:latin typeface="Times New Roman"/>
                <a:cs typeface="Times New Roman"/>
              </a:rPr>
              <a:t>review </a:t>
            </a:r>
            <a:r>
              <a:rPr lang="en-US" sz="2400" b="1" dirty="0">
                <a:latin typeface="Times New Roman"/>
                <a:cs typeface="Times New Roman"/>
              </a:rPr>
              <a:t>of the  application to </a:t>
            </a:r>
            <a:r>
              <a:rPr lang="en-US" sz="2400" b="1" spc="-5" dirty="0">
                <a:latin typeface="Times New Roman"/>
                <a:cs typeface="Times New Roman"/>
              </a:rPr>
              <a:t>determine </a:t>
            </a:r>
            <a:r>
              <a:rPr lang="en-US" sz="2400" b="1" dirty="0">
                <a:latin typeface="Times New Roman"/>
                <a:cs typeface="Times New Roman"/>
              </a:rPr>
              <a:t>its </a:t>
            </a:r>
            <a:r>
              <a:rPr lang="en-US" sz="2400" b="1" spc="-5" dirty="0">
                <a:latin typeface="Times New Roman"/>
                <a:cs typeface="Times New Roman"/>
              </a:rPr>
              <a:t>completeness. </a:t>
            </a:r>
            <a:r>
              <a:rPr lang="en-US" sz="2400" b="1" spc="-10" dirty="0">
                <a:latin typeface="Times New Roman"/>
                <a:cs typeface="Times New Roman"/>
              </a:rPr>
              <a:t>Within </a:t>
            </a:r>
            <a:r>
              <a:rPr lang="en-US" sz="2400" b="1" dirty="0">
                <a:latin typeface="Times New Roman"/>
                <a:cs typeface="Times New Roman"/>
              </a:rPr>
              <a:t>60 </a:t>
            </a:r>
            <a:r>
              <a:rPr lang="en-US" sz="2400" b="1" spc="-5" dirty="0">
                <a:latin typeface="Times New Roman"/>
                <a:cs typeface="Times New Roman"/>
              </a:rPr>
              <a:t>days, the  FDA </a:t>
            </a:r>
            <a:r>
              <a:rPr lang="en-US" sz="2400" b="1" dirty="0">
                <a:latin typeface="Times New Roman"/>
                <a:cs typeface="Times New Roman"/>
              </a:rPr>
              <a:t>either </a:t>
            </a:r>
            <a:r>
              <a:rPr lang="en-US" sz="2400" b="1" spc="-5" dirty="0">
                <a:latin typeface="Times New Roman"/>
                <a:cs typeface="Times New Roman"/>
              </a:rPr>
              <a:t>accepts the filing </a:t>
            </a:r>
            <a:r>
              <a:rPr lang="en-US" sz="2400" b="1" dirty="0">
                <a:latin typeface="Times New Roman"/>
                <a:cs typeface="Times New Roman"/>
              </a:rPr>
              <a:t>or </a:t>
            </a:r>
            <a:r>
              <a:rPr lang="en-US" sz="2400" b="1" spc="-5" dirty="0">
                <a:latin typeface="Times New Roman"/>
                <a:cs typeface="Times New Roman"/>
              </a:rPr>
              <a:t>sends the </a:t>
            </a:r>
            <a:r>
              <a:rPr lang="en-US" sz="2400" b="1" dirty="0">
                <a:latin typeface="Times New Roman"/>
                <a:cs typeface="Times New Roman"/>
              </a:rPr>
              <a:t>applicant </a:t>
            </a:r>
            <a:r>
              <a:rPr lang="en-US" sz="2400" b="1" spc="-5" dirty="0">
                <a:latin typeface="Times New Roman"/>
                <a:cs typeface="Times New Roman"/>
              </a:rPr>
              <a:t>a </a:t>
            </a:r>
            <a:r>
              <a:rPr lang="en-US" sz="2400" b="1" spc="-10" dirty="0">
                <a:latin typeface="Times New Roman"/>
                <a:cs typeface="Times New Roman"/>
              </a:rPr>
              <a:t>“refusal-to-  </a:t>
            </a:r>
            <a:r>
              <a:rPr lang="en-US" sz="2400" b="1" spc="-5" dirty="0">
                <a:latin typeface="Times New Roman"/>
                <a:cs typeface="Times New Roman"/>
              </a:rPr>
              <a:t>file” </a:t>
            </a:r>
            <a:r>
              <a:rPr lang="en-US" sz="2400" b="1" spc="-35" dirty="0">
                <a:latin typeface="Times New Roman"/>
                <a:cs typeface="Times New Roman"/>
              </a:rPr>
              <a:t>letter. </a:t>
            </a:r>
            <a:r>
              <a:rPr lang="en-US" sz="2400" b="1" spc="-5" dirty="0">
                <a:latin typeface="Times New Roman"/>
                <a:cs typeface="Times New Roman"/>
              </a:rPr>
              <a:t>If the applicant </a:t>
            </a:r>
            <a:r>
              <a:rPr lang="en-US" sz="2400" b="1" spc="-10" dirty="0">
                <a:latin typeface="Times New Roman"/>
                <a:cs typeface="Times New Roman"/>
              </a:rPr>
              <a:t>receives </a:t>
            </a:r>
            <a:r>
              <a:rPr lang="en-US" sz="2400" b="1" dirty="0">
                <a:latin typeface="Times New Roman"/>
                <a:cs typeface="Times New Roman"/>
              </a:rPr>
              <a:t>a </a:t>
            </a:r>
            <a:r>
              <a:rPr lang="en-US" sz="2400" b="1" spc="-5" dirty="0">
                <a:latin typeface="Times New Roman"/>
                <a:cs typeface="Times New Roman"/>
              </a:rPr>
              <a:t>“refusal-to-file” </a:t>
            </a:r>
            <a:r>
              <a:rPr lang="en-US" sz="2400" b="1" spc="-35" dirty="0">
                <a:latin typeface="Times New Roman"/>
                <a:cs typeface="Times New Roman"/>
              </a:rPr>
              <a:t>letter, </a:t>
            </a:r>
            <a:r>
              <a:rPr lang="en-US" sz="2400" b="1" dirty="0">
                <a:latin typeface="Times New Roman"/>
                <a:cs typeface="Times New Roman"/>
              </a:rPr>
              <a:t>they  </a:t>
            </a:r>
            <a:r>
              <a:rPr lang="en-US" sz="2400" b="1" spc="-5" dirty="0">
                <a:latin typeface="Times New Roman"/>
                <a:cs typeface="Times New Roman"/>
              </a:rPr>
              <a:t>can </a:t>
            </a:r>
            <a:r>
              <a:rPr lang="en-US" sz="2400" b="1" spc="-10" dirty="0">
                <a:latin typeface="Times New Roman"/>
                <a:cs typeface="Times New Roman"/>
              </a:rPr>
              <a:t>request </a:t>
            </a:r>
            <a:r>
              <a:rPr lang="en-US" sz="2400" b="1" dirty="0">
                <a:latin typeface="Times New Roman"/>
                <a:cs typeface="Times New Roman"/>
              </a:rPr>
              <a:t>a </a:t>
            </a:r>
            <a:r>
              <a:rPr lang="en-US" sz="2400" b="1" spc="-5" dirty="0">
                <a:latin typeface="Times New Roman"/>
                <a:cs typeface="Times New Roman"/>
              </a:rPr>
              <a:t>conference with</a:t>
            </a:r>
            <a:r>
              <a:rPr lang="en-US" sz="2400" b="1" spc="15" dirty="0">
                <a:latin typeface="Times New Roman"/>
                <a:cs typeface="Times New Roman"/>
              </a:rPr>
              <a:t> </a:t>
            </a:r>
            <a:r>
              <a:rPr lang="en-US" sz="2400" b="1" spc="-5" dirty="0">
                <a:latin typeface="Times New Roman"/>
                <a:cs typeface="Times New Roman"/>
              </a:rPr>
              <a:t>FDA.</a:t>
            </a:r>
            <a:endParaRPr lang="en-US"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95"/>
              </a:spcBef>
            </a:pP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95402"/>
            <a:ext cx="8987790" cy="525490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2700" dirty="0">
              <a:latin typeface="Times New Roman"/>
              <a:cs typeface="Times New Roman"/>
            </a:endParaRPr>
          </a:p>
          <a:p>
            <a:pPr marL="12700" marR="2439035">
              <a:lnSpc>
                <a:spcPct val="107900"/>
              </a:lnSpc>
            </a:pPr>
            <a:r>
              <a:rPr sz="2400" b="1" spc="-10" dirty="0">
                <a:latin typeface="Times New Roman"/>
                <a:cs typeface="Times New Roman"/>
              </a:rPr>
              <a:t>Grounds </a:t>
            </a:r>
            <a:r>
              <a:rPr sz="2400" b="1" dirty="0">
                <a:latin typeface="Times New Roman"/>
                <a:cs typeface="Times New Roman"/>
              </a:rPr>
              <a:t>for </a:t>
            </a:r>
            <a:r>
              <a:rPr sz="2400" b="1" spc="-10" dirty="0">
                <a:highlight>
                  <a:srgbClr val="FF00FF"/>
                </a:highlight>
                <a:latin typeface="Times New Roman"/>
                <a:cs typeface="Times New Roman"/>
              </a:rPr>
              <a:t>refusal </a:t>
            </a:r>
            <a:r>
              <a:rPr sz="2400" b="1" dirty="0">
                <a:highlight>
                  <a:srgbClr val="FF00FF"/>
                </a:highlight>
                <a:latin typeface="Times New Roman"/>
                <a:cs typeface="Times New Roman"/>
              </a:rPr>
              <a:t>to file </a:t>
            </a:r>
            <a:r>
              <a:rPr sz="2400" b="1" spc="-5" dirty="0">
                <a:latin typeface="Times New Roman"/>
                <a:cs typeface="Times New Roman"/>
              </a:rPr>
              <a:t>the </a:t>
            </a:r>
            <a:r>
              <a:rPr sz="2400" b="1" dirty="0">
                <a:latin typeface="Times New Roman"/>
                <a:cs typeface="Times New Roman"/>
              </a:rPr>
              <a:t>application</a:t>
            </a:r>
            <a:r>
              <a:rPr sz="2400" b="1" spc="-1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include: 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Form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FDA 356h has not been</a:t>
            </a:r>
            <a:r>
              <a:rPr sz="2400" b="1" spc="-105" dirty="0">
                <a:highlight>
                  <a:srgbClr val="FFFF00"/>
                </a:highlight>
                <a:latin typeface="Times New Roman"/>
                <a:cs typeface="Times New Roman"/>
              </a:rPr>
              <a:t>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completed.</a:t>
            </a:r>
            <a:endParaRPr sz="2400" dirty="0">
              <a:highlight>
                <a:srgbClr val="FFFF00"/>
              </a:highlight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The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format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of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the application is not</a:t>
            </a:r>
            <a:r>
              <a:rPr sz="2400" b="1" spc="-35" dirty="0">
                <a:highlight>
                  <a:srgbClr val="FFFF00"/>
                </a:highlight>
                <a:latin typeface="Times New Roman"/>
                <a:cs typeface="Times New Roman"/>
              </a:rPr>
              <a:t>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correct.</a:t>
            </a:r>
            <a:endParaRPr sz="2400" dirty="0">
              <a:highlight>
                <a:srgbClr val="FFFF00"/>
              </a:highlight>
              <a:latin typeface="Times New Roman"/>
              <a:cs typeface="Times New Roman"/>
            </a:endParaRPr>
          </a:p>
          <a:p>
            <a:pPr marL="355600" marR="6350" indent="-342900">
              <a:lnSpc>
                <a:spcPct val="80000"/>
              </a:lnSpc>
              <a:spcBef>
                <a:spcPts val="805"/>
              </a:spcBef>
              <a:tabLst>
                <a:tab pos="681355" algn="l"/>
                <a:tab pos="4023995" algn="l"/>
                <a:tab pos="4787900" algn="l"/>
                <a:tab pos="6809105" algn="l"/>
              </a:tabLst>
            </a:pP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One	or  </a:t>
            </a:r>
            <a:r>
              <a:rPr sz="2400" b="1" spc="-15" dirty="0">
                <a:highlight>
                  <a:srgbClr val="FFFF00"/>
                </a:highlight>
                <a:latin typeface="Times New Roman"/>
                <a:cs typeface="Times New Roman"/>
              </a:rPr>
              <a:t>more 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item</a:t>
            </a:r>
            <a:r>
              <a:rPr sz="24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is</a:t>
            </a:r>
            <a:r>
              <a:rPr sz="2400" b="1" spc="395" dirty="0">
                <a:highlight>
                  <a:srgbClr val="FFFF00"/>
                </a:highlight>
                <a:latin typeface="Times New Roman"/>
                <a:cs typeface="Times New Roman"/>
              </a:rPr>
              <a:t>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missing	</a:t>
            </a:r>
            <a:r>
              <a:rPr sz="2400" b="1" spc="-15" dirty="0">
                <a:highlight>
                  <a:srgbClr val="FFFF00"/>
                </a:highlight>
                <a:latin typeface="Times New Roman"/>
                <a:cs typeface="Times New Roman"/>
              </a:rPr>
              <a:t>from	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the</a:t>
            </a:r>
            <a:r>
              <a:rPr sz="2400" b="1" spc="409" dirty="0">
                <a:highlight>
                  <a:srgbClr val="FFFF00"/>
                </a:highlight>
                <a:latin typeface="Times New Roman"/>
                <a:cs typeface="Times New Roman"/>
              </a:rPr>
              <a:t>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content</a:t>
            </a:r>
            <a:r>
              <a:rPr sz="2400" b="1" spc="409" dirty="0">
                <a:highlight>
                  <a:srgbClr val="FFFF00"/>
                </a:highlight>
                <a:latin typeface="Times New Roman"/>
                <a:cs typeface="Times New Roman"/>
              </a:rPr>
              <a:t>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as	described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in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the  regulations.</a:t>
            </a:r>
            <a:endParaRPr sz="2400" dirty="0">
              <a:highlight>
                <a:srgbClr val="FFFF00"/>
              </a:highlight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The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manufacturing facilities </a:t>
            </a:r>
            <a:r>
              <a:rPr sz="2400" b="1" spc="-20" dirty="0">
                <a:highlight>
                  <a:srgbClr val="FFFF00"/>
                </a:highlight>
                <a:latin typeface="Times New Roman"/>
                <a:cs typeface="Times New Roman"/>
              </a:rPr>
              <a:t>are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not </a:t>
            </a:r>
            <a:r>
              <a:rPr sz="24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ready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for</a:t>
            </a:r>
            <a:r>
              <a:rPr sz="2400" b="1" spc="-80" dirty="0">
                <a:highlight>
                  <a:srgbClr val="FFFF00"/>
                </a:highlight>
                <a:latin typeface="Times New Roman"/>
                <a:cs typeface="Times New Roman"/>
              </a:rPr>
              <a:t>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inspection.</a:t>
            </a:r>
            <a:endParaRPr sz="2400" dirty="0">
              <a:highlight>
                <a:srgbClr val="FFFF00"/>
              </a:highlight>
              <a:latin typeface="Times New Roman"/>
              <a:cs typeface="Times New Roman"/>
            </a:endParaRPr>
          </a:p>
          <a:p>
            <a:pPr marL="355600" marR="6350" indent="-342900">
              <a:lnSpc>
                <a:spcPct val="80000"/>
              </a:lnSpc>
              <a:spcBef>
                <a:spcPts val="795"/>
              </a:spcBef>
            </a:pP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Complete </a:t>
            </a:r>
            <a:r>
              <a:rPr sz="24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and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accurate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translations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of all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parts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of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the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application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not 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in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English </a:t>
            </a:r>
            <a:r>
              <a:rPr sz="2400" b="1" spc="-20" dirty="0">
                <a:highlight>
                  <a:srgbClr val="FFFF00"/>
                </a:highlight>
                <a:latin typeface="Times New Roman"/>
                <a:cs typeface="Times New Roman"/>
              </a:rPr>
              <a:t>are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not</a:t>
            </a:r>
            <a:r>
              <a:rPr sz="2400" b="1" spc="5" dirty="0">
                <a:highlight>
                  <a:srgbClr val="FFFF00"/>
                </a:highlight>
                <a:latin typeface="Times New Roman"/>
                <a:cs typeface="Times New Roman"/>
              </a:rPr>
              <a:t>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included.</a:t>
            </a:r>
            <a:endParaRPr sz="2400" dirty="0">
              <a:highlight>
                <a:srgbClr val="FFFF00"/>
              </a:highlight>
              <a:latin typeface="Times New Roman"/>
              <a:cs typeface="Times New Roman"/>
            </a:endParaRPr>
          </a:p>
          <a:p>
            <a:pPr marL="355600" marR="6350" indent="-342900">
              <a:lnSpc>
                <a:spcPts val="2310"/>
              </a:lnSpc>
              <a:spcBef>
                <a:spcPts val="780"/>
              </a:spcBef>
            </a:pPr>
            <a:r>
              <a:rPr sz="2400" b="1" spc="-15" dirty="0">
                <a:highlight>
                  <a:srgbClr val="FFFF00"/>
                </a:highlight>
                <a:latin typeface="Times New Roman"/>
                <a:cs typeface="Times New Roman"/>
              </a:rPr>
              <a:t>There </a:t>
            </a:r>
            <a:r>
              <a:rPr sz="2400" b="1" spc="-20" dirty="0">
                <a:highlight>
                  <a:srgbClr val="FFFF00"/>
                </a:highlight>
                <a:latin typeface="Times New Roman"/>
                <a:cs typeface="Times New Roman"/>
              </a:rPr>
              <a:t>are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no statements </a:t>
            </a:r>
            <a:r>
              <a:rPr sz="24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regarding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GLP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compliance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for each of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the  non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clinical</a:t>
            </a:r>
            <a:r>
              <a:rPr sz="2400" b="1" spc="-35" dirty="0">
                <a:highlight>
                  <a:srgbClr val="FFFF00"/>
                </a:highlight>
                <a:latin typeface="Times New Roman"/>
                <a:cs typeface="Times New Roman"/>
              </a:rPr>
              <a:t>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studies.</a:t>
            </a:r>
            <a:endParaRPr sz="2400" dirty="0">
              <a:highlight>
                <a:srgbClr val="FFFF00"/>
              </a:highlight>
              <a:latin typeface="Times New Roman"/>
              <a:cs typeface="Times New Roman"/>
            </a:endParaRPr>
          </a:p>
          <a:p>
            <a:pPr marL="355600" marR="6985" indent="-342900">
              <a:lnSpc>
                <a:spcPts val="2300"/>
              </a:lnSpc>
              <a:spcBef>
                <a:spcPts val="800"/>
              </a:spcBef>
              <a:tabLst>
                <a:tab pos="996950" algn="l"/>
                <a:tab pos="1624965" algn="l"/>
                <a:tab pos="2158365" algn="l"/>
                <a:tab pos="3761740" algn="l"/>
                <a:tab pos="5253990" algn="l"/>
                <a:tab pos="6937375" algn="l"/>
                <a:tab pos="7723505" algn="l"/>
                <a:tab pos="8481060" algn="l"/>
              </a:tabLst>
            </a:pP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T</a:t>
            </a:r>
            <a:r>
              <a:rPr sz="2400" b="1" spc="-15" dirty="0">
                <a:highlight>
                  <a:srgbClr val="FFFF00"/>
                </a:highlight>
                <a:latin typeface="Times New Roman"/>
                <a:cs typeface="Times New Roman"/>
              </a:rPr>
              <a:t>h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e</a:t>
            </a:r>
            <a:r>
              <a:rPr sz="2400" b="1" spc="-45" dirty="0">
                <a:highlight>
                  <a:srgbClr val="FFFF00"/>
                </a:highlight>
                <a:latin typeface="Times New Roman"/>
                <a:cs typeface="Times New Roman"/>
              </a:rPr>
              <a:t>r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e	a</a:t>
            </a:r>
            <a:r>
              <a:rPr sz="2400" b="1" spc="-50" dirty="0">
                <a:highlight>
                  <a:srgbClr val="FFFF00"/>
                </a:highlight>
                <a:latin typeface="Times New Roman"/>
                <a:cs typeface="Times New Roman"/>
              </a:rPr>
              <a:t>r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e	</a:t>
            </a:r>
            <a:r>
              <a:rPr sz="24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n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o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	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sta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te</a:t>
            </a:r>
            <a:r>
              <a:rPr sz="2400" b="1" spc="5" dirty="0">
                <a:highlight>
                  <a:srgbClr val="FFFF00"/>
                </a:highlight>
                <a:latin typeface="Times New Roman"/>
                <a:cs typeface="Times New Roman"/>
              </a:rPr>
              <a:t>m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ents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	</a:t>
            </a:r>
            <a:r>
              <a:rPr sz="2400" b="1" spc="-50" dirty="0">
                <a:highlight>
                  <a:srgbClr val="FFFF00"/>
                </a:highlight>
                <a:latin typeface="Times New Roman"/>
                <a:cs typeface="Times New Roman"/>
              </a:rPr>
              <a:t>r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e</a:t>
            </a:r>
            <a:r>
              <a:rPr sz="24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g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arding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	c</a:t>
            </a:r>
            <a:r>
              <a:rPr sz="24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o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mplian</a:t>
            </a:r>
            <a:r>
              <a:rPr sz="24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c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e	</a:t>
            </a:r>
            <a:r>
              <a:rPr sz="2400" b="1" spc="-25" dirty="0">
                <a:highlight>
                  <a:srgbClr val="FFFF00"/>
                </a:highlight>
                <a:latin typeface="Times New Roman"/>
                <a:cs typeface="Times New Roman"/>
              </a:rPr>
              <a:t>w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i</a:t>
            </a:r>
            <a:r>
              <a:rPr sz="2400" b="1" spc="5" dirty="0">
                <a:highlight>
                  <a:srgbClr val="FFFF00"/>
                </a:highlight>
                <a:latin typeface="Times New Roman"/>
                <a:cs typeface="Times New Roman"/>
              </a:rPr>
              <a:t>t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h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	</a:t>
            </a:r>
            <a:r>
              <a:rPr sz="2400" b="1" spc="5" dirty="0">
                <a:highlight>
                  <a:srgbClr val="FFFF00"/>
                </a:highlight>
                <a:latin typeface="Times New Roman"/>
                <a:cs typeface="Times New Roman"/>
              </a:rPr>
              <a:t>I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RB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	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and 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informed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consent regulations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for each of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the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clinical</a:t>
            </a:r>
            <a:r>
              <a:rPr sz="2400" b="1" spc="-110" dirty="0">
                <a:highlight>
                  <a:srgbClr val="FFFF00"/>
                </a:highlight>
                <a:latin typeface="Times New Roman"/>
                <a:cs typeface="Times New Roman"/>
              </a:rPr>
              <a:t>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studies.</a:t>
            </a:r>
            <a:endParaRPr sz="2400" dirty="0">
              <a:highlight>
                <a:srgbClr val="FFFF00"/>
              </a:highlight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The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drug </a:t>
            </a:r>
            <a:r>
              <a:rPr sz="24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product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is </a:t>
            </a:r>
            <a:r>
              <a:rPr sz="24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already covered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by an </a:t>
            </a:r>
            <a:r>
              <a:rPr sz="24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approved NDA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or</a:t>
            </a:r>
            <a:r>
              <a:rPr sz="2400" b="1" spc="-175" dirty="0">
                <a:highlight>
                  <a:srgbClr val="FFFF00"/>
                </a:highlight>
                <a:latin typeface="Times New Roman"/>
                <a:cs typeface="Times New Roman"/>
              </a:rPr>
              <a:t> </a:t>
            </a:r>
            <a:r>
              <a:rPr sz="24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ANDA.</a:t>
            </a:r>
            <a:endParaRPr sz="2400" dirty="0">
              <a:highlight>
                <a:srgbClr val="FFFF00"/>
              </a:highlight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9000" y="152400"/>
            <a:ext cx="1752600" cy="381000"/>
          </a:xfrm>
          <a:prstGeom prst="rect">
            <a:avLst/>
          </a:prstGeom>
          <a:solidFill>
            <a:srgbClr val="959595"/>
          </a:solidFill>
          <a:ln w="9525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370"/>
              </a:spcBef>
            </a:pPr>
            <a:r>
              <a:rPr sz="1800" b="1" spc="-5" dirty="0">
                <a:latin typeface="Arial"/>
                <a:cs typeface="Arial"/>
              </a:rPr>
              <a:t>Drug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Sponsor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10000" y="762000"/>
            <a:ext cx="914400" cy="304800"/>
          </a:xfrm>
          <a:prstGeom prst="rect">
            <a:avLst/>
          </a:prstGeom>
          <a:solidFill>
            <a:srgbClr val="959595"/>
          </a:solidFill>
          <a:ln w="9525">
            <a:solidFill>
              <a:srgbClr val="000000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212725">
              <a:lnSpc>
                <a:spcPct val="100000"/>
              </a:lnSpc>
              <a:spcBef>
                <a:spcPts val="70"/>
              </a:spcBef>
            </a:pPr>
            <a:r>
              <a:rPr sz="1800" b="1" spc="-10" dirty="0">
                <a:latin typeface="Arial"/>
                <a:cs typeface="Arial"/>
              </a:rPr>
              <a:t>NDA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195637" y="1062037"/>
            <a:ext cx="2447925" cy="1304925"/>
            <a:chOff x="3195637" y="1062037"/>
            <a:chExt cx="2447925" cy="1304925"/>
          </a:xfrm>
        </p:grpSpPr>
        <p:sp>
          <p:nvSpPr>
            <p:cNvPr id="5" name="object 5"/>
            <p:cNvSpPr/>
            <p:nvPr/>
          </p:nvSpPr>
          <p:spPr>
            <a:xfrm>
              <a:off x="3200400" y="1066800"/>
              <a:ext cx="2438400" cy="1295400"/>
            </a:xfrm>
            <a:custGeom>
              <a:avLst/>
              <a:gdLst/>
              <a:ahLst/>
              <a:cxnLst/>
              <a:rect l="l" t="t" r="r" b="b"/>
              <a:pathLst>
                <a:path w="2438400" h="1295400">
                  <a:moveTo>
                    <a:pt x="1639315" y="0"/>
                  </a:moveTo>
                  <a:lnTo>
                    <a:pt x="1219200" y="347852"/>
                  </a:lnTo>
                  <a:lnTo>
                    <a:pt x="942848" y="137667"/>
                  </a:lnTo>
                  <a:lnTo>
                    <a:pt x="825500" y="378967"/>
                  </a:lnTo>
                  <a:lnTo>
                    <a:pt x="41782" y="137667"/>
                  </a:lnTo>
                  <a:lnTo>
                    <a:pt x="522350" y="456819"/>
                  </a:lnTo>
                  <a:lnTo>
                    <a:pt x="0" y="516636"/>
                  </a:lnTo>
                  <a:lnTo>
                    <a:pt x="420115" y="706120"/>
                  </a:lnTo>
                  <a:lnTo>
                    <a:pt x="15239" y="874776"/>
                  </a:lnTo>
                  <a:lnTo>
                    <a:pt x="639699" y="835787"/>
                  </a:lnTo>
                  <a:lnTo>
                    <a:pt x="537590" y="1056513"/>
                  </a:lnTo>
                  <a:lnTo>
                    <a:pt x="870965" y="937133"/>
                  </a:lnTo>
                  <a:lnTo>
                    <a:pt x="957834" y="1295400"/>
                  </a:lnTo>
                  <a:lnTo>
                    <a:pt x="1188974" y="895730"/>
                  </a:lnTo>
                  <a:lnTo>
                    <a:pt x="1495425" y="1183639"/>
                  </a:lnTo>
                  <a:lnTo>
                    <a:pt x="1582674" y="867028"/>
                  </a:lnTo>
                  <a:lnTo>
                    <a:pt x="2048383" y="1085214"/>
                  </a:lnTo>
                  <a:lnTo>
                    <a:pt x="1900682" y="776097"/>
                  </a:lnTo>
                  <a:lnTo>
                    <a:pt x="2438400" y="797051"/>
                  </a:lnTo>
                  <a:lnTo>
                    <a:pt x="1987677" y="628269"/>
                  </a:lnTo>
                  <a:lnTo>
                    <a:pt x="2381630" y="487934"/>
                  </a:lnTo>
                  <a:lnTo>
                    <a:pt x="1885441" y="438658"/>
                  </a:lnTo>
                  <a:lnTo>
                    <a:pt x="2074926" y="267335"/>
                  </a:lnTo>
                  <a:lnTo>
                    <a:pt x="1597914" y="319404"/>
                  </a:lnTo>
                  <a:lnTo>
                    <a:pt x="1639315" y="0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200400" y="1066800"/>
              <a:ext cx="2438400" cy="1295400"/>
            </a:xfrm>
            <a:custGeom>
              <a:avLst/>
              <a:gdLst/>
              <a:ahLst/>
              <a:cxnLst/>
              <a:rect l="l" t="t" r="r" b="b"/>
              <a:pathLst>
                <a:path w="2438400" h="1295400">
                  <a:moveTo>
                    <a:pt x="1219200" y="347852"/>
                  </a:moveTo>
                  <a:lnTo>
                    <a:pt x="1639315" y="0"/>
                  </a:lnTo>
                  <a:lnTo>
                    <a:pt x="1597914" y="319404"/>
                  </a:lnTo>
                  <a:lnTo>
                    <a:pt x="2074926" y="267335"/>
                  </a:lnTo>
                  <a:lnTo>
                    <a:pt x="1885441" y="438658"/>
                  </a:lnTo>
                  <a:lnTo>
                    <a:pt x="2381630" y="487934"/>
                  </a:lnTo>
                  <a:lnTo>
                    <a:pt x="1987677" y="628269"/>
                  </a:lnTo>
                  <a:lnTo>
                    <a:pt x="2438400" y="797051"/>
                  </a:lnTo>
                  <a:lnTo>
                    <a:pt x="1900682" y="776097"/>
                  </a:lnTo>
                  <a:lnTo>
                    <a:pt x="2048383" y="1085214"/>
                  </a:lnTo>
                  <a:lnTo>
                    <a:pt x="1582674" y="867028"/>
                  </a:lnTo>
                  <a:lnTo>
                    <a:pt x="1495425" y="1183639"/>
                  </a:lnTo>
                  <a:lnTo>
                    <a:pt x="1188974" y="895730"/>
                  </a:lnTo>
                  <a:lnTo>
                    <a:pt x="957834" y="1295400"/>
                  </a:lnTo>
                  <a:lnTo>
                    <a:pt x="870965" y="937133"/>
                  </a:lnTo>
                  <a:lnTo>
                    <a:pt x="537590" y="1056513"/>
                  </a:lnTo>
                  <a:lnTo>
                    <a:pt x="639699" y="835787"/>
                  </a:lnTo>
                  <a:lnTo>
                    <a:pt x="15239" y="874776"/>
                  </a:lnTo>
                  <a:lnTo>
                    <a:pt x="420115" y="706120"/>
                  </a:lnTo>
                  <a:lnTo>
                    <a:pt x="0" y="516636"/>
                  </a:lnTo>
                  <a:lnTo>
                    <a:pt x="522350" y="456819"/>
                  </a:lnTo>
                  <a:lnTo>
                    <a:pt x="41782" y="137667"/>
                  </a:lnTo>
                  <a:lnTo>
                    <a:pt x="825500" y="378967"/>
                  </a:lnTo>
                  <a:lnTo>
                    <a:pt x="942848" y="137667"/>
                  </a:lnTo>
                  <a:lnTo>
                    <a:pt x="1219200" y="347852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738117" y="1381505"/>
            <a:ext cx="12649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3679" marR="5080" indent="-220979">
              <a:lnSpc>
                <a:spcPct val="100000"/>
              </a:lnSpc>
              <a:spcBef>
                <a:spcPts val="100"/>
              </a:spcBef>
            </a:pPr>
            <a:r>
              <a:rPr sz="1800" b="1" spc="-60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p</a:t>
            </a:r>
            <a:r>
              <a:rPr sz="1800" b="1" spc="5" dirty="0">
                <a:latin typeface="Arial"/>
                <a:cs typeface="Arial"/>
              </a:rPr>
              <a:t>p</a:t>
            </a:r>
            <a:r>
              <a:rPr sz="1800" b="1" dirty="0">
                <a:latin typeface="Arial"/>
                <a:cs typeface="Arial"/>
              </a:rPr>
              <a:t>l</a:t>
            </a:r>
            <a:r>
              <a:rPr sz="1800" b="1" spc="5" dirty="0">
                <a:latin typeface="Arial"/>
                <a:cs typeface="Arial"/>
              </a:rPr>
              <a:t>i</a:t>
            </a:r>
            <a:r>
              <a:rPr sz="1800" b="1" spc="-5" dirty="0">
                <a:latin typeface="Arial"/>
                <a:cs typeface="Arial"/>
              </a:rPr>
              <a:t>c</a:t>
            </a:r>
            <a:r>
              <a:rPr sz="1800" b="1" spc="-1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ti</a:t>
            </a:r>
            <a:r>
              <a:rPr sz="1800" b="1" spc="5" dirty="0">
                <a:latin typeface="Arial"/>
                <a:cs typeface="Arial"/>
              </a:rPr>
              <a:t>o</a:t>
            </a:r>
            <a:r>
              <a:rPr sz="1800" b="1" dirty="0">
                <a:latin typeface="Arial"/>
                <a:cs typeface="Arial"/>
              </a:rPr>
              <a:t>n  Filable?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13175" y="2315083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70" dirty="0">
                <a:solidFill>
                  <a:srgbClr val="9933FF"/>
                </a:solidFill>
                <a:latin typeface="Arial"/>
                <a:cs typeface="Arial"/>
              </a:rPr>
              <a:t>Y</a:t>
            </a:r>
            <a:r>
              <a:rPr sz="1200" b="1" spc="-5" dirty="0">
                <a:solidFill>
                  <a:srgbClr val="9933FF"/>
                </a:solidFill>
                <a:latin typeface="Arial"/>
                <a:cs typeface="Arial"/>
              </a:rPr>
              <a:t>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18428" y="1400302"/>
            <a:ext cx="2279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3300"/>
                </a:solidFill>
                <a:latin typeface="Arial"/>
                <a:cs typeface="Arial"/>
              </a:rPr>
              <a:t>No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172200" y="1524000"/>
            <a:ext cx="2971800" cy="457200"/>
          </a:xfrm>
          <a:custGeom>
            <a:avLst/>
            <a:gdLst/>
            <a:ahLst/>
            <a:cxnLst/>
            <a:rect l="l" t="t" r="r" b="b"/>
            <a:pathLst>
              <a:path w="2971800" h="457200">
                <a:moveTo>
                  <a:pt x="2971800" y="0"/>
                </a:moveTo>
                <a:lnTo>
                  <a:pt x="0" y="0"/>
                </a:lnTo>
                <a:lnTo>
                  <a:pt x="0" y="457200"/>
                </a:lnTo>
                <a:lnTo>
                  <a:pt x="2971800" y="457200"/>
                </a:lnTo>
                <a:lnTo>
                  <a:pt x="29718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172200" y="1524000"/>
            <a:ext cx="2971800" cy="45720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8509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670"/>
              </a:spcBef>
            </a:pPr>
            <a:r>
              <a:rPr sz="1800" b="1" spc="-5" dirty="0">
                <a:solidFill>
                  <a:srgbClr val="FF3300"/>
                </a:solidFill>
                <a:latin typeface="Arial"/>
                <a:cs typeface="Arial"/>
              </a:rPr>
              <a:t>Refuse </a:t>
            </a:r>
            <a:r>
              <a:rPr sz="1800" b="1" dirty="0">
                <a:solidFill>
                  <a:srgbClr val="FF3300"/>
                </a:solidFill>
                <a:latin typeface="Arial"/>
                <a:cs typeface="Arial"/>
              </a:rPr>
              <a:t>to </a:t>
            </a:r>
            <a:r>
              <a:rPr sz="1800" b="1" spc="-5" dirty="0">
                <a:solidFill>
                  <a:srgbClr val="FF3300"/>
                </a:solidFill>
                <a:latin typeface="Arial"/>
                <a:cs typeface="Arial"/>
              </a:rPr>
              <a:t>file letter issues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5181600" y="266700"/>
            <a:ext cx="1529080" cy="1338580"/>
            <a:chOff x="5181600" y="266700"/>
            <a:chExt cx="1529080" cy="1338580"/>
          </a:xfrm>
        </p:grpSpPr>
        <p:sp>
          <p:nvSpPr>
            <p:cNvPr id="13" name="object 13"/>
            <p:cNvSpPr/>
            <p:nvPr/>
          </p:nvSpPr>
          <p:spPr>
            <a:xfrm>
              <a:off x="5181600" y="266700"/>
              <a:ext cx="1524000" cy="76200"/>
            </a:xfrm>
            <a:custGeom>
              <a:avLst/>
              <a:gdLst/>
              <a:ahLst/>
              <a:cxnLst/>
              <a:rect l="l" t="t" r="r" b="b"/>
              <a:pathLst>
                <a:path w="1524000" h="76200">
                  <a:moveTo>
                    <a:pt x="76200" y="0"/>
                  </a:moveTo>
                  <a:lnTo>
                    <a:pt x="0" y="38100"/>
                  </a:lnTo>
                  <a:lnTo>
                    <a:pt x="76200" y="76200"/>
                  </a:lnTo>
                  <a:lnTo>
                    <a:pt x="76200" y="44450"/>
                  </a:lnTo>
                  <a:lnTo>
                    <a:pt x="63500" y="44450"/>
                  </a:lnTo>
                  <a:lnTo>
                    <a:pt x="63500" y="31750"/>
                  </a:lnTo>
                  <a:lnTo>
                    <a:pt x="76200" y="31750"/>
                  </a:lnTo>
                  <a:lnTo>
                    <a:pt x="76200" y="0"/>
                  </a:lnTo>
                  <a:close/>
                </a:path>
                <a:path w="1524000" h="76200">
                  <a:moveTo>
                    <a:pt x="76200" y="31750"/>
                  </a:moveTo>
                  <a:lnTo>
                    <a:pt x="63500" y="31750"/>
                  </a:lnTo>
                  <a:lnTo>
                    <a:pt x="63500" y="44450"/>
                  </a:lnTo>
                  <a:lnTo>
                    <a:pt x="76200" y="44450"/>
                  </a:lnTo>
                  <a:lnTo>
                    <a:pt x="76200" y="31750"/>
                  </a:lnTo>
                  <a:close/>
                </a:path>
                <a:path w="1524000" h="76200">
                  <a:moveTo>
                    <a:pt x="1524000" y="31750"/>
                  </a:moveTo>
                  <a:lnTo>
                    <a:pt x="76200" y="31750"/>
                  </a:lnTo>
                  <a:lnTo>
                    <a:pt x="76200" y="44450"/>
                  </a:lnTo>
                  <a:lnTo>
                    <a:pt x="1524000" y="44450"/>
                  </a:lnTo>
                  <a:lnTo>
                    <a:pt x="1524000" y="31750"/>
                  </a:lnTo>
                  <a:close/>
                </a:path>
              </a:pathLst>
            </a:custGeom>
            <a:solidFill>
              <a:srgbClr val="4343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705600" y="304800"/>
              <a:ext cx="0" cy="1295400"/>
            </a:xfrm>
            <a:custGeom>
              <a:avLst/>
              <a:gdLst/>
              <a:ahLst/>
              <a:cxnLst/>
              <a:rect l="l" t="t" r="r" b="b"/>
              <a:pathLst>
                <a:path h="1295400">
                  <a:moveTo>
                    <a:pt x="0" y="0"/>
                  </a:moveTo>
                  <a:lnTo>
                    <a:pt x="0" y="129540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971800" y="2590800"/>
            <a:ext cx="2895600" cy="381000"/>
          </a:xfrm>
          <a:prstGeom prst="rect">
            <a:avLst/>
          </a:prstGeom>
          <a:solidFill>
            <a:srgbClr val="959595"/>
          </a:solidFill>
          <a:ln w="9525">
            <a:solidFill>
              <a:srgbClr val="000000"/>
            </a:solidFill>
          </a:ln>
        </p:spPr>
        <p:txBody>
          <a:bodyPr vert="horz" wrap="square" lIns="0" tIns="47625" rIns="0" bIns="0" rtlCol="0">
            <a:spAutoFit/>
          </a:bodyPr>
          <a:lstStyle/>
          <a:p>
            <a:pPr marL="400050">
              <a:lnSpc>
                <a:spcPct val="100000"/>
              </a:lnSpc>
              <a:spcBef>
                <a:spcPts val="375"/>
              </a:spcBef>
            </a:pPr>
            <a:r>
              <a:rPr sz="1800" b="1" spc="-5" dirty="0">
                <a:latin typeface="Arial"/>
                <a:cs typeface="Arial"/>
              </a:rPr>
              <a:t>Reviewed by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CDER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381500" y="3048000"/>
            <a:ext cx="76200" cy="1676400"/>
          </a:xfrm>
          <a:custGeom>
            <a:avLst/>
            <a:gdLst/>
            <a:ahLst/>
            <a:cxnLst/>
            <a:rect l="l" t="t" r="r" b="b"/>
            <a:pathLst>
              <a:path w="76200" h="1676400">
                <a:moveTo>
                  <a:pt x="31750" y="1600200"/>
                </a:moveTo>
                <a:lnTo>
                  <a:pt x="0" y="1600200"/>
                </a:lnTo>
                <a:lnTo>
                  <a:pt x="38100" y="1676400"/>
                </a:lnTo>
                <a:lnTo>
                  <a:pt x="69850" y="1612900"/>
                </a:lnTo>
                <a:lnTo>
                  <a:pt x="31750" y="1612900"/>
                </a:lnTo>
                <a:lnTo>
                  <a:pt x="31750" y="1600200"/>
                </a:lnTo>
                <a:close/>
              </a:path>
              <a:path w="76200" h="1676400">
                <a:moveTo>
                  <a:pt x="44450" y="0"/>
                </a:moveTo>
                <a:lnTo>
                  <a:pt x="31750" y="0"/>
                </a:lnTo>
                <a:lnTo>
                  <a:pt x="31750" y="1612900"/>
                </a:lnTo>
                <a:lnTo>
                  <a:pt x="44450" y="1612900"/>
                </a:lnTo>
                <a:lnTo>
                  <a:pt x="44450" y="0"/>
                </a:lnTo>
                <a:close/>
              </a:path>
              <a:path w="76200" h="1676400">
                <a:moveTo>
                  <a:pt x="76200" y="1600200"/>
                </a:moveTo>
                <a:lnTo>
                  <a:pt x="44450" y="1600200"/>
                </a:lnTo>
                <a:lnTo>
                  <a:pt x="44450" y="1612900"/>
                </a:lnTo>
                <a:lnTo>
                  <a:pt x="69850" y="1612900"/>
                </a:lnTo>
                <a:lnTo>
                  <a:pt x="76200" y="1600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909637" y="3119437"/>
          <a:ext cx="7086600" cy="228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2400">
                <a:tc rowSpan="2">
                  <a:txBody>
                    <a:bodyPr/>
                    <a:lstStyle/>
                    <a:p>
                      <a:pPr marL="608965">
                        <a:lnSpc>
                          <a:spcPts val="17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Medical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5959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45720">
                        <a:lnSpc>
                          <a:spcPts val="17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Biopharmaceutical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595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5959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595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909637" y="3500437"/>
          <a:ext cx="7086600" cy="228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2400">
                <a:tc rowSpan="2">
                  <a:txBody>
                    <a:bodyPr/>
                    <a:lstStyle/>
                    <a:p>
                      <a:pPr marL="241300">
                        <a:lnSpc>
                          <a:spcPts val="17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Pharmacology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5959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527050">
                        <a:lnSpc>
                          <a:spcPts val="17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Statistical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595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5959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595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833437" y="3881437"/>
          <a:ext cx="7162800" cy="228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2400">
                <a:tc rowSpan="2">
                  <a:txBody>
                    <a:bodyPr/>
                    <a:lstStyle/>
                    <a:p>
                      <a:pPr marL="509905">
                        <a:lnSpc>
                          <a:spcPts val="17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Chemistry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5959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54965">
                        <a:lnSpc>
                          <a:spcPts val="1700"/>
                        </a:lnSpc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Microbiology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595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5959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5959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" name="object 20"/>
          <p:cNvSpPr/>
          <p:nvPr/>
        </p:nvSpPr>
        <p:spPr>
          <a:xfrm>
            <a:off x="4229100" y="533400"/>
            <a:ext cx="76200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4229100" y="1066800"/>
            <a:ext cx="1943100" cy="1524000"/>
            <a:chOff x="4229100" y="1066800"/>
            <a:chExt cx="1943100" cy="1524000"/>
          </a:xfrm>
        </p:grpSpPr>
        <p:sp>
          <p:nvSpPr>
            <p:cNvPr id="22" name="object 22"/>
            <p:cNvSpPr/>
            <p:nvPr/>
          </p:nvSpPr>
          <p:spPr>
            <a:xfrm>
              <a:off x="4229100" y="1066800"/>
              <a:ext cx="76200" cy="228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229100" y="1638299"/>
              <a:ext cx="1943100" cy="952500"/>
            </a:xfrm>
            <a:custGeom>
              <a:avLst/>
              <a:gdLst/>
              <a:ahLst/>
              <a:cxnLst/>
              <a:rect l="l" t="t" r="r" b="b"/>
              <a:pathLst>
                <a:path w="1943100" h="952500">
                  <a:moveTo>
                    <a:pt x="76200" y="876300"/>
                  </a:moveTo>
                  <a:lnTo>
                    <a:pt x="44450" y="876300"/>
                  </a:lnTo>
                  <a:lnTo>
                    <a:pt x="44450" y="571500"/>
                  </a:lnTo>
                  <a:lnTo>
                    <a:pt x="31750" y="571500"/>
                  </a:lnTo>
                  <a:lnTo>
                    <a:pt x="31750" y="876300"/>
                  </a:lnTo>
                  <a:lnTo>
                    <a:pt x="0" y="876300"/>
                  </a:lnTo>
                  <a:lnTo>
                    <a:pt x="38100" y="952500"/>
                  </a:lnTo>
                  <a:lnTo>
                    <a:pt x="69850" y="889000"/>
                  </a:lnTo>
                  <a:lnTo>
                    <a:pt x="76200" y="876300"/>
                  </a:lnTo>
                  <a:close/>
                </a:path>
                <a:path w="1943100" h="952500">
                  <a:moveTo>
                    <a:pt x="1943100" y="38100"/>
                  </a:moveTo>
                  <a:lnTo>
                    <a:pt x="1930400" y="31750"/>
                  </a:lnTo>
                  <a:lnTo>
                    <a:pt x="1866900" y="0"/>
                  </a:lnTo>
                  <a:lnTo>
                    <a:pt x="1866900" y="31750"/>
                  </a:lnTo>
                  <a:lnTo>
                    <a:pt x="1181100" y="31750"/>
                  </a:lnTo>
                  <a:lnTo>
                    <a:pt x="1181100" y="44450"/>
                  </a:lnTo>
                  <a:lnTo>
                    <a:pt x="1866900" y="44450"/>
                  </a:lnTo>
                  <a:lnTo>
                    <a:pt x="1866900" y="76200"/>
                  </a:lnTo>
                  <a:lnTo>
                    <a:pt x="1930400" y="44450"/>
                  </a:lnTo>
                  <a:lnTo>
                    <a:pt x="1943100" y="38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2662237" y="4414837"/>
            <a:ext cx="3514725" cy="2219325"/>
            <a:chOff x="2662237" y="4414837"/>
            <a:chExt cx="3514725" cy="2219325"/>
          </a:xfrm>
        </p:grpSpPr>
        <p:sp>
          <p:nvSpPr>
            <p:cNvPr id="25" name="object 25"/>
            <p:cNvSpPr/>
            <p:nvPr/>
          </p:nvSpPr>
          <p:spPr>
            <a:xfrm>
              <a:off x="2667000" y="4419600"/>
              <a:ext cx="3505200" cy="2209800"/>
            </a:xfrm>
            <a:custGeom>
              <a:avLst/>
              <a:gdLst/>
              <a:ahLst/>
              <a:cxnLst/>
              <a:rect l="l" t="t" r="r" b="b"/>
              <a:pathLst>
                <a:path w="3505200" h="2209800">
                  <a:moveTo>
                    <a:pt x="2356612" y="0"/>
                  </a:moveTo>
                  <a:lnTo>
                    <a:pt x="1752600" y="593344"/>
                  </a:lnTo>
                  <a:lnTo>
                    <a:pt x="1355344" y="234823"/>
                  </a:lnTo>
                  <a:lnTo>
                    <a:pt x="1186561" y="646557"/>
                  </a:lnTo>
                  <a:lnTo>
                    <a:pt x="60070" y="234823"/>
                  </a:lnTo>
                  <a:lnTo>
                    <a:pt x="750824" y="779272"/>
                  </a:lnTo>
                  <a:lnTo>
                    <a:pt x="0" y="881380"/>
                  </a:lnTo>
                  <a:lnTo>
                    <a:pt x="604012" y="1204645"/>
                  </a:lnTo>
                  <a:lnTo>
                    <a:pt x="21843" y="1492326"/>
                  </a:lnTo>
                  <a:lnTo>
                    <a:pt x="919607" y="1425829"/>
                  </a:lnTo>
                  <a:lnTo>
                    <a:pt x="772795" y="1802320"/>
                  </a:lnTo>
                  <a:lnTo>
                    <a:pt x="1251965" y="1598726"/>
                  </a:lnTo>
                  <a:lnTo>
                    <a:pt x="1376934" y="2209800"/>
                  </a:lnTo>
                  <a:lnTo>
                    <a:pt x="1709165" y="1527937"/>
                  </a:lnTo>
                  <a:lnTo>
                    <a:pt x="2149729" y="2019198"/>
                  </a:lnTo>
                  <a:lnTo>
                    <a:pt x="2275078" y="1479029"/>
                  </a:lnTo>
                  <a:lnTo>
                    <a:pt x="2944495" y="1851215"/>
                  </a:lnTo>
                  <a:lnTo>
                    <a:pt x="2732278" y="1324038"/>
                  </a:lnTo>
                  <a:lnTo>
                    <a:pt x="3505200" y="1359636"/>
                  </a:lnTo>
                  <a:lnTo>
                    <a:pt x="2857246" y="1071626"/>
                  </a:lnTo>
                  <a:lnTo>
                    <a:pt x="3423539" y="832485"/>
                  </a:lnTo>
                  <a:lnTo>
                    <a:pt x="2710307" y="748411"/>
                  </a:lnTo>
                  <a:lnTo>
                    <a:pt x="2982722" y="455930"/>
                  </a:lnTo>
                  <a:lnTo>
                    <a:pt x="2297049" y="544830"/>
                  </a:lnTo>
                  <a:lnTo>
                    <a:pt x="2356612" y="0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667000" y="4419600"/>
              <a:ext cx="3505200" cy="2209800"/>
            </a:xfrm>
            <a:custGeom>
              <a:avLst/>
              <a:gdLst/>
              <a:ahLst/>
              <a:cxnLst/>
              <a:rect l="l" t="t" r="r" b="b"/>
              <a:pathLst>
                <a:path w="3505200" h="2209800">
                  <a:moveTo>
                    <a:pt x="1752600" y="593344"/>
                  </a:moveTo>
                  <a:lnTo>
                    <a:pt x="2356612" y="0"/>
                  </a:lnTo>
                  <a:lnTo>
                    <a:pt x="2297049" y="544830"/>
                  </a:lnTo>
                  <a:lnTo>
                    <a:pt x="2982722" y="455930"/>
                  </a:lnTo>
                  <a:lnTo>
                    <a:pt x="2710307" y="748411"/>
                  </a:lnTo>
                  <a:lnTo>
                    <a:pt x="3423539" y="832485"/>
                  </a:lnTo>
                  <a:lnTo>
                    <a:pt x="2857246" y="1071626"/>
                  </a:lnTo>
                  <a:lnTo>
                    <a:pt x="3505200" y="1359636"/>
                  </a:lnTo>
                  <a:lnTo>
                    <a:pt x="2732278" y="1324038"/>
                  </a:lnTo>
                  <a:lnTo>
                    <a:pt x="2944495" y="1851215"/>
                  </a:lnTo>
                  <a:lnTo>
                    <a:pt x="2275078" y="1479029"/>
                  </a:lnTo>
                  <a:lnTo>
                    <a:pt x="2149729" y="2019198"/>
                  </a:lnTo>
                  <a:lnTo>
                    <a:pt x="1709165" y="1527937"/>
                  </a:lnTo>
                  <a:lnTo>
                    <a:pt x="1376934" y="2209800"/>
                  </a:lnTo>
                  <a:lnTo>
                    <a:pt x="1251965" y="1598726"/>
                  </a:lnTo>
                  <a:lnTo>
                    <a:pt x="772795" y="1802320"/>
                  </a:lnTo>
                  <a:lnTo>
                    <a:pt x="919607" y="1425829"/>
                  </a:lnTo>
                  <a:lnTo>
                    <a:pt x="21843" y="1492326"/>
                  </a:lnTo>
                  <a:lnTo>
                    <a:pt x="604012" y="1204645"/>
                  </a:lnTo>
                  <a:lnTo>
                    <a:pt x="0" y="881380"/>
                  </a:lnTo>
                  <a:lnTo>
                    <a:pt x="750824" y="779272"/>
                  </a:lnTo>
                  <a:lnTo>
                    <a:pt x="60070" y="234823"/>
                  </a:lnTo>
                  <a:lnTo>
                    <a:pt x="1186561" y="646557"/>
                  </a:lnTo>
                  <a:lnTo>
                    <a:pt x="1355344" y="234823"/>
                  </a:lnTo>
                  <a:lnTo>
                    <a:pt x="1752600" y="59334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3458971" y="5164073"/>
            <a:ext cx="187896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685" marR="5080" indent="-13462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Review </a:t>
            </a:r>
            <a:r>
              <a:rPr sz="1800" b="1" spc="-5" dirty="0">
                <a:latin typeface="Arial"/>
                <a:cs typeface="Arial"/>
              </a:rPr>
              <a:t>complete  and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acceptable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28" name="object 28"/>
          <p:cNvGraphicFramePr>
            <a:graphicFrameLocks noGrp="1"/>
          </p:cNvGraphicFramePr>
          <p:nvPr/>
        </p:nvGraphicFramePr>
        <p:xfrm>
          <a:off x="147637" y="4186237"/>
          <a:ext cx="8848725" cy="609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19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240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b="1" spc="-10" dirty="0">
                          <a:latin typeface="Arial"/>
                          <a:cs typeface="Arial"/>
                        </a:rPr>
                        <a:t>Advisory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Committee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62865" marR="3175" algn="ctr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Meeting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Meeting 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18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Sponsor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244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44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CCC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81200" y="3429000"/>
            <a:ext cx="1905000" cy="609600"/>
          </a:xfrm>
          <a:prstGeom prst="rect">
            <a:avLst/>
          </a:prstGeom>
          <a:solidFill>
            <a:srgbClr val="959595"/>
          </a:solidFill>
          <a:ln w="9525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276225" marR="126364" indent="-213360">
              <a:lnSpc>
                <a:spcPct val="100000"/>
              </a:lnSpc>
              <a:spcBef>
                <a:spcPts val="200"/>
              </a:spcBef>
            </a:pPr>
            <a:r>
              <a:rPr sz="1800" b="1" spc="-5" dirty="0">
                <a:latin typeface="Arial"/>
                <a:cs typeface="Arial"/>
              </a:rPr>
              <a:t>Labeling</a:t>
            </a:r>
            <a:r>
              <a:rPr sz="1800" b="1" spc="-7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review  Acceptable?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81600" y="3429000"/>
            <a:ext cx="2057400" cy="609600"/>
          </a:xfrm>
          <a:prstGeom prst="rect">
            <a:avLst/>
          </a:prstGeom>
          <a:solidFill>
            <a:srgbClr val="959595"/>
          </a:solidFill>
          <a:ln w="9525">
            <a:solidFill>
              <a:srgbClr val="000000"/>
            </a:solidFill>
          </a:ln>
        </p:spPr>
        <p:txBody>
          <a:bodyPr vert="horz" wrap="square" lIns="0" tIns="25400" rIns="0" bIns="0" rtlCol="0">
            <a:spAutoFit/>
          </a:bodyPr>
          <a:lstStyle/>
          <a:p>
            <a:pPr marL="77470" marR="68580" indent="144780">
              <a:lnSpc>
                <a:spcPct val="100000"/>
              </a:lnSpc>
              <a:spcBef>
                <a:spcPts val="200"/>
              </a:spcBef>
            </a:pPr>
            <a:r>
              <a:rPr sz="1800" b="1" spc="-5" dirty="0">
                <a:latin typeface="Arial"/>
                <a:cs typeface="Arial"/>
              </a:rPr>
              <a:t>Inspections </a:t>
            </a:r>
            <a:r>
              <a:rPr sz="1800" b="1" dirty="0">
                <a:latin typeface="Arial"/>
                <a:cs typeface="Arial"/>
              </a:rPr>
              <a:t>of  </a:t>
            </a:r>
            <a:r>
              <a:rPr sz="1800" b="1" spc="-5" dirty="0">
                <a:latin typeface="Arial"/>
                <a:cs typeface="Arial"/>
              </a:rPr>
              <a:t>sites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acceptable?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19400" y="2585720"/>
            <a:ext cx="842010" cy="614680"/>
          </a:xfrm>
          <a:custGeom>
            <a:avLst/>
            <a:gdLst/>
            <a:ahLst/>
            <a:cxnLst/>
            <a:rect l="l" t="t" r="r" b="b"/>
            <a:pathLst>
              <a:path w="842010" h="614680">
                <a:moveTo>
                  <a:pt x="39243" y="538988"/>
                </a:moveTo>
                <a:lnTo>
                  <a:pt x="0" y="614679"/>
                </a:lnTo>
                <a:lnTo>
                  <a:pt x="84074" y="600709"/>
                </a:lnTo>
                <a:lnTo>
                  <a:pt x="70790" y="582421"/>
                </a:lnTo>
                <a:lnTo>
                  <a:pt x="55118" y="582421"/>
                </a:lnTo>
                <a:lnTo>
                  <a:pt x="47625" y="572134"/>
                </a:lnTo>
                <a:lnTo>
                  <a:pt x="57895" y="564667"/>
                </a:lnTo>
                <a:lnTo>
                  <a:pt x="39243" y="538988"/>
                </a:lnTo>
                <a:close/>
              </a:path>
              <a:path w="842010" h="614680">
                <a:moveTo>
                  <a:pt x="57895" y="564667"/>
                </a:moveTo>
                <a:lnTo>
                  <a:pt x="47625" y="572134"/>
                </a:lnTo>
                <a:lnTo>
                  <a:pt x="55118" y="582421"/>
                </a:lnTo>
                <a:lnTo>
                  <a:pt x="65372" y="574962"/>
                </a:lnTo>
                <a:lnTo>
                  <a:pt x="57895" y="564667"/>
                </a:lnTo>
                <a:close/>
              </a:path>
              <a:path w="842010" h="614680">
                <a:moveTo>
                  <a:pt x="65372" y="574962"/>
                </a:moveTo>
                <a:lnTo>
                  <a:pt x="55118" y="582421"/>
                </a:lnTo>
                <a:lnTo>
                  <a:pt x="70790" y="582421"/>
                </a:lnTo>
                <a:lnTo>
                  <a:pt x="65372" y="574962"/>
                </a:lnTo>
                <a:close/>
              </a:path>
              <a:path w="842010" h="614680">
                <a:moveTo>
                  <a:pt x="834516" y="0"/>
                </a:moveTo>
                <a:lnTo>
                  <a:pt x="57895" y="564667"/>
                </a:lnTo>
                <a:lnTo>
                  <a:pt x="65372" y="574962"/>
                </a:lnTo>
                <a:lnTo>
                  <a:pt x="841883" y="10159"/>
                </a:lnTo>
                <a:lnTo>
                  <a:pt x="8345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505200" y="4419600"/>
            <a:ext cx="1981200" cy="609600"/>
          </a:xfrm>
          <a:prstGeom prst="rect">
            <a:avLst/>
          </a:prstGeom>
          <a:solidFill>
            <a:srgbClr val="959595"/>
          </a:solidFill>
          <a:ln w="9525">
            <a:solidFill>
              <a:srgbClr val="000000"/>
            </a:solidFill>
          </a:ln>
        </p:spPr>
        <p:txBody>
          <a:bodyPr vert="horz" wrap="square" lIns="0" tIns="115570" rIns="0" bIns="0" rtlCol="0">
            <a:spAutoFit/>
          </a:bodyPr>
          <a:lstStyle/>
          <a:p>
            <a:pPr marL="174625">
              <a:lnSpc>
                <a:spcPct val="100000"/>
              </a:lnSpc>
              <a:spcBef>
                <a:spcPts val="910"/>
              </a:spcBef>
            </a:pPr>
            <a:r>
              <a:rPr sz="2400" b="1" spc="-5" dirty="0">
                <a:solidFill>
                  <a:srgbClr val="F86A1B"/>
                </a:solidFill>
                <a:latin typeface="Arial"/>
                <a:cs typeface="Arial"/>
              </a:rPr>
              <a:t>NDA</a:t>
            </a:r>
            <a:r>
              <a:rPr sz="2400" b="1" spc="-100" dirty="0">
                <a:solidFill>
                  <a:srgbClr val="F86A1B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86A1B"/>
                </a:solidFill>
                <a:latin typeface="Arial"/>
                <a:cs typeface="Arial"/>
              </a:rPr>
              <a:t>action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9600" y="2133600"/>
            <a:ext cx="1524000" cy="6096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</a:ln>
        </p:spPr>
        <p:txBody>
          <a:bodyPr vert="horz" wrap="square" lIns="0" tIns="24765" rIns="0" bIns="0" rtlCol="0">
            <a:spAutoFit/>
          </a:bodyPr>
          <a:lstStyle/>
          <a:p>
            <a:pPr marL="370840" marR="320675" indent="-105410">
              <a:lnSpc>
                <a:spcPct val="100000"/>
              </a:lnSpc>
              <a:spcBef>
                <a:spcPts val="195"/>
              </a:spcBef>
            </a:pPr>
            <a:r>
              <a:rPr sz="1800" b="1" dirty="0">
                <a:latin typeface="Arial"/>
                <a:cs typeface="Arial"/>
              </a:rPr>
              <a:t>S</a:t>
            </a:r>
            <a:r>
              <a:rPr sz="1800" b="1" spc="5" dirty="0">
                <a:latin typeface="Arial"/>
                <a:cs typeface="Arial"/>
              </a:rPr>
              <a:t>pon</a:t>
            </a:r>
            <a:r>
              <a:rPr sz="1800" b="1" spc="-5" dirty="0">
                <a:latin typeface="Arial"/>
                <a:cs typeface="Arial"/>
              </a:rPr>
              <a:t>sor  </a:t>
            </a:r>
            <a:r>
              <a:rPr sz="1800" b="1" spc="-10" dirty="0">
                <a:latin typeface="Arial"/>
                <a:cs typeface="Arial"/>
              </a:rPr>
              <a:t>revices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72000" y="419100"/>
            <a:ext cx="2667000" cy="76200"/>
          </a:xfrm>
          <a:custGeom>
            <a:avLst/>
            <a:gdLst/>
            <a:ahLst/>
            <a:cxnLst/>
            <a:rect l="l" t="t" r="r" b="b"/>
            <a:pathLst>
              <a:path w="26670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2667000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2667000" h="76200">
                <a:moveTo>
                  <a:pt x="266700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2667000" y="44450"/>
                </a:lnTo>
                <a:lnTo>
                  <a:pt x="26670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239000" y="3543300"/>
            <a:ext cx="609600" cy="76200"/>
          </a:xfrm>
          <a:custGeom>
            <a:avLst/>
            <a:gdLst/>
            <a:ahLst/>
            <a:cxnLst/>
            <a:rect l="l" t="t" r="r" b="b"/>
            <a:pathLst>
              <a:path w="609600" h="76200">
                <a:moveTo>
                  <a:pt x="533400" y="0"/>
                </a:moveTo>
                <a:lnTo>
                  <a:pt x="533400" y="76200"/>
                </a:lnTo>
                <a:lnTo>
                  <a:pt x="596900" y="44450"/>
                </a:lnTo>
                <a:lnTo>
                  <a:pt x="546100" y="44450"/>
                </a:lnTo>
                <a:lnTo>
                  <a:pt x="546100" y="31750"/>
                </a:lnTo>
                <a:lnTo>
                  <a:pt x="596900" y="31750"/>
                </a:lnTo>
                <a:lnTo>
                  <a:pt x="533400" y="0"/>
                </a:lnTo>
                <a:close/>
              </a:path>
              <a:path w="609600" h="76200">
                <a:moveTo>
                  <a:pt x="53340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533400" y="44450"/>
                </a:lnTo>
                <a:lnTo>
                  <a:pt x="533400" y="31750"/>
                </a:lnTo>
                <a:close/>
              </a:path>
              <a:path w="609600" h="76200">
                <a:moveTo>
                  <a:pt x="596900" y="31750"/>
                </a:moveTo>
                <a:lnTo>
                  <a:pt x="546100" y="31750"/>
                </a:lnTo>
                <a:lnTo>
                  <a:pt x="546100" y="44450"/>
                </a:lnTo>
                <a:lnTo>
                  <a:pt x="596900" y="44450"/>
                </a:lnTo>
                <a:lnTo>
                  <a:pt x="609600" y="38100"/>
                </a:lnTo>
                <a:lnTo>
                  <a:pt x="5969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1485900" y="2743200"/>
            <a:ext cx="495300" cy="919480"/>
            <a:chOff x="1485900" y="2743200"/>
            <a:chExt cx="495300" cy="919480"/>
          </a:xfrm>
        </p:grpSpPr>
        <p:sp>
          <p:nvSpPr>
            <p:cNvPr id="10" name="object 10"/>
            <p:cNvSpPr/>
            <p:nvPr/>
          </p:nvSpPr>
          <p:spPr>
            <a:xfrm>
              <a:off x="1524000" y="3657600"/>
              <a:ext cx="457200" cy="0"/>
            </a:xfrm>
            <a:custGeom>
              <a:avLst/>
              <a:gdLst/>
              <a:ahLst/>
              <a:cxnLst/>
              <a:rect l="l" t="t" r="r" b="b"/>
              <a:pathLst>
                <a:path w="457200">
                  <a:moveTo>
                    <a:pt x="0" y="0"/>
                  </a:moveTo>
                  <a:lnTo>
                    <a:pt x="45720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485900" y="2743200"/>
              <a:ext cx="76200" cy="914400"/>
            </a:xfrm>
            <a:custGeom>
              <a:avLst/>
              <a:gdLst/>
              <a:ahLst/>
              <a:cxnLst/>
              <a:rect l="l" t="t" r="r" b="b"/>
              <a:pathLst>
                <a:path w="76200" h="914400">
                  <a:moveTo>
                    <a:pt x="44450" y="63500"/>
                  </a:moveTo>
                  <a:lnTo>
                    <a:pt x="31750" y="63500"/>
                  </a:lnTo>
                  <a:lnTo>
                    <a:pt x="31750" y="914400"/>
                  </a:lnTo>
                  <a:lnTo>
                    <a:pt x="44450" y="914400"/>
                  </a:lnTo>
                  <a:lnTo>
                    <a:pt x="44450" y="63500"/>
                  </a:lnTo>
                  <a:close/>
                </a:path>
                <a:path w="76200" h="914400">
                  <a:moveTo>
                    <a:pt x="38100" y="0"/>
                  </a:moveTo>
                  <a:lnTo>
                    <a:pt x="0" y="76200"/>
                  </a:lnTo>
                  <a:lnTo>
                    <a:pt x="31750" y="76200"/>
                  </a:lnTo>
                  <a:lnTo>
                    <a:pt x="31750" y="63500"/>
                  </a:lnTo>
                  <a:lnTo>
                    <a:pt x="69850" y="63500"/>
                  </a:lnTo>
                  <a:lnTo>
                    <a:pt x="38100" y="0"/>
                  </a:lnTo>
                  <a:close/>
                </a:path>
                <a:path w="76200" h="914400">
                  <a:moveTo>
                    <a:pt x="69850" y="63500"/>
                  </a:moveTo>
                  <a:lnTo>
                    <a:pt x="44450" y="63500"/>
                  </a:lnTo>
                  <a:lnTo>
                    <a:pt x="44450" y="76200"/>
                  </a:lnTo>
                  <a:lnTo>
                    <a:pt x="76200" y="76200"/>
                  </a:lnTo>
                  <a:lnTo>
                    <a:pt x="69850" y="635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7395209" y="3305936"/>
            <a:ext cx="2279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3300"/>
                </a:solidFill>
                <a:latin typeface="Arial"/>
                <a:cs typeface="Arial"/>
              </a:rPr>
              <a:t>No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80428" y="1934083"/>
            <a:ext cx="2279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3300"/>
                </a:solidFill>
                <a:latin typeface="Arial"/>
                <a:cs typeface="Arial"/>
              </a:rPr>
              <a:t>No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6777037" y="1595437"/>
            <a:ext cx="2371725" cy="1000125"/>
            <a:chOff x="6777037" y="1595437"/>
            <a:chExt cx="2371725" cy="1000125"/>
          </a:xfrm>
        </p:grpSpPr>
        <p:sp>
          <p:nvSpPr>
            <p:cNvPr id="15" name="object 15"/>
            <p:cNvSpPr/>
            <p:nvPr/>
          </p:nvSpPr>
          <p:spPr>
            <a:xfrm>
              <a:off x="6781800" y="1600200"/>
              <a:ext cx="2362200" cy="990600"/>
            </a:xfrm>
            <a:custGeom>
              <a:avLst/>
              <a:gdLst/>
              <a:ahLst/>
              <a:cxnLst/>
              <a:rect l="l" t="t" r="r" b="b"/>
              <a:pathLst>
                <a:path w="2362200" h="990600">
                  <a:moveTo>
                    <a:pt x="2362200" y="0"/>
                  </a:moveTo>
                  <a:lnTo>
                    <a:pt x="0" y="0"/>
                  </a:lnTo>
                  <a:lnTo>
                    <a:pt x="0" y="990600"/>
                  </a:lnTo>
                  <a:lnTo>
                    <a:pt x="2362200" y="990600"/>
                  </a:lnTo>
                  <a:lnTo>
                    <a:pt x="2362200" y="0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781800" y="1600200"/>
              <a:ext cx="2362200" cy="990600"/>
            </a:xfrm>
            <a:custGeom>
              <a:avLst/>
              <a:gdLst/>
              <a:ahLst/>
              <a:cxnLst/>
              <a:rect l="l" t="t" r="r" b="b"/>
              <a:pathLst>
                <a:path w="2362200" h="990600">
                  <a:moveTo>
                    <a:pt x="0" y="990600"/>
                  </a:moveTo>
                  <a:lnTo>
                    <a:pt x="2362200" y="990600"/>
                  </a:lnTo>
                  <a:lnTo>
                    <a:pt x="2362200" y="0"/>
                  </a:lnTo>
                  <a:lnTo>
                    <a:pt x="0" y="0"/>
                  </a:lnTo>
                  <a:lnTo>
                    <a:pt x="0" y="9906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6786562" y="1650314"/>
            <a:ext cx="2357755" cy="880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9095">
              <a:lnSpc>
                <a:spcPct val="100000"/>
              </a:lnSpc>
              <a:spcBef>
                <a:spcPts val="105"/>
              </a:spcBef>
            </a:pPr>
            <a:r>
              <a:rPr sz="1400" b="1" spc="-10" dirty="0">
                <a:latin typeface="Arial"/>
                <a:cs typeface="Arial"/>
              </a:rPr>
              <a:t>Additional </a:t>
            </a:r>
            <a:r>
              <a:rPr sz="1400" b="1" spc="-5" dirty="0">
                <a:latin typeface="Arial"/>
                <a:cs typeface="Arial"/>
              </a:rPr>
              <a:t>info.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Or</a:t>
            </a:r>
            <a:endParaRPr sz="1400">
              <a:latin typeface="Arial"/>
              <a:cs typeface="Arial"/>
            </a:endParaRPr>
          </a:p>
          <a:p>
            <a:pPr marL="150495" marR="146685" indent="632460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Revision  Requested or</a:t>
            </a:r>
            <a:r>
              <a:rPr sz="1400" b="1" spc="-6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Submitted</a:t>
            </a:r>
            <a:endParaRPr sz="1400">
              <a:latin typeface="Arial"/>
              <a:cs typeface="Arial"/>
            </a:endParaRPr>
          </a:p>
          <a:p>
            <a:pPr marL="606425">
              <a:lnSpc>
                <a:spcPct val="100000"/>
              </a:lnSpc>
            </a:pPr>
            <a:r>
              <a:rPr sz="1400" b="1" spc="-5" dirty="0">
                <a:latin typeface="Arial"/>
                <a:cs typeface="Arial"/>
              </a:rPr>
              <a:t>(Amendment)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886200" y="3505200"/>
            <a:ext cx="1295400" cy="0"/>
          </a:xfrm>
          <a:custGeom>
            <a:avLst/>
            <a:gdLst/>
            <a:ahLst/>
            <a:cxnLst/>
            <a:rect l="l" t="t" r="r" b="b"/>
            <a:pathLst>
              <a:path w="1295400">
                <a:moveTo>
                  <a:pt x="0" y="0"/>
                </a:moveTo>
                <a:lnTo>
                  <a:pt x="12954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05755" y="2095499"/>
            <a:ext cx="1299845" cy="1104900"/>
          </a:xfrm>
          <a:custGeom>
            <a:avLst/>
            <a:gdLst/>
            <a:ahLst/>
            <a:cxnLst/>
            <a:rect l="l" t="t" r="r" b="b"/>
            <a:pathLst>
              <a:path w="1299845" h="1104900">
                <a:moveTo>
                  <a:pt x="614045" y="1104900"/>
                </a:moveTo>
                <a:lnTo>
                  <a:pt x="600583" y="1064514"/>
                </a:lnTo>
                <a:lnTo>
                  <a:pt x="587121" y="1024128"/>
                </a:lnTo>
                <a:lnTo>
                  <a:pt x="564692" y="1046556"/>
                </a:lnTo>
                <a:lnTo>
                  <a:pt x="8890" y="490855"/>
                </a:lnTo>
                <a:lnTo>
                  <a:pt x="0" y="499745"/>
                </a:lnTo>
                <a:lnTo>
                  <a:pt x="555688" y="1055560"/>
                </a:lnTo>
                <a:lnTo>
                  <a:pt x="533273" y="1077976"/>
                </a:lnTo>
                <a:lnTo>
                  <a:pt x="614045" y="1104900"/>
                </a:lnTo>
                <a:close/>
              </a:path>
              <a:path w="1299845" h="1104900">
                <a:moveTo>
                  <a:pt x="1299845" y="38100"/>
                </a:moveTo>
                <a:lnTo>
                  <a:pt x="1287145" y="31750"/>
                </a:lnTo>
                <a:lnTo>
                  <a:pt x="1223645" y="0"/>
                </a:lnTo>
                <a:lnTo>
                  <a:pt x="1223645" y="31750"/>
                </a:lnTo>
                <a:lnTo>
                  <a:pt x="690245" y="31750"/>
                </a:lnTo>
                <a:lnTo>
                  <a:pt x="690245" y="44450"/>
                </a:lnTo>
                <a:lnTo>
                  <a:pt x="1223645" y="44450"/>
                </a:lnTo>
                <a:lnTo>
                  <a:pt x="1223645" y="76200"/>
                </a:lnTo>
                <a:lnTo>
                  <a:pt x="1287145" y="44450"/>
                </a:lnTo>
                <a:lnTo>
                  <a:pt x="1299845" y="381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270375" y="3305936"/>
            <a:ext cx="288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70" dirty="0">
                <a:solidFill>
                  <a:srgbClr val="9933FF"/>
                </a:solidFill>
                <a:latin typeface="Arial"/>
                <a:cs typeface="Arial"/>
              </a:rPr>
              <a:t>Y</a:t>
            </a:r>
            <a:r>
              <a:rPr sz="1200" b="1" spc="-5" dirty="0">
                <a:solidFill>
                  <a:srgbClr val="9933FF"/>
                </a:solidFill>
                <a:latin typeface="Arial"/>
                <a:cs typeface="Arial"/>
              </a:rPr>
              <a:t>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911475" y="2723219"/>
            <a:ext cx="3159125" cy="247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25"/>
              </a:lnSpc>
              <a:tabLst>
                <a:tab pos="2895600" algn="l"/>
              </a:tabLst>
            </a:pPr>
            <a:r>
              <a:rPr sz="1200" b="1" spc="-70" dirty="0">
                <a:solidFill>
                  <a:srgbClr val="9933FF"/>
                </a:solidFill>
                <a:latin typeface="Arial"/>
                <a:cs typeface="Arial"/>
              </a:rPr>
              <a:t>Y</a:t>
            </a:r>
            <a:r>
              <a:rPr sz="1200" b="1" spc="-5" dirty="0">
                <a:solidFill>
                  <a:srgbClr val="9933FF"/>
                </a:solidFill>
                <a:latin typeface="Arial"/>
                <a:cs typeface="Arial"/>
              </a:rPr>
              <a:t>es</a:t>
            </a:r>
            <a:r>
              <a:rPr sz="1200" b="1" dirty="0">
                <a:solidFill>
                  <a:srgbClr val="9933FF"/>
                </a:solidFill>
                <a:latin typeface="Arial"/>
                <a:cs typeface="Arial"/>
              </a:rPr>
              <a:t>	</a:t>
            </a:r>
            <a:r>
              <a:rPr sz="1800" b="1" spc="-104" baseline="-27777" dirty="0">
                <a:solidFill>
                  <a:srgbClr val="9933FF"/>
                </a:solidFill>
                <a:latin typeface="Arial"/>
                <a:cs typeface="Arial"/>
              </a:rPr>
              <a:t>Y</a:t>
            </a:r>
            <a:r>
              <a:rPr sz="1800" b="1" spc="-7" baseline="-27777" dirty="0">
                <a:solidFill>
                  <a:srgbClr val="9933FF"/>
                </a:solidFill>
                <a:latin typeface="Arial"/>
                <a:cs typeface="Arial"/>
              </a:rPr>
              <a:t>es</a:t>
            </a:r>
            <a:endParaRPr sz="1800" baseline="-27777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457700" y="3505200"/>
            <a:ext cx="76200" cy="914400"/>
          </a:xfrm>
          <a:custGeom>
            <a:avLst/>
            <a:gdLst/>
            <a:ahLst/>
            <a:cxnLst/>
            <a:rect l="l" t="t" r="r" b="b"/>
            <a:pathLst>
              <a:path w="76200" h="914400">
                <a:moveTo>
                  <a:pt x="31750" y="838200"/>
                </a:moveTo>
                <a:lnTo>
                  <a:pt x="0" y="838200"/>
                </a:lnTo>
                <a:lnTo>
                  <a:pt x="38100" y="914400"/>
                </a:lnTo>
                <a:lnTo>
                  <a:pt x="69850" y="850900"/>
                </a:lnTo>
                <a:lnTo>
                  <a:pt x="31750" y="850900"/>
                </a:lnTo>
                <a:lnTo>
                  <a:pt x="31750" y="838200"/>
                </a:lnTo>
                <a:close/>
              </a:path>
              <a:path w="76200" h="914400">
                <a:moveTo>
                  <a:pt x="44450" y="0"/>
                </a:moveTo>
                <a:lnTo>
                  <a:pt x="31750" y="0"/>
                </a:lnTo>
                <a:lnTo>
                  <a:pt x="31750" y="850900"/>
                </a:lnTo>
                <a:lnTo>
                  <a:pt x="44450" y="850900"/>
                </a:lnTo>
                <a:lnTo>
                  <a:pt x="44450" y="0"/>
                </a:lnTo>
                <a:close/>
              </a:path>
              <a:path w="76200" h="914400">
                <a:moveTo>
                  <a:pt x="76200" y="838200"/>
                </a:moveTo>
                <a:lnTo>
                  <a:pt x="44450" y="838200"/>
                </a:lnTo>
                <a:lnTo>
                  <a:pt x="44450" y="850900"/>
                </a:lnTo>
                <a:lnTo>
                  <a:pt x="69850" y="850900"/>
                </a:lnTo>
                <a:lnTo>
                  <a:pt x="76200" y="838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2967037" y="1595437"/>
            <a:ext cx="3514725" cy="1152525"/>
            <a:chOff x="2967037" y="1595437"/>
            <a:chExt cx="3514725" cy="1152525"/>
          </a:xfrm>
        </p:grpSpPr>
        <p:sp>
          <p:nvSpPr>
            <p:cNvPr id="24" name="object 24"/>
            <p:cNvSpPr/>
            <p:nvPr/>
          </p:nvSpPr>
          <p:spPr>
            <a:xfrm>
              <a:off x="2971800" y="1600200"/>
              <a:ext cx="3505200" cy="1143000"/>
            </a:xfrm>
            <a:custGeom>
              <a:avLst/>
              <a:gdLst/>
              <a:ahLst/>
              <a:cxnLst/>
              <a:rect l="l" t="t" r="r" b="b"/>
              <a:pathLst>
                <a:path w="3505200" h="1143000">
                  <a:moveTo>
                    <a:pt x="2356612" y="0"/>
                  </a:moveTo>
                  <a:lnTo>
                    <a:pt x="1752600" y="306959"/>
                  </a:lnTo>
                  <a:lnTo>
                    <a:pt x="1355344" y="121412"/>
                  </a:lnTo>
                  <a:lnTo>
                    <a:pt x="1186561" y="334390"/>
                  </a:lnTo>
                  <a:lnTo>
                    <a:pt x="60070" y="121412"/>
                  </a:lnTo>
                  <a:lnTo>
                    <a:pt x="750824" y="403098"/>
                  </a:lnTo>
                  <a:lnTo>
                    <a:pt x="0" y="455929"/>
                  </a:lnTo>
                  <a:lnTo>
                    <a:pt x="604012" y="623062"/>
                  </a:lnTo>
                  <a:lnTo>
                    <a:pt x="21843" y="771905"/>
                  </a:lnTo>
                  <a:lnTo>
                    <a:pt x="919607" y="737488"/>
                  </a:lnTo>
                  <a:lnTo>
                    <a:pt x="772795" y="932179"/>
                  </a:lnTo>
                  <a:lnTo>
                    <a:pt x="1251965" y="826897"/>
                  </a:lnTo>
                  <a:lnTo>
                    <a:pt x="1376934" y="1143000"/>
                  </a:lnTo>
                  <a:lnTo>
                    <a:pt x="1709165" y="790321"/>
                  </a:lnTo>
                  <a:lnTo>
                    <a:pt x="2149729" y="1044448"/>
                  </a:lnTo>
                  <a:lnTo>
                    <a:pt x="2275078" y="765048"/>
                  </a:lnTo>
                  <a:lnTo>
                    <a:pt x="2944495" y="957579"/>
                  </a:lnTo>
                  <a:lnTo>
                    <a:pt x="2732278" y="684784"/>
                  </a:lnTo>
                  <a:lnTo>
                    <a:pt x="3505200" y="703199"/>
                  </a:lnTo>
                  <a:lnTo>
                    <a:pt x="2857246" y="554354"/>
                  </a:lnTo>
                  <a:lnTo>
                    <a:pt x="3423539" y="430529"/>
                  </a:lnTo>
                  <a:lnTo>
                    <a:pt x="2710307" y="387096"/>
                  </a:lnTo>
                  <a:lnTo>
                    <a:pt x="2982722" y="235838"/>
                  </a:lnTo>
                  <a:lnTo>
                    <a:pt x="2297049" y="281813"/>
                  </a:lnTo>
                  <a:lnTo>
                    <a:pt x="2356612" y="0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971800" y="1600200"/>
              <a:ext cx="3505200" cy="1143000"/>
            </a:xfrm>
            <a:custGeom>
              <a:avLst/>
              <a:gdLst/>
              <a:ahLst/>
              <a:cxnLst/>
              <a:rect l="l" t="t" r="r" b="b"/>
              <a:pathLst>
                <a:path w="3505200" h="1143000">
                  <a:moveTo>
                    <a:pt x="1752600" y="306959"/>
                  </a:moveTo>
                  <a:lnTo>
                    <a:pt x="2356612" y="0"/>
                  </a:lnTo>
                  <a:lnTo>
                    <a:pt x="2297049" y="281813"/>
                  </a:lnTo>
                  <a:lnTo>
                    <a:pt x="2982722" y="235838"/>
                  </a:lnTo>
                  <a:lnTo>
                    <a:pt x="2710307" y="387096"/>
                  </a:lnTo>
                  <a:lnTo>
                    <a:pt x="3423539" y="430529"/>
                  </a:lnTo>
                  <a:lnTo>
                    <a:pt x="2857246" y="554354"/>
                  </a:lnTo>
                  <a:lnTo>
                    <a:pt x="3505200" y="703199"/>
                  </a:lnTo>
                  <a:lnTo>
                    <a:pt x="2732278" y="684784"/>
                  </a:lnTo>
                  <a:lnTo>
                    <a:pt x="2944495" y="957579"/>
                  </a:lnTo>
                  <a:lnTo>
                    <a:pt x="2275078" y="765048"/>
                  </a:lnTo>
                  <a:lnTo>
                    <a:pt x="2149729" y="1044448"/>
                  </a:lnTo>
                  <a:lnTo>
                    <a:pt x="1709165" y="790321"/>
                  </a:lnTo>
                  <a:lnTo>
                    <a:pt x="1376934" y="1143000"/>
                  </a:lnTo>
                  <a:lnTo>
                    <a:pt x="1251965" y="826897"/>
                  </a:lnTo>
                  <a:lnTo>
                    <a:pt x="772795" y="932179"/>
                  </a:lnTo>
                  <a:lnTo>
                    <a:pt x="919607" y="737488"/>
                  </a:lnTo>
                  <a:lnTo>
                    <a:pt x="21843" y="771905"/>
                  </a:lnTo>
                  <a:lnTo>
                    <a:pt x="604012" y="623062"/>
                  </a:lnTo>
                  <a:lnTo>
                    <a:pt x="0" y="455929"/>
                  </a:lnTo>
                  <a:lnTo>
                    <a:pt x="750824" y="403098"/>
                  </a:lnTo>
                  <a:lnTo>
                    <a:pt x="60070" y="121412"/>
                  </a:lnTo>
                  <a:lnTo>
                    <a:pt x="1186561" y="334390"/>
                  </a:lnTo>
                  <a:lnTo>
                    <a:pt x="1355344" y="121412"/>
                  </a:lnTo>
                  <a:lnTo>
                    <a:pt x="1752600" y="30695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3763771" y="1843532"/>
            <a:ext cx="187896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685" marR="5080" indent="-13462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Review </a:t>
            </a:r>
            <a:r>
              <a:rPr sz="1800" b="1" spc="-5" dirty="0">
                <a:latin typeface="Arial"/>
                <a:cs typeface="Arial"/>
              </a:rPr>
              <a:t>complete  and</a:t>
            </a:r>
            <a:r>
              <a:rPr sz="1800" b="1" spc="-3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acceptable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79194" y="3305936"/>
            <a:ext cx="2279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3300"/>
                </a:solidFill>
                <a:latin typeface="Arial"/>
                <a:cs typeface="Arial"/>
              </a:rPr>
              <a:t>No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2133600" y="0"/>
            <a:ext cx="5110480" cy="2324100"/>
            <a:chOff x="2133600" y="0"/>
            <a:chExt cx="5110480" cy="2324100"/>
          </a:xfrm>
        </p:grpSpPr>
        <p:sp>
          <p:nvSpPr>
            <p:cNvPr id="29" name="object 29"/>
            <p:cNvSpPr/>
            <p:nvPr/>
          </p:nvSpPr>
          <p:spPr>
            <a:xfrm>
              <a:off x="2133600" y="0"/>
              <a:ext cx="2476500" cy="2324100"/>
            </a:xfrm>
            <a:custGeom>
              <a:avLst/>
              <a:gdLst/>
              <a:ahLst/>
              <a:cxnLst/>
              <a:rect l="l" t="t" r="r" b="b"/>
              <a:pathLst>
                <a:path w="2476500" h="2324100">
                  <a:moveTo>
                    <a:pt x="990600" y="2286000"/>
                  </a:moveTo>
                  <a:lnTo>
                    <a:pt x="977900" y="2279650"/>
                  </a:lnTo>
                  <a:lnTo>
                    <a:pt x="914400" y="2247900"/>
                  </a:lnTo>
                  <a:lnTo>
                    <a:pt x="914400" y="2279650"/>
                  </a:lnTo>
                  <a:lnTo>
                    <a:pt x="0" y="2279650"/>
                  </a:lnTo>
                  <a:lnTo>
                    <a:pt x="0" y="2292350"/>
                  </a:lnTo>
                  <a:lnTo>
                    <a:pt x="914400" y="2292350"/>
                  </a:lnTo>
                  <a:lnTo>
                    <a:pt x="914400" y="2324100"/>
                  </a:lnTo>
                  <a:lnTo>
                    <a:pt x="977900" y="2292350"/>
                  </a:lnTo>
                  <a:lnTo>
                    <a:pt x="990600" y="2286000"/>
                  </a:lnTo>
                  <a:close/>
                </a:path>
                <a:path w="2476500" h="2324100">
                  <a:moveTo>
                    <a:pt x="2476500" y="1752600"/>
                  </a:moveTo>
                  <a:lnTo>
                    <a:pt x="2444750" y="1752600"/>
                  </a:lnTo>
                  <a:lnTo>
                    <a:pt x="2444750" y="0"/>
                  </a:lnTo>
                  <a:lnTo>
                    <a:pt x="2432050" y="0"/>
                  </a:lnTo>
                  <a:lnTo>
                    <a:pt x="2432050" y="1752600"/>
                  </a:lnTo>
                  <a:lnTo>
                    <a:pt x="2400300" y="1752600"/>
                  </a:lnTo>
                  <a:lnTo>
                    <a:pt x="2438400" y="1828800"/>
                  </a:lnTo>
                  <a:lnTo>
                    <a:pt x="2470150" y="1765300"/>
                  </a:lnTo>
                  <a:lnTo>
                    <a:pt x="2476500" y="17526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239000" y="457200"/>
              <a:ext cx="0" cy="1066800"/>
            </a:xfrm>
            <a:custGeom>
              <a:avLst/>
              <a:gdLst/>
              <a:ahLst/>
              <a:cxnLst/>
              <a:rect l="l" t="t" r="r" b="b"/>
              <a:pathLst>
                <a:path h="1066800">
                  <a:moveTo>
                    <a:pt x="0" y="0"/>
                  </a:moveTo>
                  <a:lnTo>
                    <a:pt x="0" y="106680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7843837" y="3119437"/>
            <a:ext cx="1304925" cy="771525"/>
            <a:chOff x="7843837" y="3119437"/>
            <a:chExt cx="1304925" cy="771525"/>
          </a:xfrm>
        </p:grpSpPr>
        <p:sp>
          <p:nvSpPr>
            <p:cNvPr id="32" name="object 32"/>
            <p:cNvSpPr/>
            <p:nvPr/>
          </p:nvSpPr>
          <p:spPr>
            <a:xfrm>
              <a:off x="7848600" y="3124200"/>
              <a:ext cx="1295400" cy="762000"/>
            </a:xfrm>
            <a:custGeom>
              <a:avLst/>
              <a:gdLst/>
              <a:ahLst/>
              <a:cxnLst/>
              <a:rect l="l" t="t" r="r" b="b"/>
              <a:pathLst>
                <a:path w="1295400" h="762000">
                  <a:moveTo>
                    <a:pt x="1295400" y="0"/>
                  </a:moveTo>
                  <a:lnTo>
                    <a:pt x="0" y="0"/>
                  </a:lnTo>
                  <a:lnTo>
                    <a:pt x="0" y="762000"/>
                  </a:lnTo>
                  <a:lnTo>
                    <a:pt x="1295400" y="762000"/>
                  </a:lnTo>
                  <a:lnTo>
                    <a:pt x="1295400" y="0"/>
                  </a:lnTo>
                  <a:close/>
                </a:path>
              </a:pathLst>
            </a:custGeom>
            <a:solidFill>
              <a:srgbClr val="9595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848600" y="3124200"/>
              <a:ext cx="1295400" cy="762000"/>
            </a:xfrm>
            <a:custGeom>
              <a:avLst/>
              <a:gdLst/>
              <a:ahLst/>
              <a:cxnLst/>
              <a:rect l="l" t="t" r="r" b="b"/>
              <a:pathLst>
                <a:path w="1295400" h="762000">
                  <a:moveTo>
                    <a:pt x="0" y="762000"/>
                  </a:moveTo>
                  <a:lnTo>
                    <a:pt x="1295400" y="762000"/>
                  </a:lnTo>
                  <a:lnTo>
                    <a:pt x="1295400" y="0"/>
                  </a:lnTo>
                  <a:lnTo>
                    <a:pt x="0" y="0"/>
                  </a:lnTo>
                  <a:lnTo>
                    <a:pt x="0" y="76200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7853362" y="3123056"/>
            <a:ext cx="129095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7470" marR="66675" indent="-65405" algn="ctr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Pending  satisfac</a:t>
            </a:r>
            <a:r>
              <a:rPr sz="1600" b="1" spc="-15" dirty="0">
                <a:latin typeface="Arial"/>
                <a:cs typeface="Arial"/>
              </a:rPr>
              <a:t>t</a:t>
            </a:r>
            <a:r>
              <a:rPr sz="1600" b="1" spc="-5" dirty="0">
                <a:latin typeface="Arial"/>
                <a:cs typeface="Arial"/>
              </a:rPr>
              <a:t>o</a:t>
            </a:r>
            <a:r>
              <a:rPr sz="1600" b="1" spc="5" dirty="0">
                <a:latin typeface="Arial"/>
                <a:cs typeface="Arial"/>
              </a:rPr>
              <a:t>r</a:t>
            </a:r>
            <a:r>
              <a:rPr sz="1600" b="1" spc="-5" dirty="0">
                <a:latin typeface="Arial"/>
                <a:cs typeface="Arial"/>
              </a:rPr>
              <a:t>y  results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438400" y="2667000"/>
            <a:ext cx="4876800" cy="6858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</a:ln>
        </p:spPr>
        <p:txBody>
          <a:bodyPr vert="horz" wrap="square" lIns="0" tIns="62865" rIns="0" bIns="0" rtlCol="0">
            <a:spAutoFit/>
          </a:bodyPr>
          <a:lstStyle/>
          <a:p>
            <a:pPr marR="56515" algn="ctr">
              <a:lnSpc>
                <a:spcPct val="100000"/>
              </a:lnSpc>
              <a:spcBef>
                <a:spcPts val="495"/>
              </a:spcBef>
            </a:pPr>
            <a:r>
              <a:rPr sz="1800" spc="-5" dirty="0">
                <a:latin typeface="Arial"/>
                <a:cs typeface="Arial"/>
              </a:rPr>
              <a:t>Applicant </a:t>
            </a:r>
            <a:r>
              <a:rPr sz="1800" spc="-15" dirty="0">
                <a:latin typeface="Arial"/>
                <a:cs typeface="Arial"/>
              </a:rPr>
              <a:t>would </a:t>
            </a:r>
            <a:r>
              <a:rPr sz="1800" dirty="0">
                <a:latin typeface="Arial"/>
                <a:cs typeface="Arial"/>
              </a:rPr>
              <a:t>ask to </a:t>
            </a:r>
            <a:r>
              <a:rPr sz="1800" spc="-5" dirty="0">
                <a:latin typeface="Arial"/>
                <a:cs typeface="Arial"/>
              </a:rPr>
              <a:t>submit</a:t>
            </a:r>
            <a:r>
              <a:rPr sz="1800" spc="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safety</a:t>
            </a:r>
            <a:endParaRPr sz="1800">
              <a:latin typeface="Arial"/>
              <a:cs typeface="Arial"/>
            </a:endParaRPr>
          </a:p>
          <a:p>
            <a:pPr marR="55880" algn="ctr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reports </a:t>
            </a:r>
            <a:r>
              <a:rPr sz="1800" dirty="0">
                <a:latin typeface="Arial"/>
                <a:cs typeface="Arial"/>
              </a:rPr>
              <a:t>4 </a:t>
            </a:r>
            <a:r>
              <a:rPr sz="1800" spc="-5" dirty="0">
                <a:latin typeface="Arial"/>
                <a:cs typeface="Arial"/>
              </a:rPr>
              <a:t>months after initial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submission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344170"/>
            <a:ext cx="8531225" cy="6224781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355600" marR="5080" indent="-342900" algn="just">
              <a:spcBef>
                <a:spcPts val="660"/>
              </a:spcBef>
            </a:pPr>
            <a:r>
              <a:rPr lang="en-US" sz="2400" b="1" spc="-5" dirty="0">
                <a:latin typeface="Times New Roman"/>
                <a:cs typeface="Times New Roman"/>
              </a:rPr>
              <a:t>     </a:t>
            </a:r>
            <a:r>
              <a:rPr sz="2400" b="1" spc="-5" dirty="0">
                <a:latin typeface="Times New Roman"/>
                <a:cs typeface="Times New Roman"/>
              </a:rPr>
              <a:t>At this </a:t>
            </a:r>
            <a:r>
              <a:rPr sz="2400" b="1" dirty="0">
                <a:latin typeface="Times New Roman"/>
                <a:cs typeface="Times New Roman"/>
              </a:rPr>
              <a:t>stage </a:t>
            </a:r>
            <a:r>
              <a:rPr sz="2400" b="1" spc="-5" dirty="0">
                <a:latin typeface="Times New Roman"/>
                <a:cs typeface="Times New Roman"/>
              </a:rPr>
              <a:t>FDA will send one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-10" dirty="0">
                <a:latin typeface="Times New Roman"/>
                <a:cs typeface="Times New Roman"/>
              </a:rPr>
              <a:t>three </a:t>
            </a:r>
            <a:r>
              <a:rPr sz="2400" b="1" spc="-5" dirty="0">
                <a:latin typeface="Times New Roman"/>
                <a:cs typeface="Times New Roman"/>
              </a:rPr>
              <a:t>possible action </a:t>
            </a:r>
            <a:r>
              <a:rPr sz="2400" b="1" dirty="0">
                <a:latin typeface="Times New Roman"/>
                <a:cs typeface="Times New Roman"/>
              </a:rPr>
              <a:t>letters to  </a:t>
            </a:r>
            <a:r>
              <a:rPr sz="2400" b="1" spc="-5" dirty="0">
                <a:latin typeface="Times New Roman"/>
                <a:cs typeface="Times New Roman"/>
              </a:rPr>
              <a:t>the applicant</a:t>
            </a:r>
            <a:r>
              <a:rPr lang="en-US" sz="2400" b="1" spc="5" dirty="0">
                <a:latin typeface="Times New Roman"/>
                <a:cs typeface="Times New Roman"/>
              </a:rPr>
              <a:t>:-</a:t>
            </a:r>
          </a:p>
          <a:p>
            <a:pPr marL="355600" marR="7620" indent="-342900" algn="just"/>
            <a:r>
              <a:rPr lang="en-US" sz="3400" dirty="0">
                <a:latin typeface="Times New Roman"/>
                <a:cs typeface="Times New Roman"/>
              </a:rPr>
              <a:t>   </a:t>
            </a:r>
            <a:r>
              <a:rPr sz="2400" b="1" spc="-5" dirty="0">
                <a:latin typeface="Times New Roman"/>
                <a:cs typeface="Times New Roman"/>
              </a:rPr>
              <a:t>One possibility </a:t>
            </a:r>
            <a:r>
              <a:rPr sz="2400" b="1" dirty="0">
                <a:latin typeface="Times New Roman"/>
                <a:cs typeface="Times New Roman"/>
              </a:rPr>
              <a:t>is a “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Not </a:t>
            </a:r>
            <a:r>
              <a:rPr sz="24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Approvable </a:t>
            </a:r>
            <a:r>
              <a:rPr sz="2400" b="1" spc="-30" dirty="0">
                <a:highlight>
                  <a:srgbClr val="FFFF00"/>
                </a:highlight>
                <a:latin typeface="Times New Roman"/>
                <a:cs typeface="Times New Roman"/>
              </a:rPr>
              <a:t>Letter</a:t>
            </a:r>
            <a:r>
              <a:rPr sz="2400" b="1" spc="-30" dirty="0">
                <a:latin typeface="Times New Roman"/>
                <a:cs typeface="Times New Roman"/>
              </a:rPr>
              <a:t>,” </a:t>
            </a:r>
            <a:r>
              <a:rPr sz="2400" b="1" spc="-5" dirty="0">
                <a:latin typeface="Times New Roman"/>
                <a:cs typeface="Times New Roman"/>
              </a:rPr>
              <a:t>which </a:t>
            </a:r>
            <a:r>
              <a:rPr sz="2400" b="1" spc="-10" dirty="0">
                <a:latin typeface="Times New Roman"/>
                <a:cs typeface="Times New Roman"/>
              </a:rPr>
              <a:t>will </a:t>
            </a:r>
            <a:r>
              <a:rPr sz="2400" b="1" spc="-5" dirty="0">
                <a:latin typeface="Times New Roman"/>
                <a:cs typeface="Times New Roman"/>
              </a:rPr>
              <a:t>list the  deficiencies </a:t>
            </a:r>
            <a:r>
              <a:rPr sz="2400" b="1" dirty="0">
                <a:latin typeface="Times New Roman"/>
                <a:cs typeface="Times New Roman"/>
              </a:rPr>
              <a:t>in the NDA and explain </a:t>
            </a:r>
            <a:r>
              <a:rPr sz="2400" b="1" spc="-10" dirty="0">
                <a:latin typeface="Times New Roman"/>
                <a:cs typeface="Times New Roman"/>
              </a:rPr>
              <a:t>why </a:t>
            </a:r>
            <a:r>
              <a:rPr sz="2400" b="1" dirty="0">
                <a:latin typeface="Times New Roman"/>
                <a:cs typeface="Times New Roman"/>
              </a:rPr>
              <a:t>it </a:t>
            </a:r>
            <a:r>
              <a:rPr sz="2400" b="1" spc="-5" dirty="0">
                <a:latin typeface="Times New Roman"/>
                <a:cs typeface="Times New Roman"/>
              </a:rPr>
              <a:t>cannot be  </a:t>
            </a:r>
            <a:r>
              <a:rPr sz="2400" b="1" spc="-10" dirty="0">
                <a:latin typeface="Times New Roman"/>
                <a:cs typeface="Times New Roman"/>
              </a:rPr>
              <a:t>approved.</a:t>
            </a:r>
            <a:endParaRPr sz="2400" dirty="0">
              <a:latin typeface="Times New Roman"/>
              <a:cs typeface="Times New Roman"/>
            </a:endParaRPr>
          </a:p>
          <a:p>
            <a:pPr marL="355600" marR="5715" indent="-342900" algn="just"/>
            <a:r>
              <a:rPr lang="en-US" sz="3350" dirty="0">
                <a:latin typeface="Times New Roman"/>
                <a:cs typeface="Times New Roman"/>
              </a:rPr>
              <a:t>   </a:t>
            </a:r>
            <a:r>
              <a:rPr sz="2400" b="1" spc="-5" dirty="0">
                <a:latin typeface="Times New Roman"/>
                <a:cs typeface="Times New Roman"/>
              </a:rPr>
              <a:t>The second possibility </a:t>
            </a:r>
            <a:r>
              <a:rPr sz="2400" b="1" spc="-10" dirty="0">
                <a:latin typeface="Times New Roman"/>
                <a:cs typeface="Times New Roman"/>
              </a:rPr>
              <a:t>is </a:t>
            </a:r>
            <a:r>
              <a:rPr sz="2400" b="1" spc="-5" dirty="0">
                <a:latin typeface="Times New Roman"/>
                <a:cs typeface="Times New Roman"/>
              </a:rPr>
              <a:t>an “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Approvable </a:t>
            </a:r>
            <a:r>
              <a:rPr sz="2400" b="1" spc="-30" dirty="0">
                <a:highlight>
                  <a:srgbClr val="FFFF00"/>
                </a:highlight>
                <a:latin typeface="Times New Roman"/>
                <a:cs typeface="Times New Roman"/>
              </a:rPr>
              <a:t>Letter,” </a:t>
            </a:r>
            <a:r>
              <a:rPr sz="2400" b="1" spc="-5" dirty="0">
                <a:latin typeface="Times New Roman"/>
                <a:cs typeface="Times New Roman"/>
              </a:rPr>
              <a:t>which </a:t>
            </a:r>
            <a:r>
              <a:rPr sz="2400" b="1" dirty="0">
                <a:latin typeface="Times New Roman"/>
                <a:cs typeface="Times New Roman"/>
              </a:rPr>
              <a:t>indicates  </a:t>
            </a:r>
            <a:r>
              <a:rPr sz="2400" b="1" spc="-5" dirty="0">
                <a:latin typeface="Times New Roman"/>
                <a:cs typeface="Times New Roman"/>
              </a:rPr>
              <a:t>that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ultimately the drug </a:t>
            </a:r>
            <a:r>
              <a:rPr sz="24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product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should be approved, </a:t>
            </a:r>
            <a:r>
              <a:rPr sz="2400" b="1" dirty="0">
                <a:latin typeface="Times New Roman"/>
                <a:cs typeface="Times New Roman"/>
              </a:rPr>
              <a:t>but lists  minor </a:t>
            </a:r>
            <a:r>
              <a:rPr sz="2400" b="1" spc="-5" dirty="0">
                <a:latin typeface="Times New Roman"/>
                <a:cs typeface="Times New Roman"/>
              </a:rPr>
              <a:t>deficiencies and labeling changes </a:t>
            </a:r>
            <a:r>
              <a:rPr sz="2400" b="1" dirty="0">
                <a:latin typeface="Times New Roman"/>
                <a:cs typeface="Times New Roman"/>
              </a:rPr>
              <a:t>that </a:t>
            </a:r>
            <a:r>
              <a:rPr sz="2400" b="1" spc="-20" dirty="0">
                <a:latin typeface="Times New Roman"/>
                <a:cs typeface="Times New Roman"/>
              </a:rPr>
              <a:t>are </a:t>
            </a:r>
            <a:r>
              <a:rPr sz="2400" b="1" spc="-5" dirty="0">
                <a:latin typeface="Times New Roman"/>
                <a:cs typeface="Times New Roman"/>
              </a:rPr>
              <a:t>needed </a:t>
            </a:r>
            <a:r>
              <a:rPr sz="2400" b="1" spc="-10" dirty="0">
                <a:latin typeface="Times New Roman"/>
                <a:cs typeface="Times New Roman"/>
              </a:rPr>
              <a:t>before  </a:t>
            </a:r>
            <a:r>
              <a:rPr sz="2400" b="1" spc="-5" dirty="0">
                <a:latin typeface="Times New Roman"/>
                <a:cs typeface="Times New Roman"/>
              </a:rPr>
              <a:t>an </a:t>
            </a:r>
            <a:r>
              <a:rPr sz="2400" b="1" spc="-10" dirty="0">
                <a:latin typeface="Times New Roman"/>
                <a:cs typeface="Times New Roman"/>
              </a:rPr>
              <a:t>approval. </a:t>
            </a:r>
            <a:r>
              <a:rPr sz="2400" b="1" spc="-5" dirty="0">
                <a:latin typeface="Times New Roman"/>
                <a:cs typeface="Times New Roman"/>
              </a:rPr>
              <a:t>Requests </a:t>
            </a:r>
            <a:r>
              <a:rPr sz="2400" b="1" dirty="0">
                <a:latin typeface="Times New Roman"/>
                <a:cs typeface="Times New Roman"/>
              </a:rPr>
              <a:t>for commitment for </a:t>
            </a:r>
            <a:r>
              <a:rPr sz="2400" b="1" spc="-5" dirty="0">
                <a:latin typeface="Times New Roman"/>
                <a:cs typeface="Times New Roman"/>
              </a:rPr>
              <a:t>post-approval  </a:t>
            </a:r>
            <a:r>
              <a:rPr sz="2400" b="1" dirty="0">
                <a:latin typeface="Times New Roman"/>
                <a:cs typeface="Times New Roman"/>
              </a:rPr>
              <a:t>studies may </a:t>
            </a:r>
            <a:r>
              <a:rPr sz="2400" b="1" spc="-5" dirty="0">
                <a:latin typeface="Times New Roman"/>
                <a:cs typeface="Times New Roman"/>
              </a:rPr>
              <a:t>be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included.</a:t>
            </a:r>
            <a:endParaRPr sz="2400" dirty="0">
              <a:latin typeface="Times New Roman"/>
              <a:cs typeface="Times New Roman"/>
            </a:endParaRPr>
          </a:p>
          <a:p>
            <a:pPr marL="355600" marR="6985" indent="-342900" algn="just"/>
            <a:r>
              <a:rPr lang="en-US" sz="3400" dirty="0">
                <a:latin typeface="Times New Roman"/>
                <a:cs typeface="Times New Roman"/>
              </a:rPr>
              <a:t>   </a:t>
            </a:r>
            <a:r>
              <a:rPr sz="2400" b="1" spc="-5" dirty="0">
                <a:latin typeface="Times New Roman"/>
                <a:cs typeface="Times New Roman"/>
              </a:rPr>
              <a:t>The </a:t>
            </a:r>
            <a:r>
              <a:rPr sz="2400" b="1" dirty="0">
                <a:latin typeface="Times New Roman"/>
                <a:cs typeface="Times New Roman"/>
              </a:rPr>
              <a:t>third </a:t>
            </a:r>
            <a:r>
              <a:rPr sz="2400" b="1" spc="-5" dirty="0">
                <a:latin typeface="Times New Roman"/>
                <a:cs typeface="Times New Roman"/>
              </a:rPr>
              <a:t>possibility </a:t>
            </a:r>
            <a:r>
              <a:rPr sz="2400" b="1" spc="-10" dirty="0">
                <a:latin typeface="Times New Roman"/>
                <a:cs typeface="Times New Roman"/>
              </a:rPr>
              <a:t>is </a:t>
            </a:r>
            <a:r>
              <a:rPr sz="2400" b="1" spc="-5" dirty="0">
                <a:latin typeface="Times New Roman"/>
                <a:cs typeface="Times New Roman"/>
              </a:rPr>
              <a:t>an “Approval </a:t>
            </a:r>
            <a:r>
              <a:rPr sz="2400" b="1" spc="-35" dirty="0">
                <a:latin typeface="Times New Roman"/>
                <a:cs typeface="Times New Roman"/>
              </a:rPr>
              <a:t>Letter,” </a:t>
            </a:r>
            <a:r>
              <a:rPr sz="2400" b="1" dirty="0">
                <a:latin typeface="Times New Roman"/>
                <a:cs typeface="Times New Roman"/>
              </a:rPr>
              <a:t>it </a:t>
            </a:r>
            <a:r>
              <a:rPr sz="2400" b="1" spc="-5" dirty="0">
                <a:latin typeface="Times New Roman"/>
                <a:cs typeface="Times New Roman"/>
              </a:rPr>
              <a:t>states that the  </a:t>
            </a:r>
            <a:r>
              <a:rPr lang="en-US" sz="2400" b="1" spc="-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drug </a:t>
            </a:r>
            <a:r>
              <a:rPr sz="2400" b="1" dirty="0">
                <a:latin typeface="Times New Roman"/>
                <a:cs typeface="Times New Roman"/>
              </a:rPr>
              <a:t>is </a:t>
            </a:r>
            <a:r>
              <a:rPr sz="2400" b="1" spc="-10" dirty="0">
                <a:latin typeface="Times New Roman"/>
                <a:cs typeface="Times New Roman"/>
              </a:rPr>
              <a:t>approved. </a:t>
            </a:r>
            <a:r>
              <a:rPr sz="2400" b="1" spc="-5" dirty="0">
                <a:latin typeface="Times New Roman"/>
                <a:cs typeface="Times New Roman"/>
              </a:rPr>
              <a:t>An applicant </a:t>
            </a:r>
            <a:r>
              <a:rPr sz="2400" b="1" dirty="0">
                <a:latin typeface="Times New Roman"/>
                <a:cs typeface="Times New Roman"/>
              </a:rPr>
              <a:t>may </a:t>
            </a:r>
            <a:r>
              <a:rPr sz="2400" b="1" spc="-10" dirty="0">
                <a:latin typeface="Times New Roman"/>
                <a:cs typeface="Times New Roman"/>
              </a:rPr>
              <a:t>receive </a:t>
            </a:r>
            <a:r>
              <a:rPr sz="2400" b="1" spc="-5" dirty="0">
                <a:latin typeface="Times New Roman"/>
                <a:cs typeface="Times New Roman"/>
              </a:rPr>
              <a:t>both an  </a:t>
            </a:r>
            <a:r>
              <a:rPr sz="2400" b="1" spc="-10" dirty="0">
                <a:latin typeface="Times New Roman"/>
                <a:cs typeface="Times New Roman"/>
              </a:rPr>
              <a:t>Approvable </a:t>
            </a:r>
            <a:r>
              <a:rPr sz="2400" b="1" dirty="0">
                <a:latin typeface="Times New Roman"/>
                <a:cs typeface="Times New Roman"/>
              </a:rPr>
              <a:t>Letter and </a:t>
            </a:r>
            <a:r>
              <a:rPr sz="2400" b="1" spc="-10" dirty="0">
                <a:latin typeface="Times New Roman"/>
                <a:cs typeface="Times New Roman"/>
              </a:rPr>
              <a:t>Approval</a:t>
            </a:r>
            <a:r>
              <a:rPr sz="2400" b="1" spc="-170" dirty="0">
                <a:latin typeface="Times New Roman"/>
                <a:cs typeface="Times New Roman"/>
              </a:rPr>
              <a:t> </a:t>
            </a:r>
            <a:r>
              <a:rPr sz="2400" b="1" spc="-30" dirty="0">
                <a:latin typeface="Times New Roman"/>
                <a:cs typeface="Times New Roman"/>
              </a:rPr>
              <a:t>Letter.</a:t>
            </a:r>
            <a:endParaRPr sz="2400" dirty="0">
              <a:latin typeface="Times New Roman"/>
              <a:cs typeface="Times New Roman"/>
            </a:endParaRPr>
          </a:p>
          <a:p>
            <a:pPr marL="355600" marR="6985" indent="-266700" algn="just">
              <a:spcBef>
                <a:spcPts val="5"/>
              </a:spcBef>
            </a:pPr>
            <a:r>
              <a:rPr lang="en-US" sz="3350" dirty="0">
                <a:latin typeface="Times New Roman"/>
                <a:cs typeface="Times New Roman"/>
              </a:rPr>
              <a:t>   </a:t>
            </a:r>
            <a:r>
              <a:rPr sz="2400" b="1" spc="-5" dirty="0">
                <a:latin typeface="Times New Roman"/>
                <a:cs typeface="Times New Roman"/>
              </a:rPr>
              <a:t>Division </a:t>
            </a:r>
            <a:r>
              <a:rPr sz="2400" b="1" spc="-10" dirty="0">
                <a:latin typeface="Times New Roman"/>
                <a:cs typeface="Times New Roman"/>
              </a:rPr>
              <a:t>director of </a:t>
            </a:r>
            <a:r>
              <a:rPr sz="2400" b="1" spc="-5" dirty="0">
                <a:latin typeface="Times New Roman"/>
                <a:cs typeface="Times New Roman"/>
              </a:rPr>
              <a:t>CDER, signs and </a:t>
            </a:r>
            <a:r>
              <a:rPr sz="2400" b="1" spc="-10" dirty="0">
                <a:latin typeface="Times New Roman"/>
                <a:cs typeface="Times New Roman"/>
              </a:rPr>
              <a:t>approve </a:t>
            </a:r>
            <a:r>
              <a:rPr sz="2400" b="1" dirty="0">
                <a:latin typeface="Times New Roman"/>
                <a:cs typeface="Times New Roman"/>
              </a:rPr>
              <a:t>a letter that </a:t>
            </a:r>
            <a:r>
              <a:rPr sz="2400" b="1" spc="-5" dirty="0">
                <a:latin typeface="Times New Roman"/>
                <a:cs typeface="Times New Roman"/>
              </a:rPr>
              <a:t>the  </a:t>
            </a:r>
            <a:r>
              <a:rPr sz="2400" b="1" spc="-10" dirty="0">
                <a:latin typeface="Times New Roman"/>
                <a:cs typeface="Times New Roman"/>
              </a:rPr>
              <a:t>product </a:t>
            </a:r>
            <a:r>
              <a:rPr sz="2400" b="1" spc="-5" dirty="0">
                <a:latin typeface="Times New Roman"/>
                <a:cs typeface="Times New Roman"/>
              </a:rPr>
              <a:t>can be legally marketed, </a:t>
            </a:r>
            <a:r>
              <a:rPr sz="2400" b="1" dirty="0">
                <a:latin typeface="Times New Roman"/>
                <a:cs typeface="Times New Roman"/>
              </a:rPr>
              <a:t>starting </a:t>
            </a:r>
            <a:r>
              <a:rPr sz="2400" b="1" spc="-5" dirty="0">
                <a:latin typeface="Times New Roman"/>
                <a:cs typeface="Times New Roman"/>
              </a:rPr>
              <a:t>on </a:t>
            </a:r>
            <a:r>
              <a:rPr sz="2400" b="1" dirty="0">
                <a:latin typeface="Times New Roman"/>
                <a:cs typeface="Times New Roman"/>
              </a:rPr>
              <a:t>that</a:t>
            </a:r>
            <a:r>
              <a:rPr sz="2400" b="1" spc="2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date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39" y="3710940"/>
            <a:ext cx="99060" cy="13970"/>
          </a:xfrm>
          <a:custGeom>
            <a:avLst/>
            <a:gdLst/>
            <a:ahLst/>
            <a:cxnLst/>
            <a:rect l="l" t="t" r="r" b="b"/>
            <a:pathLst>
              <a:path w="99060" h="13970">
                <a:moveTo>
                  <a:pt x="99060" y="0"/>
                </a:moveTo>
                <a:lnTo>
                  <a:pt x="0" y="0"/>
                </a:lnTo>
                <a:lnTo>
                  <a:pt x="0" y="13716"/>
                </a:lnTo>
                <a:lnTo>
                  <a:pt x="99060" y="13716"/>
                </a:lnTo>
                <a:lnTo>
                  <a:pt x="99060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133600" y="990600"/>
            <a:ext cx="5105400" cy="3759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12226" y="238082"/>
            <a:ext cx="6564002" cy="3891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52558" y="109030"/>
            <a:ext cx="65614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solidFill>
                  <a:srgbClr val="F86A1B"/>
                </a:solidFill>
                <a:latin typeface="Garamond"/>
                <a:cs typeface="Garamond"/>
              </a:rPr>
              <a:t>NEW </a:t>
            </a:r>
            <a:r>
              <a:rPr sz="4000" b="1" spc="-30" dirty="0">
                <a:solidFill>
                  <a:srgbClr val="F86A1B"/>
                </a:solidFill>
                <a:latin typeface="Garamond"/>
                <a:cs typeface="Garamond"/>
              </a:rPr>
              <a:t>DRUG</a:t>
            </a:r>
            <a:r>
              <a:rPr sz="4000" b="1" spc="-25" dirty="0">
                <a:solidFill>
                  <a:srgbClr val="F86A1B"/>
                </a:solidFill>
                <a:latin typeface="Garamond"/>
                <a:cs typeface="Garamond"/>
              </a:rPr>
              <a:t> </a:t>
            </a:r>
            <a:r>
              <a:rPr sz="4000" b="1" spc="-5" dirty="0">
                <a:solidFill>
                  <a:srgbClr val="F86A1B"/>
                </a:solidFill>
                <a:latin typeface="Garamond"/>
                <a:cs typeface="Garamond"/>
              </a:rPr>
              <a:t>APPLICATION</a:t>
            </a:r>
            <a:endParaRPr sz="4000" dirty="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1140" y="860805"/>
            <a:ext cx="8683625" cy="5188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6100" marR="215265" indent="-533400" algn="just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The New Drug Application (NDA) is an </a:t>
            </a:r>
            <a:r>
              <a:rPr sz="2400" b="1" dirty="0">
                <a:latin typeface="Times New Roman"/>
                <a:cs typeface="Times New Roman"/>
              </a:rPr>
              <a:t>application submitted to  </a:t>
            </a:r>
            <a:r>
              <a:rPr sz="2400" b="1" spc="-5" dirty="0">
                <a:latin typeface="Times New Roman"/>
                <a:cs typeface="Times New Roman"/>
              </a:rPr>
              <a:t>U.S.FDA </a:t>
            </a:r>
            <a:r>
              <a:rPr sz="2400" b="1" dirty="0">
                <a:latin typeface="Times New Roman"/>
                <a:cs typeface="Times New Roman"/>
              </a:rPr>
              <a:t>for permission to market a </a:t>
            </a:r>
            <a:r>
              <a:rPr sz="2400" b="1" spc="-5" dirty="0">
                <a:latin typeface="Times New Roman"/>
                <a:cs typeface="Times New Roman"/>
              </a:rPr>
              <a:t>new drug </a:t>
            </a:r>
            <a:r>
              <a:rPr sz="2400" b="1" spc="-10" dirty="0">
                <a:latin typeface="Times New Roman"/>
                <a:cs typeface="Times New Roman"/>
              </a:rPr>
              <a:t>product </a:t>
            </a:r>
            <a:r>
              <a:rPr sz="2400" b="1" spc="-5" dirty="0">
                <a:latin typeface="Times New Roman"/>
                <a:cs typeface="Times New Roman"/>
              </a:rPr>
              <a:t>in</a:t>
            </a:r>
            <a:r>
              <a:rPr sz="2400" b="1" spc="-16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the  </a:t>
            </a:r>
            <a:r>
              <a:rPr sz="2400" b="1" dirty="0">
                <a:latin typeface="Times New Roman"/>
                <a:cs typeface="Times New Roman"/>
              </a:rPr>
              <a:t>united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states.</a:t>
            </a:r>
            <a:endParaRPr sz="2400" dirty="0">
              <a:latin typeface="Times New Roman"/>
              <a:cs typeface="Times New Roman"/>
            </a:endParaRPr>
          </a:p>
          <a:p>
            <a:pPr marL="546100" marR="47625" indent="-533400" algn="just">
              <a:lnSpc>
                <a:spcPct val="100000"/>
              </a:lnSpc>
              <a:spcBef>
                <a:spcPts val="805"/>
              </a:spcBef>
            </a:pPr>
            <a:r>
              <a:rPr sz="2400" b="1" spc="-5" dirty="0">
                <a:latin typeface="Times New Roman"/>
                <a:cs typeface="Times New Roman"/>
              </a:rPr>
              <a:t>The goals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-5" dirty="0">
                <a:latin typeface="Times New Roman"/>
                <a:cs typeface="Times New Roman"/>
              </a:rPr>
              <a:t>the NDA </a:t>
            </a:r>
            <a:r>
              <a:rPr sz="2400" b="1" spc="-20" dirty="0">
                <a:latin typeface="Times New Roman"/>
                <a:cs typeface="Times New Roman"/>
              </a:rPr>
              <a:t>are </a:t>
            </a:r>
            <a:r>
              <a:rPr sz="2400" b="1" dirty="0">
                <a:latin typeface="Times New Roman"/>
                <a:cs typeface="Times New Roman"/>
              </a:rPr>
              <a:t>to </a:t>
            </a:r>
            <a:r>
              <a:rPr sz="2400" b="1" spc="-10" dirty="0">
                <a:latin typeface="Times New Roman"/>
                <a:cs typeface="Times New Roman"/>
              </a:rPr>
              <a:t>provide </a:t>
            </a:r>
            <a:r>
              <a:rPr sz="2400" b="1" dirty="0">
                <a:latin typeface="Times New Roman"/>
                <a:cs typeface="Times New Roman"/>
              </a:rPr>
              <a:t>enough information to</a:t>
            </a:r>
            <a:r>
              <a:rPr sz="2400" b="1" spc="-1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permit  </a:t>
            </a:r>
            <a:r>
              <a:rPr sz="2400" b="1" spc="-5" dirty="0">
                <a:latin typeface="Times New Roman"/>
                <a:cs typeface="Times New Roman"/>
              </a:rPr>
              <a:t>FDA </a:t>
            </a:r>
            <a:r>
              <a:rPr sz="2400" b="1" spc="-10" dirty="0">
                <a:latin typeface="Times New Roman"/>
                <a:cs typeface="Times New Roman"/>
              </a:rPr>
              <a:t>reviewers </a:t>
            </a:r>
            <a:r>
              <a:rPr sz="2400" b="1" dirty="0">
                <a:latin typeface="Times New Roman"/>
                <a:cs typeface="Times New Roman"/>
              </a:rPr>
              <a:t>to establish </a:t>
            </a:r>
            <a:r>
              <a:rPr sz="2400" b="1" spc="-5" dirty="0">
                <a:latin typeface="Times New Roman"/>
                <a:cs typeface="Times New Roman"/>
              </a:rPr>
              <a:t>the</a:t>
            </a:r>
            <a:r>
              <a:rPr sz="2400" b="1" spc="-13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following:</a:t>
            </a:r>
            <a:endParaRPr sz="2400" dirty="0">
              <a:latin typeface="Times New Roman"/>
              <a:cs typeface="Times New Roman"/>
            </a:endParaRPr>
          </a:p>
          <a:p>
            <a:pPr marL="546100" marR="6350" indent="-533400" algn="just">
              <a:lnSpc>
                <a:spcPct val="100000"/>
              </a:lnSpc>
              <a:spcBef>
                <a:spcPts val="795"/>
              </a:spcBef>
              <a:buAutoNum type="arabicPeriod"/>
              <a:tabLst>
                <a:tab pos="546100" algn="l"/>
              </a:tabLst>
            </a:pPr>
            <a:r>
              <a:rPr sz="2400" b="1" dirty="0">
                <a:latin typeface="Times New Roman"/>
                <a:cs typeface="Times New Roman"/>
              </a:rPr>
              <a:t>Whether </a:t>
            </a:r>
            <a:r>
              <a:rPr sz="2400" b="1" spc="-5" dirty="0">
                <a:latin typeface="Times New Roman"/>
                <a:cs typeface="Times New Roman"/>
              </a:rPr>
              <a:t>the drug </a:t>
            </a:r>
            <a:r>
              <a:rPr sz="2400" b="1" dirty="0">
                <a:latin typeface="Times New Roman"/>
                <a:cs typeface="Times New Roman"/>
              </a:rPr>
              <a:t>is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safe and effective </a:t>
            </a:r>
            <a:r>
              <a:rPr sz="2400" b="1" dirty="0">
                <a:latin typeface="Times New Roman"/>
                <a:cs typeface="Times New Roman"/>
              </a:rPr>
              <a:t>in its </a:t>
            </a:r>
            <a:r>
              <a:rPr sz="2400" b="1" spc="-10" dirty="0">
                <a:latin typeface="Times New Roman"/>
                <a:cs typeface="Times New Roman"/>
              </a:rPr>
              <a:t>proposed </a:t>
            </a:r>
            <a:r>
              <a:rPr sz="2400" b="1" spc="-5" dirty="0">
                <a:latin typeface="Times New Roman"/>
                <a:cs typeface="Times New Roman"/>
              </a:rPr>
              <a:t>use(s),  and whether the </a:t>
            </a:r>
            <a:r>
              <a:rPr sz="2400" b="1" dirty="0">
                <a:latin typeface="Times New Roman"/>
                <a:cs typeface="Times New Roman"/>
              </a:rPr>
              <a:t>benefits of </a:t>
            </a:r>
            <a:r>
              <a:rPr sz="2400" b="1" spc="-5" dirty="0">
                <a:latin typeface="Times New Roman"/>
                <a:cs typeface="Times New Roman"/>
              </a:rPr>
              <a:t>the drug outweigh the</a:t>
            </a:r>
            <a:r>
              <a:rPr sz="2400" b="1" spc="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risks?</a:t>
            </a:r>
            <a:endParaRPr sz="2400" dirty="0">
              <a:latin typeface="Times New Roman"/>
              <a:cs typeface="Times New Roman"/>
            </a:endParaRPr>
          </a:p>
          <a:p>
            <a:pPr marL="546100" marR="9525" indent="-533400" algn="just">
              <a:lnSpc>
                <a:spcPct val="100000"/>
              </a:lnSpc>
              <a:spcBef>
                <a:spcPts val="805"/>
              </a:spcBef>
              <a:buAutoNum type="arabicPeriod"/>
              <a:tabLst>
                <a:tab pos="546100" algn="l"/>
              </a:tabLst>
            </a:pPr>
            <a:r>
              <a:rPr sz="2400" b="1" dirty="0">
                <a:latin typeface="Times New Roman"/>
                <a:cs typeface="Times New Roman"/>
              </a:rPr>
              <a:t>Whether </a:t>
            </a:r>
            <a:r>
              <a:rPr sz="2400" b="1" spc="-5" dirty="0">
                <a:latin typeface="Times New Roman"/>
                <a:cs typeface="Times New Roman"/>
              </a:rPr>
              <a:t>the </a:t>
            </a:r>
            <a:r>
              <a:rPr sz="2400" b="1" spc="-20" dirty="0">
                <a:latin typeface="Times New Roman"/>
                <a:cs typeface="Times New Roman"/>
              </a:rPr>
              <a:t>drug’s </a:t>
            </a:r>
            <a:r>
              <a:rPr sz="2400" b="1" spc="-10" dirty="0">
                <a:latin typeface="Times New Roman"/>
                <a:cs typeface="Times New Roman"/>
              </a:rPr>
              <a:t>proposed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labeling </a:t>
            </a:r>
            <a:r>
              <a:rPr sz="2400" b="1" spc="-10" dirty="0">
                <a:latin typeface="Times New Roman"/>
                <a:cs typeface="Times New Roman"/>
              </a:rPr>
              <a:t>appropriate, </a:t>
            </a:r>
            <a:r>
              <a:rPr sz="2400" b="1" spc="-5" dirty="0">
                <a:latin typeface="Times New Roman"/>
                <a:cs typeface="Times New Roman"/>
              </a:rPr>
              <a:t>and what  </a:t>
            </a:r>
            <a:r>
              <a:rPr sz="2400" b="1" dirty="0">
                <a:latin typeface="Times New Roman"/>
                <a:cs typeface="Times New Roman"/>
              </a:rPr>
              <a:t>should it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contain?</a:t>
            </a:r>
            <a:endParaRPr sz="2400" dirty="0">
              <a:latin typeface="Times New Roman"/>
              <a:cs typeface="Times New Roman"/>
            </a:endParaRPr>
          </a:p>
          <a:p>
            <a:pPr marL="546100" marR="5080" indent="-533400" algn="just">
              <a:lnSpc>
                <a:spcPct val="100000"/>
              </a:lnSpc>
              <a:spcBef>
                <a:spcPts val="805"/>
              </a:spcBef>
              <a:buAutoNum type="arabicPeriod"/>
              <a:tabLst>
                <a:tab pos="546100" algn="l"/>
              </a:tabLst>
            </a:pPr>
            <a:r>
              <a:rPr sz="2400" b="1" spc="-20" dirty="0">
                <a:latin typeface="Times New Roman"/>
                <a:cs typeface="Times New Roman"/>
              </a:rPr>
              <a:t>Are </a:t>
            </a:r>
            <a:r>
              <a:rPr sz="2400" b="1" spc="-5" dirty="0">
                <a:latin typeface="Times New Roman"/>
                <a:cs typeface="Times New Roman"/>
              </a:rPr>
              <a:t>the methods used </a:t>
            </a:r>
            <a:r>
              <a:rPr sz="2400" b="1" dirty="0">
                <a:latin typeface="Times New Roman"/>
                <a:cs typeface="Times New Roman"/>
              </a:rPr>
              <a:t>in </a:t>
            </a:r>
            <a:r>
              <a:rPr sz="2400" b="1" spc="-5" dirty="0">
                <a:latin typeface="Times New Roman"/>
                <a:cs typeface="Times New Roman"/>
              </a:rPr>
              <a:t>manufacturing (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Good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Manufacturing 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Practices</a:t>
            </a:r>
            <a:r>
              <a:rPr sz="2400" b="1" spc="-5" dirty="0">
                <a:latin typeface="Times New Roman"/>
                <a:cs typeface="Times New Roman"/>
              </a:rPr>
              <a:t>; GMP)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-5" dirty="0">
                <a:latin typeface="Times New Roman"/>
                <a:cs typeface="Times New Roman"/>
              </a:rPr>
              <a:t>the drug and the </a:t>
            </a:r>
            <a:r>
              <a:rPr sz="2400" b="1" spc="-10" dirty="0">
                <a:latin typeface="Times New Roman"/>
                <a:cs typeface="Times New Roman"/>
              </a:rPr>
              <a:t>controls </a:t>
            </a:r>
            <a:r>
              <a:rPr sz="2400" b="1" spc="-5" dirty="0">
                <a:latin typeface="Times New Roman"/>
                <a:cs typeface="Times New Roman"/>
              </a:rPr>
              <a:t>used </a:t>
            </a:r>
            <a:r>
              <a:rPr sz="2400" b="1" dirty="0">
                <a:latin typeface="Times New Roman"/>
                <a:cs typeface="Times New Roman"/>
              </a:rPr>
              <a:t>to  maintain the </a:t>
            </a:r>
            <a:r>
              <a:rPr sz="2400" b="1" spc="-20" dirty="0">
                <a:latin typeface="Times New Roman"/>
                <a:cs typeface="Times New Roman"/>
              </a:rPr>
              <a:t>drug’s </a:t>
            </a:r>
            <a:r>
              <a:rPr sz="2400" b="1" dirty="0">
                <a:latin typeface="Times New Roman"/>
                <a:cs typeface="Times New Roman"/>
              </a:rPr>
              <a:t>quality </a:t>
            </a:r>
            <a:r>
              <a:rPr sz="2400" b="1" spc="-5" dirty="0">
                <a:latin typeface="Times New Roman"/>
                <a:cs typeface="Times New Roman"/>
              </a:rPr>
              <a:t>adequate </a:t>
            </a:r>
            <a:r>
              <a:rPr sz="2400" b="1" dirty="0">
                <a:latin typeface="Times New Roman"/>
                <a:cs typeface="Times New Roman"/>
              </a:rPr>
              <a:t>to </a:t>
            </a:r>
            <a:r>
              <a:rPr sz="2400" b="1" spc="-10" dirty="0">
                <a:latin typeface="Times New Roman"/>
                <a:cs typeface="Times New Roman"/>
              </a:rPr>
              <a:t>preserve </a:t>
            </a:r>
            <a:r>
              <a:rPr sz="2400" b="1" dirty="0">
                <a:latin typeface="Times New Roman"/>
                <a:cs typeface="Times New Roman"/>
              </a:rPr>
              <a:t>the </a:t>
            </a:r>
            <a:r>
              <a:rPr sz="2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drug’s  </a:t>
            </a:r>
            <a:r>
              <a:rPr sz="24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identity,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strength, </a:t>
            </a:r>
            <a:r>
              <a:rPr sz="2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quality,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r>
              <a:rPr sz="2400" b="1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purity</a:t>
            </a:r>
            <a:r>
              <a:rPr sz="2400" b="1" dirty="0">
                <a:latin typeface="Times New Roman"/>
                <a:cs typeface="Times New Roman"/>
              </a:rPr>
              <a:t>?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09294" y="1324991"/>
            <a:ext cx="6514465" cy="3342004"/>
            <a:chOff x="1209294" y="1324991"/>
            <a:chExt cx="6514465" cy="3342004"/>
          </a:xfrm>
        </p:grpSpPr>
        <p:sp>
          <p:nvSpPr>
            <p:cNvPr id="3" name="object 3"/>
            <p:cNvSpPr/>
            <p:nvPr/>
          </p:nvSpPr>
          <p:spPr>
            <a:xfrm>
              <a:off x="1232916" y="1348740"/>
              <a:ext cx="6490716" cy="331774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09294" y="1324991"/>
              <a:ext cx="6487159" cy="331520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5921"/>
            <a:ext cx="8058784" cy="558038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354330" indent="-342900" algn="just">
              <a:lnSpc>
                <a:spcPts val="2590"/>
              </a:lnSpc>
              <a:spcBef>
                <a:spcPts val="425"/>
              </a:spcBef>
            </a:pPr>
            <a:r>
              <a:rPr sz="2400" b="1" spc="-114" dirty="0">
                <a:latin typeface="Times New Roman"/>
                <a:cs typeface="Times New Roman"/>
              </a:rPr>
              <a:t>To </a:t>
            </a:r>
            <a:r>
              <a:rPr sz="2400" b="1" dirty="0">
                <a:latin typeface="Times New Roman"/>
                <a:cs typeface="Times New Roman"/>
              </a:rPr>
              <a:t>legally gather </a:t>
            </a:r>
            <a:r>
              <a:rPr sz="2400" b="1" spc="-5" dirty="0">
                <a:latin typeface="Times New Roman"/>
                <a:cs typeface="Times New Roman"/>
              </a:rPr>
              <a:t>this </a:t>
            </a:r>
            <a:r>
              <a:rPr sz="2400" b="1" dirty="0">
                <a:latin typeface="Times New Roman"/>
                <a:cs typeface="Times New Roman"/>
              </a:rPr>
              <a:t>data </a:t>
            </a:r>
            <a:r>
              <a:rPr sz="2400" b="1" spc="-5" dirty="0">
                <a:latin typeface="Times New Roman"/>
                <a:cs typeface="Times New Roman"/>
              </a:rPr>
              <a:t>on </a:t>
            </a:r>
            <a:r>
              <a:rPr sz="2400" b="1" dirty="0">
                <a:latin typeface="Times New Roman"/>
                <a:cs typeface="Times New Roman"/>
              </a:rPr>
              <a:t>safety </a:t>
            </a:r>
            <a:r>
              <a:rPr sz="2400" b="1" spc="-5" dirty="0">
                <a:latin typeface="Times New Roman"/>
                <a:cs typeface="Times New Roman"/>
              </a:rPr>
              <a:t>and </a:t>
            </a:r>
            <a:r>
              <a:rPr sz="2400" b="1" dirty="0">
                <a:latin typeface="Times New Roman"/>
                <a:cs typeface="Times New Roman"/>
              </a:rPr>
              <a:t>effectiveness </a:t>
            </a:r>
            <a:r>
              <a:rPr sz="2400" b="1" spc="-5" dirty="0">
                <a:latin typeface="Times New Roman"/>
                <a:cs typeface="Times New Roman"/>
              </a:rPr>
              <a:t>in the  U.S., the </a:t>
            </a:r>
            <a:r>
              <a:rPr sz="2400" b="1" dirty="0">
                <a:latin typeface="Times New Roman"/>
                <a:cs typeface="Times New Roman"/>
              </a:rPr>
              <a:t>maker </a:t>
            </a:r>
            <a:r>
              <a:rPr sz="2400" b="1" spc="-5" dirty="0">
                <a:latin typeface="Times New Roman"/>
                <a:cs typeface="Times New Roman"/>
              </a:rPr>
              <a:t>must </a:t>
            </a:r>
            <a:r>
              <a:rPr sz="2400" b="1" dirty="0">
                <a:latin typeface="Times New Roman"/>
                <a:cs typeface="Times New Roman"/>
              </a:rPr>
              <a:t>first </a:t>
            </a:r>
            <a:r>
              <a:rPr sz="2400" b="1" spc="-5" dirty="0">
                <a:latin typeface="Times New Roman"/>
                <a:cs typeface="Times New Roman"/>
              </a:rPr>
              <a:t>obtain an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Investigational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New 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Drug</a:t>
            </a:r>
            <a:r>
              <a:rPr sz="2400" b="1" spc="-5" dirty="0">
                <a:latin typeface="Times New Roman"/>
                <a:cs typeface="Times New Roman"/>
              </a:rPr>
              <a:t> (IND) designation </a:t>
            </a:r>
            <a:r>
              <a:rPr sz="2400" b="1" spc="-15" dirty="0">
                <a:latin typeface="Times New Roman"/>
                <a:cs typeface="Times New Roman"/>
              </a:rPr>
              <a:t>from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FDA.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65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2590"/>
              </a:lnSpc>
            </a:pPr>
            <a:r>
              <a:rPr sz="2400" b="1" spc="-5" dirty="0">
                <a:latin typeface="Times New Roman"/>
                <a:cs typeface="Times New Roman"/>
              </a:rPr>
              <a:t>The </a:t>
            </a:r>
            <a:r>
              <a:rPr sz="2400" b="1" dirty="0">
                <a:latin typeface="Times New Roman"/>
                <a:cs typeface="Times New Roman"/>
              </a:rPr>
              <a:t>documentation </a:t>
            </a:r>
            <a:r>
              <a:rPr sz="2400" b="1" spc="-15" dirty="0">
                <a:latin typeface="Times New Roman"/>
                <a:cs typeface="Times New Roman"/>
              </a:rPr>
              <a:t>required </a:t>
            </a:r>
            <a:r>
              <a:rPr sz="2400" b="1" spc="-5" dirty="0">
                <a:latin typeface="Times New Roman"/>
                <a:cs typeface="Times New Roman"/>
              </a:rPr>
              <a:t>in an NDA is supposed </a:t>
            </a:r>
            <a:r>
              <a:rPr sz="2400" b="1" dirty="0">
                <a:latin typeface="Times New Roman"/>
                <a:cs typeface="Times New Roman"/>
              </a:rPr>
              <a:t>to tell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the  </a:t>
            </a:r>
            <a:r>
              <a:rPr sz="2400" b="1" spc="-20" dirty="0">
                <a:latin typeface="Times New Roman"/>
                <a:cs typeface="Times New Roman"/>
              </a:rPr>
              <a:t>drug’s </a:t>
            </a:r>
            <a:r>
              <a:rPr sz="2400" b="1" spc="-10" dirty="0">
                <a:latin typeface="Times New Roman"/>
                <a:cs typeface="Times New Roman"/>
              </a:rPr>
              <a:t>whole </a:t>
            </a:r>
            <a:r>
              <a:rPr sz="2400" b="1" spc="-25" dirty="0">
                <a:latin typeface="Times New Roman"/>
                <a:cs typeface="Times New Roman"/>
              </a:rPr>
              <a:t>story,</a:t>
            </a:r>
            <a:r>
              <a:rPr sz="2400" b="1" spc="1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including,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900" dirty="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Clr>
                <a:srgbClr val="F86A1B"/>
              </a:buClr>
              <a:buFont typeface="Wingdings"/>
              <a:buChar char=""/>
              <a:tabLst>
                <a:tab pos="186690" algn="l"/>
              </a:tabLst>
            </a:pPr>
            <a:r>
              <a:rPr sz="2400" spc="-10" dirty="0">
                <a:latin typeface="Times New Roman"/>
                <a:cs typeface="Times New Roman"/>
              </a:rPr>
              <a:t>What </a:t>
            </a:r>
            <a:r>
              <a:rPr sz="2400" dirty="0">
                <a:latin typeface="Times New Roman"/>
                <a:cs typeface="Times New Roman"/>
              </a:rPr>
              <a:t>happened during the clinical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tests,</a:t>
            </a:r>
          </a:p>
          <a:p>
            <a:pPr marL="186055" indent="-173990">
              <a:lnSpc>
                <a:spcPct val="100000"/>
              </a:lnSpc>
              <a:spcBef>
                <a:spcPts val="15"/>
              </a:spcBef>
              <a:buClr>
                <a:srgbClr val="F86A1B"/>
              </a:buClr>
              <a:buFont typeface="Wingdings"/>
              <a:buChar char=""/>
              <a:tabLst>
                <a:tab pos="186690" algn="l"/>
              </a:tabLst>
            </a:pPr>
            <a:r>
              <a:rPr sz="2400" spc="-10" dirty="0">
                <a:latin typeface="Times New Roman"/>
                <a:cs typeface="Times New Roman"/>
              </a:rPr>
              <a:t>What </a:t>
            </a:r>
            <a:r>
              <a:rPr sz="2400" dirty="0">
                <a:latin typeface="Times New Roman"/>
                <a:cs typeface="Times New Roman"/>
              </a:rPr>
              <a:t>the ingredients of the drug </a:t>
            </a:r>
            <a:r>
              <a:rPr sz="2400" spc="-5" dirty="0">
                <a:latin typeface="Times New Roman"/>
                <a:cs typeface="Times New Roman"/>
              </a:rPr>
              <a:t>formulation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are,</a:t>
            </a:r>
          </a:p>
          <a:p>
            <a:pPr marL="186055" indent="-173990">
              <a:lnSpc>
                <a:spcPct val="100000"/>
              </a:lnSpc>
              <a:spcBef>
                <a:spcPts val="10"/>
              </a:spcBef>
              <a:buClr>
                <a:srgbClr val="F86A1B"/>
              </a:buClr>
              <a:buFont typeface="Wingdings"/>
              <a:buChar char=""/>
              <a:tabLst>
                <a:tab pos="186690" algn="l"/>
              </a:tabLst>
            </a:pPr>
            <a:r>
              <a:rPr sz="2400" dirty="0">
                <a:latin typeface="Times New Roman"/>
                <a:cs typeface="Times New Roman"/>
              </a:rPr>
              <a:t>The results of the </a:t>
            </a:r>
            <a:r>
              <a:rPr sz="2400" spc="-5" dirty="0">
                <a:latin typeface="Times New Roman"/>
                <a:cs typeface="Times New Roman"/>
              </a:rPr>
              <a:t>animal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studies,</a:t>
            </a:r>
          </a:p>
          <a:p>
            <a:pPr marL="186055" indent="-173990">
              <a:lnSpc>
                <a:spcPct val="100000"/>
              </a:lnSpc>
              <a:spcBef>
                <a:spcPts val="15"/>
              </a:spcBef>
              <a:buClr>
                <a:srgbClr val="F86A1B"/>
              </a:buClr>
              <a:buFont typeface="Wingdings"/>
              <a:buChar char=""/>
              <a:tabLst>
                <a:tab pos="186690" algn="l"/>
              </a:tabLst>
            </a:pPr>
            <a:r>
              <a:rPr sz="2400" spc="-5" dirty="0">
                <a:latin typeface="Times New Roman"/>
                <a:cs typeface="Times New Roman"/>
              </a:rPr>
              <a:t>How </a:t>
            </a:r>
            <a:r>
              <a:rPr sz="2400" dirty="0">
                <a:latin typeface="Times New Roman"/>
                <a:cs typeface="Times New Roman"/>
              </a:rPr>
              <a:t>the drug behaves in the </a:t>
            </a:r>
            <a:r>
              <a:rPr sz="2400" spc="-35" dirty="0">
                <a:latin typeface="Times New Roman"/>
                <a:cs typeface="Times New Roman"/>
              </a:rPr>
              <a:t>body,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</a:p>
          <a:p>
            <a:pPr marL="186055" indent="-173990">
              <a:lnSpc>
                <a:spcPct val="100000"/>
              </a:lnSpc>
              <a:spcBef>
                <a:spcPts val="10"/>
              </a:spcBef>
              <a:buClr>
                <a:srgbClr val="F86A1B"/>
              </a:buClr>
              <a:buFont typeface="Wingdings"/>
              <a:buChar char=""/>
              <a:tabLst>
                <a:tab pos="186690" algn="l"/>
              </a:tabLst>
            </a:pPr>
            <a:r>
              <a:rPr sz="2400" spc="-5" dirty="0">
                <a:latin typeface="Times New Roman"/>
                <a:cs typeface="Times New Roman"/>
              </a:rPr>
              <a:t>How </a:t>
            </a:r>
            <a:r>
              <a:rPr sz="2400" dirty="0">
                <a:latin typeface="Times New Roman"/>
                <a:cs typeface="Times New Roman"/>
              </a:rPr>
              <a:t>it </a:t>
            </a:r>
            <a:r>
              <a:rPr sz="2400" spc="-5" dirty="0">
                <a:latin typeface="Times New Roman"/>
                <a:cs typeface="Times New Roman"/>
              </a:rPr>
              <a:t>is manufactured, </a:t>
            </a:r>
            <a:r>
              <a:rPr sz="2400" dirty="0">
                <a:latin typeface="Times New Roman"/>
                <a:cs typeface="Times New Roman"/>
              </a:rPr>
              <a:t>processed and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packaged.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550" dirty="0">
              <a:latin typeface="Times New Roman"/>
              <a:cs typeface="Times New Roman"/>
            </a:endParaRPr>
          </a:p>
          <a:p>
            <a:pPr marL="12700">
              <a:lnSpc>
                <a:spcPts val="2735"/>
              </a:lnSpc>
            </a:pPr>
            <a:r>
              <a:rPr sz="2400" b="1" dirty="0">
                <a:latin typeface="Times New Roman"/>
                <a:cs typeface="Times New Roman"/>
              </a:rPr>
              <a:t>Once </a:t>
            </a:r>
            <a:r>
              <a:rPr sz="2400" b="1" spc="-10" dirty="0">
                <a:latin typeface="Times New Roman"/>
                <a:cs typeface="Times New Roman"/>
              </a:rPr>
              <a:t>approval </a:t>
            </a:r>
            <a:r>
              <a:rPr sz="2400" b="1" dirty="0">
                <a:latin typeface="Times New Roman"/>
                <a:cs typeface="Times New Roman"/>
              </a:rPr>
              <a:t>of an NDA is obtained, the new drug can</a:t>
            </a:r>
            <a:r>
              <a:rPr sz="2400" b="1" spc="-18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be</a:t>
            </a:r>
            <a:endParaRPr sz="2400" dirty="0">
              <a:latin typeface="Times New Roman"/>
              <a:cs typeface="Times New Roman"/>
            </a:endParaRPr>
          </a:p>
          <a:p>
            <a:pPr marL="355600">
              <a:lnSpc>
                <a:spcPts val="2735"/>
              </a:lnSpc>
            </a:pPr>
            <a:r>
              <a:rPr sz="2400" b="1" dirty="0">
                <a:latin typeface="Times New Roman"/>
                <a:cs typeface="Times New Roman"/>
              </a:rPr>
              <a:t>legally marketed starting that day </a:t>
            </a:r>
            <a:r>
              <a:rPr sz="2400" b="1" spc="-5" dirty="0">
                <a:latin typeface="Times New Roman"/>
                <a:cs typeface="Times New Roman"/>
              </a:rPr>
              <a:t>in the</a:t>
            </a:r>
            <a:r>
              <a:rPr sz="2400" b="1" spc="-9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U.S.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124409"/>
            <a:ext cx="86550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30" dirty="0">
                <a:solidFill>
                  <a:srgbClr val="F86A1B"/>
                </a:solidFill>
                <a:latin typeface="Franklin Gothic Medium"/>
                <a:cs typeface="Franklin Gothic Medium"/>
              </a:rPr>
              <a:t>FUNDAMENTALS </a:t>
            </a:r>
            <a:r>
              <a:rPr sz="4000" b="1" spc="-5" dirty="0">
                <a:solidFill>
                  <a:srgbClr val="F86A1B"/>
                </a:solidFill>
                <a:latin typeface="Franklin Gothic Medium"/>
                <a:cs typeface="Franklin Gothic Medium"/>
              </a:rPr>
              <a:t>OF </a:t>
            </a:r>
            <a:r>
              <a:rPr sz="4000" b="1" spc="-35" dirty="0">
                <a:solidFill>
                  <a:srgbClr val="F86A1B"/>
                </a:solidFill>
                <a:latin typeface="Franklin Gothic Medium"/>
                <a:cs typeface="Franklin Gothic Medium"/>
              </a:rPr>
              <a:t>NDA</a:t>
            </a:r>
            <a:r>
              <a:rPr sz="4000" b="1" spc="-15" dirty="0">
                <a:solidFill>
                  <a:srgbClr val="F86A1B"/>
                </a:solidFill>
                <a:latin typeface="Franklin Gothic Medium"/>
                <a:cs typeface="Franklin Gothic Medium"/>
              </a:rPr>
              <a:t> </a:t>
            </a:r>
            <a:r>
              <a:rPr sz="4000" b="1" spc="-5" dirty="0">
                <a:solidFill>
                  <a:srgbClr val="F86A1B"/>
                </a:solidFill>
                <a:latin typeface="Franklin Gothic Medium"/>
                <a:cs typeface="Franklin Gothic Medium"/>
              </a:rPr>
              <a:t>SUBMISSIONS</a:t>
            </a:r>
            <a:endParaRPr sz="40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281429"/>
            <a:ext cx="8073390" cy="3761740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622300" marR="5080" indent="-610235" algn="just">
              <a:lnSpc>
                <a:spcPts val="2600"/>
              </a:lnSpc>
              <a:spcBef>
                <a:spcPts val="420"/>
              </a:spcBef>
            </a:pPr>
            <a:r>
              <a:rPr sz="2400" b="1" spc="-5" dirty="0">
                <a:latin typeface="Times New Roman"/>
                <a:cs typeface="Times New Roman"/>
              </a:rPr>
              <a:t>Although </a:t>
            </a:r>
            <a:r>
              <a:rPr sz="2400" b="1" dirty="0">
                <a:latin typeface="Times New Roman"/>
                <a:cs typeface="Times New Roman"/>
              </a:rPr>
              <a:t>the </a:t>
            </a:r>
            <a:r>
              <a:rPr sz="2400" b="1" spc="-5" dirty="0">
                <a:latin typeface="Times New Roman"/>
                <a:cs typeface="Times New Roman"/>
              </a:rPr>
              <a:t>quantity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-5" dirty="0">
                <a:latin typeface="Times New Roman"/>
                <a:cs typeface="Times New Roman"/>
              </a:rPr>
              <a:t>information and </a:t>
            </a:r>
            <a:r>
              <a:rPr sz="2400" b="1" dirty="0">
                <a:latin typeface="Times New Roman"/>
                <a:cs typeface="Times New Roman"/>
              </a:rPr>
              <a:t>data </a:t>
            </a:r>
            <a:r>
              <a:rPr sz="2400" b="1" spc="-5" dirty="0">
                <a:latin typeface="Times New Roman"/>
                <a:cs typeface="Times New Roman"/>
              </a:rPr>
              <a:t>submitted </a:t>
            </a:r>
            <a:r>
              <a:rPr sz="2400" b="1" dirty="0">
                <a:latin typeface="Times New Roman"/>
                <a:cs typeface="Times New Roman"/>
              </a:rPr>
              <a:t>in  </a:t>
            </a:r>
            <a:r>
              <a:rPr sz="2400" b="1" spc="-10" dirty="0">
                <a:latin typeface="Times New Roman"/>
                <a:cs typeface="Times New Roman"/>
              </a:rPr>
              <a:t>NDAs </a:t>
            </a:r>
            <a:r>
              <a:rPr sz="2400" b="1" dirty="0">
                <a:latin typeface="Times New Roman"/>
                <a:cs typeface="Times New Roman"/>
              </a:rPr>
              <a:t>can vary</a:t>
            </a:r>
            <a:r>
              <a:rPr sz="2400" b="1" spc="2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significantly.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600">
              <a:latin typeface="Times New Roman"/>
              <a:cs typeface="Times New Roman"/>
            </a:endParaRPr>
          </a:p>
          <a:p>
            <a:pPr marL="622300" marR="5080" indent="-610235" algn="just">
              <a:lnSpc>
                <a:spcPts val="2590"/>
              </a:lnSpc>
            </a:pPr>
            <a:r>
              <a:rPr sz="2400" b="1" spc="-5" dirty="0">
                <a:latin typeface="Times New Roman"/>
                <a:cs typeface="Times New Roman"/>
              </a:rPr>
              <a:t>The </a:t>
            </a:r>
            <a:r>
              <a:rPr sz="2400" b="1" dirty="0">
                <a:latin typeface="Times New Roman"/>
                <a:cs typeface="Times New Roman"/>
              </a:rPr>
              <a:t>components of any NDA </a:t>
            </a:r>
            <a:r>
              <a:rPr sz="2400" b="1" spc="-20" dirty="0">
                <a:latin typeface="Times New Roman"/>
                <a:cs typeface="Times New Roman"/>
              </a:rPr>
              <a:t>are </a:t>
            </a:r>
            <a:r>
              <a:rPr sz="2400" b="1" dirty="0">
                <a:latin typeface="Times New Roman"/>
                <a:cs typeface="Times New Roman"/>
              </a:rPr>
              <a:t>a </a:t>
            </a:r>
            <a:r>
              <a:rPr sz="2400" b="1" spc="-5" dirty="0">
                <a:latin typeface="Times New Roman"/>
                <a:cs typeface="Times New Roman"/>
              </a:rPr>
              <a:t>function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-5" dirty="0">
                <a:latin typeface="Times New Roman"/>
                <a:cs typeface="Times New Roman"/>
              </a:rPr>
              <a:t>the </a:t>
            </a:r>
            <a:r>
              <a:rPr sz="2400" b="1" spc="-10" dirty="0">
                <a:latin typeface="Times New Roman"/>
                <a:cs typeface="Times New Roman"/>
              </a:rPr>
              <a:t>nature </a:t>
            </a:r>
            <a:r>
              <a:rPr sz="2400" b="1" dirty="0">
                <a:latin typeface="Times New Roman"/>
                <a:cs typeface="Times New Roman"/>
              </a:rPr>
              <a:t>of  the subject drug and the information </a:t>
            </a:r>
            <a:r>
              <a:rPr sz="2400" b="1" spc="-5" dirty="0">
                <a:latin typeface="Times New Roman"/>
                <a:cs typeface="Times New Roman"/>
              </a:rPr>
              <a:t>available </a:t>
            </a:r>
            <a:r>
              <a:rPr sz="2400" b="1" dirty="0">
                <a:latin typeface="Times New Roman"/>
                <a:cs typeface="Times New Roman"/>
              </a:rPr>
              <a:t>to </a:t>
            </a:r>
            <a:r>
              <a:rPr sz="2400" b="1" spc="-5" dirty="0">
                <a:latin typeface="Times New Roman"/>
                <a:cs typeface="Times New Roman"/>
              </a:rPr>
              <a:t>the  applicant </a:t>
            </a:r>
            <a:r>
              <a:rPr sz="2400" b="1" dirty="0">
                <a:latin typeface="Times New Roman"/>
                <a:cs typeface="Times New Roman"/>
              </a:rPr>
              <a:t>at </a:t>
            </a:r>
            <a:r>
              <a:rPr sz="2400" b="1" spc="-5" dirty="0">
                <a:latin typeface="Times New Roman"/>
                <a:cs typeface="Times New Roman"/>
              </a:rPr>
              <a:t>the </a:t>
            </a:r>
            <a:r>
              <a:rPr sz="2400" b="1" dirty="0">
                <a:latin typeface="Times New Roman"/>
                <a:cs typeface="Times New Roman"/>
              </a:rPr>
              <a:t>time of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submission.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600">
              <a:latin typeface="Times New Roman"/>
              <a:cs typeface="Times New Roman"/>
            </a:endParaRPr>
          </a:p>
          <a:p>
            <a:pPr marL="622300" marR="6985" indent="-610235" algn="just">
              <a:lnSpc>
                <a:spcPct val="90100"/>
              </a:lnSpc>
            </a:pPr>
            <a:r>
              <a:rPr sz="2400" b="1" spc="-5" dirty="0">
                <a:latin typeface="Times New Roman"/>
                <a:cs typeface="Times New Roman"/>
              </a:rPr>
              <a:t>The </a:t>
            </a:r>
            <a:r>
              <a:rPr sz="2400" b="1" dirty="0">
                <a:latin typeface="Times New Roman"/>
                <a:cs typeface="Times New Roman"/>
              </a:rPr>
              <a:t>form </a:t>
            </a:r>
            <a:r>
              <a:rPr sz="2400" b="1" spc="-5" dirty="0">
                <a:latin typeface="Times New Roman"/>
                <a:cs typeface="Times New Roman"/>
              </a:rPr>
              <a:t>to use </a:t>
            </a:r>
            <a:r>
              <a:rPr sz="2400" b="1" dirty="0">
                <a:latin typeface="Times New Roman"/>
                <a:cs typeface="Times New Roman"/>
              </a:rPr>
              <a:t>for </a:t>
            </a:r>
            <a:r>
              <a:rPr sz="2400" b="1" spc="-5" dirty="0">
                <a:latin typeface="Times New Roman"/>
                <a:cs typeface="Times New Roman"/>
              </a:rPr>
              <a:t>either NDA </a:t>
            </a:r>
            <a:r>
              <a:rPr sz="2400" b="1" dirty="0">
                <a:latin typeface="Times New Roman"/>
                <a:cs typeface="Times New Roman"/>
              </a:rPr>
              <a:t>or ANDA is </a:t>
            </a:r>
            <a:r>
              <a:rPr sz="2400" b="1" dirty="0">
                <a:solidFill>
                  <a:srgbClr val="FF3300"/>
                </a:solidFill>
                <a:latin typeface="Times New Roman"/>
                <a:cs typeface="Times New Roman"/>
              </a:rPr>
              <a:t>Form </a:t>
            </a:r>
            <a:r>
              <a:rPr sz="2400" b="1" spc="-5" dirty="0">
                <a:solidFill>
                  <a:srgbClr val="FF3300"/>
                </a:solidFill>
                <a:latin typeface="Times New Roman"/>
                <a:cs typeface="Times New Roman"/>
              </a:rPr>
              <a:t>FDA-356h</a:t>
            </a:r>
            <a:r>
              <a:rPr sz="2400" b="1" spc="-5" dirty="0">
                <a:latin typeface="Times New Roman"/>
                <a:cs typeface="Times New Roman"/>
              </a:rPr>
              <a:t>,  </a:t>
            </a:r>
            <a:r>
              <a:rPr sz="2400" b="1" u="heavy" spc="-5" dirty="0">
                <a:solidFill>
                  <a:srgbClr val="9933FF"/>
                </a:solidFill>
                <a:uFill>
                  <a:solidFill>
                    <a:srgbClr val="9933FF"/>
                  </a:solidFill>
                </a:uFill>
                <a:latin typeface="Times New Roman"/>
                <a:cs typeface="Times New Roman"/>
              </a:rPr>
              <a:t>Application </a:t>
            </a:r>
            <a:r>
              <a:rPr sz="2400" b="1" u="heavy" dirty="0">
                <a:solidFill>
                  <a:srgbClr val="9933FF"/>
                </a:solidFill>
                <a:uFill>
                  <a:solidFill>
                    <a:srgbClr val="9933FF"/>
                  </a:solidFill>
                </a:uFill>
                <a:latin typeface="Times New Roman"/>
                <a:cs typeface="Times New Roman"/>
              </a:rPr>
              <a:t>to Market a New </a:t>
            </a:r>
            <a:r>
              <a:rPr sz="2400" b="1" u="heavy" spc="-5" dirty="0">
                <a:solidFill>
                  <a:srgbClr val="9933FF"/>
                </a:solidFill>
                <a:uFill>
                  <a:solidFill>
                    <a:srgbClr val="9933FF"/>
                  </a:solidFill>
                </a:uFill>
                <a:latin typeface="Times New Roman"/>
                <a:cs typeface="Times New Roman"/>
              </a:rPr>
              <a:t>Drug </a:t>
            </a:r>
            <a:r>
              <a:rPr sz="2400" b="1" u="heavy" dirty="0">
                <a:solidFill>
                  <a:srgbClr val="9933FF"/>
                </a:solidFill>
                <a:uFill>
                  <a:solidFill>
                    <a:srgbClr val="9933FF"/>
                  </a:solidFill>
                </a:uFill>
                <a:latin typeface="Times New Roman"/>
                <a:cs typeface="Times New Roman"/>
              </a:rPr>
              <a:t>for Human </a:t>
            </a:r>
            <a:r>
              <a:rPr sz="2400" b="1" u="heavy" spc="-5" dirty="0">
                <a:solidFill>
                  <a:srgbClr val="9933FF"/>
                </a:solidFill>
                <a:uFill>
                  <a:solidFill>
                    <a:srgbClr val="9933FF"/>
                  </a:solidFill>
                </a:uFill>
                <a:latin typeface="Times New Roman"/>
                <a:cs typeface="Times New Roman"/>
              </a:rPr>
              <a:t>Use </a:t>
            </a:r>
            <a:r>
              <a:rPr sz="2400" b="1" u="heavy" dirty="0">
                <a:solidFill>
                  <a:srgbClr val="9933FF"/>
                </a:solidFill>
                <a:uFill>
                  <a:solidFill>
                    <a:srgbClr val="9933FF"/>
                  </a:solidFill>
                </a:uFill>
                <a:latin typeface="Times New Roman"/>
                <a:cs typeface="Times New Roman"/>
              </a:rPr>
              <a:t>or </a:t>
            </a:r>
            <a:r>
              <a:rPr sz="2400" b="1" u="heavy" spc="-5" dirty="0">
                <a:solidFill>
                  <a:srgbClr val="9933FF"/>
                </a:solidFill>
                <a:uFill>
                  <a:solidFill>
                    <a:srgbClr val="9933FF"/>
                  </a:solidFill>
                </a:uFill>
                <a:latin typeface="Times New Roman"/>
                <a:cs typeface="Times New Roman"/>
              </a:rPr>
              <a:t>as </a:t>
            </a:r>
            <a:r>
              <a:rPr sz="2400" b="1" spc="-5" dirty="0">
                <a:solidFill>
                  <a:srgbClr val="9933FF"/>
                </a:solidFill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solidFill>
                  <a:srgbClr val="9933FF"/>
                </a:solidFill>
                <a:uFill>
                  <a:solidFill>
                    <a:srgbClr val="9933FF"/>
                  </a:solidFill>
                </a:uFill>
                <a:latin typeface="Times New Roman"/>
                <a:cs typeface="Times New Roman"/>
              </a:rPr>
              <a:t>an Antibiotic Drug </a:t>
            </a:r>
            <a:r>
              <a:rPr sz="2400" b="1" u="heavy" dirty="0">
                <a:solidFill>
                  <a:srgbClr val="9933FF"/>
                </a:solidFill>
                <a:uFill>
                  <a:solidFill>
                    <a:srgbClr val="9933FF"/>
                  </a:solidFill>
                </a:uFill>
                <a:latin typeface="Times New Roman"/>
                <a:cs typeface="Times New Roman"/>
              </a:rPr>
              <a:t>for Human</a:t>
            </a:r>
            <a:r>
              <a:rPr sz="2400" b="1" u="heavy" spc="-175" dirty="0">
                <a:solidFill>
                  <a:srgbClr val="9933FF"/>
                </a:solidFill>
                <a:uFill>
                  <a:solidFill>
                    <a:srgbClr val="9933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solidFill>
                  <a:srgbClr val="9933FF"/>
                </a:solidFill>
                <a:uFill>
                  <a:solidFill>
                    <a:srgbClr val="9933FF"/>
                  </a:solidFill>
                </a:uFill>
                <a:latin typeface="Times New Roman"/>
                <a:cs typeface="Times New Roman"/>
              </a:rPr>
              <a:t>Use</a:t>
            </a:r>
            <a:r>
              <a:rPr sz="2400" b="1" spc="-5" dirty="0">
                <a:solidFill>
                  <a:srgbClr val="9933FF"/>
                </a:solidFill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6360"/>
            <a:ext cx="49733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35" dirty="0">
                <a:solidFill>
                  <a:srgbClr val="F86A1B"/>
                </a:solidFill>
                <a:latin typeface="Franklin Gothic Medium"/>
                <a:cs typeface="Franklin Gothic Medium"/>
              </a:rPr>
              <a:t>NDA</a:t>
            </a:r>
            <a:r>
              <a:rPr sz="4000" b="1" spc="-85" dirty="0">
                <a:solidFill>
                  <a:srgbClr val="F86A1B"/>
                </a:solidFill>
                <a:latin typeface="Franklin Gothic Medium"/>
                <a:cs typeface="Franklin Gothic Medium"/>
              </a:rPr>
              <a:t> </a:t>
            </a:r>
            <a:r>
              <a:rPr sz="4000" b="1" spc="-20" dirty="0">
                <a:solidFill>
                  <a:srgbClr val="F86A1B"/>
                </a:solidFill>
                <a:latin typeface="Franklin Gothic Medium"/>
                <a:cs typeface="Franklin Gothic Medium"/>
              </a:rPr>
              <a:t>CLASSIFICATIONS</a:t>
            </a:r>
            <a:endParaRPr sz="40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787653"/>
            <a:ext cx="8377555" cy="4631055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546100" marR="5080" indent="-534035">
              <a:lnSpc>
                <a:spcPts val="2300"/>
              </a:lnSpc>
              <a:spcBef>
                <a:spcPts val="660"/>
              </a:spcBef>
            </a:pPr>
            <a:r>
              <a:rPr sz="2400" b="1" dirty="0">
                <a:latin typeface="Times New Roman"/>
                <a:cs typeface="Times New Roman"/>
              </a:rPr>
              <a:t>CDER classifies </a:t>
            </a:r>
            <a:r>
              <a:rPr sz="2400" b="1" spc="-5" dirty="0">
                <a:latin typeface="Times New Roman"/>
                <a:cs typeface="Times New Roman"/>
              </a:rPr>
              <a:t>new </a:t>
            </a:r>
            <a:r>
              <a:rPr sz="2400" b="1" dirty="0">
                <a:latin typeface="Times New Roman"/>
                <a:cs typeface="Times New Roman"/>
              </a:rPr>
              <a:t>drug </a:t>
            </a:r>
            <a:r>
              <a:rPr sz="2400" b="1" spc="-5" dirty="0">
                <a:latin typeface="Times New Roman"/>
                <a:cs typeface="Times New Roman"/>
              </a:rPr>
              <a:t>applications with </a:t>
            </a:r>
            <a:r>
              <a:rPr sz="2400" b="1" dirty="0">
                <a:latin typeface="Times New Roman"/>
                <a:cs typeface="Times New Roman"/>
              </a:rPr>
              <a:t>a code that </a:t>
            </a:r>
            <a:r>
              <a:rPr sz="2400" b="1" spc="-10" dirty="0">
                <a:latin typeface="Times New Roman"/>
                <a:cs typeface="Times New Roman"/>
              </a:rPr>
              <a:t>reflects  </a:t>
            </a:r>
            <a:r>
              <a:rPr sz="2400" b="1" spc="-5" dirty="0">
                <a:latin typeface="Times New Roman"/>
                <a:cs typeface="Times New Roman"/>
              </a:rPr>
              <a:t>both the </a:t>
            </a:r>
            <a:r>
              <a:rPr sz="2400" b="1" dirty="0">
                <a:latin typeface="Times New Roman"/>
                <a:cs typeface="Times New Roman"/>
              </a:rPr>
              <a:t>type of </a:t>
            </a:r>
            <a:r>
              <a:rPr sz="2400" b="1" spc="-5" dirty="0">
                <a:latin typeface="Times New Roman"/>
                <a:cs typeface="Times New Roman"/>
              </a:rPr>
              <a:t>drug being </a:t>
            </a:r>
            <a:r>
              <a:rPr sz="2400" b="1" dirty="0">
                <a:latin typeface="Times New Roman"/>
                <a:cs typeface="Times New Roman"/>
              </a:rPr>
              <a:t>submitted </a:t>
            </a:r>
            <a:r>
              <a:rPr sz="2400" b="1" spc="-5" dirty="0">
                <a:latin typeface="Times New Roman"/>
                <a:cs typeface="Times New Roman"/>
              </a:rPr>
              <a:t>and </a:t>
            </a:r>
            <a:r>
              <a:rPr sz="2400" b="1" dirty="0">
                <a:latin typeface="Times New Roman"/>
                <a:cs typeface="Times New Roman"/>
              </a:rPr>
              <a:t>its intended</a:t>
            </a:r>
            <a:r>
              <a:rPr sz="2400" b="1" spc="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uses.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sz="2000" b="1" dirty="0">
                <a:latin typeface="Times New Roman"/>
                <a:cs typeface="Times New Roman"/>
              </a:rPr>
              <a:t>New Molecular</a:t>
            </a:r>
            <a:r>
              <a:rPr sz="2000" b="1" spc="-7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Entity</a:t>
            </a:r>
            <a:endParaRPr sz="2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64"/>
              </a:spcBef>
            </a:pPr>
            <a:r>
              <a:rPr sz="2000" b="1" dirty="0">
                <a:latin typeface="Times New Roman"/>
                <a:cs typeface="Times New Roman"/>
              </a:rPr>
              <a:t>New Salt of </a:t>
            </a:r>
            <a:r>
              <a:rPr sz="2000" b="1" spc="-5" dirty="0">
                <a:latin typeface="Times New Roman"/>
                <a:cs typeface="Times New Roman"/>
              </a:rPr>
              <a:t>Previously Approved</a:t>
            </a:r>
            <a:r>
              <a:rPr sz="2000" b="1" spc="-204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Drug</a:t>
            </a:r>
            <a:endParaRPr sz="2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64"/>
              </a:spcBef>
            </a:pPr>
            <a:r>
              <a:rPr sz="2000" b="1" dirty="0">
                <a:latin typeface="Times New Roman"/>
                <a:cs typeface="Times New Roman"/>
              </a:rPr>
              <a:t>New Formulation of </a:t>
            </a:r>
            <a:r>
              <a:rPr sz="2000" b="1" spc="-5" dirty="0">
                <a:latin typeface="Times New Roman"/>
                <a:cs typeface="Times New Roman"/>
              </a:rPr>
              <a:t>Previously Approved</a:t>
            </a:r>
            <a:r>
              <a:rPr sz="2000" b="1" spc="-2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Drug</a:t>
            </a:r>
            <a:endParaRPr sz="2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50"/>
              </a:spcBef>
            </a:pPr>
            <a:r>
              <a:rPr sz="2000" b="1" dirty="0">
                <a:latin typeface="Times New Roman"/>
                <a:cs typeface="Times New Roman"/>
              </a:rPr>
              <a:t>New Combination of </a:t>
            </a:r>
            <a:r>
              <a:rPr sz="2000" b="1" spc="-55" dirty="0">
                <a:latin typeface="Times New Roman"/>
                <a:cs typeface="Times New Roman"/>
              </a:rPr>
              <a:t>Two </a:t>
            </a:r>
            <a:r>
              <a:rPr sz="2000" b="1" dirty="0">
                <a:latin typeface="Times New Roman"/>
                <a:cs typeface="Times New Roman"/>
              </a:rPr>
              <a:t>or </a:t>
            </a:r>
            <a:r>
              <a:rPr sz="2000" b="1" spc="-10" dirty="0">
                <a:latin typeface="Times New Roman"/>
                <a:cs typeface="Times New Roman"/>
              </a:rPr>
              <a:t>More</a:t>
            </a:r>
            <a:r>
              <a:rPr sz="2000" b="1" spc="-9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Drugs</a:t>
            </a:r>
            <a:endParaRPr sz="2000" dirty="0">
              <a:latin typeface="Times New Roman"/>
              <a:cs typeface="Times New Roman"/>
            </a:endParaRPr>
          </a:p>
          <a:p>
            <a:pPr marL="546100" marR="5715" indent="-534035">
              <a:lnSpc>
                <a:spcPct val="140000"/>
              </a:lnSpc>
              <a:spcBef>
                <a:spcPts val="810"/>
              </a:spcBef>
              <a:tabLst>
                <a:tab pos="1908175" algn="l"/>
              </a:tabLst>
            </a:pPr>
            <a:r>
              <a:rPr sz="2000" b="1" dirty="0">
                <a:latin typeface="Times New Roman"/>
                <a:cs typeface="Times New Roman"/>
              </a:rPr>
              <a:t>New</a:t>
            </a:r>
            <a:r>
              <a:rPr sz="2000" b="1" spc="32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Indication	for </a:t>
            </a:r>
            <a:r>
              <a:rPr sz="2000" b="1" spc="-10" dirty="0">
                <a:latin typeface="Times New Roman"/>
                <a:cs typeface="Times New Roman"/>
              </a:rPr>
              <a:t>Already </a:t>
            </a:r>
            <a:r>
              <a:rPr sz="2000" b="1" spc="-5" dirty="0">
                <a:latin typeface="Times New Roman"/>
                <a:cs typeface="Times New Roman"/>
              </a:rPr>
              <a:t>Marketed </a:t>
            </a:r>
            <a:r>
              <a:rPr sz="2000" b="1" dirty="0">
                <a:latin typeface="Times New Roman"/>
                <a:cs typeface="Times New Roman"/>
              </a:rPr>
              <a:t>Drug </a:t>
            </a:r>
            <a:r>
              <a:rPr sz="2000" b="1" spc="-5" dirty="0">
                <a:latin typeface="Times New Roman"/>
                <a:cs typeface="Times New Roman"/>
              </a:rPr>
              <a:t>,including switch in status </a:t>
            </a:r>
            <a:r>
              <a:rPr sz="2000" b="1" spc="-10" dirty="0">
                <a:latin typeface="Times New Roman"/>
                <a:cs typeface="Times New Roman"/>
              </a:rPr>
              <a:t>to  </a:t>
            </a:r>
            <a:r>
              <a:rPr sz="2000" b="1" dirty="0">
                <a:latin typeface="Times New Roman"/>
                <a:cs typeface="Times New Roman"/>
              </a:rPr>
              <a:t>OTC (conversion of </a:t>
            </a:r>
            <a:r>
              <a:rPr sz="2000" b="1" spc="-5" dirty="0">
                <a:latin typeface="Times New Roman"/>
                <a:cs typeface="Times New Roman"/>
              </a:rPr>
              <a:t>prescription </a:t>
            </a:r>
            <a:r>
              <a:rPr sz="2000" b="1" dirty="0">
                <a:latin typeface="Times New Roman"/>
                <a:cs typeface="Times New Roman"/>
              </a:rPr>
              <a:t>drug to</a:t>
            </a:r>
            <a:r>
              <a:rPr sz="2000" b="1" spc="-114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OTC)</a:t>
            </a:r>
            <a:endParaRPr sz="2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65"/>
              </a:spcBef>
            </a:pPr>
            <a:r>
              <a:rPr sz="2000" b="1" spc="-5" dirty="0">
                <a:latin typeface="Times New Roman"/>
                <a:cs typeface="Times New Roman"/>
              </a:rPr>
              <a:t>Already </a:t>
            </a:r>
            <a:r>
              <a:rPr sz="2000" b="1" dirty="0">
                <a:latin typeface="Times New Roman"/>
                <a:cs typeface="Times New Roman"/>
              </a:rPr>
              <a:t>Marketed Drug </a:t>
            </a:r>
            <a:r>
              <a:rPr sz="2000" b="1" spc="-5" dirty="0">
                <a:latin typeface="Times New Roman"/>
                <a:cs typeface="Times New Roman"/>
              </a:rPr>
              <a:t>Product </a:t>
            </a:r>
            <a:r>
              <a:rPr sz="2000" b="1" dirty="0">
                <a:latin typeface="Times New Roman"/>
                <a:cs typeface="Times New Roman"/>
              </a:rPr>
              <a:t>without </a:t>
            </a:r>
            <a:r>
              <a:rPr sz="2000" b="1" spc="-5" dirty="0">
                <a:latin typeface="Times New Roman"/>
                <a:cs typeface="Times New Roman"/>
              </a:rPr>
              <a:t>previously Approved</a:t>
            </a:r>
            <a:r>
              <a:rPr sz="2000" b="1" spc="-245" dirty="0">
                <a:latin typeface="Times New Roman"/>
                <a:cs typeface="Times New Roman"/>
              </a:rPr>
              <a:t> </a:t>
            </a:r>
            <a:r>
              <a:rPr sz="2000" b="1" spc="5" dirty="0">
                <a:latin typeface="Times New Roman"/>
                <a:cs typeface="Times New Roman"/>
              </a:rPr>
              <a:t>NDA.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43840" y="1683080"/>
            <a:ext cx="417830" cy="5007610"/>
            <a:chOff x="243840" y="1683080"/>
            <a:chExt cx="417830" cy="5007610"/>
          </a:xfrm>
        </p:grpSpPr>
        <p:sp>
          <p:nvSpPr>
            <p:cNvPr id="3" name="object 3"/>
            <p:cNvSpPr/>
            <p:nvPr/>
          </p:nvSpPr>
          <p:spPr>
            <a:xfrm>
              <a:off x="243840" y="1683080"/>
              <a:ext cx="417575" cy="3127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43840" y="2018665"/>
              <a:ext cx="417575" cy="3124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43840" y="2353945"/>
              <a:ext cx="417575" cy="3124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43840" y="2689225"/>
              <a:ext cx="417575" cy="3124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43840" y="3024581"/>
              <a:ext cx="417575" cy="3127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43840" y="3360166"/>
              <a:ext cx="417575" cy="3124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43840" y="3695445"/>
              <a:ext cx="417575" cy="31241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43840" y="4030675"/>
              <a:ext cx="417575" cy="3127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43840" y="4366260"/>
              <a:ext cx="417575" cy="31241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43840" y="4701539"/>
              <a:ext cx="417575" cy="31241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43840" y="5036820"/>
              <a:ext cx="417575" cy="3124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43840" y="5372100"/>
              <a:ext cx="417575" cy="3127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43840" y="5707684"/>
              <a:ext cx="417575" cy="31241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43840" y="6042964"/>
              <a:ext cx="417575" cy="3124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43840" y="6378244"/>
              <a:ext cx="417575" cy="31242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31140" y="300050"/>
            <a:ext cx="8495030" cy="63969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Arial"/>
                <a:cs typeface="Arial"/>
              </a:rPr>
              <a:t>Fundamentals of NDA</a:t>
            </a:r>
            <a:r>
              <a:rPr sz="2200" b="1" spc="-3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Submission</a:t>
            </a:r>
            <a:endParaRPr sz="22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As outlined in Form </a:t>
            </a:r>
            <a:r>
              <a:rPr sz="2200" dirty="0">
                <a:latin typeface="Arial"/>
                <a:cs typeface="Arial"/>
              </a:rPr>
              <a:t>FDA-356h, </a:t>
            </a:r>
            <a:r>
              <a:rPr sz="2200" spc="-5" dirty="0">
                <a:latin typeface="Arial"/>
                <a:cs typeface="Arial"/>
              </a:rPr>
              <a:t>Application to Market a New Drug for  Human Use Or As An Antibiotic Drug For Human Use, NDAs can  </a:t>
            </a:r>
            <a:r>
              <a:rPr sz="2200" dirty="0">
                <a:latin typeface="Arial"/>
                <a:cs typeface="Arial"/>
              </a:rPr>
              <a:t>consist </a:t>
            </a:r>
            <a:r>
              <a:rPr sz="2200" spc="-5" dirty="0">
                <a:latin typeface="Arial"/>
                <a:cs typeface="Arial"/>
              </a:rPr>
              <a:t>of </a:t>
            </a:r>
            <a:r>
              <a:rPr sz="2200" dirty="0">
                <a:latin typeface="Arial"/>
                <a:cs typeface="Arial"/>
              </a:rPr>
              <a:t>as </a:t>
            </a:r>
            <a:r>
              <a:rPr sz="2200" spc="-5" dirty="0">
                <a:latin typeface="Arial"/>
                <a:cs typeface="Arial"/>
              </a:rPr>
              <a:t>many as 15 different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sections:</a:t>
            </a:r>
          </a:p>
          <a:p>
            <a:pPr marL="300355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Arial"/>
                <a:cs typeface="Arial"/>
              </a:rPr>
              <a:t>Index</a:t>
            </a:r>
            <a:endParaRPr sz="2200" dirty="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Summary</a:t>
            </a:r>
            <a:endParaRPr sz="2200" dirty="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</a:pPr>
            <a:r>
              <a:rPr sz="2200" spc="-20" dirty="0">
                <a:latin typeface="Arial"/>
                <a:cs typeface="Arial"/>
              </a:rPr>
              <a:t>Chemistry, </a:t>
            </a:r>
            <a:r>
              <a:rPr sz="2200" spc="-5" dirty="0">
                <a:latin typeface="Arial"/>
                <a:cs typeface="Arial"/>
              </a:rPr>
              <a:t>Manufacturing, and</a:t>
            </a:r>
            <a:r>
              <a:rPr sz="2200" spc="7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Control;</a:t>
            </a:r>
            <a:endParaRPr sz="2200" dirty="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Samples, Method </a:t>
            </a:r>
            <a:r>
              <a:rPr sz="2200" spc="-20" dirty="0">
                <a:latin typeface="Arial"/>
                <a:cs typeface="Arial"/>
              </a:rPr>
              <a:t>Validation </a:t>
            </a:r>
            <a:r>
              <a:rPr sz="2200" spc="-5" dirty="0">
                <a:latin typeface="Arial"/>
                <a:cs typeface="Arial"/>
              </a:rPr>
              <a:t>Package, and</a:t>
            </a:r>
            <a:r>
              <a:rPr sz="2200" spc="8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Labeling</a:t>
            </a:r>
            <a:endParaRPr sz="2200" dirty="0">
              <a:latin typeface="Arial"/>
              <a:cs typeface="Arial"/>
            </a:endParaRPr>
          </a:p>
          <a:p>
            <a:pPr marL="300355" marR="2687955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Nonclinical Pharmacology and </a:t>
            </a:r>
            <a:r>
              <a:rPr sz="2200" spc="-25" dirty="0">
                <a:latin typeface="Arial"/>
                <a:cs typeface="Arial"/>
              </a:rPr>
              <a:t>Toxicology  </a:t>
            </a:r>
            <a:r>
              <a:rPr sz="2200" spc="-5" dirty="0">
                <a:latin typeface="Arial"/>
                <a:cs typeface="Arial"/>
              </a:rPr>
              <a:t>Human Pharmacokinetics and Bioavailability  Microbiology (for </a:t>
            </a:r>
            <a:r>
              <a:rPr sz="2200" dirty="0">
                <a:latin typeface="Arial"/>
                <a:cs typeface="Arial"/>
              </a:rPr>
              <a:t>anti-microbial </a:t>
            </a:r>
            <a:r>
              <a:rPr sz="2200" spc="-5" dirty="0">
                <a:latin typeface="Arial"/>
                <a:cs typeface="Arial"/>
              </a:rPr>
              <a:t>drugs only);  Clinical</a:t>
            </a:r>
            <a:r>
              <a:rPr sz="2200" spc="-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Data;</a:t>
            </a:r>
            <a:endParaRPr sz="2200" dirty="0">
              <a:latin typeface="Arial"/>
              <a:cs typeface="Arial"/>
            </a:endParaRPr>
          </a:p>
          <a:p>
            <a:pPr marL="300355" marR="5501005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Arial"/>
                <a:cs typeface="Arial"/>
              </a:rPr>
              <a:t>Safety Update</a:t>
            </a:r>
            <a:r>
              <a:rPr sz="2200" spc="-3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Report  Statistical;</a:t>
            </a:r>
            <a:endParaRPr sz="2200" dirty="0">
              <a:latin typeface="Arial"/>
              <a:cs typeface="Arial"/>
            </a:endParaRPr>
          </a:p>
          <a:p>
            <a:pPr marL="300355" marR="5052060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Case Report</a:t>
            </a:r>
            <a:r>
              <a:rPr sz="2200" spc="-40" dirty="0">
                <a:latin typeface="Arial"/>
                <a:cs typeface="Arial"/>
              </a:rPr>
              <a:t> </a:t>
            </a:r>
            <a:r>
              <a:rPr sz="2200" spc="-25" dirty="0">
                <a:latin typeface="Arial"/>
                <a:cs typeface="Arial"/>
              </a:rPr>
              <a:t>Tabulations;  </a:t>
            </a:r>
            <a:r>
              <a:rPr sz="2200" spc="-5" dirty="0">
                <a:latin typeface="Arial"/>
                <a:cs typeface="Arial"/>
              </a:rPr>
              <a:t>Case Report Forms;  Patent Information;  Patent Certification; and  Other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Information.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49021"/>
            <a:ext cx="30543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25" dirty="0">
                <a:solidFill>
                  <a:srgbClr val="F86A1B"/>
                </a:solidFill>
                <a:latin typeface="Franklin Gothic Medium"/>
                <a:cs typeface="Franklin Gothic Medium"/>
              </a:rPr>
              <a:t>NDA</a:t>
            </a:r>
            <a:r>
              <a:rPr sz="2800" b="1" spc="-85" dirty="0">
                <a:solidFill>
                  <a:srgbClr val="F86A1B"/>
                </a:solidFill>
                <a:latin typeface="Franklin Gothic Medium"/>
                <a:cs typeface="Franklin Gothic Medium"/>
              </a:rPr>
              <a:t> </a:t>
            </a:r>
            <a:r>
              <a:rPr sz="2800" b="1" dirty="0">
                <a:solidFill>
                  <a:srgbClr val="F86A1B"/>
                </a:solidFill>
                <a:latin typeface="Franklin Gothic Medium"/>
                <a:cs typeface="Franklin Gothic Medium"/>
              </a:rPr>
              <a:t>REQUIRMENTS</a:t>
            </a:r>
            <a:endParaRPr sz="28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0823" y="943866"/>
            <a:ext cx="8913177" cy="46243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0209" indent="-398145">
              <a:lnSpc>
                <a:spcPct val="100000"/>
              </a:lnSpc>
              <a:spcBef>
                <a:spcPts val="100"/>
              </a:spcBef>
              <a:buAutoNum type="romanUcParenBoth"/>
              <a:tabLst>
                <a:tab pos="410845" algn="l"/>
              </a:tabLst>
            </a:pPr>
            <a:r>
              <a:rPr sz="2400" b="1" spc="-5" dirty="0">
                <a:solidFill>
                  <a:srgbClr val="62776E"/>
                </a:solidFill>
                <a:latin typeface="Times New Roman"/>
                <a:cs typeface="Times New Roman"/>
              </a:rPr>
              <a:t>Content and </a:t>
            </a:r>
            <a:r>
              <a:rPr sz="2400" b="1" dirty="0">
                <a:solidFill>
                  <a:srgbClr val="62776E"/>
                </a:solidFill>
                <a:latin typeface="Times New Roman"/>
                <a:cs typeface="Times New Roman"/>
              </a:rPr>
              <a:t>format of</a:t>
            </a:r>
            <a:r>
              <a:rPr sz="2400" b="1" spc="15" dirty="0">
                <a:solidFill>
                  <a:srgbClr val="62776E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2776E"/>
                </a:solidFill>
                <a:latin typeface="Times New Roman"/>
                <a:cs typeface="Times New Roman"/>
              </a:rPr>
              <a:t>application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85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AutoNum type="romanUcParenBoth"/>
              <a:tabLst>
                <a:tab pos="546100" algn="l"/>
              </a:tabLst>
            </a:pPr>
            <a:r>
              <a:rPr sz="2400" b="1" dirty="0">
                <a:solidFill>
                  <a:srgbClr val="62776E"/>
                </a:solidFill>
                <a:latin typeface="Times New Roman"/>
                <a:cs typeface="Times New Roman"/>
              </a:rPr>
              <a:t>Formatting, </a:t>
            </a:r>
            <a:r>
              <a:rPr sz="2400" b="1" spc="-5" dirty="0">
                <a:solidFill>
                  <a:srgbClr val="62776E"/>
                </a:solidFill>
                <a:latin typeface="Times New Roman"/>
                <a:cs typeface="Times New Roman"/>
              </a:rPr>
              <a:t>assembling and </a:t>
            </a:r>
            <a:r>
              <a:rPr sz="2400" b="1" dirty="0">
                <a:solidFill>
                  <a:srgbClr val="62776E"/>
                </a:solidFill>
                <a:latin typeface="Times New Roman"/>
                <a:cs typeface="Times New Roman"/>
              </a:rPr>
              <a:t>submitting new </a:t>
            </a:r>
            <a:r>
              <a:rPr sz="2400" b="1" spc="-5" dirty="0">
                <a:solidFill>
                  <a:srgbClr val="62776E"/>
                </a:solidFill>
                <a:latin typeface="Times New Roman"/>
                <a:cs typeface="Times New Roman"/>
              </a:rPr>
              <a:t>drug </a:t>
            </a:r>
            <a:r>
              <a:rPr sz="2400" b="1" dirty="0">
                <a:solidFill>
                  <a:srgbClr val="62776E"/>
                </a:solidFill>
                <a:latin typeface="Times New Roman"/>
                <a:cs typeface="Times New Roman"/>
              </a:rPr>
              <a:t>and </a:t>
            </a:r>
            <a:r>
              <a:rPr sz="2400" b="1" spc="-5" dirty="0">
                <a:solidFill>
                  <a:srgbClr val="62776E"/>
                </a:solidFill>
                <a:latin typeface="Times New Roman"/>
                <a:cs typeface="Times New Roman"/>
              </a:rPr>
              <a:t>antibiotic  </a:t>
            </a:r>
            <a:r>
              <a:rPr sz="2400" b="1" dirty="0">
                <a:solidFill>
                  <a:srgbClr val="62776E"/>
                </a:solidFill>
                <a:latin typeface="Times New Roman"/>
                <a:cs typeface="Times New Roman"/>
              </a:rPr>
              <a:t>applications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 dirty="0">
              <a:latin typeface="Times New Roman"/>
              <a:cs typeface="Times New Roman"/>
            </a:endParaRPr>
          </a:p>
          <a:p>
            <a:pPr marL="649605" indent="-637540">
              <a:lnSpc>
                <a:spcPct val="100000"/>
              </a:lnSpc>
              <a:spcBef>
                <a:spcPts val="1500"/>
              </a:spcBef>
              <a:buAutoNum type="romanUcParenBoth"/>
              <a:tabLst>
                <a:tab pos="650240" algn="l"/>
              </a:tabLst>
            </a:pP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NDA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summary format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r>
              <a:rPr sz="2400" b="1" spc="-1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content</a:t>
            </a:r>
            <a:endParaRPr sz="2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AutoNum type="romanUcParenBoth"/>
            </a:pPr>
            <a:endParaRPr sz="385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631190" indent="-619125">
              <a:lnSpc>
                <a:spcPct val="100000"/>
              </a:lnSpc>
              <a:spcBef>
                <a:spcPts val="5"/>
              </a:spcBef>
              <a:buAutoNum type="romanUcParenBoth"/>
              <a:tabLst>
                <a:tab pos="631825" algn="l"/>
              </a:tabLst>
            </a:pP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NDA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technical</a:t>
            </a:r>
            <a:r>
              <a:rPr sz="2400" b="1" spc="-1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sections</a:t>
            </a:r>
            <a:endParaRPr sz="2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AutoNum type="romanUcParenBoth"/>
            </a:pPr>
            <a:endParaRPr sz="385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495300" indent="-483234">
              <a:lnSpc>
                <a:spcPct val="100000"/>
              </a:lnSpc>
              <a:spcBef>
                <a:spcPts val="5"/>
              </a:spcBef>
              <a:buAutoNum type="romanUcParenBoth"/>
              <a:tabLst>
                <a:tab pos="495934" algn="l"/>
              </a:tabLst>
            </a:pP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Abbreviated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new drug</a:t>
            </a:r>
            <a:r>
              <a:rPr sz="2400" b="1" spc="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application</a:t>
            </a:r>
            <a:endParaRPr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74752"/>
            <a:ext cx="57365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u="heavy" dirty="0">
                <a:solidFill>
                  <a:srgbClr val="62776E"/>
                </a:solidFill>
                <a:uFill>
                  <a:solidFill>
                    <a:srgbClr val="62776E"/>
                  </a:solidFill>
                </a:uFill>
                <a:latin typeface="Franklin Gothic Book"/>
                <a:cs typeface="Franklin Gothic Book"/>
              </a:rPr>
              <a:t>(I) </a:t>
            </a:r>
            <a:r>
              <a:rPr sz="2800" b="1" u="heavy" spc="-5" dirty="0">
                <a:solidFill>
                  <a:srgbClr val="62776E"/>
                </a:solidFill>
                <a:uFill>
                  <a:solidFill>
                    <a:srgbClr val="62776E"/>
                  </a:solidFill>
                </a:uFill>
                <a:latin typeface="Times New Roman"/>
                <a:cs typeface="Times New Roman"/>
              </a:rPr>
              <a:t>Content </a:t>
            </a:r>
            <a:r>
              <a:rPr sz="2800" b="1" u="heavy" dirty="0">
                <a:solidFill>
                  <a:srgbClr val="62776E"/>
                </a:solidFill>
                <a:uFill>
                  <a:solidFill>
                    <a:srgbClr val="62776E"/>
                  </a:solidFill>
                </a:uFill>
                <a:latin typeface="Times New Roman"/>
                <a:cs typeface="Times New Roman"/>
              </a:rPr>
              <a:t>and </a:t>
            </a:r>
            <a:r>
              <a:rPr sz="2800" b="1" u="heavy" spc="-5" dirty="0">
                <a:solidFill>
                  <a:srgbClr val="62776E"/>
                </a:solidFill>
                <a:uFill>
                  <a:solidFill>
                    <a:srgbClr val="62776E"/>
                  </a:solidFill>
                </a:uFill>
                <a:latin typeface="Times New Roman"/>
                <a:cs typeface="Times New Roman"/>
              </a:rPr>
              <a:t>format </a:t>
            </a:r>
            <a:r>
              <a:rPr sz="2800" b="1" u="heavy" dirty="0">
                <a:solidFill>
                  <a:srgbClr val="62776E"/>
                </a:solidFill>
                <a:uFill>
                  <a:solidFill>
                    <a:srgbClr val="62776E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2800" b="1" u="heavy" spc="15" dirty="0">
                <a:solidFill>
                  <a:srgbClr val="62776E"/>
                </a:solidFill>
                <a:uFill>
                  <a:solidFill>
                    <a:srgbClr val="62776E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dirty="0">
                <a:solidFill>
                  <a:srgbClr val="62776E"/>
                </a:solidFill>
                <a:uFill>
                  <a:solidFill>
                    <a:srgbClr val="62776E"/>
                  </a:solidFill>
                </a:uFill>
                <a:latin typeface="Times New Roman"/>
                <a:cs typeface="Times New Roman"/>
              </a:rPr>
              <a:t>application: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340" y="1231138"/>
            <a:ext cx="792099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0" marR="5080" indent="-190500" algn="just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Although the </a:t>
            </a:r>
            <a:r>
              <a:rPr sz="2400" b="1" dirty="0">
                <a:latin typeface="Times New Roman"/>
                <a:cs typeface="Times New Roman"/>
              </a:rPr>
              <a:t>exact </a:t>
            </a:r>
            <a:r>
              <a:rPr sz="2400" b="1" spc="-10" dirty="0">
                <a:latin typeface="Times New Roman"/>
                <a:cs typeface="Times New Roman"/>
              </a:rPr>
              <a:t>requirements </a:t>
            </a:r>
            <a:r>
              <a:rPr sz="2400" b="1" spc="-20" dirty="0">
                <a:latin typeface="Times New Roman"/>
                <a:cs typeface="Times New Roman"/>
              </a:rPr>
              <a:t>are </a:t>
            </a:r>
            <a:r>
              <a:rPr sz="2400" b="1" dirty="0">
                <a:latin typeface="Times New Roman"/>
                <a:cs typeface="Times New Roman"/>
              </a:rPr>
              <a:t>a </a:t>
            </a:r>
            <a:r>
              <a:rPr sz="2400" b="1" spc="-5" dirty="0">
                <a:latin typeface="Times New Roman"/>
                <a:cs typeface="Times New Roman"/>
              </a:rPr>
              <a:t>function </a:t>
            </a:r>
            <a:r>
              <a:rPr sz="2400" b="1" dirty="0">
                <a:latin typeface="Times New Roman"/>
                <a:cs typeface="Times New Roman"/>
              </a:rPr>
              <a:t>of </a:t>
            </a:r>
            <a:r>
              <a:rPr sz="2400" b="1" spc="-5" dirty="0">
                <a:latin typeface="Times New Roman"/>
                <a:cs typeface="Times New Roman"/>
              </a:rPr>
              <a:t>the  </a:t>
            </a:r>
            <a:r>
              <a:rPr sz="2400" b="1" spc="-10" dirty="0">
                <a:latin typeface="Times New Roman"/>
                <a:cs typeface="Times New Roman"/>
              </a:rPr>
              <a:t>nature </a:t>
            </a:r>
            <a:r>
              <a:rPr sz="2400" b="1" spc="-5" dirty="0">
                <a:latin typeface="Times New Roman"/>
                <a:cs typeface="Times New Roman"/>
              </a:rPr>
              <a:t>of </a:t>
            </a:r>
            <a:r>
              <a:rPr sz="2400" b="1" dirty="0">
                <a:latin typeface="Times New Roman"/>
                <a:cs typeface="Times New Roman"/>
              </a:rPr>
              <a:t>a specific </a:t>
            </a:r>
            <a:r>
              <a:rPr sz="2400" b="1" spc="-5" dirty="0">
                <a:latin typeface="Times New Roman"/>
                <a:cs typeface="Times New Roman"/>
              </a:rPr>
              <a:t>drug, </a:t>
            </a:r>
            <a:r>
              <a:rPr sz="2400" b="1" dirty="0">
                <a:latin typeface="Times New Roman"/>
                <a:cs typeface="Times New Roman"/>
              </a:rPr>
              <a:t>the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NDA must </a:t>
            </a:r>
            <a:r>
              <a:rPr sz="24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provide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all  </a:t>
            </a:r>
            <a:r>
              <a:rPr sz="2400" b="1" spc="-10" dirty="0">
                <a:highlight>
                  <a:srgbClr val="FFFF00"/>
                </a:highlight>
                <a:latin typeface="Times New Roman"/>
                <a:cs typeface="Times New Roman"/>
              </a:rPr>
              <a:t>relevant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data </a:t>
            </a:r>
            <a:r>
              <a:rPr sz="2400" b="1" spc="-5" dirty="0">
                <a:highlight>
                  <a:srgbClr val="FFFF00"/>
                </a:highlight>
                <a:latin typeface="Times New Roman"/>
                <a:cs typeface="Times New Roman"/>
              </a:rPr>
              <a:t>and </a:t>
            </a:r>
            <a:r>
              <a:rPr sz="2400" b="1" dirty="0">
                <a:highlight>
                  <a:srgbClr val="FFFF00"/>
                </a:highlight>
                <a:latin typeface="Times New Roman"/>
                <a:cs typeface="Times New Roman"/>
              </a:rPr>
              <a:t>information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that </a:t>
            </a:r>
            <a:r>
              <a:rPr sz="2400" b="1" dirty="0">
                <a:latin typeface="Times New Roman"/>
                <a:cs typeface="Times New Roman"/>
              </a:rPr>
              <a:t>a </a:t>
            </a:r>
            <a:r>
              <a:rPr sz="2400" b="1" spc="-5" dirty="0">
                <a:latin typeface="Times New Roman"/>
                <a:cs typeface="Times New Roman"/>
              </a:rPr>
              <a:t>sponsor has collected  during the </a:t>
            </a:r>
            <a:r>
              <a:rPr sz="2400" b="1" spc="-10" dirty="0">
                <a:latin typeface="Times New Roman"/>
                <a:cs typeface="Times New Roman"/>
              </a:rPr>
              <a:t>product's </a:t>
            </a:r>
            <a:r>
              <a:rPr sz="2400" b="1" spc="-15" dirty="0">
                <a:latin typeface="Times New Roman"/>
                <a:cs typeface="Times New Roman"/>
              </a:rPr>
              <a:t>research </a:t>
            </a:r>
            <a:r>
              <a:rPr sz="2400" b="1" spc="-5" dirty="0">
                <a:latin typeface="Times New Roman"/>
                <a:cs typeface="Times New Roman"/>
              </a:rPr>
              <a:t>and</a:t>
            </a:r>
            <a:r>
              <a:rPr sz="2400" b="1" spc="4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development.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F5F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1072</TotalTime>
  <Words>2593</Words>
  <Application>Microsoft Office PowerPoint</Application>
  <PresentationFormat>On-screen Show (4:3)</PresentationFormat>
  <Paragraphs>268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Calibri</vt:lpstr>
      <vt:lpstr>Elephant</vt:lpstr>
      <vt:lpstr>Franklin Gothic Book</vt:lpstr>
      <vt:lpstr>Franklin Gothic Medium</vt:lpstr>
      <vt:lpstr>Garamond</vt:lpstr>
      <vt:lpstr>Times New Roman</vt:lpstr>
      <vt:lpstr>Wingdings</vt:lpstr>
      <vt:lpstr>Office Theme</vt:lpstr>
      <vt:lpstr>NEW DRUG  APPLICATION  (NDA)</vt:lpstr>
      <vt:lpstr>DRUG DEVELOPMENT TIMELINE</vt:lpstr>
      <vt:lpstr>NEW DRUG APPLICATION</vt:lpstr>
      <vt:lpstr>PowerPoint Presentation</vt:lpstr>
      <vt:lpstr>FUNDAMENTALS OF NDA SUBMISSIONS</vt:lpstr>
      <vt:lpstr>NDA CLASSIFICATIONS</vt:lpstr>
      <vt:lpstr>PowerPoint Presentation</vt:lpstr>
      <vt:lpstr>NDA REQUIRMENTS</vt:lpstr>
      <vt:lpstr>(I) Content and format of application:</vt:lpstr>
      <vt:lpstr>PowerPoint Presentation</vt:lpstr>
      <vt:lpstr>1. Archival copy:</vt:lpstr>
      <vt:lpstr>PowerPoint Presentation</vt:lpstr>
      <vt:lpstr>PowerPoint Presentation</vt:lpstr>
      <vt:lpstr>PowerPoint Presentation</vt:lpstr>
      <vt:lpstr>(III) NDA SUMMARY FORMAT AND CONTENT:</vt:lpstr>
      <vt:lpstr>PowerPoint Presentation</vt:lpstr>
      <vt:lpstr>PowerPoint Presentation</vt:lpstr>
      <vt:lpstr>PowerPoint Presentation</vt:lpstr>
      <vt:lpstr>(IV) NDA technical sections:</vt:lpstr>
      <vt:lpstr>PowerPoint Presentation</vt:lpstr>
      <vt:lpstr>PowerPoint Presentation</vt:lpstr>
      <vt:lpstr>E. Clinical Data Section:</vt:lpstr>
      <vt:lpstr>G. Samples, Methods Validation and Labeling:</vt:lpstr>
      <vt:lpstr>PowerPoint Presentation</vt:lpstr>
      <vt:lpstr>PowerPoint Presentation</vt:lpstr>
      <vt:lpstr>Drug Sponsor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Swapnil SNJ</dc:creator>
  <cp:lastModifiedBy>dell</cp:lastModifiedBy>
  <cp:revision>22</cp:revision>
  <dcterms:created xsi:type="dcterms:W3CDTF">2021-02-17T05:26:58Z</dcterms:created>
  <dcterms:modified xsi:type="dcterms:W3CDTF">2021-03-05T15:48:34Z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2018-05-18T00:00:00Z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2021-02-17T00:00:00Z</vt:filetime>
  </property>
</Properties>
</file>