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70048"/>
            <a:ext cx="4035983" cy="4187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92551"/>
            <a:ext cx="1524203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446" y="156819"/>
            <a:ext cx="111848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982" y="1607095"/>
            <a:ext cx="11710035" cy="452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662" y="120777"/>
            <a:ext cx="109035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CECEC"/>
                </a:solidFill>
              </a:rPr>
              <a:t>NDA</a:t>
            </a:r>
            <a:r>
              <a:rPr sz="4200" spc="-455" dirty="0">
                <a:solidFill>
                  <a:srgbClr val="ECECEC"/>
                </a:solidFill>
              </a:rPr>
              <a:t> </a:t>
            </a:r>
            <a:r>
              <a:rPr sz="4200" spc="-5" dirty="0">
                <a:solidFill>
                  <a:srgbClr val="ECECEC"/>
                </a:solidFill>
              </a:rPr>
              <a:t>AND</a:t>
            </a:r>
            <a:r>
              <a:rPr sz="4200" spc="-225" dirty="0">
                <a:solidFill>
                  <a:srgbClr val="ECECEC"/>
                </a:solidFill>
              </a:rPr>
              <a:t> </a:t>
            </a:r>
            <a:r>
              <a:rPr sz="4200" spc="-5" dirty="0">
                <a:solidFill>
                  <a:srgbClr val="ECECEC"/>
                </a:solidFill>
              </a:rPr>
              <a:t>ANDA</a:t>
            </a:r>
            <a:r>
              <a:rPr sz="4200" spc="-225" dirty="0">
                <a:solidFill>
                  <a:srgbClr val="ECECEC"/>
                </a:solidFill>
              </a:rPr>
              <a:t> </a:t>
            </a:r>
            <a:r>
              <a:rPr sz="4200" spc="-60" dirty="0">
                <a:solidFill>
                  <a:srgbClr val="ECECEC"/>
                </a:solidFill>
              </a:rPr>
              <a:t>REGULATORY</a:t>
            </a:r>
            <a:r>
              <a:rPr sz="4200" spc="-380" dirty="0">
                <a:solidFill>
                  <a:srgbClr val="ECECEC"/>
                </a:solidFill>
              </a:rPr>
              <a:t> </a:t>
            </a:r>
            <a:r>
              <a:rPr sz="4200" spc="-70" dirty="0">
                <a:solidFill>
                  <a:srgbClr val="ECECEC"/>
                </a:solidFill>
              </a:rPr>
              <a:t>APPROVAL</a:t>
            </a:r>
            <a:endParaRPr sz="4200"/>
          </a:p>
        </p:txBody>
      </p:sp>
      <p:sp>
        <p:nvSpPr>
          <p:cNvPr id="9" name="object 9"/>
          <p:cNvSpPr txBox="1"/>
          <p:nvPr/>
        </p:nvSpPr>
        <p:spPr>
          <a:xfrm>
            <a:off x="198662" y="760857"/>
            <a:ext cx="24860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ECECEC"/>
                </a:solidFill>
                <a:latin typeface="Times New Roman"/>
                <a:cs typeface="Times New Roman"/>
              </a:rPr>
              <a:t>P</a:t>
            </a:r>
            <a:r>
              <a:rPr sz="4200" b="1" spc="-5" dirty="0">
                <a:solidFill>
                  <a:srgbClr val="ECECEC"/>
                </a:solidFill>
                <a:latin typeface="Times New Roman"/>
                <a:cs typeface="Times New Roman"/>
              </a:rPr>
              <a:t>R</a:t>
            </a:r>
            <a:r>
              <a:rPr sz="4200" b="1" spc="-10" dirty="0">
                <a:solidFill>
                  <a:srgbClr val="ECECEC"/>
                </a:solidFill>
                <a:latin typeface="Times New Roman"/>
                <a:cs typeface="Times New Roman"/>
              </a:rPr>
              <a:t>O</a:t>
            </a:r>
            <a:r>
              <a:rPr sz="4200" b="1" spc="-5" dirty="0">
                <a:solidFill>
                  <a:srgbClr val="ECECEC"/>
                </a:solidFill>
                <a:latin typeface="Times New Roman"/>
                <a:cs typeface="Times New Roman"/>
              </a:rPr>
              <a:t>CE</a:t>
            </a:r>
            <a:r>
              <a:rPr sz="4200" b="1" spc="-10" dirty="0">
                <a:solidFill>
                  <a:srgbClr val="ECECEC"/>
                </a:solidFill>
                <a:latin typeface="Times New Roman"/>
                <a:cs typeface="Times New Roman"/>
              </a:rPr>
              <a:t>S</a:t>
            </a:r>
            <a:r>
              <a:rPr sz="4200" b="1" spc="-5" dirty="0">
                <a:solidFill>
                  <a:srgbClr val="ECECEC"/>
                </a:solidFill>
                <a:latin typeface="Times New Roman"/>
                <a:cs typeface="Times New Roman"/>
              </a:rPr>
              <a:t>S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0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"/>
              <a:ext cx="12192000" cy="68579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4851" y="467448"/>
            <a:ext cx="70053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spc="-30" dirty="0">
                <a:solidFill>
                  <a:srgbClr val="ECECEC"/>
                </a:solidFill>
              </a:rPr>
              <a:t>ABBREVIATED </a:t>
            </a:r>
            <a:r>
              <a:rPr sz="4200" spc="-5" dirty="0">
                <a:solidFill>
                  <a:srgbClr val="ECECEC"/>
                </a:solidFill>
              </a:rPr>
              <a:t>NEW</a:t>
            </a:r>
            <a:r>
              <a:rPr sz="4200" spc="-100" dirty="0">
                <a:solidFill>
                  <a:srgbClr val="ECECEC"/>
                </a:solidFill>
              </a:rPr>
              <a:t> </a:t>
            </a:r>
            <a:r>
              <a:rPr sz="4200" spc="-5" dirty="0">
                <a:solidFill>
                  <a:srgbClr val="ECECEC"/>
                </a:solidFill>
              </a:rPr>
              <a:t>DRUG  </a:t>
            </a:r>
            <a:r>
              <a:rPr sz="4200" spc="-30" dirty="0">
                <a:solidFill>
                  <a:srgbClr val="ECECEC"/>
                </a:solidFill>
              </a:rPr>
              <a:t>APPLICATION</a:t>
            </a:r>
            <a:r>
              <a:rPr sz="4200" spc="-10" dirty="0">
                <a:solidFill>
                  <a:srgbClr val="ECECEC"/>
                </a:solidFill>
              </a:rPr>
              <a:t> </a:t>
            </a:r>
            <a:r>
              <a:rPr sz="4200" spc="-5" dirty="0">
                <a:solidFill>
                  <a:srgbClr val="ECECEC"/>
                </a:solidFill>
              </a:rPr>
              <a:t>(ANDA)</a:t>
            </a:r>
            <a:endParaRPr sz="4200"/>
          </a:p>
        </p:txBody>
      </p:sp>
      <p:sp>
        <p:nvSpPr>
          <p:cNvPr id="9" name="object 9"/>
          <p:cNvSpPr txBox="1"/>
          <p:nvPr/>
        </p:nvSpPr>
        <p:spPr>
          <a:xfrm>
            <a:off x="1182052" y="2075269"/>
            <a:ext cx="8704580" cy="419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 abbreviated new drug application (ANDA) contains data which  submitted to 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FDA’s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CDER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,office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generic drugs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provides for the  review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ultimate approval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generic drug product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marR="18415" indent="-342900">
              <a:lnSpc>
                <a:spcPct val="100000"/>
              </a:lnSpc>
              <a:spcBef>
                <a:spcPts val="189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Once approved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an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applicant may manufacture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market the  generic drug product to provide safe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low cost alternative  to the public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marR="468630" indent="-342900">
              <a:lnSpc>
                <a:spcPct val="100000"/>
              </a:lnSpc>
              <a:spcBef>
                <a:spcPts val="188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approved products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both innovator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generic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listed in  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FDA’s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therapeutic equivalence (orange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book)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368" y="156819"/>
            <a:ext cx="11151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 generic has similar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 terms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rate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extents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absorption approved product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has proved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generic company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368" y="2000859"/>
            <a:ext cx="11436350" cy="444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734185" algn="l"/>
                <a:tab pos="4060825" algn="l"/>
                <a:tab pos="581723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ANDA approval for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pharmaceutical product authorizes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certifies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entry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generic  version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innovator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product	in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market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354965" algn="l"/>
                <a:tab pos="1372870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ANDA	are used when the patent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generic version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innovator drug is expired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marR="1042035" indent="-342900">
              <a:lnSpc>
                <a:spcPct val="100000"/>
              </a:lnSpc>
              <a:spcBef>
                <a:spcPts val="188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ANDA should propose the same active ingredient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any change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 the</a:t>
            </a:r>
            <a:r>
              <a:rPr sz="24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condition  originally approved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marR="1085215" indent="-342900">
              <a:lnSpc>
                <a:spcPct val="100000"/>
              </a:lnSpc>
              <a:spcBef>
                <a:spcPts val="1889"/>
              </a:spcBef>
              <a:tabLst>
                <a:tab pos="354965" algn="l"/>
                <a:tab pos="389318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generic company meet innovator product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bioavailability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bioequivalence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pharmaceutical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equivalence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dosage form ,strength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22352"/>
            <a:ext cx="1169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It termed ‘Abbreviated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‘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because they generally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required preclinical (animal)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60857"/>
            <a:ext cx="6568440" cy="396811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(human) data to establish safety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effectiveness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Basic generic drug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;-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Same active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ingredients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Same rout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Same dosage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Same condition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Inactive ingredient already approval in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NDA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1739" y="126720"/>
            <a:ext cx="9716770" cy="334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GOAL OF</a:t>
            </a:r>
            <a:r>
              <a:rPr sz="2400" b="1" spc="-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reduce the price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AD0D6"/>
              </a:buClr>
              <a:buFont typeface="Wingdings"/>
              <a:buChar char="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85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reduce time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AD0D6"/>
              </a:buClr>
              <a:buFont typeface="Wingdings"/>
              <a:buChar char="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89"/>
              </a:spcBef>
              <a:buClr>
                <a:srgbClr val="8AD0D6"/>
              </a:buClr>
              <a:buSzPct val="79166"/>
              <a:buFont typeface="Wingdings"/>
              <a:buChar char=""/>
              <a:tabLst>
                <a:tab pos="355600" algn="l"/>
                <a:tab pos="196977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	bioavailability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drug in comparison to reference list drug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062460" cy="6858000"/>
            <a:chOff x="0" y="0"/>
            <a:chExt cx="12062460" cy="6858000"/>
          </a:xfrm>
        </p:grpSpPr>
        <p:sp>
          <p:nvSpPr>
            <p:cNvPr id="8" name="object 8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0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74499"/>
              <a:ext cx="12061952" cy="6683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4851" y="472020"/>
            <a:ext cx="58096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ECECEC"/>
                </a:solidFill>
              </a:rPr>
              <a:t>Requirement </a:t>
            </a:r>
            <a:r>
              <a:rPr sz="3200" spc="-5" dirty="0">
                <a:solidFill>
                  <a:srgbClr val="ECECEC"/>
                </a:solidFill>
              </a:rPr>
              <a:t>for filling an</a:t>
            </a:r>
            <a:r>
              <a:rPr sz="3200" spc="-250" dirty="0">
                <a:solidFill>
                  <a:srgbClr val="ECECEC"/>
                </a:solidFill>
              </a:rPr>
              <a:t> </a:t>
            </a:r>
            <a:r>
              <a:rPr sz="3200" spc="-5" dirty="0">
                <a:solidFill>
                  <a:srgbClr val="ECECEC"/>
                </a:solidFill>
              </a:rPr>
              <a:t>ANDA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78741" y="1136777"/>
            <a:ext cx="11257280" cy="543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100"/>
              </a:spcBef>
              <a:tabLst>
                <a:tab pos="581279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filling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ANDA application ,the applicant seeking approval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particular drug 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innovator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drug or patent </a:t>
            </a:r>
            <a:r>
              <a:rPr sz="2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expired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400" i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400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 of </a:t>
            </a:r>
            <a:r>
              <a:rPr sz="2400" spc="-5" dirty="0">
                <a:solidFill>
                  <a:srgbClr val="92D050"/>
                </a:solidFill>
                <a:latin typeface="Times New Roman"/>
                <a:cs typeface="Times New Roman"/>
              </a:rPr>
              <a:t>four certification </a:t>
            </a:r>
            <a:r>
              <a:rPr sz="2400" dirty="0">
                <a:solidFill>
                  <a:srgbClr val="92D050"/>
                </a:solidFill>
                <a:latin typeface="Times New Roman"/>
                <a:cs typeface="Times New Roman"/>
              </a:rPr>
              <a:t>about </a:t>
            </a:r>
            <a:r>
              <a:rPr sz="2400" spc="-5" dirty="0">
                <a:solidFill>
                  <a:srgbClr val="92D050"/>
                </a:solidFill>
                <a:latin typeface="Times New Roman"/>
                <a:cs typeface="Times New Roman"/>
              </a:rPr>
              <a:t>legal status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patent status they are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;-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Clr>
                <a:srgbClr val="8AD0D6"/>
              </a:buClr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required patent information 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not been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filed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AD0D6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85"/>
              </a:spcBef>
              <a:buClr>
                <a:srgbClr val="8AD0D6"/>
              </a:buClr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patent has expired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AD0D6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89"/>
              </a:spcBef>
              <a:buClr>
                <a:srgbClr val="8AD0D6"/>
              </a:buClr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patent 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expired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but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will expire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particular date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8AD0D6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895"/>
              </a:spcBef>
              <a:buClr>
                <a:srgbClr val="8AD0D6"/>
              </a:buClr>
              <a:buSzPct val="79166"/>
              <a:buFont typeface="Wingdings"/>
              <a:buChar char=""/>
              <a:tabLst>
                <a:tab pos="355600" algn="l"/>
                <a:tab pos="441071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the patent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unenforceable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invalide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infringed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drug for which the  ANDA applicant seeks approval (paragraph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IV)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4851" y="472020"/>
            <a:ext cx="87610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0" spc="-5" dirty="0">
                <a:solidFill>
                  <a:srgbClr val="ECECEC"/>
                </a:solidFill>
                <a:latin typeface="Times New Roman"/>
                <a:cs typeface="Times New Roman"/>
              </a:rPr>
              <a:t>TYPES OF ANDA OR GENERIC DRUG OR 505</a:t>
            </a:r>
            <a:r>
              <a:rPr sz="3200" b="0" spc="-325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ECECEC"/>
                </a:solidFill>
                <a:latin typeface="Times New Roman"/>
                <a:cs typeface="Times New Roman"/>
              </a:rPr>
              <a:t>(j)  FILLING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100"/>
              </a:spcBef>
            </a:pPr>
            <a:r>
              <a:rPr spc="-5" dirty="0"/>
              <a:t>While filling an ANDA , the generic company has to choose one of the following four options</a:t>
            </a:r>
            <a:r>
              <a:rPr spc="-254" dirty="0"/>
              <a:t> </a:t>
            </a:r>
            <a:r>
              <a:rPr dirty="0"/>
              <a:t>;-</a:t>
            </a:r>
          </a:p>
          <a:p>
            <a:pPr marL="607695" indent="-342900">
              <a:lnSpc>
                <a:spcPct val="100000"/>
              </a:lnSpc>
              <a:spcBef>
                <a:spcPts val="1005"/>
              </a:spcBef>
              <a:buClr>
                <a:srgbClr val="8AD0D6"/>
              </a:buClr>
              <a:buSzPct val="80000"/>
              <a:buFont typeface="Wingdings"/>
              <a:buChar char=""/>
              <a:tabLst>
                <a:tab pos="607060" algn="l"/>
                <a:tab pos="607695" algn="l"/>
              </a:tabLst>
            </a:pPr>
            <a:r>
              <a:rPr spc="-5" dirty="0"/>
              <a:t>Para I – The drug has not been patented . patent information is not available in orange book</a:t>
            </a:r>
            <a:r>
              <a:rPr spc="-60" dirty="0"/>
              <a:t> </a:t>
            </a:r>
            <a:r>
              <a:rPr spc="-5" dirty="0"/>
              <a:t>.</a:t>
            </a:r>
          </a:p>
          <a:p>
            <a:pPr marL="607695" indent="-342900">
              <a:lnSpc>
                <a:spcPct val="100000"/>
              </a:lnSpc>
              <a:spcBef>
                <a:spcPts val="994"/>
              </a:spcBef>
              <a:buClr>
                <a:srgbClr val="8AD0D6"/>
              </a:buClr>
              <a:buSzPct val="80000"/>
              <a:buFont typeface="Wingdings"/>
              <a:buChar char=""/>
              <a:tabLst>
                <a:tab pos="607060" algn="l"/>
                <a:tab pos="607695" algn="l"/>
              </a:tabLst>
            </a:pPr>
            <a:r>
              <a:rPr spc="-5" dirty="0"/>
              <a:t>Para II –The patent for the drug has already expired</a:t>
            </a:r>
            <a:r>
              <a:rPr spc="-40" dirty="0"/>
              <a:t> </a:t>
            </a:r>
            <a:r>
              <a:rPr spc="-5" dirty="0"/>
              <a:t>.</a:t>
            </a:r>
          </a:p>
          <a:p>
            <a:pPr marL="607060" marR="31369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"/>
              <a:tabLst>
                <a:tab pos="607060" algn="l"/>
                <a:tab pos="607695" algn="l"/>
              </a:tabLst>
            </a:pPr>
            <a:r>
              <a:rPr spc="-5" dirty="0"/>
              <a:t>Para III – The patent for product exists but the generic company wants to enter the market after the date of  patents expiry passes</a:t>
            </a:r>
            <a:r>
              <a:rPr spc="-55" dirty="0"/>
              <a:t> </a:t>
            </a:r>
            <a:r>
              <a:rPr spc="-5" dirty="0"/>
              <a:t>.</a:t>
            </a:r>
          </a:p>
          <a:p>
            <a:pPr marL="607695" indent="-342900">
              <a:lnSpc>
                <a:spcPct val="100000"/>
              </a:lnSpc>
              <a:spcBef>
                <a:spcPts val="1005"/>
              </a:spcBef>
              <a:buClr>
                <a:srgbClr val="8AD0D6"/>
              </a:buClr>
              <a:buSzPct val="80000"/>
              <a:buFont typeface="Wingdings"/>
              <a:buChar char=""/>
              <a:tabLst>
                <a:tab pos="607060" algn="l"/>
                <a:tab pos="607695" algn="l"/>
                <a:tab pos="1660525" algn="l"/>
              </a:tabLst>
            </a:pPr>
            <a:r>
              <a:rPr spc="-5" dirty="0"/>
              <a:t>Para</a:t>
            </a:r>
            <a:r>
              <a:rPr dirty="0"/>
              <a:t> </a:t>
            </a:r>
            <a:r>
              <a:rPr spc="-5" dirty="0"/>
              <a:t>IV</a:t>
            </a:r>
            <a:r>
              <a:rPr spc="-30" dirty="0"/>
              <a:t> </a:t>
            </a:r>
            <a:r>
              <a:rPr spc="-5" dirty="0"/>
              <a:t>-	Patent is not infringed upon or is invalid</a:t>
            </a:r>
            <a:r>
              <a:rPr spc="-70" dirty="0"/>
              <a:t> </a:t>
            </a:r>
            <a:r>
              <a:rPr spc="-5" dirty="0"/>
              <a:t>.</a:t>
            </a:r>
          </a:p>
          <a:p>
            <a:pPr marL="264795" marR="2368550">
              <a:lnSpc>
                <a:spcPts val="3400"/>
              </a:lnSpc>
              <a:spcBef>
                <a:spcPts val="275"/>
              </a:spcBef>
            </a:pPr>
            <a:r>
              <a:rPr spc="-5" dirty="0"/>
              <a:t>Para iv is used for the product for which some or all the applicable by to file the product .  Which </a:t>
            </a:r>
            <a:r>
              <a:rPr spc="-5" dirty="0">
                <a:solidFill>
                  <a:srgbClr val="92D050"/>
                </a:solidFill>
              </a:rPr>
              <a:t>does not infringe these patents </a:t>
            </a:r>
            <a:r>
              <a:rPr spc="-5" dirty="0"/>
              <a:t>or applicant invalidates the granted patents</a:t>
            </a:r>
            <a:r>
              <a:rPr spc="-35" dirty="0"/>
              <a:t> </a:t>
            </a:r>
            <a:r>
              <a:rPr spc="-5" dirty="0"/>
              <a:t>.</a:t>
            </a:r>
          </a:p>
          <a:p>
            <a:pPr marL="264795">
              <a:lnSpc>
                <a:spcPct val="100000"/>
              </a:lnSpc>
              <a:spcBef>
                <a:spcPts val="725"/>
              </a:spcBef>
            </a:pPr>
            <a:r>
              <a:rPr spc="-5" dirty="0"/>
              <a:t>on succesfull outcome the generic applicant enjoy the six months exclusively in the market</a:t>
            </a:r>
            <a:r>
              <a:rPr spc="-90" dirty="0"/>
              <a:t> </a:t>
            </a:r>
            <a:r>
              <a:rPr spc="-5" dirty="0"/>
              <a:t>.</a:t>
            </a:r>
          </a:p>
          <a:p>
            <a:pPr marL="607695" marR="5080" indent="-343535">
              <a:lnSpc>
                <a:spcPct val="100000"/>
              </a:lnSpc>
              <a:spcBef>
                <a:spcPts val="994"/>
              </a:spcBef>
              <a:buClr>
                <a:srgbClr val="8AD0D6"/>
              </a:buClr>
              <a:buSzPct val="80000"/>
              <a:buFont typeface="Wingdings"/>
              <a:buChar char=""/>
              <a:tabLst>
                <a:tab pos="670560" algn="l"/>
                <a:tab pos="671195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/>
              <a:t>Para IV filling are most lucrative , tedious , tedious , time consuming and expensive of the para I ,para II and  Para III</a:t>
            </a:r>
            <a:r>
              <a:rPr spc="-15" dirty="0"/>
              <a:t> 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720084" y="0"/>
            <a:ext cx="4662170" cy="1276985"/>
            <a:chOff x="3720084" y="0"/>
            <a:chExt cx="4662170" cy="1276985"/>
          </a:xfrm>
        </p:grpSpPr>
        <p:sp>
          <p:nvSpPr>
            <p:cNvPr id="9" name="object 9"/>
            <p:cNvSpPr/>
            <p:nvPr/>
          </p:nvSpPr>
          <p:spPr>
            <a:xfrm>
              <a:off x="3729609" y="0"/>
              <a:ext cx="4643120" cy="1257935"/>
            </a:xfrm>
            <a:custGeom>
              <a:avLst/>
              <a:gdLst/>
              <a:ahLst/>
              <a:cxnLst/>
              <a:rect l="l" t="t" r="r" b="b"/>
              <a:pathLst>
                <a:path w="4643120" h="1257935">
                  <a:moveTo>
                    <a:pt x="4642866" y="0"/>
                  </a:moveTo>
                  <a:lnTo>
                    <a:pt x="0" y="0"/>
                  </a:lnTo>
                  <a:lnTo>
                    <a:pt x="0" y="1257680"/>
                  </a:lnTo>
                  <a:lnTo>
                    <a:pt x="4642866" y="1257680"/>
                  </a:lnTo>
                  <a:lnTo>
                    <a:pt x="4642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9609" y="0"/>
              <a:ext cx="4643120" cy="1257935"/>
            </a:xfrm>
            <a:custGeom>
              <a:avLst/>
              <a:gdLst/>
              <a:ahLst/>
              <a:cxnLst/>
              <a:rect l="l" t="t" r="r" b="b"/>
              <a:pathLst>
                <a:path w="4643120" h="1257935">
                  <a:moveTo>
                    <a:pt x="4642866" y="0"/>
                  </a:moveTo>
                  <a:lnTo>
                    <a:pt x="4642866" y="1257680"/>
                  </a:lnTo>
                  <a:lnTo>
                    <a:pt x="0" y="12576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39134" y="189395"/>
            <a:ext cx="4624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79375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Applicant certifies that the patent is invalid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or  not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infringed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by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its product even though original  patent has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not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expired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331" y="1268094"/>
            <a:ext cx="4958080" cy="1280795"/>
            <a:chOff x="362331" y="1268094"/>
            <a:chExt cx="4958080" cy="1280795"/>
          </a:xfrm>
        </p:grpSpPr>
        <p:sp>
          <p:nvSpPr>
            <p:cNvPr id="13" name="object 13"/>
            <p:cNvSpPr/>
            <p:nvPr/>
          </p:nvSpPr>
          <p:spPr>
            <a:xfrm>
              <a:off x="4317606" y="1274444"/>
              <a:ext cx="751205" cy="372745"/>
            </a:xfrm>
            <a:custGeom>
              <a:avLst/>
              <a:gdLst/>
              <a:ahLst/>
              <a:cxnLst/>
              <a:rect l="l" t="t" r="r" b="b"/>
              <a:pathLst>
                <a:path w="751204" h="372744">
                  <a:moveTo>
                    <a:pt x="750963" y="0"/>
                  </a:moveTo>
                  <a:lnTo>
                    <a:pt x="0" y="3725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331" y="1607172"/>
              <a:ext cx="4958080" cy="941705"/>
            </a:xfrm>
            <a:custGeom>
              <a:avLst/>
              <a:gdLst/>
              <a:ahLst/>
              <a:cxnLst/>
              <a:rect l="l" t="t" r="r" b="b"/>
              <a:pathLst>
                <a:path w="4958080" h="941705">
                  <a:moveTo>
                    <a:pt x="4957572" y="48272"/>
                  </a:moveTo>
                  <a:lnTo>
                    <a:pt x="3973665" y="48272"/>
                  </a:lnTo>
                  <a:lnTo>
                    <a:pt x="3949725" y="0"/>
                  </a:lnTo>
                  <a:lnTo>
                    <a:pt x="3913276" y="48272"/>
                  </a:lnTo>
                  <a:lnTo>
                    <a:pt x="0" y="48272"/>
                  </a:lnTo>
                  <a:lnTo>
                    <a:pt x="0" y="941336"/>
                  </a:lnTo>
                  <a:lnTo>
                    <a:pt x="4957572" y="941336"/>
                  </a:lnTo>
                  <a:lnTo>
                    <a:pt x="4957572" y="48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2331" y="1655445"/>
            <a:ext cx="4958080" cy="893444"/>
          </a:xfrm>
          <a:prstGeom prst="rect">
            <a:avLst/>
          </a:prstGeom>
          <a:ln w="19050">
            <a:solidFill>
              <a:srgbClr val="9E5E9B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582930" marR="97790" indent="-479425">
              <a:lnSpc>
                <a:spcPct val="100000"/>
              </a:lnSpc>
              <a:spcBef>
                <a:spcPts val="1290"/>
              </a:spcBef>
            </a:pPr>
            <a:r>
              <a:rPr sz="1800" spc="-5" dirty="0">
                <a:latin typeface="Times New Roman"/>
                <a:cs typeface="Times New Roman"/>
              </a:rPr>
              <a:t>Applicant may get </a:t>
            </a:r>
            <a:r>
              <a:rPr sz="1800" dirty="0">
                <a:latin typeface="Times New Roman"/>
                <a:cs typeface="Times New Roman"/>
              </a:rPr>
              <a:t>180 </a:t>
            </a:r>
            <a:r>
              <a:rPr sz="1800" spc="-5" dirty="0">
                <a:latin typeface="Times New Roman"/>
                <a:cs typeface="Times New Roman"/>
              </a:rPr>
              <a:t>days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exclusively period if  patent holder does </a:t>
            </a:r>
            <a:r>
              <a:rPr sz="1800" dirty="0">
                <a:latin typeface="Times New Roman"/>
                <a:cs typeface="Times New Roman"/>
              </a:rPr>
              <a:t>not </a:t>
            </a:r>
            <a:r>
              <a:rPr sz="1800" spc="-5" dirty="0">
                <a:latin typeface="Times New Roman"/>
                <a:cs typeface="Times New Roman"/>
              </a:rPr>
              <a:t>sue within </a:t>
            </a:r>
            <a:r>
              <a:rPr sz="1800" dirty="0">
                <a:latin typeface="Times New Roman"/>
                <a:cs typeface="Times New Roman"/>
              </a:rPr>
              <a:t>45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days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57109" y="1265808"/>
            <a:ext cx="4845050" cy="2244725"/>
            <a:chOff x="7357109" y="1265808"/>
            <a:chExt cx="4845050" cy="2244725"/>
          </a:xfrm>
        </p:grpSpPr>
        <p:sp>
          <p:nvSpPr>
            <p:cNvPr id="17" name="object 17"/>
            <p:cNvSpPr/>
            <p:nvPr/>
          </p:nvSpPr>
          <p:spPr>
            <a:xfrm>
              <a:off x="7419212" y="1272158"/>
              <a:ext cx="307340" cy="304800"/>
            </a:xfrm>
            <a:custGeom>
              <a:avLst/>
              <a:gdLst/>
              <a:ahLst/>
              <a:cxnLst/>
              <a:rect l="l" t="t" r="r" b="b"/>
              <a:pathLst>
                <a:path w="307340" h="304800">
                  <a:moveTo>
                    <a:pt x="0" y="0"/>
                  </a:moveTo>
                  <a:lnTo>
                    <a:pt x="306806" y="30469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90167" y="154087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53695" y="0"/>
                  </a:moveTo>
                  <a:lnTo>
                    <a:pt x="0" y="54063"/>
                  </a:lnTo>
                  <a:lnTo>
                    <a:pt x="80911" y="80733"/>
                  </a:lnTo>
                  <a:lnTo>
                    <a:pt x="53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66634" y="1732419"/>
              <a:ext cx="4825365" cy="775970"/>
            </a:xfrm>
            <a:custGeom>
              <a:avLst/>
              <a:gdLst/>
              <a:ahLst/>
              <a:cxnLst/>
              <a:rect l="l" t="t" r="r" b="b"/>
              <a:pathLst>
                <a:path w="4825365" h="775969">
                  <a:moveTo>
                    <a:pt x="4825365" y="0"/>
                  </a:moveTo>
                  <a:lnTo>
                    <a:pt x="0" y="0"/>
                  </a:lnTo>
                  <a:lnTo>
                    <a:pt x="0" y="775703"/>
                  </a:lnTo>
                  <a:lnTo>
                    <a:pt x="4825365" y="775703"/>
                  </a:lnTo>
                  <a:lnTo>
                    <a:pt x="4825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66634" y="1732406"/>
              <a:ext cx="4826000" cy="775970"/>
            </a:xfrm>
            <a:custGeom>
              <a:avLst/>
              <a:gdLst/>
              <a:ahLst/>
              <a:cxnLst/>
              <a:rect l="l" t="t" r="r" b="b"/>
              <a:pathLst>
                <a:path w="4826000" h="775969">
                  <a:moveTo>
                    <a:pt x="0" y="0"/>
                  </a:moveTo>
                  <a:lnTo>
                    <a:pt x="4825746" y="0"/>
                  </a:lnTo>
                  <a:lnTo>
                    <a:pt x="4825746" y="775715"/>
                  </a:lnTo>
                  <a:lnTo>
                    <a:pt x="0" y="77571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01608" y="3443858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70866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70866" y="57150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B0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01608" y="3443858"/>
              <a:ext cx="71120" cy="57150"/>
            </a:xfrm>
            <a:custGeom>
              <a:avLst/>
              <a:gdLst/>
              <a:ahLst/>
              <a:cxnLst/>
              <a:rect l="l" t="t" r="r" b="b"/>
              <a:pathLst>
                <a:path w="71120" h="57150">
                  <a:moveTo>
                    <a:pt x="0" y="0"/>
                  </a:moveTo>
                  <a:lnTo>
                    <a:pt x="70866" y="0"/>
                  </a:lnTo>
                  <a:lnTo>
                    <a:pt x="70866" y="57150"/>
                  </a:lnTo>
                  <a:lnTo>
                    <a:pt x="0" y="571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800C0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45488" y="1688338"/>
            <a:ext cx="4665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 marR="5080" indent="-958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If </a:t>
            </a:r>
            <a:r>
              <a:rPr sz="1800" spc="-5" dirty="0">
                <a:latin typeface="Times New Roman"/>
                <a:cs typeface="Times New Roman"/>
              </a:rPr>
              <a:t>patent holder sue within </a:t>
            </a:r>
            <a:r>
              <a:rPr sz="1800" dirty="0">
                <a:latin typeface="Times New Roman"/>
                <a:cs typeface="Times New Roman"/>
              </a:rPr>
              <a:t>45 </a:t>
            </a:r>
            <a:r>
              <a:rPr sz="1800" spc="-5" dirty="0">
                <a:latin typeface="Times New Roman"/>
                <a:cs typeface="Times New Roman"/>
              </a:rPr>
              <a:t>days then </a:t>
            </a:r>
            <a:r>
              <a:rPr sz="1800" dirty="0">
                <a:latin typeface="Times New Roman"/>
                <a:cs typeface="Times New Roman"/>
              </a:rPr>
              <a:t>30 </a:t>
            </a:r>
            <a:r>
              <a:rPr sz="1800" spc="-5" dirty="0">
                <a:latin typeface="Times New Roman"/>
                <a:cs typeface="Times New Roman"/>
              </a:rPr>
              <a:t>months  stay is observed in FDA action towards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approval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60853" y="2236978"/>
            <a:ext cx="2037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ANDA to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applicant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51658" y="2321941"/>
            <a:ext cx="7366000" cy="1311275"/>
            <a:chOff x="2351658" y="2321941"/>
            <a:chExt cx="7366000" cy="1311275"/>
          </a:xfrm>
        </p:grpSpPr>
        <p:sp>
          <p:nvSpPr>
            <p:cNvPr id="26" name="object 26"/>
            <p:cNvSpPr/>
            <p:nvPr/>
          </p:nvSpPr>
          <p:spPr>
            <a:xfrm>
              <a:off x="2358008" y="2396871"/>
              <a:ext cx="1964055" cy="838835"/>
            </a:xfrm>
            <a:custGeom>
              <a:avLst/>
              <a:gdLst/>
              <a:ahLst/>
              <a:cxnLst/>
              <a:rect l="l" t="t" r="r" b="b"/>
              <a:pathLst>
                <a:path w="1964054" h="838835">
                  <a:moveTo>
                    <a:pt x="0" y="0"/>
                  </a:moveTo>
                  <a:lnTo>
                    <a:pt x="1013701" y="0"/>
                  </a:lnTo>
                  <a:lnTo>
                    <a:pt x="1013701" y="838657"/>
                  </a:lnTo>
                  <a:lnTo>
                    <a:pt x="1963889" y="8386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09198" y="319742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82712" y="2328291"/>
              <a:ext cx="2228215" cy="747395"/>
            </a:xfrm>
            <a:custGeom>
              <a:avLst/>
              <a:gdLst/>
              <a:ahLst/>
              <a:cxnLst/>
              <a:rect l="l" t="t" r="r" b="b"/>
              <a:pathLst>
                <a:path w="2228215" h="747394">
                  <a:moveTo>
                    <a:pt x="2228075" y="0"/>
                  </a:moveTo>
                  <a:lnTo>
                    <a:pt x="1082293" y="0"/>
                  </a:lnTo>
                  <a:lnTo>
                    <a:pt x="1082293" y="747242"/>
                  </a:lnTo>
                  <a:lnTo>
                    <a:pt x="0" y="74724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4929" y="2815970"/>
              <a:ext cx="3110865" cy="807720"/>
            </a:xfrm>
            <a:custGeom>
              <a:avLst/>
              <a:gdLst/>
              <a:ahLst/>
              <a:cxnLst/>
              <a:rect l="l" t="t" r="r" b="b"/>
              <a:pathLst>
                <a:path w="3110865" h="807720">
                  <a:moveTo>
                    <a:pt x="3110484" y="221449"/>
                  </a:moveTo>
                  <a:lnTo>
                    <a:pt x="3043428" y="254977"/>
                  </a:lnTo>
                  <a:lnTo>
                    <a:pt x="3043428" y="0"/>
                  </a:lnTo>
                  <a:lnTo>
                    <a:pt x="0" y="0"/>
                  </a:lnTo>
                  <a:lnTo>
                    <a:pt x="0" y="807720"/>
                  </a:lnTo>
                  <a:lnTo>
                    <a:pt x="3043428" y="807720"/>
                  </a:lnTo>
                  <a:lnTo>
                    <a:pt x="3043428" y="264121"/>
                  </a:lnTo>
                  <a:lnTo>
                    <a:pt x="3110484" y="297649"/>
                  </a:lnTo>
                  <a:lnTo>
                    <a:pt x="3110484" y="221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84929" y="2815971"/>
              <a:ext cx="3043555" cy="807720"/>
            </a:xfrm>
            <a:custGeom>
              <a:avLst/>
              <a:gdLst/>
              <a:ahLst/>
              <a:cxnLst/>
              <a:rect l="l" t="t" r="r" b="b"/>
              <a:pathLst>
                <a:path w="3043554" h="807720">
                  <a:moveTo>
                    <a:pt x="0" y="0"/>
                  </a:moveTo>
                  <a:lnTo>
                    <a:pt x="3043428" y="0"/>
                  </a:lnTo>
                  <a:lnTo>
                    <a:pt x="3043428" y="807719"/>
                  </a:lnTo>
                  <a:lnTo>
                    <a:pt x="0" y="80771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887036" y="3061842"/>
            <a:ext cx="203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30 </a:t>
            </a:r>
            <a:r>
              <a:rPr sz="1800" spc="-5" dirty="0">
                <a:latin typeface="Times New Roman"/>
                <a:cs typeface="Times New Roman"/>
              </a:rPr>
              <a:t>months stay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expire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03182" y="2931795"/>
            <a:ext cx="3390900" cy="889000"/>
          </a:xfrm>
          <a:prstGeom prst="rect">
            <a:avLst/>
          </a:prstGeom>
          <a:solidFill>
            <a:srgbClr val="FFFFFF"/>
          </a:solidFill>
          <a:ln w="19050">
            <a:solidFill>
              <a:srgbClr val="9E5E9B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40029" marR="234950" indent="4445" algn="ctr">
              <a:lnSpc>
                <a:spcPct val="100000"/>
              </a:lnSpc>
              <a:spcBef>
                <a:spcPts val="195"/>
              </a:spcBef>
            </a:pPr>
            <a:r>
              <a:rPr sz="1800" spc="-5" dirty="0">
                <a:latin typeface="Times New Roman"/>
                <a:cs typeface="Times New Roman"/>
              </a:rPr>
              <a:t>ANDA approval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5" dirty="0">
                <a:latin typeface="Times New Roman"/>
                <a:cs typeface="Times New Roman"/>
              </a:rPr>
              <a:t>FDA 1</a:t>
            </a:r>
            <a:r>
              <a:rPr sz="1800" spc="-7" baseline="25462" dirty="0">
                <a:latin typeface="Times New Roman"/>
                <a:cs typeface="Times New Roman"/>
              </a:rPr>
              <a:t>ST  </a:t>
            </a:r>
            <a:r>
              <a:rPr sz="1800" spc="-5" dirty="0">
                <a:latin typeface="Times New Roman"/>
                <a:cs typeface="Times New Roman"/>
              </a:rPr>
              <a:t>generic applicant with </a:t>
            </a:r>
            <a:r>
              <a:rPr sz="1800" dirty="0">
                <a:latin typeface="Times New Roman"/>
                <a:cs typeface="Times New Roman"/>
              </a:rPr>
              <a:t>180 </a:t>
            </a:r>
            <a:r>
              <a:rPr sz="1800" spc="-5" dirty="0">
                <a:latin typeface="Times New Roman"/>
                <a:cs typeface="Times New Roman"/>
              </a:rPr>
              <a:t>days  exclusively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418831" y="3051810"/>
            <a:ext cx="1255395" cy="554990"/>
            <a:chOff x="7418831" y="3051810"/>
            <a:chExt cx="1255395" cy="554990"/>
          </a:xfrm>
        </p:grpSpPr>
        <p:sp>
          <p:nvSpPr>
            <p:cNvPr id="34" name="object 34"/>
            <p:cNvSpPr/>
            <p:nvPr/>
          </p:nvSpPr>
          <p:spPr>
            <a:xfrm>
              <a:off x="7428356" y="3061335"/>
              <a:ext cx="1236345" cy="535940"/>
            </a:xfrm>
            <a:custGeom>
              <a:avLst/>
              <a:gdLst/>
              <a:ahLst/>
              <a:cxnLst/>
              <a:rect l="l" t="t" r="r" b="b"/>
              <a:pathLst>
                <a:path w="1236345" h="535939">
                  <a:moveTo>
                    <a:pt x="968121" y="0"/>
                  </a:moveTo>
                  <a:lnTo>
                    <a:pt x="968121" y="133921"/>
                  </a:lnTo>
                  <a:lnTo>
                    <a:pt x="0" y="133921"/>
                  </a:lnTo>
                  <a:lnTo>
                    <a:pt x="0" y="401764"/>
                  </a:lnTo>
                  <a:lnTo>
                    <a:pt x="968121" y="401764"/>
                  </a:lnTo>
                  <a:lnTo>
                    <a:pt x="968121" y="535686"/>
                  </a:lnTo>
                  <a:lnTo>
                    <a:pt x="1235964" y="267843"/>
                  </a:lnTo>
                  <a:lnTo>
                    <a:pt x="968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28356" y="3061335"/>
              <a:ext cx="1236345" cy="535940"/>
            </a:xfrm>
            <a:custGeom>
              <a:avLst/>
              <a:gdLst/>
              <a:ahLst/>
              <a:cxnLst/>
              <a:rect l="l" t="t" r="r" b="b"/>
              <a:pathLst>
                <a:path w="1236345" h="535939">
                  <a:moveTo>
                    <a:pt x="0" y="133921"/>
                  </a:moveTo>
                  <a:lnTo>
                    <a:pt x="968121" y="133921"/>
                  </a:lnTo>
                  <a:lnTo>
                    <a:pt x="968121" y="0"/>
                  </a:lnTo>
                  <a:lnTo>
                    <a:pt x="1235964" y="267843"/>
                  </a:lnTo>
                  <a:lnTo>
                    <a:pt x="968121" y="535686"/>
                  </a:lnTo>
                  <a:lnTo>
                    <a:pt x="968121" y="401764"/>
                  </a:lnTo>
                  <a:lnTo>
                    <a:pt x="0" y="401764"/>
                  </a:lnTo>
                  <a:lnTo>
                    <a:pt x="0" y="133921"/>
                  </a:lnTo>
                  <a:close/>
                </a:path>
              </a:pathLst>
            </a:custGeom>
            <a:ln w="1905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99019" y="3171050"/>
            <a:ext cx="358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09766" y="3630167"/>
            <a:ext cx="919480" cy="897890"/>
            <a:chOff x="6509766" y="3630167"/>
            <a:chExt cx="919480" cy="897890"/>
          </a:xfrm>
        </p:grpSpPr>
        <p:sp>
          <p:nvSpPr>
            <p:cNvPr id="38" name="object 38"/>
            <p:cNvSpPr/>
            <p:nvPr/>
          </p:nvSpPr>
          <p:spPr>
            <a:xfrm>
              <a:off x="6519291" y="3639692"/>
              <a:ext cx="900430" cy="878840"/>
            </a:xfrm>
            <a:custGeom>
              <a:avLst/>
              <a:gdLst/>
              <a:ahLst/>
              <a:cxnLst/>
              <a:rect l="l" t="t" r="r" b="b"/>
              <a:pathLst>
                <a:path w="900429" h="878839">
                  <a:moveTo>
                    <a:pt x="674941" y="0"/>
                  </a:moveTo>
                  <a:lnTo>
                    <a:pt x="224980" y="0"/>
                  </a:lnTo>
                  <a:lnTo>
                    <a:pt x="224980" y="439292"/>
                  </a:lnTo>
                  <a:lnTo>
                    <a:pt x="0" y="439292"/>
                  </a:lnTo>
                  <a:lnTo>
                    <a:pt x="449961" y="878585"/>
                  </a:lnTo>
                  <a:lnTo>
                    <a:pt x="899922" y="439292"/>
                  </a:lnTo>
                  <a:lnTo>
                    <a:pt x="674941" y="439292"/>
                  </a:lnTo>
                  <a:lnTo>
                    <a:pt x="674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19291" y="3639692"/>
              <a:ext cx="900430" cy="878840"/>
            </a:xfrm>
            <a:custGeom>
              <a:avLst/>
              <a:gdLst/>
              <a:ahLst/>
              <a:cxnLst/>
              <a:rect l="l" t="t" r="r" b="b"/>
              <a:pathLst>
                <a:path w="900429" h="878839">
                  <a:moveTo>
                    <a:pt x="0" y="439292"/>
                  </a:moveTo>
                  <a:lnTo>
                    <a:pt x="224980" y="439292"/>
                  </a:lnTo>
                  <a:lnTo>
                    <a:pt x="224980" y="0"/>
                  </a:lnTo>
                  <a:lnTo>
                    <a:pt x="674941" y="0"/>
                  </a:lnTo>
                  <a:lnTo>
                    <a:pt x="674941" y="439292"/>
                  </a:lnTo>
                  <a:lnTo>
                    <a:pt x="899922" y="439292"/>
                  </a:lnTo>
                  <a:lnTo>
                    <a:pt x="449961" y="878585"/>
                  </a:lnTo>
                  <a:lnTo>
                    <a:pt x="0" y="439292"/>
                  </a:lnTo>
                  <a:close/>
                </a:path>
              </a:pathLst>
            </a:custGeom>
            <a:ln w="1905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73087" y="3674135"/>
            <a:ext cx="190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N  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92798" y="4469510"/>
            <a:ext cx="4653280" cy="1095375"/>
          </a:xfrm>
          <a:prstGeom prst="rect">
            <a:avLst/>
          </a:prstGeom>
          <a:solidFill>
            <a:srgbClr val="FFFFFF"/>
          </a:solidFill>
          <a:ln w="19050">
            <a:solidFill>
              <a:srgbClr val="9E5E9B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252095" marR="232410" algn="ctr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latin typeface="Times New Roman"/>
                <a:cs typeface="Times New Roman"/>
              </a:rPr>
              <a:t>Court </a:t>
            </a:r>
            <a:r>
              <a:rPr sz="1800" spc="-5" dirty="0">
                <a:latin typeface="Times New Roman"/>
                <a:cs typeface="Times New Roman"/>
              </a:rPr>
              <a:t>rules in favour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generic ,then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ANDA  may approve to generic and </a:t>
            </a:r>
            <a:r>
              <a:rPr sz="1800" dirty="0">
                <a:latin typeface="Times New Roman"/>
                <a:cs typeface="Times New Roman"/>
              </a:rPr>
              <a:t>180 </a:t>
            </a:r>
            <a:r>
              <a:rPr sz="1800" spc="-5" dirty="0">
                <a:latin typeface="Times New Roman"/>
                <a:cs typeface="Times New Roman"/>
              </a:rPr>
              <a:t>days </a:t>
            </a:r>
            <a:r>
              <a:rPr sz="1800" dirty="0">
                <a:latin typeface="Times New Roman"/>
                <a:cs typeface="Times New Roman"/>
              </a:rPr>
              <a:t>of  </a:t>
            </a:r>
            <a:r>
              <a:rPr sz="1800" spc="-5" dirty="0">
                <a:latin typeface="Times New Roman"/>
                <a:cs typeface="Times New Roman"/>
              </a:rPr>
              <a:t>exclusivity will </a:t>
            </a:r>
            <a:r>
              <a:rPr sz="1800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granted to first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applicant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931664" y="5956553"/>
            <a:ext cx="64770" cy="93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735067" y="3630167"/>
            <a:ext cx="668020" cy="1144270"/>
            <a:chOff x="4735067" y="3630167"/>
            <a:chExt cx="668020" cy="1144270"/>
          </a:xfrm>
        </p:grpSpPr>
        <p:sp>
          <p:nvSpPr>
            <p:cNvPr id="44" name="object 44"/>
            <p:cNvSpPr/>
            <p:nvPr/>
          </p:nvSpPr>
          <p:spPr>
            <a:xfrm>
              <a:off x="4744592" y="3639692"/>
              <a:ext cx="648970" cy="1125220"/>
            </a:xfrm>
            <a:custGeom>
              <a:avLst/>
              <a:gdLst/>
              <a:ahLst/>
              <a:cxnLst/>
              <a:rect l="l" t="t" r="r" b="b"/>
              <a:pathLst>
                <a:path w="648970" h="1125220">
                  <a:moveTo>
                    <a:pt x="486346" y="0"/>
                  </a:moveTo>
                  <a:lnTo>
                    <a:pt x="162115" y="0"/>
                  </a:lnTo>
                  <a:lnTo>
                    <a:pt x="162115" y="800480"/>
                  </a:lnTo>
                  <a:lnTo>
                    <a:pt x="0" y="800480"/>
                  </a:lnTo>
                  <a:lnTo>
                    <a:pt x="324231" y="1124711"/>
                  </a:lnTo>
                  <a:lnTo>
                    <a:pt x="648462" y="800480"/>
                  </a:lnTo>
                  <a:lnTo>
                    <a:pt x="486346" y="800480"/>
                  </a:lnTo>
                  <a:lnTo>
                    <a:pt x="486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44592" y="3639692"/>
              <a:ext cx="648970" cy="1125220"/>
            </a:xfrm>
            <a:custGeom>
              <a:avLst/>
              <a:gdLst/>
              <a:ahLst/>
              <a:cxnLst/>
              <a:rect l="l" t="t" r="r" b="b"/>
              <a:pathLst>
                <a:path w="648970" h="1125220">
                  <a:moveTo>
                    <a:pt x="0" y="800480"/>
                  </a:moveTo>
                  <a:lnTo>
                    <a:pt x="162115" y="800480"/>
                  </a:lnTo>
                  <a:lnTo>
                    <a:pt x="162115" y="0"/>
                  </a:lnTo>
                  <a:lnTo>
                    <a:pt x="486346" y="0"/>
                  </a:lnTo>
                  <a:lnTo>
                    <a:pt x="486346" y="800480"/>
                  </a:lnTo>
                  <a:lnTo>
                    <a:pt x="648462" y="800480"/>
                  </a:lnTo>
                  <a:lnTo>
                    <a:pt x="324231" y="1124711"/>
                  </a:lnTo>
                  <a:lnTo>
                    <a:pt x="0" y="800480"/>
                  </a:lnTo>
                  <a:close/>
                </a:path>
              </a:pathLst>
            </a:custGeom>
            <a:ln w="19049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956644" y="3827957"/>
            <a:ext cx="213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  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16883" y="4738496"/>
            <a:ext cx="2105025" cy="2011045"/>
          </a:xfrm>
          <a:prstGeom prst="rect">
            <a:avLst/>
          </a:prstGeom>
          <a:solidFill>
            <a:srgbClr val="FFFFFF"/>
          </a:solidFill>
          <a:ln w="19050">
            <a:solidFill>
              <a:srgbClr val="9E5E9B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95250" marR="90170" algn="ctr">
              <a:lnSpc>
                <a:spcPct val="100000"/>
              </a:lnSpc>
              <a:spcBef>
                <a:spcPts val="1375"/>
              </a:spcBef>
            </a:pPr>
            <a:r>
              <a:rPr sz="1800" dirty="0">
                <a:latin typeface="Times New Roman"/>
                <a:cs typeface="Times New Roman"/>
              </a:rPr>
              <a:t>Court </a:t>
            </a:r>
            <a:r>
              <a:rPr sz="1800" spc="-5" dirty="0">
                <a:latin typeface="Times New Roman"/>
                <a:cs typeface="Times New Roman"/>
              </a:rPr>
              <a:t>rules 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favour 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brand name ,then  </a:t>
            </a:r>
            <a:r>
              <a:rPr sz="1800" dirty="0">
                <a:latin typeface="Times New Roman"/>
                <a:cs typeface="Times New Roman"/>
              </a:rPr>
              <a:t>no </a:t>
            </a:r>
            <a:r>
              <a:rPr sz="1800" spc="-5" dirty="0">
                <a:latin typeface="Times New Roman"/>
                <a:cs typeface="Times New Roman"/>
              </a:rPr>
              <a:t>ANDA and </a:t>
            </a:r>
            <a:r>
              <a:rPr sz="1800" dirty="0">
                <a:latin typeface="Times New Roman"/>
                <a:cs typeface="Times New Roman"/>
              </a:rPr>
              <a:t>180  </a:t>
            </a:r>
            <a:r>
              <a:rPr sz="1800" spc="-5" dirty="0">
                <a:latin typeface="Times New Roman"/>
                <a:cs typeface="Times New Roman"/>
              </a:rPr>
              <a:t>days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exclusively  is approved till  expiry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patent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12642" y="3498608"/>
            <a:ext cx="1139190" cy="1167130"/>
            <a:chOff x="3412642" y="3498608"/>
            <a:chExt cx="1139190" cy="1167130"/>
          </a:xfrm>
        </p:grpSpPr>
        <p:sp>
          <p:nvSpPr>
            <p:cNvPr id="49" name="object 49"/>
            <p:cNvSpPr/>
            <p:nvPr/>
          </p:nvSpPr>
          <p:spPr>
            <a:xfrm>
              <a:off x="3422154" y="3508133"/>
              <a:ext cx="1120140" cy="1148080"/>
            </a:xfrm>
            <a:custGeom>
              <a:avLst/>
              <a:gdLst/>
              <a:ahLst/>
              <a:cxnLst/>
              <a:rect l="l" t="t" r="r" b="b"/>
              <a:pathLst>
                <a:path w="1120139" h="1148079">
                  <a:moveTo>
                    <a:pt x="842378" y="0"/>
                  </a:moveTo>
                  <a:lnTo>
                    <a:pt x="138887" y="737412"/>
                  </a:lnTo>
                  <a:lnTo>
                    <a:pt x="0" y="604913"/>
                  </a:lnTo>
                  <a:lnTo>
                    <a:pt x="12776" y="1147660"/>
                  </a:lnTo>
                  <a:lnTo>
                    <a:pt x="555523" y="1134897"/>
                  </a:lnTo>
                  <a:lnTo>
                    <a:pt x="416648" y="1002398"/>
                  </a:lnTo>
                  <a:lnTo>
                    <a:pt x="1120140" y="264985"/>
                  </a:lnTo>
                  <a:lnTo>
                    <a:pt x="842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22167" y="3508133"/>
              <a:ext cx="1120140" cy="1148080"/>
            </a:xfrm>
            <a:custGeom>
              <a:avLst/>
              <a:gdLst/>
              <a:ahLst/>
              <a:cxnLst/>
              <a:rect l="l" t="t" r="r" b="b"/>
              <a:pathLst>
                <a:path w="1120139" h="1148079">
                  <a:moveTo>
                    <a:pt x="0" y="604913"/>
                  </a:moveTo>
                  <a:lnTo>
                    <a:pt x="138887" y="737412"/>
                  </a:lnTo>
                  <a:lnTo>
                    <a:pt x="842378" y="0"/>
                  </a:lnTo>
                  <a:lnTo>
                    <a:pt x="1120140" y="264985"/>
                  </a:lnTo>
                  <a:lnTo>
                    <a:pt x="416648" y="1002398"/>
                  </a:lnTo>
                  <a:lnTo>
                    <a:pt x="555523" y="1134897"/>
                  </a:lnTo>
                  <a:lnTo>
                    <a:pt x="12776" y="1147660"/>
                  </a:lnTo>
                  <a:lnTo>
                    <a:pt x="0" y="604913"/>
                  </a:lnTo>
                  <a:close/>
                </a:path>
              </a:pathLst>
            </a:custGeom>
            <a:ln w="1905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66438" y="3871645"/>
              <a:ext cx="217716" cy="2102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07358" y="4106494"/>
              <a:ext cx="154711" cy="1541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67893" y="4676775"/>
            <a:ext cx="3251835" cy="1011555"/>
          </a:xfrm>
          <a:prstGeom prst="rect">
            <a:avLst/>
          </a:prstGeom>
          <a:solidFill>
            <a:srgbClr val="FFFFFF"/>
          </a:solidFill>
          <a:ln w="19050">
            <a:solidFill>
              <a:srgbClr val="9E5E9B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26364" marR="120014" algn="ctr">
              <a:lnSpc>
                <a:spcPct val="100000"/>
              </a:lnSpc>
              <a:spcBef>
                <a:spcPts val="675"/>
              </a:spcBef>
            </a:pPr>
            <a:r>
              <a:rPr sz="1800" spc="-5" dirty="0">
                <a:latin typeface="Times New Roman"/>
                <a:cs typeface="Times New Roman"/>
              </a:rPr>
              <a:t>FDA may approves ANDA</a:t>
            </a:r>
            <a:r>
              <a:rPr sz="1800" spc="-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upon  </a:t>
            </a:r>
            <a:r>
              <a:rPr sz="1800" spc="-5" dirty="0">
                <a:latin typeface="Times New Roman"/>
                <a:cs typeface="Times New Roman"/>
              </a:rPr>
              <a:t>expiry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patent and </a:t>
            </a:r>
            <a:r>
              <a:rPr sz="1800" dirty="0">
                <a:latin typeface="Times New Roman"/>
                <a:cs typeface="Times New Roman"/>
              </a:rPr>
              <a:t>one 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more  generic come 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market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0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4851" y="467448"/>
            <a:ext cx="79216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CECEC"/>
                </a:solidFill>
              </a:rPr>
              <a:t>NDA</a:t>
            </a:r>
            <a:r>
              <a:rPr sz="4200" spc="-459" dirty="0">
                <a:solidFill>
                  <a:srgbClr val="ECECEC"/>
                </a:solidFill>
              </a:rPr>
              <a:t> </a:t>
            </a:r>
            <a:r>
              <a:rPr sz="4200" spc="-5" dirty="0">
                <a:solidFill>
                  <a:srgbClr val="ECECEC"/>
                </a:solidFill>
              </a:rPr>
              <a:t>AND</a:t>
            </a:r>
            <a:r>
              <a:rPr sz="4200" spc="-229" dirty="0">
                <a:solidFill>
                  <a:srgbClr val="ECECEC"/>
                </a:solidFill>
              </a:rPr>
              <a:t> </a:t>
            </a:r>
            <a:r>
              <a:rPr sz="4200" spc="-5" dirty="0">
                <a:solidFill>
                  <a:srgbClr val="ECECEC"/>
                </a:solidFill>
              </a:rPr>
              <a:t>ANDA</a:t>
            </a:r>
            <a:r>
              <a:rPr sz="4200" spc="-229" dirty="0">
                <a:solidFill>
                  <a:srgbClr val="ECECEC"/>
                </a:solidFill>
              </a:rPr>
              <a:t> </a:t>
            </a:r>
            <a:r>
              <a:rPr sz="4200" spc="-60" dirty="0">
                <a:solidFill>
                  <a:srgbClr val="ECECEC"/>
                </a:solidFill>
              </a:rPr>
              <a:t>REGULATORY  </a:t>
            </a:r>
            <a:r>
              <a:rPr sz="4200" spc="-70" dirty="0">
                <a:solidFill>
                  <a:srgbClr val="ECECEC"/>
                </a:solidFill>
              </a:rPr>
              <a:t>APPROVAL</a:t>
            </a:r>
            <a:r>
              <a:rPr sz="4200" spc="-245" dirty="0">
                <a:solidFill>
                  <a:srgbClr val="ECECEC"/>
                </a:solidFill>
              </a:rPr>
              <a:t> </a:t>
            </a:r>
            <a:r>
              <a:rPr sz="4200" spc="-5" dirty="0">
                <a:solidFill>
                  <a:srgbClr val="ECECEC"/>
                </a:solidFill>
              </a:rPr>
              <a:t>PROCESS</a:t>
            </a:r>
            <a:endParaRPr sz="4200"/>
          </a:p>
        </p:txBody>
      </p:sp>
      <p:sp>
        <p:nvSpPr>
          <p:cNvPr id="9" name="object 9"/>
          <p:cNvSpPr txBox="1"/>
          <p:nvPr/>
        </p:nvSpPr>
        <p:spPr>
          <a:xfrm>
            <a:off x="240104" y="2075269"/>
            <a:ext cx="11816715" cy="442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478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06927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submission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dug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application (NDA) to the food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 administration (FDA )is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official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request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pharmaceutical company (applicant) to sell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11226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864171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an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NDA contain thousand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pages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  chemistry information that supports the proposed labelling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product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44894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588708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New drug application (NDA) is the submission to the USFDA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UNITED 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STATES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  AND DRUG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ADMINISTRATION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 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concerned regulatory authority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country  containing clinical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non-clinical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data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/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analysis report along with drug chemistry  information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339661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NDA is submitted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innovator company to the FDA for purpose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review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various activity  carried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during the various phases clinical studies before final marketing authorization to  the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pharmaceutical	product.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b="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pc="-5" dirty="0"/>
              <a:t>The information contained in NDA should the satisfy FDA </a:t>
            </a:r>
            <a:r>
              <a:rPr spc="-10" dirty="0"/>
              <a:t>review </a:t>
            </a:r>
            <a:r>
              <a:rPr spc="-5" dirty="0"/>
              <a:t>team to </a:t>
            </a:r>
            <a:r>
              <a:rPr spc="-10" dirty="0"/>
              <a:t>reach</a:t>
            </a:r>
            <a:r>
              <a:rPr spc="-150" dirty="0"/>
              <a:t> </a:t>
            </a:r>
            <a:r>
              <a:rPr spc="-5" dirty="0"/>
              <a:t>the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446" y="366976"/>
            <a:ext cx="11666220" cy="566420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following key decisions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;-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new drug safe and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 its proposed use (s) , and whether the benefits of the drug out past the risks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new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drug’s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proposed labelling and package insert is appropriate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675005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method used in manufacturing of new drug and controls used to maintain the quality are adequate to  preserve the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drug’s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identity , strength , quality and purity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lr>
                <a:srgbClr val="8AD0D6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NDA document should explain detailed information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;-</a:t>
            </a:r>
            <a:endParaRPr sz="2400">
              <a:latin typeface="Times New Roman"/>
              <a:cs typeface="Times New Roman"/>
            </a:endParaRPr>
          </a:p>
          <a:p>
            <a:pPr marL="418465" indent="-406400">
              <a:lnSpc>
                <a:spcPct val="100000"/>
              </a:lnSpc>
              <a:spcBef>
                <a:spcPts val="1015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418465" algn="l"/>
                <a:tab pos="4191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trials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data generated result of animal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Ingredient of new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Manufacturing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Labelling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packaging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How the drug behaves in the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5910" y="132664"/>
            <a:ext cx="11141710" cy="579691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NDA to be submitted to FDA is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prepared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 multiple copies as follows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5600" marR="120650" indent="-342900" algn="just">
              <a:lnSpc>
                <a:spcPct val="100000"/>
              </a:lnSpc>
              <a:spcBef>
                <a:spcPts val="1005"/>
              </a:spcBef>
              <a:buClr>
                <a:srgbClr val="8AD0D6"/>
              </a:buClr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ARCHIVED COPY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it contains all sections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NDA including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cover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  FDA-356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(application to market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new drug for human use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administrative section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NDA index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all technical sections</a:t>
            </a:r>
            <a:r>
              <a:rPr sz="24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850900" marR="2656840" indent="-457200" algn="just">
              <a:lnSpc>
                <a:spcPct val="1346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It is the only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copy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contains the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case report tabulation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case 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report form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5"/>
              </a:spcBef>
              <a:buClr>
                <a:srgbClr val="8AD0D6"/>
              </a:buClr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REVIEW COPY –It contains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NDA technical section along with 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cover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letter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  FDA-356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 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NDA index as well as individual table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labelling section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summary</a:t>
            </a:r>
            <a:endParaRPr sz="2400">
              <a:latin typeface="Times New Roman"/>
              <a:cs typeface="Times New Roman"/>
            </a:endParaRPr>
          </a:p>
          <a:p>
            <a:pPr marL="355600" marR="428625" indent="-355600" algn="just">
              <a:lnSpc>
                <a:spcPct val="134600"/>
              </a:lnSpc>
              <a:spcBef>
                <a:spcPts val="5"/>
              </a:spcBef>
              <a:buClr>
                <a:srgbClr val="8AD0D6"/>
              </a:buClr>
              <a:buSzPct val="79166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COPY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is required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FDA inspector during pre-approval facilities  inspections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266065" indent="457200" algn="just">
              <a:lnSpc>
                <a:spcPct val="100000"/>
              </a:lnSpc>
              <a:spcBef>
                <a:spcPts val="10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 the addition to the content review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copy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it includes the CMC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method validation  package.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0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22352"/>
            <a:ext cx="11572875" cy="272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 takes 12-15 years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hundreds dollers to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get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new drug from the pharmacy cell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89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Then application is made to the US food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 administration (FDA) to begin testing the  drug in human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8AD0D6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Only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1000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compound that enters makes it to human testing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1887200" cy="62484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0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"/>
              <a:ext cx="12192000" cy="6857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0"/>
          <a:ext cx="12192000" cy="688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76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NDA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copies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800" b="1" spc="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submitted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6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058285" algn="l"/>
                        </a:tabLst>
                      </a:pPr>
                      <a:r>
                        <a:rPr sz="1800" spc="40" dirty="0">
                          <a:latin typeface="Arial"/>
                          <a:cs typeface="Arial"/>
                        </a:rPr>
                        <a:t>Cover 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letter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356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18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,section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13-	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851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55" dirty="0">
                          <a:latin typeface="Arial"/>
                          <a:cs typeface="Arial"/>
                        </a:rPr>
                        <a:t>index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6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30" dirty="0">
                          <a:latin typeface="Arial"/>
                          <a:cs typeface="Arial"/>
                        </a:rPr>
                        <a:t>Labelling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851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55" dirty="0">
                          <a:latin typeface="Arial"/>
                          <a:cs typeface="Arial"/>
                        </a:rPr>
                        <a:t>Applic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ation</a:t>
                      </a:r>
                      <a:r>
                        <a:rPr sz="18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summary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86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50" dirty="0">
                          <a:latin typeface="Arial"/>
                          <a:cs typeface="Arial"/>
                        </a:rPr>
                        <a:t>CMC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method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validation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ckage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51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5" dirty="0">
                          <a:latin typeface="Arial"/>
                          <a:cs typeface="Arial"/>
                        </a:rPr>
                        <a:t>Non-clinic</a:t>
                      </a:r>
                      <a:r>
                        <a:rPr sz="18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pharma</a:t>
                      </a:r>
                      <a:r>
                        <a:rPr sz="18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cology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toxicology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851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70" dirty="0">
                          <a:latin typeface="Arial"/>
                          <a:cs typeface="Arial"/>
                        </a:rPr>
                        <a:t>Human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pharma 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cokinetics 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bioavailability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864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40" dirty="0">
                          <a:latin typeface="Arial"/>
                          <a:cs typeface="Arial"/>
                        </a:rPr>
                        <a:t>microbiology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85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30" dirty="0">
                          <a:latin typeface="Arial"/>
                          <a:cs typeface="Arial"/>
                        </a:rPr>
                        <a:t>Clinic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data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86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updates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305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statistic</a:t>
                      </a:r>
                      <a:r>
                        <a:rPr sz="18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985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7951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report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for	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tabulation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429">
                <a:tc>
                  <a:txBody>
                    <a:bodyPr/>
                    <a:lstStyle/>
                    <a:p>
                      <a:pPr marL="98425">
                        <a:lnSpc>
                          <a:spcPts val="2080"/>
                        </a:lnSpc>
                        <a:spcBef>
                          <a:spcPts val="315"/>
                        </a:spcBef>
                        <a:tabLst>
                          <a:tab pos="146685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report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forms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8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0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99476" y="6"/>
              <a:ext cx="1603248" cy="1140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6028" y="6096000"/>
              <a:ext cx="993648" cy="755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99014" y="0"/>
              <a:ext cx="763524" cy="1207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01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1251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NDA AND ANDA REGULATORY APPROVAL</vt:lpstr>
      <vt:lpstr>NDA AND ANDA REGULATORY  APPROVAL PROCESS</vt:lpstr>
      <vt:lpstr> The information contained in NDA should the satisfy FDA review team to reach 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ABBREVIATED NEW DRUG  APPLICATION (ANDA)</vt:lpstr>
      <vt:lpstr>PowerPoint Presentation</vt:lpstr>
      <vt:lpstr>PowerPoint Presentation</vt:lpstr>
      <vt:lpstr>PowerPoint Presentation</vt:lpstr>
      <vt:lpstr>PowerPoint Presentation</vt:lpstr>
      <vt:lpstr>Requirement for filling an ANDA</vt:lpstr>
      <vt:lpstr>TYPES OF ANDA OR GENERIC DRUG OR 505 (j)  FILLING</vt:lpstr>
      <vt:lpstr>Applicant certifies that the patent is invalid or  not infringed by its product even though original  patent has not expired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2021-03-06T05:20:01Z</dcterms:created>
  <dcterms:modified xsi:type="dcterms:W3CDTF">2021-03-06T06:03:05Z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2018-10-13T00:00:00Z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2021-03-06T00:00:00Z</vt:filetime>
  </property>
</Properties>
</file>