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9468" y="2150720"/>
            <a:ext cx="2632710" cy="435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65040" y="2187701"/>
            <a:ext cx="3175634" cy="358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3733800" y="0"/>
                </a:moveTo>
                <a:lnTo>
                  <a:pt x="0" y="0"/>
                </a:lnTo>
                <a:lnTo>
                  <a:pt x="0" y="164592"/>
                </a:lnTo>
                <a:lnTo>
                  <a:pt x="0" y="192024"/>
                </a:lnTo>
                <a:lnTo>
                  <a:pt x="3733800" y="192024"/>
                </a:lnTo>
                <a:lnTo>
                  <a:pt x="3733800" y="16459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l" t="t" r="r" b="b"/>
            <a:pathLst>
              <a:path w="3733800" h="9525">
                <a:moveTo>
                  <a:pt x="3733800" y="0"/>
                </a:moveTo>
                <a:lnTo>
                  <a:pt x="0" y="0"/>
                </a:lnTo>
                <a:lnTo>
                  <a:pt x="0" y="9143"/>
                </a:lnTo>
                <a:lnTo>
                  <a:pt x="3733800" y="9143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165091"/>
            <a:ext cx="1965960" cy="18415"/>
          </a:xfrm>
          <a:custGeom>
            <a:avLst/>
            <a:gdLst/>
            <a:ahLst/>
            <a:cxnLst/>
            <a:rect l="l" t="t" r="r" b="b"/>
            <a:pathLst>
              <a:path w="1965959" h="18414">
                <a:moveTo>
                  <a:pt x="1965959" y="0"/>
                </a:moveTo>
                <a:lnTo>
                  <a:pt x="0" y="0"/>
                </a:lnTo>
                <a:lnTo>
                  <a:pt x="0" y="18287"/>
                </a:lnTo>
                <a:lnTo>
                  <a:pt x="1965959" y="18287"/>
                </a:lnTo>
                <a:lnTo>
                  <a:pt x="1965959" y="0"/>
                </a:lnTo>
                <a:close/>
              </a:path>
            </a:pathLst>
          </a:custGeom>
          <a:solidFill>
            <a:srgbClr val="4380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10200" y="4200144"/>
            <a:ext cx="1965960" cy="9525"/>
          </a:xfrm>
          <a:custGeom>
            <a:avLst/>
            <a:gdLst/>
            <a:ahLst/>
            <a:cxnLst/>
            <a:rect l="l" t="t" r="r" b="b"/>
            <a:pathLst>
              <a:path w="1965959" h="9525">
                <a:moveTo>
                  <a:pt x="1965959" y="0"/>
                </a:moveTo>
                <a:lnTo>
                  <a:pt x="0" y="0"/>
                </a:lnTo>
                <a:lnTo>
                  <a:pt x="0" y="9143"/>
                </a:lnTo>
                <a:lnTo>
                  <a:pt x="1965959" y="9143"/>
                </a:lnTo>
                <a:lnTo>
                  <a:pt x="1965959" y="0"/>
                </a:lnTo>
                <a:close/>
              </a:path>
            </a:pathLst>
          </a:custGeom>
          <a:solidFill>
            <a:srgbClr val="43808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962400"/>
            <a:ext cx="3566160" cy="135890"/>
          </a:xfrm>
          <a:custGeom>
            <a:avLst/>
            <a:gdLst/>
            <a:ahLst/>
            <a:cxnLst/>
            <a:rect l="l" t="t" r="r" b="b"/>
            <a:pathLst>
              <a:path w="3566159" h="135889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35889">
                <a:moveTo>
                  <a:pt x="3566160" y="101727"/>
                </a:moveTo>
                <a:lnTo>
                  <a:pt x="3563493" y="99060"/>
                </a:lnTo>
                <a:lnTo>
                  <a:pt x="1968627" y="99060"/>
                </a:lnTo>
                <a:lnTo>
                  <a:pt x="1965960" y="101727"/>
                </a:lnTo>
                <a:lnTo>
                  <a:pt x="1965960" y="132969"/>
                </a:lnTo>
                <a:lnTo>
                  <a:pt x="1968627" y="135636"/>
                </a:lnTo>
                <a:lnTo>
                  <a:pt x="3563493" y="135636"/>
                </a:lnTo>
                <a:lnTo>
                  <a:pt x="3566160" y="132969"/>
                </a:lnTo>
                <a:lnTo>
                  <a:pt x="3566160" y="101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816095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9144000" y="0"/>
                </a:moveTo>
                <a:lnTo>
                  <a:pt x="0" y="0"/>
                </a:lnTo>
                <a:lnTo>
                  <a:pt x="0" y="74676"/>
                </a:lnTo>
                <a:lnTo>
                  <a:pt x="0" y="77724"/>
                </a:lnTo>
                <a:lnTo>
                  <a:pt x="9144000" y="77724"/>
                </a:lnTo>
                <a:lnTo>
                  <a:pt x="9144000" y="74676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3701795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6414516" y="0"/>
                </a:lnTo>
                <a:lnTo>
                  <a:pt x="0" y="0"/>
                </a:lnTo>
                <a:lnTo>
                  <a:pt x="0" y="114300"/>
                </a:lnTo>
                <a:lnTo>
                  <a:pt x="6414516" y="114300"/>
                </a:lnTo>
                <a:lnTo>
                  <a:pt x="6414516" y="188976"/>
                </a:lnTo>
                <a:lnTo>
                  <a:pt x="9144000" y="188976"/>
                </a:lnTo>
                <a:lnTo>
                  <a:pt x="9144000" y="114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9144000" y="0"/>
                </a:moveTo>
                <a:lnTo>
                  <a:pt x="0" y="0"/>
                </a:lnTo>
                <a:lnTo>
                  <a:pt x="0" y="3701796"/>
                </a:lnTo>
                <a:lnTo>
                  <a:pt x="9144000" y="37017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9044940" y="0"/>
                </a:moveTo>
                <a:lnTo>
                  <a:pt x="0" y="0"/>
                </a:lnTo>
                <a:lnTo>
                  <a:pt x="0" y="310896"/>
                </a:lnTo>
                <a:lnTo>
                  <a:pt x="9044940" y="310896"/>
                </a:lnTo>
                <a:lnTo>
                  <a:pt x="9044940" y="0"/>
                </a:lnTo>
                <a:close/>
              </a:path>
              <a:path w="9084945" h="311150">
                <a:moveTo>
                  <a:pt x="9084564" y="0"/>
                </a:moveTo>
                <a:lnTo>
                  <a:pt x="9072372" y="0"/>
                </a:lnTo>
                <a:lnTo>
                  <a:pt x="9072372" y="310896"/>
                </a:lnTo>
                <a:lnTo>
                  <a:pt x="9084564" y="310896"/>
                </a:lnTo>
                <a:lnTo>
                  <a:pt x="9084564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847"/>
            <a:ext cx="9084945" cy="91440"/>
          </a:xfrm>
          <a:custGeom>
            <a:avLst/>
            <a:gdLst/>
            <a:ahLst/>
            <a:cxnLst/>
            <a:rect l="l" t="t" r="r" b="b"/>
            <a:pathLst>
              <a:path w="9084945" h="91439">
                <a:moveTo>
                  <a:pt x="9044940" y="0"/>
                </a:moveTo>
                <a:lnTo>
                  <a:pt x="0" y="0"/>
                </a:lnTo>
                <a:lnTo>
                  <a:pt x="0" y="91440"/>
                </a:lnTo>
                <a:lnTo>
                  <a:pt x="9044940" y="91440"/>
                </a:lnTo>
                <a:lnTo>
                  <a:pt x="9044940" y="0"/>
                </a:lnTo>
                <a:close/>
              </a:path>
              <a:path w="9084945" h="91439">
                <a:moveTo>
                  <a:pt x="9084564" y="0"/>
                </a:moveTo>
                <a:lnTo>
                  <a:pt x="9072372" y="0"/>
                </a:lnTo>
                <a:lnTo>
                  <a:pt x="9072372" y="91440"/>
                </a:lnTo>
                <a:lnTo>
                  <a:pt x="9084564" y="91440"/>
                </a:lnTo>
                <a:lnTo>
                  <a:pt x="908456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59663"/>
            <a:ext cx="3674745" cy="81280"/>
          </a:xfrm>
          <a:custGeom>
            <a:avLst/>
            <a:gdLst/>
            <a:ahLst/>
            <a:cxnLst/>
            <a:rect l="l" t="t" r="r" b="b"/>
            <a:pathLst>
              <a:path w="3674745" h="81279">
                <a:moveTo>
                  <a:pt x="3634740" y="0"/>
                </a:moveTo>
                <a:lnTo>
                  <a:pt x="0" y="0"/>
                </a:lnTo>
                <a:lnTo>
                  <a:pt x="0" y="80772"/>
                </a:lnTo>
                <a:lnTo>
                  <a:pt x="3634740" y="80772"/>
                </a:lnTo>
                <a:lnTo>
                  <a:pt x="3634740" y="0"/>
                </a:lnTo>
                <a:close/>
              </a:path>
              <a:path w="3674745" h="81279">
                <a:moveTo>
                  <a:pt x="3674364" y="0"/>
                </a:moveTo>
                <a:lnTo>
                  <a:pt x="3662172" y="0"/>
                </a:lnTo>
                <a:lnTo>
                  <a:pt x="3662172" y="80772"/>
                </a:lnTo>
                <a:lnTo>
                  <a:pt x="3674364" y="80772"/>
                </a:lnTo>
                <a:lnTo>
                  <a:pt x="367436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10200" y="440435"/>
            <a:ext cx="3674745" cy="147955"/>
          </a:xfrm>
          <a:custGeom>
            <a:avLst/>
            <a:gdLst/>
            <a:ahLst/>
            <a:cxnLst/>
            <a:rect l="l" t="t" r="r" b="b"/>
            <a:pathLst>
              <a:path w="3674745" h="147954">
                <a:moveTo>
                  <a:pt x="3634740" y="0"/>
                </a:moveTo>
                <a:lnTo>
                  <a:pt x="0" y="0"/>
                </a:lnTo>
                <a:lnTo>
                  <a:pt x="0" y="147828"/>
                </a:lnTo>
                <a:lnTo>
                  <a:pt x="3634740" y="147828"/>
                </a:lnTo>
                <a:lnTo>
                  <a:pt x="3634740" y="0"/>
                </a:lnTo>
                <a:close/>
              </a:path>
              <a:path w="3674745" h="147954">
                <a:moveTo>
                  <a:pt x="3674364" y="0"/>
                </a:moveTo>
                <a:lnTo>
                  <a:pt x="3662172" y="0"/>
                </a:lnTo>
                <a:lnTo>
                  <a:pt x="3662172" y="147828"/>
                </a:lnTo>
                <a:lnTo>
                  <a:pt x="3674364" y="147828"/>
                </a:lnTo>
                <a:lnTo>
                  <a:pt x="3674364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10200" y="588263"/>
            <a:ext cx="3674745" cy="32384"/>
          </a:xfrm>
          <a:custGeom>
            <a:avLst/>
            <a:gdLst/>
            <a:ahLst/>
            <a:cxnLst/>
            <a:rect l="l" t="t" r="r" b="b"/>
            <a:pathLst>
              <a:path w="3674745" h="32384">
                <a:moveTo>
                  <a:pt x="3634740" y="0"/>
                </a:moveTo>
                <a:lnTo>
                  <a:pt x="0" y="0"/>
                </a:lnTo>
                <a:lnTo>
                  <a:pt x="0" y="32004"/>
                </a:lnTo>
                <a:lnTo>
                  <a:pt x="3634740" y="32004"/>
                </a:lnTo>
                <a:lnTo>
                  <a:pt x="3634740" y="0"/>
                </a:lnTo>
                <a:close/>
              </a:path>
              <a:path w="3674745" h="32384">
                <a:moveTo>
                  <a:pt x="3674364" y="0"/>
                </a:moveTo>
                <a:lnTo>
                  <a:pt x="3662172" y="0"/>
                </a:lnTo>
                <a:lnTo>
                  <a:pt x="3662172" y="32004"/>
                </a:lnTo>
                <a:lnTo>
                  <a:pt x="3674364" y="32004"/>
                </a:lnTo>
                <a:lnTo>
                  <a:pt x="3674364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142476" y="440436"/>
            <a:ext cx="1905" cy="147955"/>
          </a:xfrm>
          <a:custGeom>
            <a:avLst/>
            <a:gdLst/>
            <a:ahLst/>
            <a:cxnLst/>
            <a:rect l="l" t="t" r="r" b="b"/>
            <a:pathLst>
              <a:path w="1904" h="147954">
                <a:moveTo>
                  <a:pt x="0" y="147828"/>
                </a:moveTo>
                <a:lnTo>
                  <a:pt x="1524" y="147828"/>
                </a:lnTo>
                <a:lnTo>
                  <a:pt x="1524" y="0"/>
                </a:lnTo>
                <a:lnTo>
                  <a:pt x="0" y="0"/>
                </a:lnTo>
                <a:lnTo>
                  <a:pt x="0" y="147828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142476" y="588263"/>
            <a:ext cx="1905" cy="32384"/>
          </a:xfrm>
          <a:custGeom>
            <a:avLst/>
            <a:gdLst/>
            <a:ahLst/>
            <a:cxnLst/>
            <a:rect l="l" t="t" r="r" b="b"/>
            <a:pathLst>
              <a:path w="1904" h="32384">
                <a:moveTo>
                  <a:pt x="0" y="32003"/>
                </a:moveTo>
                <a:lnTo>
                  <a:pt x="1524" y="32003"/>
                </a:lnTo>
                <a:lnTo>
                  <a:pt x="1524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407152" y="496823"/>
            <a:ext cx="3063240" cy="27940"/>
          </a:xfrm>
          <a:custGeom>
            <a:avLst/>
            <a:gdLst/>
            <a:ahLst/>
            <a:cxnLst/>
            <a:rect l="l" t="t" r="r" b="b"/>
            <a:pathLst>
              <a:path w="3063240" h="27940">
                <a:moveTo>
                  <a:pt x="3061207" y="0"/>
                </a:moveTo>
                <a:lnTo>
                  <a:pt x="2032" y="0"/>
                </a:lnTo>
                <a:lnTo>
                  <a:pt x="0" y="2031"/>
                </a:lnTo>
                <a:lnTo>
                  <a:pt x="0" y="25400"/>
                </a:lnTo>
                <a:lnTo>
                  <a:pt x="2032" y="27431"/>
                </a:lnTo>
                <a:lnTo>
                  <a:pt x="3061207" y="27431"/>
                </a:lnTo>
                <a:lnTo>
                  <a:pt x="3063240" y="25400"/>
                </a:lnTo>
                <a:lnTo>
                  <a:pt x="3063240" y="2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373111" y="588263"/>
            <a:ext cx="1600200" cy="36830"/>
          </a:xfrm>
          <a:custGeom>
            <a:avLst/>
            <a:gdLst/>
            <a:ahLst/>
            <a:cxnLst/>
            <a:rect l="l" t="t" r="r" b="b"/>
            <a:pathLst>
              <a:path w="1600200" h="36829">
                <a:moveTo>
                  <a:pt x="1597533" y="0"/>
                </a:moveTo>
                <a:lnTo>
                  <a:pt x="2667" y="0"/>
                </a:lnTo>
                <a:lnTo>
                  <a:pt x="0" y="2666"/>
                </a:lnTo>
                <a:lnTo>
                  <a:pt x="0" y="33909"/>
                </a:lnTo>
                <a:lnTo>
                  <a:pt x="2667" y="36575"/>
                </a:lnTo>
                <a:lnTo>
                  <a:pt x="1597533" y="36575"/>
                </a:lnTo>
                <a:lnTo>
                  <a:pt x="1600200" y="33909"/>
                </a:lnTo>
                <a:lnTo>
                  <a:pt x="1600200" y="2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025128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74836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644397"/>
            <a:ext cx="807211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796" y="1704720"/>
            <a:ext cx="8074406" cy="4403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3820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047"/>
                </a:moveTo>
                <a:lnTo>
                  <a:pt x="3733800" y="3047"/>
                </a:lnTo>
                <a:lnTo>
                  <a:pt x="37338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209415"/>
            <a:chOff x="0" y="0"/>
            <a:chExt cx="9144000" cy="4209415"/>
          </a:xfrm>
        </p:grpSpPr>
        <p:sp>
          <p:nvSpPr>
            <p:cNvPr id="4" name="object 4"/>
            <p:cNvSpPr/>
            <p:nvPr/>
          </p:nvSpPr>
          <p:spPr>
            <a:xfrm>
              <a:off x="5410200" y="3896867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0" y="192024"/>
                  </a:lnTo>
                  <a:lnTo>
                    <a:pt x="3733800" y="192024"/>
                  </a:lnTo>
                  <a:lnTo>
                    <a:pt x="3733800" y="16459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3733800" y="914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5091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965959" y="18287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200144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965959" y="9143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160" cy="135890"/>
            </a:xfrm>
            <a:custGeom>
              <a:avLst/>
              <a:gdLst/>
              <a:ahLst/>
              <a:cxnLst/>
              <a:rect l="l" t="t" r="r" b="b"/>
              <a:pathLst>
                <a:path w="3566159" h="135889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35889">
                  <a:moveTo>
                    <a:pt x="3566160" y="101727"/>
                  </a:moveTo>
                  <a:lnTo>
                    <a:pt x="3563493" y="99060"/>
                  </a:lnTo>
                  <a:lnTo>
                    <a:pt x="1968627" y="99060"/>
                  </a:lnTo>
                  <a:lnTo>
                    <a:pt x="1965960" y="101727"/>
                  </a:lnTo>
                  <a:lnTo>
                    <a:pt x="1965960" y="132969"/>
                  </a:lnTo>
                  <a:lnTo>
                    <a:pt x="1968627" y="135636"/>
                  </a:lnTo>
                  <a:lnTo>
                    <a:pt x="3563493" y="135636"/>
                  </a:lnTo>
                  <a:lnTo>
                    <a:pt x="3566160" y="132969"/>
                  </a:lnTo>
                  <a:lnTo>
                    <a:pt x="3566160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095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9144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0" y="77724"/>
                  </a:lnTo>
                  <a:lnTo>
                    <a:pt x="9144000" y="77724"/>
                  </a:lnTo>
                  <a:lnTo>
                    <a:pt x="9144000" y="746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795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4516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4516" y="114300"/>
                  </a:lnTo>
                  <a:lnTo>
                    <a:pt x="6414516" y="188976"/>
                  </a:lnTo>
                  <a:lnTo>
                    <a:pt x="9144000" y="188976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9144000" y="37017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2148332"/>
            <a:ext cx="70802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International</a:t>
            </a:r>
            <a:endParaRPr sz="5400"/>
          </a:p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FFFFFF"/>
                </a:solidFill>
              </a:rPr>
              <a:t>Drug </a:t>
            </a:r>
            <a:r>
              <a:rPr sz="5400" spc="-30" dirty="0">
                <a:solidFill>
                  <a:srgbClr val="FFFFFF"/>
                </a:solidFill>
              </a:rPr>
              <a:t>Regulatory</a:t>
            </a:r>
            <a:r>
              <a:rPr sz="5400" spc="-335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Affairs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8866378" y="26669"/>
            <a:ext cx="12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627" y="2103627"/>
            <a:ext cx="6764655" cy="577215"/>
            <a:chOff x="809627" y="2103627"/>
            <a:chExt cx="6764655" cy="577215"/>
          </a:xfrm>
        </p:grpSpPr>
        <p:sp>
          <p:nvSpPr>
            <p:cNvPr id="3" name="object 3"/>
            <p:cNvSpPr/>
            <p:nvPr/>
          </p:nvSpPr>
          <p:spPr>
            <a:xfrm>
              <a:off x="809627" y="2109584"/>
              <a:ext cx="6764269" cy="570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967" y="2103627"/>
              <a:ext cx="6726135" cy="5316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27941" y="2758948"/>
            <a:ext cx="1404620" cy="577215"/>
            <a:chOff x="827941" y="2758948"/>
            <a:chExt cx="1404620" cy="577215"/>
          </a:xfrm>
        </p:grpSpPr>
        <p:sp>
          <p:nvSpPr>
            <p:cNvPr id="6" name="object 6"/>
            <p:cNvSpPr/>
            <p:nvPr/>
          </p:nvSpPr>
          <p:spPr>
            <a:xfrm>
              <a:off x="827941" y="2764904"/>
              <a:ext cx="1404309" cy="5707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719" y="2765044"/>
              <a:ext cx="1353820" cy="519430"/>
            </a:xfrm>
            <a:custGeom>
              <a:avLst/>
              <a:gdLst/>
              <a:ahLst/>
              <a:cxnLst/>
              <a:rect l="l" t="t" r="r" b="b"/>
              <a:pathLst>
                <a:path w="1353820" h="519429">
                  <a:moveTo>
                    <a:pt x="1144498" y="428878"/>
                  </a:moveTo>
                  <a:lnTo>
                    <a:pt x="1102461" y="480821"/>
                  </a:lnTo>
                  <a:lnTo>
                    <a:pt x="1129726" y="497730"/>
                  </a:lnTo>
                  <a:lnTo>
                    <a:pt x="1158563" y="509793"/>
                  </a:lnTo>
                  <a:lnTo>
                    <a:pt x="1188972" y="517022"/>
                  </a:lnTo>
                  <a:lnTo>
                    <a:pt x="1220952" y="519429"/>
                  </a:lnTo>
                  <a:lnTo>
                    <a:pt x="1247404" y="517884"/>
                  </a:lnTo>
                  <a:lnTo>
                    <a:pt x="1294354" y="505553"/>
                  </a:lnTo>
                  <a:lnTo>
                    <a:pt x="1331807" y="481337"/>
                  </a:lnTo>
                  <a:lnTo>
                    <a:pt x="1345828" y="460882"/>
                  </a:lnTo>
                  <a:lnTo>
                    <a:pt x="1222349" y="460882"/>
                  </a:lnTo>
                  <a:lnTo>
                    <a:pt x="1201398" y="458882"/>
                  </a:lnTo>
                  <a:lnTo>
                    <a:pt x="1181423" y="452881"/>
                  </a:lnTo>
                  <a:lnTo>
                    <a:pt x="1162449" y="442880"/>
                  </a:lnTo>
                  <a:lnTo>
                    <a:pt x="1144498" y="428878"/>
                  </a:lnTo>
                  <a:close/>
                </a:path>
                <a:path w="1353820" h="519429">
                  <a:moveTo>
                    <a:pt x="1349511" y="403605"/>
                  </a:moveTo>
                  <a:lnTo>
                    <a:pt x="1247114" y="403605"/>
                  </a:lnTo>
                  <a:lnTo>
                    <a:pt x="1265190" y="405179"/>
                  </a:lnTo>
                  <a:lnTo>
                    <a:pt x="1278086" y="409908"/>
                  </a:lnTo>
                  <a:lnTo>
                    <a:pt x="1285815" y="417804"/>
                  </a:lnTo>
                  <a:lnTo>
                    <a:pt x="1288389" y="428878"/>
                  </a:lnTo>
                  <a:lnTo>
                    <a:pt x="1287222" y="435923"/>
                  </a:lnTo>
                  <a:lnTo>
                    <a:pt x="1248559" y="458708"/>
                  </a:lnTo>
                  <a:lnTo>
                    <a:pt x="1222349" y="460882"/>
                  </a:lnTo>
                  <a:lnTo>
                    <a:pt x="1345828" y="460882"/>
                  </a:lnTo>
                  <a:lnTo>
                    <a:pt x="1351238" y="447428"/>
                  </a:lnTo>
                  <a:lnTo>
                    <a:pt x="1353667" y="426973"/>
                  </a:lnTo>
                  <a:lnTo>
                    <a:pt x="1349511" y="403605"/>
                  </a:lnTo>
                  <a:close/>
                </a:path>
                <a:path w="1353820" h="519429">
                  <a:moveTo>
                    <a:pt x="1217269" y="116331"/>
                  </a:moveTo>
                  <a:lnTo>
                    <a:pt x="1172136" y="123840"/>
                  </a:lnTo>
                  <a:lnTo>
                    <a:pt x="1134719" y="146303"/>
                  </a:lnTo>
                  <a:lnTo>
                    <a:pt x="1109462" y="180260"/>
                  </a:lnTo>
                  <a:lnTo>
                    <a:pt x="1101064" y="222122"/>
                  </a:lnTo>
                  <a:lnTo>
                    <a:pt x="1104112" y="249529"/>
                  </a:lnTo>
                  <a:lnTo>
                    <a:pt x="1113256" y="273637"/>
                  </a:lnTo>
                  <a:lnTo>
                    <a:pt x="1128496" y="294435"/>
                  </a:lnTo>
                  <a:lnTo>
                    <a:pt x="1149832" y="311911"/>
                  </a:lnTo>
                  <a:lnTo>
                    <a:pt x="1142522" y="315581"/>
                  </a:lnTo>
                  <a:lnTo>
                    <a:pt x="1114590" y="345598"/>
                  </a:lnTo>
                  <a:lnTo>
                    <a:pt x="1111732" y="359536"/>
                  </a:lnTo>
                  <a:lnTo>
                    <a:pt x="1116038" y="381113"/>
                  </a:lnTo>
                  <a:lnTo>
                    <a:pt x="1128941" y="396509"/>
                  </a:lnTo>
                  <a:lnTo>
                    <a:pt x="1150416" y="405739"/>
                  </a:lnTo>
                  <a:lnTo>
                    <a:pt x="1180439" y="408813"/>
                  </a:lnTo>
                  <a:lnTo>
                    <a:pt x="1186747" y="408648"/>
                  </a:lnTo>
                  <a:lnTo>
                    <a:pt x="1194425" y="408162"/>
                  </a:lnTo>
                  <a:lnTo>
                    <a:pt x="1203460" y="407366"/>
                  </a:lnTo>
                  <a:lnTo>
                    <a:pt x="1224201" y="405106"/>
                  </a:lnTo>
                  <a:lnTo>
                    <a:pt x="1233192" y="404272"/>
                  </a:lnTo>
                  <a:lnTo>
                    <a:pt x="1240826" y="403772"/>
                  </a:lnTo>
                  <a:lnTo>
                    <a:pt x="1247114" y="403605"/>
                  </a:lnTo>
                  <a:lnTo>
                    <a:pt x="1349511" y="403605"/>
                  </a:lnTo>
                  <a:lnTo>
                    <a:pt x="1347593" y="392822"/>
                  </a:lnTo>
                  <a:lnTo>
                    <a:pt x="1329362" y="368458"/>
                  </a:lnTo>
                  <a:lnTo>
                    <a:pt x="1305235" y="356869"/>
                  </a:lnTo>
                  <a:lnTo>
                    <a:pt x="1183106" y="356869"/>
                  </a:lnTo>
                  <a:lnTo>
                    <a:pt x="1177010" y="353313"/>
                  </a:lnTo>
                  <a:lnTo>
                    <a:pt x="1177010" y="342138"/>
                  </a:lnTo>
                  <a:lnTo>
                    <a:pt x="1181201" y="338200"/>
                  </a:lnTo>
                  <a:lnTo>
                    <a:pt x="1197711" y="330580"/>
                  </a:lnTo>
                  <a:lnTo>
                    <a:pt x="1202410" y="328675"/>
                  </a:lnTo>
                  <a:lnTo>
                    <a:pt x="1259478" y="328675"/>
                  </a:lnTo>
                  <a:lnTo>
                    <a:pt x="1275213" y="324326"/>
                  </a:lnTo>
                  <a:lnTo>
                    <a:pt x="1293001" y="315202"/>
                  </a:lnTo>
                  <a:lnTo>
                    <a:pt x="1308836" y="302386"/>
                  </a:lnTo>
                  <a:lnTo>
                    <a:pt x="1321764" y="286597"/>
                  </a:lnTo>
                  <a:lnTo>
                    <a:pt x="1325931" y="278383"/>
                  </a:lnTo>
                  <a:lnTo>
                    <a:pt x="1220698" y="278383"/>
                  </a:lnTo>
                  <a:lnTo>
                    <a:pt x="1209482" y="277411"/>
                  </a:lnTo>
                  <a:lnTo>
                    <a:pt x="1176885" y="254756"/>
                  </a:lnTo>
                  <a:lnTo>
                    <a:pt x="1169009" y="222376"/>
                  </a:lnTo>
                  <a:lnTo>
                    <a:pt x="1169914" y="211566"/>
                  </a:lnTo>
                  <a:lnTo>
                    <a:pt x="1191177" y="179085"/>
                  </a:lnTo>
                  <a:lnTo>
                    <a:pt x="1220698" y="170941"/>
                  </a:lnTo>
                  <a:lnTo>
                    <a:pt x="1325001" y="170941"/>
                  </a:lnTo>
                  <a:lnTo>
                    <a:pt x="1321917" y="165353"/>
                  </a:lnTo>
                  <a:lnTo>
                    <a:pt x="1353667" y="142239"/>
                  </a:lnTo>
                  <a:lnTo>
                    <a:pt x="1341094" y="130809"/>
                  </a:lnTo>
                  <a:lnTo>
                    <a:pt x="1281404" y="130809"/>
                  </a:lnTo>
                  <a:lnTo>
                    <a:pt x="1267740" y="124475"/>
                  </a:lnTo>
                  <a:lnTo>
                    <a:pt x="1252480" y="119951"/>
                  </a:lnTo>
                  <a:lnTo>
                    <a:pt x="1235648" y="117236"/>
                  </a:lnTo>
                  <a:lnTo>
                    <a:pt x="1217269" y="116331"/>
                  </a:lnTo>
                  <a:close/>
                </a:path>
                <a:path w="1353820" h="519429">
                  <a:moveTo>
                    <a:pt x="1256385" y="348995"/>
                  </a:moveTo>
                  <a:lnTo>
                    <a:pt x="1249150" y="349236"/>
                  </a:lnTo>
                  <a:lnTo>
                    <a:pt x="1241177" y="349964"/>
                  </a:lnTo>
                  <a:lnTo>
                    <a:pt x="1232489" y="351192"/>
                  </a:lnTo>
                  <a:lnTo>
                    <a:pt x="1214088" y="354673"/>
                  </a:lnTo>
                  <a:lnTo>
                    <a:pt x="1206458" y="355901"/>
                  </a:lnTo>
                  <a:lnTo>
                    <a:pt x="1200233" y="356629"/>
                  </a:lnTo>
                  <a:lnTo>
                    <a:pt x="1195425" y="356869"/>
                  </a:lnTo>
                  <a:lnTo>
                    <a:pt x="1305235" y="356869"/>
                  </a:lnTo>
                  <a:lnTo>
                    <a:pt x="1298964" y="353857"/>
                  </a:lnTo>
                  <a:lnTo>
                    <a:pt x="1256385" y="348995"/>
                  </a:lnTo>
                  <a:close/>
                </a:path>
                <a:path w="1353820" h="519429">
                  <a:moveTo>
                    <a:pt x="1259478" y="328675"/>
                  </a:moveTo>
                  <a:lnTo>
                    <a:pt x="1203680" y="328675"/>
                  </a:lnTo>
                  <a:lnTo>
                    <a:pt x="1214602" y="330326"/>
                  </a:lnTo>
                  <a:lnTo>
                    <a:pt x="1222603" y="331215"/>
                  </a:lnTo>
                  <a:lnTo>
                    <a:pt x="1228953" y="331596"/>
                  </a:lnTo>
                  <a:lnTo>
                    <a:pt x="1233779" y="331596"/>
                  </a:lnTo>
                  <a:lnTo>
                    <a:pt x="1255472" y="329783"/>
                  </a:lnTo>
                  <a:lnTo>
                    <a:pt x="1259478" y="328675"/>
                  </a:lnTo>
                  <a:close/>
                </a:path>
                <a:path w="1353820" h="519429">
                  <a:moveTo>
                    <a:pt x="1325001" y="170941"/>
                  </a:moveTo>
                  <a:lnTo>
                    <a:pt x="1220698" y="170941"/>
                  </a:lnTo>
                  <a:lnTo>
                    <a:pt x="1231130" y="171872"/>
                  </a:lnTo>
                  <a:lnTo>
                    <a:pt x="1240526" y="174672"/>
                  </a:lnTo>
                  <a:lnTo>
                    <a:pt x="1269117" y="212020"/>
                  </a:lnTo>
                  <a:lnTo>
                    <a:pt x="1269974" y="222376"/>
                  </a:lnTo>
                  <a:lnTo>
                    <a:pt x="1269186" y="234733"/>
                  </a:lnTo>
                  <a:lnTo>
                    <a:pt x="1250148" y="269918"/>
                  </a:lnTo>
                  <a:lnTo>
                    <a:pt x="1220698" y="278383"/>
                  </a:lnTo>
                  <a:lnTo>
                    <a:pt x="1325931" y="278383"/>
                  </a:lnTo>
                  <a:lnTo>
                    <a:pt x="1331013" y="268366"/>
                  </a:lnTo>
                  <a:lnTo>
                    <a:pt x="1336572" y="247683"/>
                  </a:lnTo>
                  <a:lnTo>
                    <a:pt x="1338427" y="224535"/>
                  </a:lnTo>
                  <a:lnTo>
                    <a:pt x="1337401" y="208055"/>
                  </a:lnTo>
                  <a:lnTo>
                    <a:pt x="1334315" y="192706"/>
                  </a:lnTo>
                  <a:lnTo>
                    <a:pt x="1329158" y="178476"/>
                  </a:lnTo>
                  <a:lnTo>
                    <a:pt x="1325001" y="170941"/>
                  </a:lnTo>
                  <a:close/>
                </a:path>
                <a:path w="1353820" h="519429">
                  <a:moveTo>
                    <a:pt x="1307566" y="100329"/>
                  </a:moveTo>
                  <a:lnTo>
                    <a:pt x="1281404" y="130809"/>
                  </a:lnTo>
                  <a:lnTo>
                    <a:pt x="1341094" y="130809"/>
                  </a:lnTo>
                  <a:lnTo>
                    <a:pt x="1307566" y="100329"/>
                  </a:lnTo>
                  <a:close/>
                </a:path>
                <a:path w="1353820" h="519429">
                  <a:moveTo>
                    <a:pt x="724382" y="122173"/>
                  </a:moveTo>
                  <a:lnTo>
                    <a:pt x="620496" y="122173"/>
                  </a:lnTo>
                  <a:lnTo>
                    <a:pt x="620496" y="176783"/>
                  </a:lnTo>
                  <a:lnTo>
                    <a:pt x="656945" y="176783"/>
                  </a:lnTo>
                  <a:lnTo>
                    <a:pt x="656945" y="407542"/>
                  </a:lnTo>
                  <a:lnTo>
                    <a:pt x="724382" y="407542"/>
                  </a:lnTo>
                  <a:lnTo>
                    <a:pt x="724382" y="122173"/>
                  </a:lnTo>
                  <a:close/>
                </a:path>
                <a:path w="1353820" h="519429">
                  <a:moveTo>
                    <a:pt x="399757" y="122173"/>
                  </a:moveTo>
                  <a:lnTo>
                    <a:pt x="295871" y="122173"/>
                  </a:lnTo>
                  <a:lnTo>
                    <a:pt x="295871" y="176783"/>
                  </a:lnTo>
                  <a:lnTo>
                    <a:pt x="332359" y="176783"/>
                  </a:lnTo>
                  <a:lnTo>
                    <a:pt x="332359" y="407542"/>
                  </a:lnTo>
                  <a:lnTo>
                    <a:pt x="399757" y="407542"/>
                  </a:lnTo>
                  <a:lnTo>
                    <a:pt x="399757" y="122173"/>
                  </a:lnTo>
                  <a:close/>
                </a:path>
                <a:path w="1353820" h="519429">
                  <a:moveTo>
                    <a:pt x="850112" y="122173"/>
                  </a:moveTo>
                  <a:lnTo>
                    <a:pt x="802233" y="122173"/>
                  </a:lnTo>
                  <a:lnTo>
                    <a:pt x="802233" y="407542"/>
                  </a:lnTo>
                  <a:lnTo>
                    <a:pt x="868781" y="407542"/>
                  </a:lnTo>
                  <a:lnTo>
                    <a:pt x="868781" y="201294"/>
                  </a:lnTo>
                  <a:lnTo>
                    <a:pt x="873903" y="195439"/>
                  </a:lnTo>
                  <a:lnTo>
                    <a:pt x="910913" y="174672"/>
                  </a:lnTo>
                  <a:lnTo>
                    <a:pt x="926058" y="172592"/>
                  </a:lnTo>
                  <a:lnTo>
                    <a:pt x="1039694" y="172592"/>
                  </a:lnTo>
                  <a:lnTo>
                    <a:pt x="1035794" y="164189"/>
                  </a:lnTo>
                  <a:lnTo>
                    <a:pt x="1024030" y="148843"/>
                  </a:lnTo>
                  <a:lnTo>
                    <a:pt x="862431" y="148843"/>
                  </a:lnTo>
                  <a:lnTo>
                    <a:pt x="850112" y="122173"/>
                  </a:lnTo>
                  <a:close/>
                </a:path>
                <a:path w="1353820" h="519429">
                  <a:moveTo>
                    <a:pt x="1039694" y="172592"/>
                  </a:moveTo>
                  <a:lnTo>
                    <a:pt x="926058" y="172592"/>
                  </a:lnTo>
                  <a:lnTo>
                    <a:pt x="940828" y="173640"/>
                  </a:lnTo>
                  <a:lnTo>
                    <a:pt x="953347" y="176783"/>
                  </a:lnTo>
                  <a:lnTo>
                    <a:pt x="982240" y="211074"/>
                  </a:lnTo>
                  <a:lnTo>
                    <a:pt x="985748" y="242696"/>
                  </a:lnTo>
                  <a:lnTo>
                    <a:pt x="985748" y="407542"/>
                  </a:lnTo>
                  <a:lnTo>
                    <a:pt x="1052296" y="407542"/>
                  </a:lnTo>
                  <a:lnTo>
                    <a:pt x="1052296" y="232536"/>
                  </a:lnTo>
                  <a:lnTo>
                    <a:pt x="1050463" y="206722"/>
                  </a:lnTo>
                  <a:lnTo>
                    <a:pt x="1044962" y="183943"/>
                  </a:lnTo>
                  <a:lnTo>
                    <a:pt x="1039694" y="172592"/>
                  </a:lnTo>
                  <a:close/>
                </a:path>
                <a:path w="1353820" h="519429">
                  <a:moveTo>
                    <a:pt x="942568" y="116839"/>
                  </a:moveTo>
                  <a:lnTo>
                    <a:pt x="917688" y="118840"/>
                  </a:lnTo>
                  <a:lnTo>
                    <a:pt x="896023" y="124840"/>
                  </a:lnTo>
                  <a:lnTo>
                    <a:pt x="877596" y="134842"/>
                  </a:lnTo>
                  <a:lnTo>
                    <a:pt x="862431" y="148843"/>
                  </a:lnTo>
                  <a:lnTo>
                    <a:pt x="1024030" y="148843"/>
                  </a:lnTo>
                  <a:lnTo>
                    <a:pt x="988098" y="124523"/>
                  </a:lnTo>
                  <a:lnTo>
                    <a:pt x="942568" y="116839"/>
                  </a:lnTo>
                  <a:close/>
                </a:path>
                <a:path w="1353820" h="519429">
                  <a:moveTo>
                    <a:pt x="257073" y="17271"/>
                  </a:moveTo>
                  <a:lnTo>
                    <a:pt x="0" y="17271"/>
                  </a:lnTo>
                  <a:lnTo>
                    <a:pt x="0" y="407542"/>
                  </a:lnTo>
                  <a:lnTo>
                    <a:pt x="69253" y="407542"/>
                  </a:lnTo>
                  <a:lnTo>
                    <a:pt x="69253" y="229107"/>
                  </a:lnTo>
                  <a:lnTo>
                    <a:pt x="206451" y="229107"/>
                  </a:lnTo>
                  <a:lnTo>
                    <a:pt x="206451" y="170179"/>
                  </a:lnTo>
                  <a:lnTo>
                    <a:pt x="69253" y="170179"/>
                  </a:lnTo>
                  <a:lnTo>
                    <a:pt x="69253" y="78739"/>
                  </a:lnTo>
                  <a:lnTo>
                    <a:pt x="257073" y="78739"/>
                  </a:lnTo>
                  <a:lnTo>
                    <a:pt x="257073" y="17271"/>
                  </a:lnTo>
                  <a:close/>
                </a:path>
                <a:path w="1353820" h="519429">
                  <a:moveTo>
                    <a:pt x="691362" y="11683"/>
                  </a:moveTo>
                  <a:lnTo>
                    <a:pt x="655548" y="35448"/>
                  </a:lnTo>
                  <a:lnTo>
                    <a:pt x="652754" y="50291"/>
                  </a:lnTo>
                  <a:lnTo>
                    <a:pt x="653449" y="58005"/>
                  </a:lnTo>
                  <a:lnTo>
                    <a:pt x="683649" y="88187"/>
                  </a:lnTo>
                  <a:lnTo>
                    <a:pt x="691362" y="88900"/>
                  </a:lnTo>
                  <a:lnTo>
                    <a:pt x="699058" y="88187"/>
                  </a:lnTo>
                  <a:lnTo>
                    <a:pt x="729258" y="58005"/>
                  </a:lnTo>
                  <a:lnTo>
                    <a:pt x="729970" y="50291"/>
                  </a:lnTo>
                  <a:lnTo>
                    <a:pt x="729258" y="42578"/>
                  </a:lnTo>
                  <a:lnTo>
                    <a:pt x="699058" y="12396"/>
                  </a:lnTo>
                  <a:lnTo>
                    <a:pt x="691362" y="11683"/>
                  </a:lnTo>
                  <a:close/>
                </a:path>
                <a:path w="1353820" h="519429">
                  <a:moveTo>
                    <a:pt x="366725" y="11683"/>
                  </a:moveTo>
                  <a:lnTo>
                    <a:pt x="330933" y="35448"/>
                  </a:lnTo>
                  <a:lnTo>
                    <a:pt x="328104" y="50291"/>
                  </a:lnTo>
                  <a:lnTo>
                    <a:pt x="328811" y="58005"/>
                  </a:lnTo>
                  <a:lnTo>
                    <a:pt x="359026" y="88187"/>
                  </a:lnTo>
                  <a:lnTo>
                    <a:pt x="366725" y="88900"/>
                  </a:lnTo>
                  <a:lnTo>
                    <a:pt x="374425" y="88187"/>
                  </a:lnTo>
                  <a:lnTo>
                    <a:pt x="404651" y="58005"/>
                  </a:lnTo>
                  <a:lnTo>
                    <a:pt x="405358" y="50291"/>
                  </a:lnTo>
                  <a:lnTo>
                    <a:pt x="404651" y="42578"/>
                  </a:lnTo>
                  <a:lnTo>
                    <a:pt x="374425" y="12396"/>
                  </a:lnTo>
                  <a:lnTo>
                    <a:pt x="366725" y="11683"/>
                  </a:lnTo>
                  <a:close/>
                </a:path>
                <a:path w="1353820" h="519429">
                  <a:moveTo>
                    <a:pt x="555599" y="0"/>
                  </a:moveTo>
                  <a:lnTo>
                    <a:pt x="489051" y="15875"/>
                  </a:lnTo>
                  <a:lnTo>
                    <a:pt x="489051" y="350011"/>
                  </a:lnTo>
                  <a:lnTo>
                    <a:pt x="491883" y="377515"/>
                  </a:lnTo>
                  <a:lnTo>
                    <a:pt x="500370" y="397160"/>
                  </a:lnTo>
                  <a:lnTo>
                    <a:pt x="514501" y="408947"/>
                  </a:lnTo>
                  <a:lnTo>
                    <a:pt x="534263" y="412876"/>
                  </a:lnTo>
                  <a:lnTo>
                    <a:pt x="551573" y="411043"/>
                  </a:lnTo>
                  <a:lnTo>
                    <a:pt x="566156" y="405542"/>
                  </a:lnTo>
                  <a:lnTo>
                    <a:pt x="578001" y="396374"/>
                  </a:lnTo>
                  <a:lnTo>
                    <a:pt x="587095" y="383539"/>
                  </a:lnTo>
                  <a:lnTo>
                    <a:pt x="573333" y="375824"/>
                  </a:lnTo>
                  <a:lnTo>
                    <a:pt x="563489" y="362775"/>
                  </a:lnTo>
                  <a:lnTo>
                    <a:pt x="557574" y="344392"/>
                  </a:lnTo>
                  <a:lnTo>
                    <a:pt x="555599" y="320675"/>
                  </a:lnTo>
                  <a:lnTo>
                    <a:pt x="555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16633" y="2929890"/>
              <a:ext cx="113156" cy="1196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3719" y="2782316"/>
              <a:ext cx="1353820" cy="502284"/>
            </a:xfrm>
            <a:custGeom>
              <a:avLst/>
              <a:gdLst/>
              <a:ahLst/>
              <a:cxnLst/>
              <a:rect l="l" t="t" r="r" b="b"/>
              <a:pathLst>
                <a:path w="1353820" h="502285">
                  <a:moveTo>
                    <a:pt x="620496" y="104901"/>
                  </a:moveTo>
                  <a:lnTo>
                    <a:pt x="724382" y="104901"/>
                  </a:lnTo>
                  <a:lnTo>
                    <a:pt x="724382" y="390271"/>
                  </a:lnTo>
                  <a:lnTo>
                    <a:pt x="656945" y="390271"/>
                  </a:lnTo>
                  <a:lnTo>
                    <a:pt x="656945" y="159512"/>
                  </a:lnTo>
                  <a:lnTo>
                    <a:pt x="620496" y="159512"/>
                  </a:lnTo>
                  <a:lnTo>
                    <a:pt x="620496" y="104901"/>
                  </a:lnTo>
                  <a:close/>
                </a:path>
                <a:path w="1353820" h="502285">
                  <a:moveTo>
                    <a:pt x="295871" y="104901"/>
                  </a:moveTo>
                  <a:lnTo>
                    <a:pt x="399757" y="104901"/>
                  </a:lnTo>
                  <a:lnTo>
                    <a:pt x="399757" y="390271"/>
                  </a:lnTo>
                  <a:lnTo>
                    <a:pt x="332359" y="390271"/>
                  </a:lnTo>
                  <a:lnTo>
                    <a:pt x="332359" y="159512"/>
                  </a:lnTo>
                  <a:lnTo>
                    <a:pt x="295871" y="159512"/>
                  </a:lnTo>
                  <a:lnTo>
                    <a:pt x="295871" y="104901"/>
                  </a:lnTo>
                  <a:close/>
                </a:path>
                <a:path w="1353820" h="502285">
                  <a:moveTo>
                    <a:pt x="942568" y="99568"/>
                  </a:moveTo>
                  <a:lnTo>
                    <a:pt x="988098" y="107251"/>
                  </a:lnTo>
                  <a:lnTo>
                    <a:pt x="1022959" y="130175"/>
                  </a:lnTo>
                  <a:lnTo>
                    <a:pt x="1044962" y="166671"/>
                  </a:lnTo>
                  <a:lnTo>
                    <a:pt x="1052296" y="215264"/>
                  </a:lnTo>
                  <a:lnTo>
                    <a:pt x="1052296" y="390271"/>
                  </a:lnTo>
                  <a:lnTo>
                    <a:pt x="985748" y="390271"/>
                  </a:lnTo>
                  <a:lnTo>
                    <a:pt x="985748" y="225425"/>
                  </a:lnTo>
                  <a:lnTo>
                    <a:pt x="984869" y="208375"/>
                  </a:lnTo>
                  <a:lnTo>
                    <a:pt x="971778" y="172085"/>
                  </a:lnTo>
                  <a:lnTo>
                    <a:pt x="926058" y="155321"/>
                  </a:lnTo>
                  <a:lnTo>
                    <a:pt x="918605" y="155842"/>
                  </a:lnTo>
                  <a:lnTo>
                    <a:pt x="879941" y="172799"/>
                  </a:lnTo>
                  <a:lnTo>
                    <a:pt x="868781" y="184023"/>
                  </a:lnTo>
                  <a:lnTo>
                    <a:pt x="868781" y="390271"/>
                  </a:lnTo>
                  <a:lnTo>
                    <a:pt x="802233" y="390271"/>
                  </a:lnTo>
                  <a:lnTo>
                    <a:pt x="802233" y="104901"/>
                  </a:lnTo>
                  <a:lnTo>
                    <a:pt x="850112" y="104901"/>
                  </a:lnTo>
                  <a:lnTo>
                    <a:pt x="862431" y="131572"/>
                  </a:lnTo>
                  <a:lnTo>
                    <a:pt x="877596" y="117570"/>
                  </a:lnTo>
                  <a:lnTo>
                    <a:pt x="896023" y="107569"/>
                  </a:lnTo>
                  <a:lnTo>
                    <a:pt x="917688" y="101568"/>
                  </a:lnTo>
                  <a:lnTo>
                    <a:pt x="942568" y="99568"/>
                  </a:lnTo>
                  <a:close/>
                </a:path>
                <a:path w="1353820" h="502285">
                  <a:moveTo>
                    <a:pt x="1307566" y="83058"/>
                  </a:moveTo>
                  <a:lnTo>
                    <a:pt x="1353667" y="124968"/>
                  </a:lnTo>
                  <a:lnTo>
                    <a:pt x="1321917" y="148082"/>
                  </a:lnTo>
                  <a:lnTo>
                    <a:pt x="1329158" y="161204"/>
                  </a:lnTo>
                  <a:lnTo>
                    <a:pt x="1334315" y="175434"/>
                  </a:lnTo>
                  <a:lnTo>
                    <a:pt x="1337401" y="190783"/>
                  </a:lnTo>
                  <a:lnTo>
                    <a:pt x="1338427" y="207263"/>
                  </a:lnTo>
                  <a:lnTo>
                    <a:pt x="1336572" y="230411"/>
                  </a:lnTo>
                  <a:lnTo>
                    <a:pt x="1321764" y="269325"/>
                  </a:lnTo>
                  <a:lnTo>
                    <a:pt x="1293001" y="297930"/>
                  </a:lnTo>
                  <a:lnTo>
                    <a:pt x="1255472" y="312511"/>
                  </a:lnTo>
                  <a:lnTo>
                    <a:pt x="1233779" y="314325"/>
                  </a:lnTo>
                  <a:lnTo>
                    <a:pt x="1228953" y="314325"/>
                  </a:lnTo>
                  <a:lnTo>
                    <a:pt x="1222603" y="313944"/>
                  </a:lnTo>
                  <a:lnTo>
                    <a:pt x="1214602" y="313055"/>
                  </a:lnTo>
                  <a:lnTo>
                    <a:pt x="1203680" y="311404"/>
                  </a:lnTo>
                  <a:lnTo>
                    <a:pt x="1202410" y="311404"/>
                  </a:lnTo>
                  <a:lnTo>
                    <a:pt x="1197711" y="313309"/>
                  </a:lnTo>
                  <a:lnTo>
                    <a:pt x="1189456" y="317119"/>
                  </a:lnTo>
                  <a:lnTo>
                    <a:pt x="1181201" y="320929"/>
                  </a:lnTo>
                  <a:lnTo>
                    <a:pt x="1177010" y="324866"/>
                  </a:lnTo>
                  <a:lnTo>
                    <a:pt x="1177010" y="329057"/>
                  </a:lnTo>
                  <a:lnTo>
                    <a:pt x="1177010" y="336042"/>
                  </a:lnTo>
                  <a:lnTo>
                    <a:pt x="1183106" y="339598"/>
                  </a:lnTo>
                  <a:lnTo>
                    <a:pt x="1195425" y="339598"/>
                  </a:lnTo>
                  <a:lnTo>
                    <a:pt x="1200233" y="339357"/>
                  </a:lnTo>
                  <a:lnTo>
                    <a:pt x="1206458" y="338629"/>
                  </a:lnTo>
                  <a:lnTo>
                    <a:pt x="1214088" y="337401"/>
                  </a:lnTo>
                  <a:lnTo>
                    <a:pt x="1223111" y="335661"/>
                  </a:lnTo>
                  <a:lnTo>
                    <a:pt x="1232489" y="333920"/>
                  </a:lnTo>
                  <a:lnTo>
                    <a:pt x="1241177" y="332692"/>
                  </a:lnTo>
                  <a:lnTo>
                    <a:pt x="1249150" y="331964"/>
                  </a:lnTo>
                  <a:lnTo>
                    <a:pt x="1256385" y="331724"/>
                  </a:lnTo>
                  <a:lnTo>
                    <a:pt x="1298964" y="336585"/>
                  </a:lnTo>
                  <a:lnTo>
                    <a:pt x="1329362" y="351186"/>
                  </a:lnTo>
                  <a:lnTo>
                    <a:pt x="1347593" y="375550"/>
                  </a:lnTo>
                  <a:lnTo>
                    <a:pt x="1353667" y="409701"/>
                  </a:lnTo>
                  <a:lnTo>
                    <a:pt x="1351238" y="430156"/>
                  </a:lnTo>
                  <a:lnTo>
                    <a:pt x="1331807" y="464065"/>
                  </a:lnTo>
                  <a:lnTo>
                    <a:pt x="1294354" y="488281"/>
                  </a:lnTo>
                  <a:lnTo>
                    <a:pt x="1247404" y="500612"/>
                  </a:lnTo>
                  <a:lnTo>
                    <a:pt x="1220952" y="502158"/>
                  </a:lnTo>
                  <a:lnTo>
                    <a:pt x="1188972" y="499750"/>
                  </a:lnTo>
                  <a:lnTo>
                    <a:pt x="1158563" y="492521"/>
                  </a:lnTo>
                  <a:lnTo>
                    <a:pt x="1129726" y="480458"/>
                  </a:lnTo>
                  <a:lnTo>
                    <a:pt x="1102461" y="463550"/>
                  </a:lnTo>
                  <a:lnTo>
                    <a:pt x="1144498" y="411607"/>
                  </a:lnTo>
                  <a:lnTo>
                    <a:pt x="1162449" y="425608"/>
                  </a:lnTo>
                  <a:lnTo>
                    <a:pt x="1181423" y="435610"/>
                  </a:lnTo>
                  <a:lnTo>
                    <a:pt x="1201398" y="441610"/>
                  </a:lnTo>
                  <a:lnTo>
                    <a:pt x="1222349" y="443611"/>
                  </a:lnTo>
                  <a:lnTo>
                    <a:pt x="1236091" y="443065"/>
                  </a:lnTo>
                  <a:lnTo>
                    <a:pt x="1277888" y="430359"/>
                  </a:lnTo>
                  <a:lnTo>
                    <a:pt x="1288389" y="411607"/>
                  </a:lnTo>
                  <a:lnTo>
                    <a:pt x="1285815" y="400532"/>
                  </a:lnTo>
                  <a:lnTo>
                    <a:pt x="1278086" y="392636"/>
                  </a:lnTo>
                  <a:lnTo>
                    <a:pt x="1265190" y="387907"/>
                  </a:lnTo>
                  <a:lnTo>
                    <a:pt x="1247114" y="386334"/>
                  </a:lnTo>
                  <a:lnTo>
                    <a:pt x="1240826" y="386500"/>
                  </a:lnTo>
                  <a:lnTo>
                    <a:pt x="1233192" y="387000"/>
                  </a:lnTo>
                  <a:lnTo>
                    <a:pt x="1224201" y="387834"/>
                  </a:lnTo>
                  <a:lnTo>
                    <a:pt x="1213840" y="389000"/>
                  </a:lnTo>
                  <a:lnTo>
                    <a:pt x="1203460" y="390094"/>
                  </a:lnTo>
                  <a:lnTo>
                    <a:pt x="1194425" y="390890"/>
                  </a:lnTo>
                  <a:lnTo>
                    <a:pt x="1186747" y="391376"/>
                  </a:lnTo>
                  <a:lnTo>
                    <a:pt x="1180439" y="391541"/>
                  </a:lnTo>
                  <a:lnTo>
                    <a:pt x="1150416" y="388467"/>
                  </a:lnTo>
                  <a:lnTo>
                    <a:pt x="1128941" y="379237"/>
                  </a:lnTo>
                  <a:lnTo>
                    <a:pt x="1116038" y="363841"/>
                  </a:lnTo>
                  <a:lnTo>
                    <a:pt x="1111732" y="342264"/>
                  </a:lnTo>
                  <a:lnTo>
                    <a:pt x="1112446" y="335260"/>
                  </a:lnTo>
                  <a:lnTo>
                    <a:pt x="1135640" y="302847"/>
                  </a:lnTo>
                  <a:lnTo>
                    <a:pt x="1149832" y="294639"/>
                  </a:lnTo>
                  <a:lnTo>
                    <a:pt x="1128496" y="277163"/>
                  </a:lnTo>
                  <a:lnTo>
                    <a:pt x="1113256" y="256365"/>
                  </a:lnTo>
                  <a:lnTo>
                    <a:pt x="1104112" y="232257"/>
                  </a:lnTo>
                  <a:lnTo>
                    <a:pt x="1101064" y="204850"/>
                  </a:lnTo>
                  <a:lnTo>
                    <a:pt x="1103162" y="182913"/>
                  </a:lnTo>
                  <a:lnTo>
                    <a:pt x="1119977" y="145039"/>
                  </a:lnTo>
                  <a:lnTo>
                    <a:pt x="1152457" y="115937"/>
                  </a:lnTo>
                  <a:lnTo>
                    <a:pt x="1193744" y="100939"/>
                  </a:lnTo>
                  <a:lnTo>
                    <a:pt x="1217269" y="99060"/>
                  </a:lnTo>
                  <a:lnTo>
                    <a:pt x="1235648" y="99964"/>
                  </a:lnTo>
                  <a:lnTo>
                    <a:pt x="1252480" y="102679"/>
                  </a:lnTo>
                  <a:lnTo>
                    <a:pt x="1267740" y="107203"/>
                  </a:lnTo>
                  <a:lnTo>
                    <a:pt x="1281404" y="113537"/>
                  </a:lnTo>
                  <a:lnTo>
                    <a:pt x="1307566" y="83058"/>
                  </a:lnTo>
                  <a:close/>
                </a:path>
                <a:path w="1353820" h="502285">
                  <a:moveTo>
                    <a:pt x="0" y="0"/>
                  </a:moveTo>
                  <a:lnTo>
                    <a:pt x="257073" y="0"/>
                  </a:lnTo>
                  <a:lnTo>
                    <a:pt x="257073" y="61468"/>
                  </a:lnTo>
                  <a:lnTo>
                    <a:pt x="69253" y="61468"/>
                  </a:lnTo>
                  <a:lnTo>
                    <a:pt x="69253" y="152908"/>
                  </a:lnTo>
                  <a:lnTo>
                    <a:pt x="206451" y="152908"/>
                  </a:lnTo>
                  <a:lnTo>
                    <a:pt x="206451" y="211836"/>
                  </a:lnTo>
                  <a:lnTo>
                    <a:pt x="69253" y="211836"/>
                  </a:lnTo>
                  <a:lnTo>
                    <a:pt x="6925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0377" y="2770632"/>
              <a:ext cx="89408" cy="894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5727" y="2770632"/>
              <a:ext cx="89446" cy="894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2770" y="2765044"/>
              <a:ext cx="98425" cy="413384"/>
            </a:xfrm>
            <a:custGeom>
              <a:avLst/>
              <a:gdLst/>
              <a:ahLst/>
              <a:cxnLst/>
              <a:rect l="l" t="t" r="r" b="b"/>
              <a:pathLst>
                <a:path w="98425" h="413385">
                  <a:moveTo>
                    <a:pt x="66547" y="0"/>
                  </a:moveTo>
                  <a:lnTo>
                    <a:pt x="66547" y="320675"/>
                  </a:lnTo>
                  <a:lnTo>
                    <a:pt x="68522" y="344392"/>
                  </a:lnTo>
                  <a:lnTo>
                    <a:pt x="74437" y="362775"/>
                  </a:lnTo>
                  <a:lnTo>
                    <a:pt x="84282" y="375824"/>
                  </a:lnTo>
                  <a:lnTo>
                    <a:pt x="98043" y="383539"/>
                  </a:lnTo>
                  <a:lnTo>
                    <a:pt x="88949" y="396374"/>
                  </a:lnTo>
                  <a:lnTo>
                    <a:pt x="77104" y="405542"/>
                  </a:lnTo>
                  <a:lnTo>
                    <a:pt x="62521" y="411043"/>
                  </a:lnTo>
                  <a:lnTo>
                    <a:pt x="45212" y="412876"/>
                  </a:lnTo>
                  <a:lnTo>
                    <a:pt x="25449" y="408947"/>
                  </a:lnTo>
                  <a:lnTo>
                    <a:pt x="11318" y="397160"/>
                  </a:lnTo>
                  <a:lnTo>
                    <a:pt x="2831" y="377515"/>
                  </a:lnTo>
                  <a:lnTo>
                    <a:pt x="0" y="350011"/>
                  </a:lnTo>
                  <a:lnTo>
                    <a:pt x="0" y="15875"/>
                  </a:lnTo>
                  <a:lnTo>
                    <a:pt x="66547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21014" y="27813"/>
            <a:ext cx="23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7966" y="27813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14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97710" y="787908"/>
            <a:ext cx="5149850" cy="825500"/>
            <a:chOff x="1997710" y="787908"/>
            <a:chExt cx="5149850" cy="825500"/>
          </a:xfrm>
        </p:grpSpPr>
        <p:sp>
          <p:nvSpPr>
            <p:cNvPr id="4" name="object 4"/>
            <p:cNvSpPr/>
            <p:nvPr/>
          </p:nvSpPr>
          <p:spPr>
            <a:xfrm>
              <a:off x="2007870" y="1370838"/>
              <a:ext cx="5129530" cy="232410"/>
            </a:xfrm>
            <a:custGeom>
              <a:avLst/>
              <a:gdLst/>
              <a:ahLst/>
              <a:cxnLst/>
              <a:rect l="l" t="t" r="r" b="b"/>
              <a:pathLst>
                <a:path w="5129530" h="232409">
                  <a:moveTo>
                    <a:pt x="2564892" y="0"/>
                  </a:moveTo>
                  <a:lnTo>
                    <a:pt x="2564892" y="116204"/>
                  </a:lnTo>
                  <a:lnTo>
                    <a:pt x="5129530" y="116204"/>
                  </a:lnTo>
                  <a:lnTo>
                    <a:pt x="5129530" y="232410"/>
                  </a:lnTo>
                </a:path>
                <a:path w="5129530" h="232409">
                  <a:moveTo>
                    <a:pt x="2564892" y="0"/>
                  </a:moveTo>
                  <a:lnTo>
                    <a:pt x="2564892" y="232410"/>
                  </a:lnTo>
                </a:path>
                <a:path w="5129530" h="232409">
                  <a:moveTo>
                    <a:pt x="2564638" y="0"/>
                  </a:moveTo>
                  <a:lnTo>
                    <a:pt x="2564638" y="116204"/>
                  </a:lnTo>
                  <a:lnTo>
                    <a:pt x="0" y="116204"/>
                  </a:lnTo>
                  <a:lnTo>
                    <a:pt x="0" y="232410"/>
                  </a:lnTo>
                </a:path>
              </a:pathLst>
            </a:custGeom>
            <a:ln w="19812">
              <a:solidFill>
                <a:srgbClr val="336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5808" y="787908"/>
              <a:ext cx="3072384" cy="662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99179" y="900430"/>
            <a:ext cx="1946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Vendor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Selection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383" y="1572767"/>
            <a:ext cx="2441448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2537" y="1686306"/>
            <a:ext cx="1610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Approved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API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1276" y="1572767"/>
            <a:ext cx="2441448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1925" y="1686306"/>
            <a:ext cx="1202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eorgia"/>
                <a:cs typeface="Georgia"/>
              </a:rPr>
              <a:t>Excipients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16167" y="1572767"/>
            <a:ext cx="2441447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2580" y="1686306"/>
            <a:ext cx="1930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Packing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Material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42788" y="5291328"/>
            <a:ext cx="2211705" cy="586740"/>
            <a:chOff x="5542788" y="5291328"/>
            <a:chExt cx="2211705" cy="586740"/>
          </a:xfrm>
        </p:grpSpPr>
        <p:sp>
          <p:nvSpPr>
            <p:cNvPr id="14" name="object 14"/>
            <p:cNvSpPr/>
            <p:nvPr/>
          </p:nvSpPr>
          <p:spPr>
            <a:xfrm>
              <a:off x="5542788" y="5301996"/>
              <a:ext cx="2211323" cy="496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5752" y="5291328"/>
              <a:ext cx="2023872" cy="5867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0700" y="5334000"/>
              <a:ext cx="2095500" cy="381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00700" y="5334000"/>
              <a:ext cx="2095500" cy="381000"/>
            </a:xfrm>
            <a:custGeom>
              <a:avLst/>
              <a:gdLst/>
              <a:ahLst/>
              <a:cxnLst/>
              <a:rect l="l" t="t" r="r" b="b"/>
              <a:pathLst>
                <a:path w="2095500" h="381000">
                  <a:moveTo>
                    <a:pt x="0" y="381000"/>
                  </a:moveTo>
                  <a:lnTo>
                    <a:pt x="2095500" y="381000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00700" y="5334000"/>
            <a:ext cx="2095500" cy="381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latin typeface="Georgia"/>
                <a:cs typeface="Georgia"/>
              </a:rPr>
              <a:t>Plant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inspection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9288" y="701040"/>
            <a:ext cx="1640205" cy="861060"/>
            <a:chOff x="399288" y="701040"/>
            <a:chExt cx="1640205" cy="861060"/>
          </a:xfrm>
        </p:grpSpPr>
        <p:sp>
          <p:nvSpPr>
            <p:cNvPr id="20" name="object 20"/>
            <p:cNvSpPr/>
            <p:nvPr/>
          </p:nvSpPr>
          <p:spPr>
            <a:xfrm>
              <a:off x="399288" y="729996"/>
              <a:ext cx="1639824" cy="7360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0728" y="701040"/>
              <a:ext cx="1459992" cy="8610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762000"/>
              <a:ext cx="1524000" cy="6202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762000"/>
              <a:ext cx="1524000" cy="620395"/>
            </a:xfrm>
            <a:custGeom>
              <a:avLst/>
              <a:gdLst/>
              <a:ahLst/>
              <a:cxnLst/>
              <a:rect l="l" t="t" r="r" b="b"/>
              <a:pathLst>
                <a:path w="1524000" h="620394">
                  <a:moveTo>
                    <a:pt x="0" y="620267"/>
                  </a:moveTo>
                  <a:lnTo>
                    <a:pt x="1524000" y="620267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6202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1524000" cy="6203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24790" marR="217804" indent="50165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000000"/>
                </a:solidFill>
                <a:latin typeface="Georgia"/>
                <a:cs typeface="Georgia"/>
              </a:rPr>
              <a:t>API </a:t>
            </a:r>
            <a:r>
              <a:rPr sz="1800" spc="-5" dirty="0">
                <a:solidFill>
                  <a:srgbClr val="000000"/>
                </a:solidFill>
                <a:latin typeface="Georgia"/>
                <a:cs typeface="Georgia"/>
              </a:rPr>
              <a:t>Plant  I</a:t>
            </a:r>
            <a:r>
              <a:rPr sz="1800" dirty="0">
                <a:solidFill>
                  <a:srgbClr val="000000"/>
                </a:solidFill>
                <a:latin typeface="Georgia"/>
                <a:cs typeface="Georgia"/>
              </a:rPr>
              <a:t>n</a:t>
            </a:r>
            <a:r>
              <a:rPr sz="1800" spc="5" dirty="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r>
              <a:rPr sz="1800" spc="-5" dirty="0">
                <a:solidFill>
                  <a:srgbClr val="000000"/>
                </a:solidFill>
                <a:latin typeface="Georgia"/>
                <a:cs typeface="Georgia"/>
              </a:rPr>
              <a:t>p</a:t>
            </a:r>
            <a:r>
              <a:rPr sz="1800" spc="5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1800" spc="-5" dirty="0">
                <a:solidFill>
                  <a:srgbClr val="000000"/>
                </a:solidFill>
                <a:latin typeface="Georgia"/>
                <a:cs typeface="Georgia"/>
              </a:rPr>
              <a:t>ction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9600" y="1382267"/>
            <a:ext cx="228600" cy="675005"/>
          </a:xfrm>
          <a:custGeom>
            <a:avLst/>
            <a:gdLst/>
            <a:ahLst/>
            <a:cxnLst/>
            <a:rect l="l" t="t" r="r" b="b"/>
            <a:pathLst>
              <a:path w="228600" h="675005">
                <a:moveTo>
                  <a:pt x="0" y="0"/>
                </a:moveTo>
                <a:lnTo>
                  <a:pt x="0" y="468122"/>
                </a:lnTo>
                <a:lnTo>
                  <a:pt x="228600" y="468122"/>
                </a:lnTo>
                <a:lnTo>
                  <a:pt x="228600" y="674878"/>
                </a:lnTo>
              </a:path>
            </a:pathLst>
          </a:custGeom>
          <a:ln w="9144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7962" y="2902457"/>
            <a:ext cx="2362200" cy="685800"/>
          </a:xfrm>
          <a:prstGeom prst="rect">
            <a:avLst/>
          </a:prstGeom>
          <a:solidFill>
            <a:srgbClr val="525389"/>
          </a:solidFill>
          <a:ln w="19812">
            <a:solidFill>
              <a:srgbClr val="3A3A63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41705" marR="135890" indent="-8001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studies approved  CRO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962655" y="3058667"/>
            <a:ext cx="401320" cy="350520"/>
            <a:chOff x="2962655" y="3058667"/>
            <a:chExt cx="401320" cy="350520"/>
          </a:xfrm>
        </p:grpSpPr>
        <p:sp>
          <p:nvSpPr>
            <p:cNvPr id="28" name="object 28"/>
            <p:cNvSpPr/>
            <p:nvPr/>
          </p:nvSpPr>
          <p:spPr>
            <a:xfrm>
              <a:off x="2972561" y="3068573"/>
              <a:ext cx="381000" cy="330835"/>
            </a:xfrm>
            <a:custGeom>
              <a:avLst/>
              <a:gdLst/>
              <a:ahLst/>
              <a:cxnLst/>
              <a:rect l="l" t="t" r="r" b="b"/>
              <a:pathLst>
                <a:path w="381000" h="330835">
                  <a:moveTo>
                    <a:pt x="165354" y="0"/>
                  </a:moveTo>
                  <a:lnTo>
                    <a:pt x="0" y="165353"/>
                  </a:lnTo>
                  <a:lnTo>
                    <a:pt x="165354" y="330708"/>
                  </a:lnTo>
                  <a:lnTo>
                    <a:pt x="165354" y="248030"/>
                  </a:lnTo>
                  <a:lnTo>
                    <a:pt x="381000" y="248030"/>
                  </a:lnTo>
                  <a:lnTo>
                    <a:pt x="381000" y="82676"/>
                  </a:lnTo>
                  <a:lnTo>
                    <a:pt x="165354" y="82676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72561" y="3068573"/>
              <a:ext cx="381000" cy="330835"/>
            </a:xfrm>
            <a:custGeom>
              <a:avLst/>
              <a:gdLst/>
              <a:ahLst/>
              <a:cxnLst/>
              <a:rect l="l" t="t" r="r" b="b"/>
              <a:pathLst>
                <a:path w="381000" h="330835">
                  <a:moveTo>
                    <a:pt x="165354" y="0"/>
                  </a:moveTo>
                  <a:lnTo>
                    <a:pt x="165354" y="82676"/>
                  </a:lnTo>
                  <a:lnTo>
                    <a:pt x="381000" y="82676"/>
                  </a:lnTo>
                  <a:lnTo>
                    <a:pt x="381000" y="248030"/>
                  </a:lnTo>
                  <a:lnTo>
                    <a:pt x="165354" y="248030"/>
                  </a:lnTo>
                  <a:lnTo>
                    <a:pt x="165354" y="330708"/>
                  </a:lnTo>
                  <a:lnTo>
                    <a:pt x="0" y="165353"/>
                  </a:lnTo>
                  <a:lnTo>
                    <a:pt x="165354" y="0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557837" y="2458973"/>
            <a:ext cx="3381375" cy="1306830"/>
            <a:chOff x="5557837" y="2458973"/>
            <a:chExt cx="3381375" cy="1306830"/>
          </a:xfrm>
        </p:grpSpPr>
        <p:sp>
          <p:nvSpPr>
            <p:cNvPr id="31" name="object 31"/>
            <p:cNvSpPr/>
            <p:nvPr/>
          </p:nvSpPr>
          <p:spPr>
            <a:xfrm>
              <a:off x="5562600" y="3224783"/>
              <a:ext cx="762000" cy="535940"/>
            </a:xfrm>
            <a:custGeom>
              <a:avLst/>
              <a:gdLst/>
              <a:ahLst/>
              <a:cxnLst/>
              <a:rect l="l" t="t" r="r" b="b"/>
              <a:pathLst>
                <a:path w="762000" h="535939">
                  <a:moveTo>
                    <a:pt x="762000" y="535813"/>
                  </a:moveTo>
                  <a:lnTo>
                    <a:pt x="381000" y="535813"/>
                  </a:lnTo>
                  <a:lnTo>
                    <a:pt x="381000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25362" y="2458973"/>
              <a:ext cx="2613660" cy="467995"/>
            </a:xfrm>
            <a:custGeom>
              <a:avLst/>
              <a:gdLst/>
              <a:ahLst/>
              <a:cxnLst/>
              <a:rect l="l" t="t" r="r" b="b"/>
              <a:pathLst>
                <a:path w="2613659" h="467994">
                  <a:moveTo>
                    <a:pt x="2613660" y="0"/>
                  </a:moveTo>
                  <a:lnTo>
                    <a:pt x="0" y="0"/>
                  </a:lnTo>
                  <a:lnTo>
                    <a:pt x="0" y="467867"/>
                  </a:lnTo>
                  <a:lnTo>
                    <a:pt x="2613660" y="467867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25361" y="2458973"/>
            <a:ext cx="2613660" cy="455930"/>
          </a:xfrm>
          <a:prstGeom prst="rect">
            <a:avLst/>
          </a:prstGeom>
          <a:ln w="19811">
            <a:solidFill>
              <a:srgbClr val="3A3A6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789"/>
              </a:lnSpc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Test,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Import</a:t>
            </a:r>
            <a:r>
              <a:rPr sz="16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endParaRPr sz="1600">
              <a:latin typeface="Georgia"/>
              <a:cs typeface="Georgia"/>
            </a:endParaRPr>
          </a:p>
          <a:p>
            <a:pPr marL="635" algn="ctr">
              <a:lnSpc>
                <a:spcPts val="1800"/>
              </a:lnSpc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Manufacturing</a:t>
            </a:r>
            <a:r>
              <a:rPr sz="160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License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25361" y="2992373"/>
            <a:ext cx="2613660" cy="467995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789"/>
              </a:lnSpc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Patent/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development</a:t>
            </a:r>
            <a:endParaRPr sz="1600">
              <a:latin typeface="Georgia"/>
              <a:cs typeface="Georgia"/>
            </a:endParaRPr>
          </a:p>
          <a:p>
            <a:pPr marL="1270" algn="ctr">
              <a:lnSpc>
                <a:spcPts val="1895"/>
              </a:lnSpc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Strategy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25361" y="3527297"/>
            <a:ext cx="2613660" cy="469900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779145">
              <a:lnSpc>
                <a:spcPct val="100000"/>
              </a:lnSpc>
              <a:spcBef>
                <a:spcPts val="83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BE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Strategy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39414" y="2631757"/>
            <a:ext cx="2890520" cy="967105"/>
            <a:chOff x="3439414" y="2631757"/>
            <a:chExt cx="2890520" cy="967105"/>
          </a:xfrm>
        </p:grpSpPr>
        <p:sp>
          <p:nvSpPr>
            <p:cNvPr id="37" name="object 37"/>
            <p:cNvSpPr/>
            <p:nvPr/>
          </p:nvSpPr>
          <p:spPr>
            <a:xfrm>
              <a:off x="5943600" y="2636520"/>
              <a:ext cx="381000" cy="596900"/>
            </a:xfrm>
            <a:custGeom>
              <a:avLst/>
              <a:gdLst/>
              <a:ahLst/>
              <a:cxnLst/>
              <a:rect l="l" t="t" r="r" b="b"/>
              <a:pathLst>
                <a:path w="381000" h="596900">
                  <a:moveTo>
                    <a:pt x="381000" y="0"/>
                  </a:moveTo>
                  <a:lnTo>
                    <a:pt x="381000" y="63118"/>
                  </a:lnTo>
                  <a:lnTo>
                    <a:pt x="0" y="63118"/>
                  </a:lnTo>
                  <a:lnTo>
                    <a:pt x="0" y="596518"/>
                  </a:lnTo>
                </a:path>
              </a:pathLst>
            </a:custGeom>
            <a:ln w="91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600" y="3224784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381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68162" y="3041142"/>
              <a:ext cx="381000" cy="332740"/>
            </a:xfrm>
            <a:custGeom>
              <a:avLst/>
              <a:gdLst/>
              <a:ahLst/>
              <a:cxnLst/>
              <a:rect l="l" t="t" r="r" b="b"/>
              <a:pathLst>
                <a:path w="381000" h="332739">
                  <a:moveTo>
                    <a:pt x="166115" y="0"/>
                  </a:moveTo>
                  <a:lnTo>
                    <a:pt x="0" y="166116"/>
                  </a:lnTo>
                  <a:lnTo>
                    <a:pt x="166115" y="332232"/>
                  </a:lnTo>
                  <a:lnTo>
                    <a:pt x="166115" y="249174"/>
                  </a:lnTo>
                  <a:lnTo>
                    <a:pt x="381000" y="249174"/>
                  </a:lnTo>
                  <a:lnTo>
                    <a:pt x="381000" y="83058"/>
                  </a:lnTo>
                  <a:lnTo>
                    <a:pt x="166115" y="83058"/>
                  </a:lnTo>
                  <a:lnTo>
                    <a:pt x="166115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68162" y="3041142"/>
              <a:ext cx="381000" cy="332740"/>
            </a:xfrm>
            <a:custGeom>
              <a:avLst/>
              <a:gdLst/>
              <a:ahLst/>
              <a:cxnLst/>
              <a:rect l="l" t="t" r="r" b="b"/>
              <a:pathLst>
                <a:path w="381000" h="332739">
                  <a:moveTo>
                    <a:pt x="166115" y="0"/>
                  </a:moveTo>
                  <a:lnTo>
                    <a:pt x="166115" y="83058"/>
                  </a:lnTo>
                  <a:lnTo>
                    <a:pt x="381000" y="83058"/>
                  </a:lnTo>
                  <a:lnTo>
                    <a:pt x="381000" y="249174"/>
                  </a:lnTo>
                  <a:lnTo>
                    <a:pt x="166115" y="249174"/>
                  </a:lnTo>
                  <a:lnTo>
                    <a:pt x="166115" y="332232"/>
                  </a:lnTo>
                  <a:lnTo>
                    <a:pt x="0" y="166116"/>
                  </a:lnTo>
                  <a:lnTo>
                    <a:pt x="166115" y="0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49574" y="2902458"/>
              <a:ext cx="2362200" cy="685800"/>
            </a:xfrm>
            <a:custGeom>
              <a:avLst/>
              <a:gdLst/>
              <a:ahLst/>
              <a:cxnLst/>
              <a:rect l="l" t="t" r="r" b="b"/>
              <a:pathLst>
                <a:path w="2362200" h="685800">
                  <a:moveTo>
                    <a:pt x="23622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362200" y="6858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49574" y="2902458"/>
              <a:ext cx="2362200" cy="685800"/>
            </a:xfrm>
            <a:custGeom>
              <a:avLst/>
              <a:gdLst/>
              <a:ahLst/>
              <a:cxnLst/>
              <a:rect l="l" t="t" r="r" b="b"/>
              <a:pathLst>
                <a:path w="2362200" h="685800">
                  <a:moveTo>
                    <a:pt x="0" y="685800"/>
                  </a:moveTo>
                  <a:lnTo>
                    <a:pt x="2362200" y="685800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749166" y="2950845"/>
            <a:ext cx="17614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Finished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Product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Development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923288" y="2128837"/>
            <a:ext cx="5244465" cy="2402205"/>
            <a:chOff x="1923288" y="2128837"/>
            <a:chExt cx="5244465" cy="2402205"/>
          </a:xfrm>
        </p:grpSpPr>
        <p:sp>
          <p:nvSpPr>
            <p:cNvPr id="45" name="object 45"/>
            <p:cNvSpPr/>
            <p:nvPr/>
          </p:nvSpPr>
          <p:spPr>
            <a:xfrm>
              <a:off x="1981200" y="2133600"/>
              <a:ext cx="5181600" cy="495300"/>
            </a:xfrm>
            <a:custGeom>
              <a:avLst/>
              <a:gdLst/>
              <a:ahLst/>
              <a:cxnLst/>
              <a:rect l="l" t="t" r="r" b="b"/>
              <a:pathLst>
                <a:path w="5181600" h="495300">
                  <a:moveTo>
                    <a:pt x="5181600" y="0"/>
                  </a:moveTo>
                  <a:lnTo>
                    <a:pt x="5181600" y="96398"/>
                  </a:lnTo>
                  <a:lnTo>
                    <a:pt x="5181600" y="175117"/>
                  </a:lnTo>
                  <a:lnTo>
                    <a:pt x="5181600" y="228189"/>
                  </a:lnTo>
                  <a:lnTo>
                    <a:pt x="5181600" y="247650"/>
                  </a:lnTo>
                  <a:lnTo>
                    <a:pt x="2590800" y="247650"/>
                  </a:lnTo>
                  <a:lnTo>
                    <a:pt x="2590800" y="313884"/>
                  </a:lnTo>
                  <a:lnTo>
                    <a:pt x="2590800" y="361759"/>
                  </a:lnTo>
                  <a:lnTo>
                    <a:pt x="2590800" y="414492"/>
                  </a:lnTo>
                  <a:lnTo>
                    <a:pt x="2590800" y="495300"/>
                  </a:lnTo>
                  <a:lnTo>
                    <a:pt x="2590800" y="398901"/>
                  </a:lnTo>
                  <a:lnTo>
                    <a:pt x="2590800" y="320182"/>
                  </a:lnTo>
                  <a:lnTo>
                    <a:pt x="2590800" y="267110"/>
                  </a:lnTo>
                  <a:lnTo>
                    <a:pt x="2590800" y="247650"/>
                  </a:lnTo>
                  <a:lnTo>
                    <a:pt x="0" y="247650"/>
                  </a:lnTo>
                  <a:lnTo>
                    <a:pt x="0" y="181415"/>
                  </a:lnTo>
                  <a:lnTo>
                    <a:pt x="0" y="133540"/>
                  </a:lnTo>
                  <a:lnTo>
                    <a:pt x="0" y="80807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94454" y="2362961"/>
              <a:ext cx="330835" cy="381000"/>
            </a:xfrm>
            <a:custGeom>
              <a:avLst/>
              <a:gdLst/>
              <a:ahLst/>
              <a:cxnLst/>
              <a:rect l="l" t="t" r="r" b="b"/>
              <a:pathLst>
                <a:path w="330835" h="381000">
                  <a:moveTo>
                    <a:pt x="248031" y="0"/>
                  </a:moveTo>
                  <a:lnTo>
                    <a:pt x="82676" y="0"/>
                  </a:lnTo>
                  <a:lnTo>
                    <a:pt x="82676" y="215646"/>
                  </a:lnTo>
                  <a:lnTo>
                    <a:pt x="0" y="215646"/>
                  </a:lnTo>
                  <a:lnTo>
                    <a:pt x="165354" y="381000"/>
                  </a:lnTo>
                  <a:lnTo>
                    <a:pt x="330708" y="215646"/>
                  </a:lnTo>
                  <a:lnTo>
                    <a:pt x="248031" y="215646"/>
                  </a:lnTo>
                  <a:lnTo>
                    <a:pt x="248031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94454" y="2362961"/>
              <a:ext cx="330835" cy="381000"/>
            </a:xfrm>
            <a:custGeom>
              <a:avLst/>
              <a:gdLst/>
              <a:ahLst/>
              <a:cxnLst/>
              <a:rect l="l" t="t" r="r" b="b"/>
              <a:pathLst>
                <a:path w="330835" h="381000">
                  <a:moveTo>
                    <a:pt x="0" y="215646"/>
                  </a:moveTo>
                  <a:lnTo>
                    <a:pt x="82676" y="215646"/>
                  </a:lnTo>
                  <a:lnTo>
                    <a:pt x="82676" y="0"/>
                  </a:lnTo>
                  <a:lnTo>
                    <a:pt x="248031" y="0"/>
                  </a:lnTo>
                  <a:lnTo>
                    <a:pt x="248031" y="215646"/>
                  </a:lnTo>
                  <a:lnTo>
                    <a:pt x="330708" y="215646"/>
                  </a:lnTo>
                  <a:lnTo>
                    <a:pt x="165354" y="381000"/>
                  </a:lnTo>
                  <a:lnTo>
                    <a:pt x="0" y="215646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23288" y="3979164"/>
              <a:ext cx="2478024" cy="4480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71700" y="3944111"/>
              <a:ext cx="1979676" cy="5867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81200" y="4011167"/>
              <a:ext cx="2362200" cy="3322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81200" y="4011167"/>
              <a:ext cx="2362200" cy="332740"/>
            </a:xfrm>
            <a:custGeom>
              <a:avLst/>
              <a:gdLst/>
              <a:ahLst/>
              <a:cxnLst/>
              <a:rect l="l" t="t" r="r" b="b"/>
              <a:pathLst>
                <a:path w="2362200" h="332739">
                  <a:moveTo>
                    <a:pt x="0" y="332231"/>
                  </a:moveTo>
                  <a:lnTo>
                    <a:pt x="2362200" y="332231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32231"/>
                  </a:lnTo>
                  <a:close/>
                </a:path>
              </a:pathLst>
            </a:custGeom>
            <a:ln w="9144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350389" y="4020692"/>
            <a:ext cx="162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Dossier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Writing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595437" y="3576637"/>
            <a:ext cx="3095625" cy="473075"/>
            <a:chOff x="1595437" y="3576637"/>
            <a:chExt cx="3095625" cy="473075"/>
          </a:xfrm>
        </p:grpSpPr>
        <p:sp>
          <p:nvSpPr>
            <p:cNvPr id="54" name="object 54"/>
            <p:cNvSpPr/>
            <p:nvPr/>
          </p:nvSpPr>
          <p:spPr>
            <a:xfrm>
              <a:off x="1600200" y="3581400"/>
              <a:ext cx="3086100" cy="376555"/>
            </a:xfrm>
            <a:custGeom>
              <a:avLst/>
              <a:gdLst/>
              <a:ahLst/>
              <a:cxnLst/>
              <a:rect l="l" t="t" r="r" b="b"/>
              <a:pathLst>
                <a:path w="3086100" h="376554">
                  <a:moveTo>
                    <a:pt x="3086100" y="0"/>
                  </a:moveTo>
                  <a:lnTo>
                    <a:pt x="3083627" y="73235"/>
                  </a:lnTo>
                  <a:lnTo>
                    <a:pt x="3076892" y="133064"/>
                  </a:lnTo>
                  <a:lnTo>
                    <a:pt x="3066919" y="173414"/>
                  </a:lnTo>
                  <a:lnTo>
                    <a:pt x="3054730" y="188213"/>
                  </a:lnTo>
                  <a:lnTo>
                    <a:pt x="1574419" y="188213"/>
                  </a:lnTo>
                  <a:lnTo>
                    <a:pt x="1562230" y="203013"/>
                  </a:lnTo>
                  <a:lnTo>
                    <a:pt x="1552257" y="243363"/>
                  </a:lnTo>
                  <a:lnTo>
                    <a:pt x="1545522" y="303192"/>
                  </a:lnTo>
                  <a:lnTo>
                    <a:pt x="1543050" y="376427"/>
                  </a:lnTo>
                  <a:lnTo>
                    <a:pt x="1540577" y="303192"/>
                  </a:lnTo>
                  <a:lnTo>
                    <a:pt x="1533842" y="243363"/>
                  </a:lnTo>
                  <a:lnTo>
                    <a:pt x="1523869" y="203013"/>
                  </a:lnTo>
                  <a:lnTo>
                    <a:pt x="1511681" y="188213"/>
                  </a:lnTo>
                  <a:lnTo>
                    <a:pt x="31368" y="188213"/>
                  </a:lnTo>
                  <a:lnTo>
                    <a:pt x="19180" y="173414"/>
                  </a:lnTo>
                  <a:lnTo>
                    <a:pt x="9207" y="133064"/>
                  </a:lnTo>
                  <a:lnTo>
                    <a:pt x="2472" y="73235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72561" y="3769613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248031" y="0"/>
                  </a:moveTo>
                  <a:lnTo>
                    <a:pt x="82676" y="0"/>
                  </a:lnTo>
                  <a:lnTo>
                    <a:pt x="82676" y="134874"/>
                  </a:lnTo>
                  <a:lnTo>
                    <a:pt x="0" y="134874"/>
                  </a:lnTo>
                  <a:lnTo>
                    <a:pt x="165354" y="269748"/>
                  </a:lnTo>
                  <a:lnTo>
                    <a:pt x="330708" y="134874"/>
                  </a:lnTo>
                  <a:lnTo>
                    <a:pt x="248031" y="134874"/>
                  </a:lnTo>
                  <a:lnTo>
                    <a:pt x="248031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2561" y="3769613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0" y="134874"/>
                  </a:moveTo>
                  <a:lnTo>
                    <a:pt x="82676" y="134874"/>
                  </a:lnTo>
                  <a:lnTo>
                    <a:pt x="82676" y="0"/>
                  </a:lnTo>
                  <a:lnTo>
                    <a:pt x="248031" y="0"/>
                  </a:lnTo>
                  <a:lnTo>
                    <a:pt x="248031" y="134874"/>
                  </a:lnTo>
                  <a:lnTo>
                    <a:pt x="330708" y="134874"/>
                  </a:lnTo>
                  <a:lnTo>
                    <a:pt x="165354" y="269748"/>
                  </a:lnTo>
                  <a:lnTo>
                    <a:pt x="0" y="134874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11174" y="4696205"/>
            <a:ext cx="3923029" cy="334010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Regulatory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Filing to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Authorities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962655" y="4410455"/>
            <a:ext cx="350520" cy="289560"/>
            <a:chOff x="2962655" y="4410455"/>
            <a:chExt cx="350520" cy="289560"/>
          </a:xfrm>
        </p:grpSpPr>
        <p:sp>
          <p:nvSpPr>
            <p:cNvPr id="59" name="object 59"/>
            <p:cNvSpPr/>
            <p:nvPr/>
          </p:nvSpPr>
          <p:spPr>
            <a:xfrm>
              <a:off x="2972561" y="4420361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248031" y="0"/>
                  </a:moveTo>
                  <a:lnTo>
                    <a:pt x="82676" y="0"/>
                  </a:lnTo>
                  <a:lnTo>
                    <a:pt x="82676" y="134874"/>
                  </a:lnTo>
                  <a:lnTo>
                    <a:pt x="0" y="134874"/>
                  </a:lnTo>
                  <a:lnTo>
                    <a:pt x="165354" y="269748"/>
                  </a:lnTo>
                  <a:lnTo>
                    <a:pt x="330708" y="134874"/>
                  </a:lnTo>
                  <a:lnTo>
                    <a:pt x="248031" y="134874"/>
                  </a:lnTo>
                  <a:lnTo>
                    <a:pt x="248031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2561" y="4420361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0" y="134874"/>
                  </a:moveTo>
                  <a:lnTo>
                    <a:pt x="82676" y="134874"/>
                  </a:lnTo>
                  <a:lnTo>
                    <a:pt x="82676" y="0"/>
                  </a:lnTo>
                  <a:lnTo>
                    <a:pt x="248031" y="0"/>
                  </a:lnTo>
                  <a:lnTo>
                    <a:pt x="248031" y="134874"/>
                  </a:lnTo>
                  <a:lnTo>
                    <a:pt x="330708" y="134874"/>
                  </a:lnTo>
                  <a:lnTo>
                    <a:pt x="165354" y="269748"/>
                  </a:lnTo>
                  <a:lnTo>
                    <a:pt x="0" y="134874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923288" y="5291328"/>
            <a:ext cx="2478405" cy="586740"/>
            <a:chOff x="1923288" y="5291328"/>
            <a:chExt cx="2478405" cy="586740"/>
          </a:xfrm>
        </p:grpSpPr>
        <p:sp>
          <p:nvSpPr>
            <p:cNvPr id="62" name="object 62"/>
            <p:cNvSpPr/>
            <p:nvPr/>
          </p:nvSpPr>
          <p:spPr>
            <a:xfrm>
              <a:off x="1923288" y="5301996"/>
              <a:ext cx="2478024" cy="4968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13204" y="5291328"/>
              <a:ext cx="2295144" cy="5867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81200" y="5334000"/>
              <a:ext cx="2362200" cy="3810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81200" y="5334000"/>
              <a:ext cx="2362200" cy="381000"/>
            </a:xfrm>
            <a:custGeom>
              <a:avLst/>
              <a:gdLst/>
              <a:ahLst/>
              <a:cxnLst/>
              <a:rect l="l" t="t" r="r" b="b"/>
              <a:pathLst>
                <a:path w="2362200" h="381000">
                  <a:moveTo>
                    <a:pt x="0" y="381000"/>
                  </a:moveTo>
                  <a:lnTo>
                    <a:pt x="2362200" y="381000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981200" y="5334000"/>
            <a:ext cx="2362200" cy="381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Georgia"/>
                <a:cs typeface="Georgia"/>
              </a:rPr>
              <a:t>Dossier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Evaluation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962401" y="5054853"/>
            <a:ext cx="3691890" cy="1776095"/>
            <a:chOff x="2962401" y="5054853"/>
            <a:chExt cx="3691890" cy="1776095"/>
          </a:xfrm>
        </p:grpSpPr>
        <p:sp>
          <p:nvSpPr>
            <p:cNvPr id="68" name="object 68"/>
            <p:cNvSpPr/>
            <p:nvPr/>
          </p:nvSpPr>
          <p:spPr>
            <a:xfrm>
              <a:off x="2972561" y="5065013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248031" y="0"/>
                  </a:moveTo>
                  <a:lnTo>
                    <a:pt x="82676" y="0"/>
                  </a:lnTo>
                  <a:lnTo>
                    <a:pt x="82676" y="134874"/>
                  </a:lnTo>
                  <a:lnTo>
                    <a:pt x="0" y="134874"/>
                  </a:lnTo>
                  <a:lnTo>
                    <a:pt x="165354" y="269748"/>
                  </a:lnTo>
                  <a:lnTo>
                    <a:pt x="330708" y="134874"/>
                  </a:lnTo>
                  <a:lnTo>
                    <a:pt x="248031" y="134874"/>
                  </a:lnTo>
                  <a:lnTo>
                    <a:pt x="248031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72561" y="5065013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0" y="134874"/>
                  </a:moveTo>
                  <a:lnTo>
                    <a:pt x="82676" y="134874"/>
                  </a:lnTo>
                  <a:lnTo>
                    <a:pt x="82676" y="0"/>
                  </a:lnTo>
                  <a:lnTo>
                    <a:pt x="248031" y="0"/>
                  </a:lnTo>
                  <a:lnTo>
                    <a:pt x="248031" y="134874"/>
                  </a:lnTo>
                  <a:lnTo>
                    <a:pt x="330708" y="134874"/>
                  </a:lnTo>
                  <a:lnTo>
                    <a:pt x="165354" y="269748"/>
                  </a:lnTo>
                  <a:lnTo>
                    <a:pt x="0" y="134874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38499" y="5714999"/>
              <a:ext cx="3411220" cy="376555"/>
            </a:xfrm>
            <a:custGeom>
              <a:avLst/>
              <a:gdLst/>
              <a:ahLst/>
              <a:cxnLst/>
              <a:rect l="l" t="t" r="r" b="b"/>
              <a:pathLst>
                <a:path w="3411220" h="376554">
                  <a:moveTo>
                    <a:pt x="3410711" y="0"/>
                  </a:moveTo>
                  <a:lnTo>
                    <a:pt x="3408239" y="73262"/>
                  </a:lnTo>
                  <a:lnTo>
                    <a:pt x="3401504" y="133088"/>
                  </a:lnTo>
                  <a:lnTo>
                    <a:pt x="3391531" y="173423"/>
                  </a:lnTo>
                  <a:lnTo>
                    <a:pt x="3379343" y="188213"/>
                  </a:lnTo>
                  <a:lnTo>
                    <a:pt x="1736725" y="188213"/>
                  </a:lnTo>
                  <a:lnTo>
                    <a:pt x="1724536" y="203004"/>
                  </a:lnTo>
                  <a:lnTo>
                    <a:pt x="1714563" y="243339"/>
                  </a:lnTo>
                  <a:lnTo>
                    <a:pt x="1707828" y="303165"/>
                  </a:lnTo>
                  <a:lnTo>
                    <a:pt x="1705355" y="376428"/>
                  </a:lnTo>
                  <a:lnTo>
                    <a:pt x="1702883" y="303165"/>
                  </a:lnTo>
                  <a:lnTo>
                    <a:pt x="1696148" y="243339"/>
                  </a:lnTo>
                  <a:lnTo>
                    <a:pt x="1686175" y="203004"/>
                  </a:lnTo>
                  <a:lnTo>
                    <a:pt x="1673987" y="188213"/>
                  </a:lnTo>
                  <a:lnTo>
                    <a:pt x="31369" y="188213"/>
                  </a:lnTo>
                  <a:lnTo>
                    <a:pt x="19180" y="173423"/>
                  </a:lnTo>
                  <a:lnTo>
                    <a:pt x="9207" y="133088"/>
                  </a:lnTo>
                  <a:lnTo>
                    <a:pt x="2472" y="7326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84310" y="6205726"/>
              <a:ext cx="2481793" cy="5958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29811" y="6243826"/>
              <a:ext cx="2167128" cy="5867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734561" y="6249161"/>
            <a:ext cx="2362200" cy="457200"/>
          </a:xfrm>
          <a:prstGeom prst="rect">
            <a:avLst/>
          </a:prstGeom>
          <a:solidFill>
            <a:srgbClr val="9F4DA2"/>
          </a:solidFill>
          <a:ln w="32003">
            <a:solidFill>
              <a:srgbClr val="FFFFF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66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Product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Approval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765547" y="5934455"/>
            <a:ext cx="350520" cy="289560"/>
            <a:chOff x="4765547" y="5934455"/>
            <a:chExt cx="350520" cy="289560"/>
          </a:xfrm>
        </p:grpSpPr>
        <p:sp>
          <p:nvSpPr>
            <p:cNvPr id="75" name="object 75"/>
            <p:cNvSpPr/>
            <p:nvPr/>
          </p:nvSpPr>
          <p:spPr>
            <a:xfrm>
              <a:off x="4775453" y="5944361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248031" y="0"/>
                  </a:moveTo>
                  <a:lnTo>
                    <a:pt x="82676" y="0"/>
                  </a:lnTo>
                  <a:lnTo>
                    <a:pt x="82676" y="134873"/>
                  </a:lnTo>
                  <a:lnTo>
                    <a:pt x="0" y="134873"/>
                  </a:lnTo>
                  <a:lnTo>
                    <a:pt x="165354" y="269747"/>
                  </a:lnTo>
                  <a:lnTo>
                    <a:pt x="330708" y="134873"/>
                  </a:lnTo>
                  <a:lnTo>
                    <a:pt x="248031" y="134873"/>
                  </a:lnTo>
                  <a:lnTo>
                    <a:pt x="248031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75453" y="5944361"/>
              <a:ext cx="330835" cy="269875"/>
            </a:xfrm>
            <a:custGeom>
              <a:avLst/>
              <a:gdLst/>
              <a:ahLst/>
              <a:cxnLst/>
              <a:rect l="l" t="t" r="r" b="b"/>
              <a:pathLst>
                <a:path w="330835" h="269875">
                  <a:moveTo>
                    <a:pt x="0" y="134873"/>
                  </a:moveTo>
                  <a:lnTo>
                    <a:pt x="82676" y="134873"/>
                  </a:lnTo>
                  <a:lnTo>
                    <a:pt x="82676" y="0"/>
                  </a:lnTo>
                  <a:lnTo>
                    <a:pt x="248031" y="0"/>
                  </a:lnTo>
                  <a:lnTo>
                    <a:pt x="248031" y="134873"/>
                  </a:lnTo>
                  <a:lnTo>
                    <a:pt x="330708" y="134873"/>
                  </a:lnTo>
                  <a:lnTo>
                    <a:pt x="165354" y="269747"/>
                  </a:lnTo>
                  <a:lnTo>
                    <a:pt x="0" y="134873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239" y="1511637"/>
            <a:ext cx="6177041" cy="4365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918717"/>
            <a:ext cx="7334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Common </a:t>
            </a:r>
            <a:r>
              <a:rPr spc="-55" dirty="0"/>
              <a:t>Technical </a:t>
            </a:r>
            <a:r>
              <a:rPr spc="-5" dirty="0"/>
              <a:t>Document</a:t>
            </a:r>
            <a:r>
              <a:rPr spc="-70" dirty="0"/>
              <a:t> </a:t>
            </a:r>
            <a:r>
              <a:rPr spc="-5" dirty="0"/>
              <a:t>(CTD)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7966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16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488" y="1626107"/>
            <a:ext cx="3316604" cy="431800"/>
            <a:chOff x="94488" y="1626107"/>
            <a:chExt cx="3316604" cy="431800"/>
          </a:xfrm>
        </p:grpSpPr>
        <p:sp>
          <p:nvSpPr>
            <p:cNvPr id="6" name="object 6"/>
            <p:cNvSpPr/>
            <p:nvPr/>
          </p:nvSpPr>
          <p:spPr>
            <a:xfrm>
              <a:off x="94488" y="1626107"/>
              <a:ext cx="3316224" cy="393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" y="1630679"/>
              <a:ext cx="2740152" cy="426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658111"/>
              <a:ext cx="3200400" cy="2773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2400" y="1658111"/>
            <a:ext cx="3200400" cy="277495"/>
          </a:xfrm>
          <a:prstGeom prst="rect">
            <a:avLst/>
          </a:prstGeom>
          <a:ln w="9144">
            <a:solidFill>
              <a:srgbClr val="C4642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Required for generics and New</a:t>
            </a:r>
            <a:r>
              <a:rPr sz="1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Drug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488" y="2319527"/>
            <a:ext cx="3621404" cy="795655"/>
            <a:chOff x="94488" y="2319527"/>
            <a:chExt cx="3621404" cy="795655"/>
          </a:xfrm>
        </p:grpSpPr>
        <p:sp>
          <p:nvSpPr>
            <p:cNvPr id="11" name="object 11"/>
            <p:cNvSpPr/>
            <p:nvPr/>
          </p:nvSpPr>
          <p:spPr>
            <a:xfrm>
              <a:off x="94488" y="2319527"/>
              <a:ext cx="362102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156" y="2322575"/>
              <a:ext cx="3371088" cy="7924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" y="2351531"/>
              <a:ext cx="3505200" cy="6461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2400" y="2351532"/>
            <a:ext cx="3505200" cy="646430"/>
          </a:xfrm>
          <a:prstGeom prst="rect">
            <a:avLst/>
          </a:prstGeom>
          <a:ln w="9144">
            <a:solidFill>
              <a:srgbClr val="52538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3525" indent="-17335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Required for generics and New</a:t>
            </a:r>
            <a:r>
              <a:rPr sz="1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Drug.</a:t>
            </a:r>
            <a:endParaRPr sz="1200">
              <a:latin typeface="Georgia"/>
              <a:cs typeface="Georgia"/>
            </a:endParaRPr>
          </a:p>
          <a:p>
            <a:pPr marL="263525" marR="35560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For generics summary on Quality part only  required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85688" y="2781300"/>
            <a:ext cx="3011805" cy="795655"/>
            <a:chOff x="5885688" y="2781300"/>
            <a:chExt cx="3011805" cy="795655"/>
          </a:xfrm>
        </p:grpSpPr>
        <p:sp>
          <p:nvSpPr>
            <p:cNvPr id="16" name="object 16"/>
            <p:cNvSpPr/>
            <p:nvPr/>
          </p:nvSpPr>
          <p:spPr>
            <a:xfrm>
              <a:off x="5885688" y="2781300"/>
              <a:ext cx="3011423" cy="76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96356" y="2784347"/>
              <a:ext cx="2703576" cy="792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43600" y="2813303"/>
              <a:ext cx="2895600" cy="6461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43600" y="2813304"/>
            <a:ext cx="2895600" cy="646430"/>
          </a:xfrm>
          <a:prstGeom prst="rect">
            <a:avLst/>
          </a:prstGeom>
          <a:ln w="9144">
            <a:solidFill>
              <a:srgbClr val="52538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64795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Summarizes Module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3, 4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2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200">
              <a:latin typeface="Georgia"/>
              <a:cs typeface="Georgia"/>
            </a:endParaRPr>
          </a:p>
          <a:p>
            <a:pPr marL="264160" marR="376555" indent="-172720">
              <a:lnSpc>
                <a:spcPct val="100000"/>
              </a:lnSpc>
              <a:buFont typeface="Arial"/>
              <a:buChar char="•"/>
              <a:tabLst>
                <a:tab pos="264795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Provides abstract of documents  provided in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whole</a:t>
            </a:r>
            <a:r>
              <a:rPr sz="12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915" y="4218432"/>
            <a:ext cx="1993900" cy="1711960"/>
            <a:chOff x="89915" y="4218432"/>
            <a:chExt cx="1993900" cy="1711960"/>
          </a:xfrm>
        </p:grpSpPr>
        <p:sp>
          <p:nvSpPr>
            <p:cNvPr id="21" name="object 21"/>
            <p:cNvSpPr/>
            <p:nvPr/>
          </p:nvSpPr>
          <p:spPr>
            <a:xfrm>
              <a:off x="89915" y="4218432"/>
              <a:ext cx="1993392" cy="16855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583" y="4223004"/>
              <a:ext cx="1937004" cy="17068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827" y="4250436"/>
              <a:ext cx="1877568" cy="15697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7828" y="4250435"/>
            <a:ext cx="1877695" cy="1569720"/>
          </a:xfrm>
          <a:prstGeom prst="rect">
            <a:avLst/>
          </a:prstGeom>
          <a:ln w="9144">
            <a:solidFill>
              <a:srgbClr val="438085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63525" marR="165100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Required for</a:t>
            </a:r>
            <a:r>
              <a:rPr sz="12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generics  and New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Drug</a:t>
            </a:r>
            <a:endParaRPr sz="1200">
              <a:latin typeface="Georgia"/>
              <a:cs typeface="Georgia"/>
            </a:endParaRPr>
          </a:p>
          <a:p>
            <a:pPr marL="263525" marR="16129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Documents related</a:t>
            </a:r>
            <a:r>
              <a:rPr sz="12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Chemistry,  manufacturing and  Control of both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Drug 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Substance and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Drug 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Product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8000" y="5897879"/>
            <a:ext cx="3276600" cy="8305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27375" y="5927242"/>
            <a:ext cx="3008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Data on pharmacologic, pharmacokinetic,  and toxicological evaluation of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pharmaceutical product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Not required for</a:t>
            </a:r>
            <a:r>
              <a:rPr sz="1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generics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76288" y="4495800"/>
            <a:ext cx="2021205" cy="1163320"/>
            <a:chOff x="6876288" y="4495800"/>
            <a:chExt cx="2021205" cy="1163320"/>
          </a:xfrm>
        </p:grpSpPr>
        <p:sp>
          <p:nvSpPr>
            <p:cNvPr id="28" name="object 28"/>
            <p:cNvSpPr/>
            <p:nvPr/>
          </p:nvSpPr>
          <p:spPr>
            <a:xfrm>
              <a:off x="6876288" y="4495800"/>
              <a:ext cx="2020824" cy="11323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86956" y="4500372"/>
              <a:ext cx="1947672" cy="11582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34200" y="4527803"/>
              <a:ext cx="1905000" cy="10165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34200" y="4527803"/>
            <a:ext cx="1905000" cy="1016635"/>
          </a:xfrm>
          <a:prstGeom prst="rect">
            <a:avLst/>
          </a:prstGeom>
          <a:ln w="9144">
            <a:solidFill>
              <a:srgbClr val="9F4DA2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264795" marR="175895" indent="-17272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26543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Critical assessment</a:t>
            </a:r>
            <a:r>
              <a:rPr sz="12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clinical data and  related</a:t>
            </a:r>
            <a:r>
              <a:rPr sz="12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reports</a:t>
            </a:r>
            <a:endParaRPr sz="1200">
              <a:latin typeface="Georgia"/>
              <a:cs typeface="Georgia"/>
            </a:endParaRPr>
          </a:p>
          <a:p>
            <a:pPr marL="264795" marR="191770" indent="-17272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Generics require</a:t>
            </a:r>
            <a:r>
              <a:rPr sz="1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only  BE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study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188964" y="1487424"/>
            <a:ext cx="2712720" cy="980440"/>
            <a:chOff x="6188964" y="1487424"/>
            <a:chExt cx="2712720" cy="980440"/>
          </a:xfrm>
        </p:grpSpPr>
        <p:sp>
          <p:nvSpPr>
            <p:cNvPr id="33" name="object 33"/>
            <p:cNvSpPr/>
            <p:nvPr/>
          </p:nvSpPr>
          <p:spPr>
            <a:xfrm>
              <a:off x="6188964" y="1487424"/>
              <a:ext cx="2708147" cy="947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99632" y="1491996"/>
              <a:ext cx="2702052" cy="9753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46876" y="1519428"/>
              <a:ext cx="2592324" cy="8321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46876" y="1519427"/>
            <a:ext cx="2592705" cy="832485"/>
          </a:xfrm>
          <a:prstGeom prst="rect">
            <a:avLst/>
          </a:prstGeom>
          <a:ln w="9144">
            <a:solidFill>
              <a:srgbClr val="C4642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63525" marR="111760" indent="-17272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Consists of documents like  Application form, legal  documents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(GMP,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Licences etc.),  labelling</a:t>
            </a:r>
            <a:r>
              <a:rPr sz="1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etc.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3206" y="27813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17</a:t>
            </a:r>
            <a:endParaRPr sz="18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060450"/>
          <a:ext cx="4972050" cy="129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Type 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Climate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Temperate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Mediterranean/subtropical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III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Hot dry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IV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Hot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humid/tropical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IVb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ASEAN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testing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conditions hot/higher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humidity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3011170"/>
          <a:ext cx="8020050" cy="171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Climatic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Temperature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9440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Humidity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Minimum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 Duration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21ºC ±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45%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25ºC ±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60%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III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30ºC ±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35% rH ± 5%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IV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30ºC ±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65%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Zone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IVb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30ºC ±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75%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Refrigerated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5ºC ±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3ºC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No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Humidity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Frozen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-15ºC ±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5ºC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No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Humidity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12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0621" y="5327650"/>
          <a:ext cx="8077200" cy="107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Climatic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Zone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Temperature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ts val="158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Humidity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Minimum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Duration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Accelerated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Ambient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40ºC ±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75%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Accelerated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Refrigerated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25ºC ±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60%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Accelerated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Frozen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5ºC ±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3ºC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No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Humidity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Intermediate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30ºC ±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2ºC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65% rH ± 5%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rH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8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6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Months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4032" y="4872609"/>
            <a:ext cx="522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Georgia"/>
                <a:cs typeface="Georgia"/>
              </a:rPr>
              <a:t>Accelerated </a:t>
            </a:r>
            <a:r>
              <a:rPr sz="1600" b="1" i="1" spc="-5" dirty="0">
                <a:latin typeface="Georgia"/>
                <a:cs typeface="Georgia"/>
              </a:rPr>
              <a:t>and </a:t>
            </a:r>
            <a:r>
              <a:rPr sz="1600" b="1" i="1" spc="-10" dirty="0">
                <a:latin typeface="Georgia"/>
                <a:cs typeface="Georgia"/>
              </a:rPr>
              <a:t>Intermediate Testing</a:t>
            </a:r>
            <a:r>
              <a:rPr sz="1600" b="1" i="1" spc="114" dirty="0">
                <a:latin typeface="Georgia"/>
                <a:cs typeface="Georgia"/>
              </a:rPr>
              <a:t> </a:t>
            </a:r>
            <a:r>
              <a:rPr sz="1600" b="1" i="1" spc="-5" dirty="0">
                <a:latin typeface="Georgia"/>
                <a:cs typeface="Georgia"/>
              </a:rPr>
              <a:t>Conditions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032" y="631952"/>
            <a:ext cx="2106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Georgia"/>
                <a:cs typeface="Georgia"/>
              </a:rPr>
              <a:t>ICH Stability Zones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553461"/>
            <a:ext cx="3228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Georgia"/>
                <a:cs typeface="Georgia"/>
              </a:rPr>
              <a:t>Long </a:t>
            </a:r>
            <a:r>
              <a:rPr sz="1600" b="1" i="1" spc="-10" dirty="0">
                <a:latin typeface="Georgia"/>
                <a:cs typeface="Georgia"/>
              </a:rPr>
              <a:t>Term Testing</a:t>
            </a:r>
            <a:r>
              <a:rPr sz="1600" b="1" i="1" dirty="0">
                <a:latin typeface="Georgia"/>
                <a:cs typeface="Georgia"/>
              </a:rPr>
              <a:t> </a:t>
            </a:r>
            <a:r>
              <a:rPr sz="1600" b="1" i="1" spc="-5" dirty="0">
                <a:latin typeface="Georgia"/>
                <a:cs typeface="Georgia"/>
              </a:rPr>
              <a:t>Conditions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8082" y="3577792"/>
            <a:ext cx="5433195" cy="328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7870" y="2769489"/>
            <a:ext cx="1005205" cy="461645"/>
            <a:chOff x="827870" y="2769489"/>
            <a:chExt cx="1005205" cy="461645"/>
          </a:xfrm>
        </p:grpSpPr>
        <p:sp>
          <p:nvSpPr>
            <p:cNvPr id="4" name="object 4"/>
            <p:cNvSpPr/>
            <p:nvPr/>
          </p:nvSpPr>
          <p:spPr>
            <a:xfrm>
              <a:off x="827870" y="2775539"/>
              <a:ext cx="1005162" cy="4550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719" y="2775585"/>
              <a:ext cx="953769" cy="403860"/>
            </a:xfrm>
            <a:custGeom>
              <a:avLst/>
              <a:gdLst/>
              <a:ahLst/>
              <a:cxnLst/>
              <a:rect l="l" t="t" r="r" b="b"/>
              <a:pathLst>
                <a:path w="953769" h="403860">
                  <a:moveTo>
                    <a:pt x="796518" y="1397"/>
                  </a:moveTo>
                  <a:lnTo>
                    <a:pt x="766165" y="1397"/>
                  </a:lnTo>
                  <a:lnTo>
                    <a:pt x="610590" y="397001"/>
                  </a:lnTo>
                  <a:lnTo>
                    <a:pt x="687552" y="397001"/>
                  </a:lnTo>
                  <a:lnTo>
                    <a:pt x="714730" y="317880"/>
                  </a:lnTo>
                  <a:lnTo>
                    <a:pt x="922096" y="317880"/>
                  </a:lnTo>
                  <a:lnTo>
                    <a:pt x="901082" y="264922"/>
                  </a:lnTo>
                  <a:lnTo>
                    <a:pt x="734415" y="264922"/>
                  </a:lnTo>
                  <a:lnTo>
                    <a:pt x="781405" y="120776"/>
                  </a:lnTo>
                  <a:lnTo>
                    <a:pt x="843887" y="120776"/>
                  </a:lnTo>
                  <a:lnTo>
                    <a:pt x="796518" y="1397"/>
                  </a:lnTo>
                  <a:close/>
                </a:path>
                <a:path w="953769" h="403860">
                  <a:moveTo>
                    <a:pt x="922096" y="317880"/>
                  </a:moveTo>
                  <a:lnTo>
                    <a:pt x="848461" y="317880"/>
                  </a:lnTo>
                  <a:lnTo>
                    <a:pt x="877036" y="397001"/>
                  </a:lnTo>
                  <a:lnTo>
                    <a:pt x="953490" y="397001"/>
                  </a:lnTo>
                  <a:lnTo>
                    <a:pt x="922096" y="317880"/>
                  </a:lnTo>
                  <a:close/>
                </a:path>
                <a:path w="953769" h="403860">
                  <a:moveTo>
                    <a:pt x="843887" y="120776"/>
                  </a:moveTo>
                  <a:lnTo>
                    <a:pt x="781405" y="120776"/>
                  </a:lnTo>
                  <a:lnTo>
                    <a:pt x="828268" y="264922"/>
                  </a:lnTo>
                  <a:lnTo>
                    <a:pt x="901082" y="264922"/>
                  </a:lnTo>
                  <a:lnTo>
                    <a:pt x="843887" y="120776"/>
                  </a:lnTo>
                  <a:close/>
                </a:path>
                <a:path w="953769" h="403860">
                  <a:moveTo>
                    <a:pt x="69253" y="6730"/>
                  </a:moveTo>
                  <a:lnTo>
                    <a:pt x="0" y="6730"/>
                  </a:lnTo>
                  <a:lnTo>
                    <a:pt x="20" y="275209"/>
                  </a:lnTo>
                  <a:lnTo>
                    <a:pt x="9221" y="329834"/>
                  </a:lnTo>
                  <a:lnTo>
                    <a:pt x="36893" y="370331"/>
                  </a:lnTo>
                  <a:lnTo>
                    <a:pt x="81548" y="395303"/>
                  </a:lnTo>
                  <a:lnTo>
                    <a:pt x="141719" y="403605"/>
                  </a:lnTo>
                  <a:lnTo>
                    <a:pt x="173728" y="401484"/>
                  </a:lnTo>
                  <a:lnTo>
                    <a:pt x="227606" y="384478"/>
                  </a:lnTo>
                  <a:lnTo>
                    <a:pt x="267138" y="350879"/>
                  </a:lnTo>
                  <a:lnTo>
                    <a:pt x="272157" y="342138"/>
                  </a:lnTo>
                  <a:lnTo>
                    <a:pt x="141185" y="342138"/>
                  </a:lnTo>
                  <a:lnTo>
                    <a:pt x="125302" y="340901"/>
                  </a:lnTo>
                  <a:lnTo>
                    <a:pt x="88442" y="322452"/>
                  </a:lnTo>
                  <a:lnTo>
                    <a:pt x="70453" y="286252"/>
                  </a:lnTo>
                  <a:lnTo>
                    <a:pt x="69253" y="271272"/>
                  </a:lnTo>
                  <a:lnTo>
                    <a:pt x="69253" y="6730"/>
                  </a:lnTo>
                  <a:close/>
                </a:path>
                <a:path w="953769" h="403860">
                  <a:moveTo>
                    <a:pt x="289839" y="6730"/>
                  </a:moveTo>
                  <a:lnTo>
                    <a:pt x="220573" y="6730"/>
                  </a:lnTo>
                  <a:lnTo>
                    <a:pt x="220459" y="271272"/>
                  </a:lnTo>
                  <a:lnTo>
                    <a:pt x="219266" y="285811"/>
                  </a:lnTo>
                  <a:lnTo>
                    <a:pt x="199656" y="322834"/>
                  </a:lnTo>
                  <a:lnTo>
                    <a:pt x="158928" y="340925"/>
                  </a:lnTo>
                  <a:lnTo>
                    <a:pt x="141185" y="342138"/>
                  </a:lnTo>
                  <a:lnTo>
                    <a:pt x="272157" y="342138"/>
                  </a:lnTo>
                  <a:lnTo>
                    <a:pt x="279750" y="328914"/>
                  </a:lnTo>
                  <a:lnTo>
                    <a:pt x="287317" y="303686"/>
                  </a:lnTo>
                  <a:lnTo>
                    <a:pt x="289839" y="275209"/>
                  </a:lnTo>
                  <a:lnTo>
                    <a:pt x="289839" y="6730"/>
                  </a:lnTo>
                  <a:close/>
                </a:path>
                <a:path w="953769" h="403860">
                  <a:moveTo>
                    <a:pt x="377253" y="313309"/>
                  </a:moveTo>
                  <a:lnTo>
                    <a:pt x="351675" y="375412"/>
                  </a:lnTo>
                  <a:lnTo>
                    <a:pt x="374322" y="387746"/>
                  </a:lnTo>
                  <a:lnTo>
                    <a:pt x="398294" y="396557"/>
                  </a:lnTo>
                  <a:lnTo>
                    <a:pt x="423584" y="401843"/>
                  </a:lnTo>
                  <a:lnTo>
                    <a:pt x="450189" y="403605"/>
                  </a:lnTo>
                  <a:lnTo>
                    <a:pt x="480046" y="401699"/>
                  </a:lnTo>
                  <a:lnTo>
                    <a:pt x="530235" y="386407"/>
                  </a:lnTo>
                  <a:lnTo>
                    <a:pt x="566928" y="356635"/>
                  </a:lnTo>
                  <a:lnTo>
                    <a:pt x="576134" y="342138"/>
                  </a:lnTo>
                  <a:lnTo>
                    <a:pt x="457936" y="342138"/>
                  </a:lnTo>
                  <a:lnTo>
                    <a:pt x="438032" y="340330"/>
                  </a:lnTo>
                  <a:lnTo>
                    <a:pt x="417947" y="334914"/>
                  </a:lnTo>
                  <a:lnTo>
                    <a:pt x="397686" y="325903"/>
                  </a:lnTo>
                  <a:lnTo>
                    <a:pt x="377253" y="313309"/>
                  </a:lnTo>
                  <a:close/>
                </a:path>
                <a:path w="953769" h="403860">
                  <a:moveTo>
                    <a:pt x="470763" y="0"/>
                  </a:moveTo>
                  <a:lnTo>
                    <a:pt x="423495" y="7492"/>
                  </a:lnTo>
                  <a:lnTo>
                    <a:pt x="385648" y="29844"/>
                  </a:lnTo>
                  <a:lnTo>
                    <a:pt x="360770" y="63579"/>
                  </a:lnTo>
                  <a:lnTo>
                    <a:pt x="352475" y="105028"/>
                  </a:lnTo>
                  <a:lnTo>
                    <a:pt x="352999" y="116863"/>
                  </a:lnTo>
                  <a:lnTo>
                    <a:pt x="365513" y="158890"/>
                  </a:lnTo>
                  <a:lnTo>
                    <a:pt x="394471" y="191508"/>
                  </a:lnTo>
                  <a:lnTo>
                    <a:pt x="445363" y="220725"/>
                  </a:lnTo>
                  <a:lnTo>
                    <a:pt x="465862" y="231755"/>
                  </a:lnTo>
                  <a:lnTo>
                    <a:pt x="504545" y="261365"/>
                  </a:lnTo>
                  <a:lnTo>
                    <a:pt x="519023" y="299465"/>
                  </a:lnTo>
                  <a:lnTo>
                    <a:pt x="515211" y="318135"/>
                  </a:lnTo>
                  <a:lnTo>
                    <a:pt x="503767" y="331470"/>
                  </a:lnTo>
                  <a:lnTo>
                    <a:pt x="484680" y="339471"/>
                  </a:lnTo>
                  <a:lnTo>
                    <a:pt x="457936" y="342138"/>
                  </a:lnTo>
                  <a:lnTo>
                    <a:pt x="576134" y="342138"/>
                  </a:lnTo>
                  <a:lnTo>
                    <a:pt x="578634" y="338200"/>
                  </a:lnTo>
                  <a:lnTo>
                    <a:pt x="585648" y="317670"/>
                  </a:lnTo>
                  <a:lnTo>
                    <a:pt x="587984" y="295020"/>
                  </a:lnTo>
                  <a:lnTo>
                    <a:pt x="587415" y="282110"/>
                  </a:lnTo>
                  <a:lnTo>
                    <a:pt x="573893" y="236731"/>
                  </a:lnTo>
                  <a:lnTo>
                    <a:pt x="542524" y="201336"/>
                  </a:lnTo>
                  <a:lnTo>
                    <a:pt x="496036" y="174243"/>
                  </a:lnTo>
                  <a:lnTo>
                    <a:pt x="463532" y="156313"/>
                  </a:lnTo>
                  <a:lnTo>
                    <a:pt x="440315" y="138715"/>
                  </a:lnTo>
                  <a:lnTo>
                    <a:pt x="426385" y="121451"/>
                  </a:lnTo>
                  <a:lnTo>
                    <a:pt x="421741" y="104520"/>
                  </a:lnTo>
                  <a:lnTo>
                    <a:pt x="422573" y="94827"/>
                  </a:lnTo>
                  <a:lnTo>
                    <a:pt x="450824" y="62087"/>
                  </a:lnTo>
                  <a:lnTo>
                    <a:pt x="472033" y="58927"/>
                  </a:lnTo>
                  <a:lnTo>
                    <a:pt x="558307" y="58927"/>
                  </a:lnTo>
                  <a:lnTo>
                    <a:pt x="570077" y="25400"/>
                  </a:lnTo>
                  <a:lnTo>
                    <a:pt x="552005" y="14305"/>
                  </a:lnTo>
                  <a:lnTo>
                    <a:pt x="529421" y="6365"/>
                  </a:lnTo>
                  <a:lnTo>
                    <a:pt x="502336" y="1593"/>
                  </a:lnTo>
                  <a:lnTo>
                    <a:pt x="470763" y="0"/>
                  </a:lnTo>
                  <a:close/>
                </a:path>
                <a:path w="953769" h="403860">
                  <a:moveTo>
                    <a:pt x="558307" y="58927"/>
                  </a:moveTo>
                  <a:lnTo>
                    <a:pt x="472033" y="58927"/>
                  </a:lnTo>
                  <a:lnTo>
                    <a:pt x="492061" y="60569"/>
                  </a:lnTo>
                  <a:lnTo>
                    <a:pt x="511578" y="65484"/>
                  </a:lnTo>
                  <a:lnTo>
                    <a:pt x="530594" y="73661"/>
                  </a:lnTo>
                  <a:lnTo>
                    <a:pt x="549122" y="85089"/>
                  </a:lnTo>
                  <a:lnTo>
                    <a:pt x="558307" y="5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3719" y="2775585"/>
              <a:ext cx="953769" cy="403860"/>
            </a:xfrm>
            <a:custGeom>
              <a:avLst/>
              <a:gdLst/>
              <a:ahLst/>
              <a:cxnLst/>
              <a:rect l="l" t="t" r="r" b="b"/>
              <a:pathLst>
                <a:path w="953769" h="403860">
                  <a:moveTo>
                    <a:pt x="781405" y="120776"/>
                  </a:moveTo>
                  <a:lnTo>
                    <a:pt x="734415" y="264922"/>
                  </a:lnTo>
                  <a:lnTo>
                    <a:pt x="828268" y="264922"/>
                  </a:lnTo>
                  <a:lnTo>
                    <a:pt x="781405" y="120776"/>
                  </a:lnTo>
                  <a:close/>
                </a:path>
                <a:path w="953769" h="403860">
                  <a:moveTo>
                    <a:pt x="0" y="6730"/>
                  </a:moveTo>
                  <a:lnTo>
                    <a:pt x="69253" y="6730"/>
                  </a:lnTo>
                  <a:lnTo>
                    <a:pt x="69253" y="271272"/>
                  </a:lnTo>
                  <a:lnTo>
                    <a:pt x="70453" y="286252"/>
                  </a:lnTo>
                  <a:lnTo>
                    <a:pt x="88442" y="322452"/>
                  </a:lnTo>
                  <a:lnTo>
                    <a:pt x="125302" y="340901"/>
                  </a:lnTo>
                  <a:lnTo>
                    <a:pt x="141185" y="342138"/>
                  </a:lnTo>
                  <a:lnTo>
                    <a:pt x="158928" y="340925"/>
                  </a:lnTo>
                  <a:lnTo>
                    <a:pt x="199656" y="322834"/>
                  </a:lnTo>
                  <a:lnTo>
                    <a:pt x="219266" y="285811"/>
                  </a:lnTo>
                  <a:lnTo>
                    <a:pt x="220573" y="269875"/>
                  </a:lnTo>
                  <a:lnTo>
                    <a:pt x="220573" y="6730"/>
                  </a:lnTo>
                  <a:lnTo>
                    <a:pt x="289839" y="6730"/>
                  </a:lnTo>
                  <a:lnTo>
                    <a:pt x="289839" y="275209"/>
                  </a:lnTo>
                  <a:lnTo>
                    <a:pt x="287317" y="303686"/>
                  </a:lnTo>
                  <a:lnTo>
                    <a:pt x="267138" y="350879"/>
                  </a:lnTo>
                  <a:lnTo>
                    <a:pt x="227606" y="384478"/>
                  </a:lnTo>
                  <a:lnTo>
                    <a:pt x="173728" y="401484"/>
                  </a:lnTo>
                  <a:lnTo>
                    <a:pt x="141719" y="403605"/>
                  </a:lnTo>
                  <a:lnTo>
                    <a:pt x="109693" y="401532"/>
                  </a:lnTo>
                  <a:lnTo>
                    <a:pt x="57281" y="384907"/>
                  </a:lnTo>
                  <a:lnTo>
                    <a:pt x="20750" y="351875"/>
                  </a:lnTo>
                  <a:lnTo>
                    <a:pt x="2305" y="304198"/>
                  </a:lnTo>
                  <a:lnTo>
                    <a:pt x="0" y="274954"/>
                  </a:lnTo>
                  <a:lnTo>
                    <a:pt x="0" y="6730"/>
                  </a:lnTo>
                  <a:close/>
                </a:path>
                <a:path w="953769" h="403860">
                  <a:moveTo>
                    <a:pt x="766165" y="1397"/>
                  </a:moveTo>
                  <a:lnTo>
                    <a:pt x="796518" y="1397"/>
                  </a:lnTo>
                  <a:lnTo>
                    <a:pt x="953490" y="397001"/>
                  </a:lnTo>
                  <a:lnTo>
                    <a:pt x="877036" y="397001"/>
                  </a:lnTo>
                  <a:lnTo>
                    <a:pt x="848461" y="317880"/>
                  </a:lnTo>
                  <a:lnTo>
                    <a:pt x="714730" y="317880"/>
                  </a:lnTo>
                  <a:lnTo>
                    <a:pt x="687552" y="397001"/>
                  </a:lnTo>
                  <a:lnTo>
                    <a:pt x="610590" y="397001"/>
                  </a:lnTo>
                  <a:lnTo>
                    <a:pt x="766165" y="1397"/>
                  </a:lnTo>
                  <a:close/>
                </a:path>
                <a:path w="953769" h="403860">
                  <a:moveTo>
                    <a:pt x="470763" y="0"/>
                  </a:moveTo>
                  <a:lnTo>
                    <a:pt x="502336" y="1593"/>
                  </a:lnTo>
                  <a:lnTo>
                    <a:pt x="529421" y="6365"/>
                  </a:lnTo>
                  <a:lnTo>
                    <a:pt x="552005" y="14305"/>
                  </a:lnTo>
                  <a:lnTo>
                    <a:pt x="570077" y="25400"/>
                  </a:lnTo>
                  <a:lnTo>
                    <a:pt x="549122" y="85089"/>
                  </a:lnTo>
                  <a:lnTo>
                    <a:pt x="530594" y="73661"/>
                  </a:lnTo>
                  <a:lnTo>
                    <a:pt x="511578" y="65484"/>
                  </a:lnTo>
                  <a:lnTo>
                    <a:pt x="492061" y="60569"/>
                  </a:lnTo>
                  <a:lnTo>
                    <a:pt x="472033" y="58927"/>
                  </a:lnTo>
                  <a:lnTo>
                    <a:pt x="460774" y="59715"/>
                  </a:lnTo>
                  <a:lnTo>
                    <a:pt x="425059" y="86121"/>
                  </a:lnTo>
                  <a:lnTo>
                    <a:pt x="421741" y="104520"/>
                  </a:lnTo>
                  <a:lnTo>
                    <a:pt x="426385" y="121451"/>
                  </a:lnTo>
                  <a:lnTo>
                    <a:pt x="440315" y="138715"/>
                  </a:lnTo>
                  <a:lnTo>
                    <a:pt x="463532" y="156313"/>
                  </a:lnTo>
                  <a:lnTo>
                    <a:pt x="496036" y="174243"/>
                  </a:lnTo>
                  <a:lnTo>
                    <a:pt x="514278" y="183671"/>
                  </a:lnTo>
                  <a:lnTo>
                    <a:pt x="529770" y="192706"/>
                  </a:lnTo>
                  <a:lnTo>
                    <a:pt x="560697" y="217959"/>
                  </a:lnTo>
                  <a:lnTo>
                    <a:pt x="582894" y="258194"/>
                  </a:lnTo>
                  <a:lnTo>
                    <a:pt x="587984" y="295020"/>
                  </a:lnTo>
                  <a:lnTo>
                    <a:pt x="585648" y="317670"/>
                  </a:lnTo>
                  <a:lnTo>
                    <a:pt x="566928" y="356635"/>
                  </a:lnTo>
                  <a:lnTo>
                    <a:pt x="530235" y="386407"/>
                  </a:lnTo>
                  <a:lnTo>
                    <a:pt x="480046" y="401699"/>
                  </a:lnTo>
                  <a:lnTo>
                    <a:pt x="450189" y="403605"/>
                  </a:lnTo>
                  <a:lnTo>
                    <a:pt x="423584" y="401843"/>
                  </a:lnTo>
                  <a:lnTo>
                    <a:pt x="398294" y="396557"/>
                  </a:lnTo>
                  <a:lnTo>
                    <a:pt x="374322" y="387746"/>
                  </a:lnTo>
                  <a:lnTo>
                    <a:pt x="351675" y="375412"/>
                  </a:lnTo>
                  <a:lnTo>
                    <a:pt x="377253" y="313309"/>
                  </a:lnTo>
                  <a:lnTo>
                    <a:pt x="397686" y="325903"/>
                  </a:lnTo>
                  <a:lnTo>
                    <a:pt x="417947" y="334914"/>
                  </a:lnTo>
                  <a:lnTo>
                    <a:pt x="438032" y="340330"/>
                  </a:lnTo>
                  <a:lnTo>
                    <a:pt x="457936" y="342138"/>
                  </a:lnTo>
                  <a:lnTo>
                    <a:pt x="484680" y="339471"/>
                  </a:lnTo>
                  <a:lnTo>
                    <a:pt x="503767" y="331470"/>
                  </a:lnTo>
                  <a:lnTo>
                    <a:pt x="515211" y="318135"/>
                  </a:lnTo>
                  <a:lnTo>
                    <a:pt x="519023" y="299465"/>
                  </a:lnTo>
                  <a:lnTo>
                    <a:pt x="518118" y="289583"/>
                  </a:lnTo>
                  <a:lnTo>
                    <a:pt x="495477" y="252051"/>
                  </a:lnTo>
                  <a:lnTo>
                    <a:pt x="445363" y="220725"/>
                  </a:lnTo>
                  <a:lnTo>
                    <a:pt x="424724" y="209986"/>
                  </a:lnTo>
                  <a:lnTo>
                    <a:pt x="407762" y="200247"/>
                  </a:lnTo>
                  <a:lnTo>
                    <a:pt x="377504" y="176174"/>
                  </a:lnTo>
                  <a:lnTo>
                    <a:pt x="357196" y="138961"/>
                  </a:lnTo>
                  <a:lnTo>
                    <a:pt x="352475" y="105028"/>
                  </a:lnTo>
                  <a:lnTo>
                    <a:pt x="354549" y="83333"/>
                  </a:lnTo>
                  <a:lnTo>
                    <a:pt x="371137" y="45753"/>
                  </a:lnTo>
                  <a:lnTo>
                    <a:pt x="403399" y="16823"/>
                  </a:lnTo>
                  <a:lnTo>
                    <a:pt x="445946" y="1877"/>
                  </a:lnTo>
                  <a:lnTo>
                    <a:pt x="470763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1869" y="2781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180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260" dirty="0"/>
              <a:t> </a:t>
            </a:r>
            <a:r>
              <a:rPr sz="4000" spc="-5" dirty="0"/>
              <a:t>Agency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4901"/>
            <a:ext cx="4790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Food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&amp; Drug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Administration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398645"/>
            <a:ext cx="254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  <a:tab pos="1204595" algn="l"/>
              </a:tabLst>
            </a:pPr>
            <a:r>
              <a:rPr sz="2400" spc="-5" dirty="0">
                <a:latin typeface="Georgia"/>
                <a:cs typeface="Georgia"/>
              </a:rPr>
              <a:t>Main	</a:t>
            </a:r>
            <a:r>
              <a:rPr sz="2400" spc="-10" dirty="0">
                <a:latin typeface="Georgia"/>
                <a:cs typeface="Georgia"/>
              </a:rPr>
              <a:t>consumer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7122" y="4398645"/>
            <a:ext cx="1318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watchdog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9009" y="4398645"/>
            <a:ext cx="1288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2400" dirty="0">
                <a:latin typeface="Georgia"/>
                <a:cs typeface="Georgia"/>
              </a:rPr>
              <a:t>is	</a:t>
            </a:r>
            <a:r>
              <a:rPr sz="2400" spc="-5" dirty="0">
                <a:latin typeface="Georgia"/>
                <a:cs typeface="Georgia"/>
              </a:rPr>
              <a:t>F</a:t>
            </a:r>
            <a:r>
              <a:rPr sz="2400" spc="-10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A's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5161788"/>
            <a:ext cx="7679690" cy="17145"/>
          </a:xfrm>
          <a:custGeom>
            <a:avLst/>
            <a:gdLst/>
            <a:ahLst/>
            <a:cxnLst/>
            <a:rect l="l" t="t" r="r" b="b"/>
            <a:pathLst>
              <a:path w="7679690" h="17145">
                <a:moveTo>
                  <a:pt x="7679435" y="0"/>
                </a:moveTo>
                <a:lnTo>
                  <a:pt x="0" y="0"/>
                </a:lnTo>
                <a:lnTo>
                  <a:pt x="0" y="16763"/>
                </a:lnTo>
                <a:lnTo>
                  <a:pt x="7679435" y="16763"/>
                </a:lnTo>
                <a:lnTo>
                  <a:pt x="767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700" y="4762576"/>
            <a:ext cx="2983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0015" algn="l"/>
                <a:tab pos="2171065" algn="l"/>
              </a:tabLst>
            </a:pPr>
            <a:r>
              <a:rPr sz="2800" spc="-10" dirty="0">
                <a:latin typeface="Georgia"/>
                <a:cs typeface="Georgia"/>
              </a:rPr>
              <a:t>C</a:t>
            </a:r>
            <a:r>
              <a:rPr sz="2800" spc="5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nter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fo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5" dirty="0">
                <a:latin typeface="Georgia"/>
                <a:cs typeface="Georgia"/>
              </a:rPr>
              <a:t>D</a:t>
            </a:r>
            <a:r>
              <a:rPr sz="2800" spc="-5" dirty="0">
                <a:latin typeface="Georgia"/>
                <a:cs typeface="Georgia"/>
              </a:rPr>
              <a:t>rug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8078" y="4762576"/>
            <a:ext cx="1727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Evaluation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1122" y="4398645"/>
            <a:ext cx="2193290" cy="81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  <a:tabLst>
                <a:tab pos="511175" algn="l"/>
                <a:tab pos="1243965" algn="l"/>
              </a:tabLst>
            </a:pPr>
            <a:r>
              <a:rPr sz="2400" dirty="0">
                <a:latin typeface="Georgia"/>
                <a:cs typeface="Georgia"/>
              </a:rPr>
              <a:t>in	</a:t>
            </a:r>
            <a:r>
              <a:rPr sz="2400" spc="-5" dirty="0">
                <a:latin typeface="Georgia"/>
                <a:cs typeface="Georgia"/>
              </a:rPr>
              <a:t>this	system</a:t>
            </a:r>
            <a:endParaRPr sz="2400">
              <a:latin typeface="Georgia"/>
              <a:cs typeface="Georgia"/>
            </a:endParaRPr>
          </a:p>
          <a:p>
            <a:pPr marL="1311275">
              <a:lnSpc>
                <a:spcPts val="3350"/>
              </a:lnSpc>
            </a:pPr>
            <a:r>
              <a:rPr sz="2800" spc="-5" dirty="0">
                <a:latin typeface="Georgia"/>
                <a:cs typeface="Georgia"/>
              </a:rPr>
              <a:t>and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0702" y="4762576"/>
            <a:ext cx="146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Research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5189982"/>
            <a:ext cx="1268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(C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ER)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3647" y="2286000"/>
            <a:ext cx="3502152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17966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Laws, </a:t>
            </a:r>
            <a:r>
              <a:rPr spc="-15" dirty="0"/>
              <a:t>Regulations, </a:t>
            </a:r>
            <a:r>
              <a:rPr spc="-25" dirty="0"/>
              <a:t>Policies </a:t>
            </a:r>
            <a:r>
              <a:rPr dirty="0"/>
              <a:t>&amp;  </a:t>
            </a:r>
            <a:r>
              <a:rPr spc="-20" dirty="0"/>
              <a:t>Procedures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735277"/>
            <a:ext cx="7964805" cy="4367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The </a:t>
            </a:r>
            <a:r>
              <a:rPr sz="2600" spc="-5" dirty="0">
                <a:latin typeface="Georgia"/>
                <a:cs typeface="Georgia"/>
              </a:rPr>
              <a:t>Federal Food, </a:t>
            </a:r>
            <a:r>
              <a:rPr sz="2600" dirty="0">
                <a:latin typeface="Georgia"/>
                <a:cs typeface="Georgia"/>
              </a:rPr>
              <a:t>Drug, </a:t>
            </a:r>
            <a:r>
              <a:rPr sz="2600" spc="-5" dirty="0">
                <a:latin typeface="Georgia"/>
                <a:cs typeface="Georgia"/>
              </a:rPr>
              <a:t>and Cosmetic </a:t>
            </a:r>
            <a:r>
              <a:rPr sz="2600" dirty="0">
                <a:latin typeface="Georgia"/>
                <a:cs typeface="Georgia"/>
              </a:rPr>
              <a:t>Act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(1938)</a:t>
            </a:r>
            <a:endParaRPr sz="2600">
              <a:latin typeface="Georgia"/>
              <a:cs typeface="Georgia"/>
            </a:endParaRPr>
          </a:p>
          <a:p>
            <a:pPr marL="561340" marR="6985" indent="-247650" algn="just">
              <a:lnSpc>
                <a:spcPts val="2590"/>
              </a:lnSpc>
              <a:spcBef>
                <a:spcPts val="35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With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numerous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amendments it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is the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most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extensive  law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of its kind in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400" spc="-7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world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Code </a:t>
            </a:r>
            <a:r>
              <a:rPr sz="2600" spc="-5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Federal Regulations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(CFR)</a:t>
            </a:r>
            <a:endParaRPr sz="2600">
              <a:latin typeface="Georgia"/>
              <a:cs typeface="Georgia"/>
            </a:endParaRPr>
          </a:p>
          <a:p>
            <a:pPr marL="561340" marR="5080" indent="-247650" algn="just">
              <a:lnSpc>
                <a:spcPts val="2590"/>
              </a:lnSpc>
              <a:spcBef>
                <a:spcPts val="35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Section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21 of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</a:t>
            </a:r>
            <a:r>
              <a:rPr sz="2400" spc="-10" dirty="0">
                <a:solidFill>
                  <a:srgbClr val="438085"/>
                </a:solidFill>
                <a:latin typeface="Georgia"/>
                <a:cs typeface="Georgia"/>
              </a:rPr>
              <a:t>CFR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contains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most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regulations   pertaining to food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</a:t>
            </a:r>
            <a:r>
              <a:rPr sz="24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drugs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Manual </a:t>
            </a:r>
            <a:r>
              <a:rPr sz="2600" dirty="0">
                <a:latin typeface="Georgia"/>
                <a:cs typeface="Georgia"/>
              </a:rPr>
              <a:t>of Policies and Procedures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(MaPPs)</a:t>
            </a:r>
            <a:endParaRPr sz="2600">
              <a:latin typeface="Georgia"/>
              <a:cs typeface="Georgia"/>
            </a:endParaRPr>
          </a:p>
          <a:p>
            <a:pPr marL="561340" marR="5715" indent="-247650" algn="just">
              <a:lnSpc>
                <a:spcPct val="90000"/>
              </a:lnSpc>
              <a:spcBef>
                <a:spcPts val="309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Approved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instructions for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internal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practices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procedures followed </a:t>
            </a:r>
            <a:r>
              <a:rPr sz="2400" spc="5" dirty="0">
                <a:solidFill>
                  <a:srgbClr val="438085"/>
                </a:solidFill>
                <a:latin typeface="Georgia"/>
                <a:cs typeface="Georgia"/>
              </a:rPr>
              <a:t>by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CDER staff to help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standardize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new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drug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review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process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other</a:t>
            </a:r>
            <a:r>
              <a:rPr sz="24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activities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6818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18717"/>
            <a:ext cx="7329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Types </a:t>
            </a:r>
            <a:r>
              <a:rPr dirty="0"/>
              <a:t>of </a:t>
            </a:r>
            <a:r>
              <a:rPr spc="-5" dirty="0"/>
              <a:t>Applications under </a:t>
            </a:r>
            <a:r>
              <a:rPr dirty="0"/>
              <a:t>Sec</a:t>
            </a:r>
            <a:r>
              <a:rPr spc="-145" dirty="0"/>
              <a:t> </a:t>
            </a:r>
            <a:r>
              <a:rPr spc="-5" dirty="0"/>
              <a:t>505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910537"/>
            <a:ext cx="7142480" cy="1130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New Drug Application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(NDA)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Abbreviated New </a:t>
            </a:r>
            <a:r>
              <a:rPr sz="2800" spc="-10" dirty="0">
                <a:latin typeface="Georgia"/>
                <a:cs typeface="Georgia"/>
              </a:rPr>
              <a:t>Drug </a:t>
            </a:r>
            <a:r>
              <a:rPr sz="2800" spc="-5" dirty="0">
                <a:latin typeface="Georgia"/>
                <a:cs typeface="Georgia"/>
              </a:rPr>
              <a:t>Application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(ANDA)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9490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6356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New </a:t>
            </a:r>
            <a:r>
              <a:rPr sz="4000" spc="-10" dirty="0"/>
              <a:t>Drug </a:t>
            </a:r>
            <a:r>
              <a:rPr sz="4000" spc="-5" dirty="0"/>
              <a:t>Application</a:t>
            </a:r>
            <a:r>
              <a:rPr sz="4000" spc="-260" dirty="0"/>
              <a:t> </a:t>
            </a:r>
            <a:r>
              <a:rPr sz="4000" spc="-5" dirty="0"/>
              <a:t>(NDA)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054351"/>
            <a:ext cx="3602736" cy="407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2238" y="2187701"/>
            <a:ext cx="309054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0" dirty="0">
                <a:latin typeface="Georgia"/>
                <a:cs typeface="Georgia"/>
              </a:rPr>
              <a:t>505 </a:t>
            </a:r>
            <a:r>
              <a:rPr sz="5200" spc="-5" dirty="0">
                <a:latin typeface="Georgia"/>
                <a:cs typeface="Georgia"/>
              </a:rPr>
              <a:t>(b)</a:t>
            </a:r>
            <a:r>
              <a:rPr sz="5200" spc="-50" dirty="0">
                <a:latin typeface="Georgia"/>
                <a:cs typeface="Georgia"/>
              </a:rPr>
              <a:t> </a:t>
            </a:r>
            <a:r>
              <a:rPr sz="5200" spc="-5" dirty="0">
                <a:latin typeface="Georgia"/>
                <a:cs typeface="Georgia"/>
              </a:rPr>
              <a:t>(1)</a:t>
            </a:r>
            <a:endParaRPr sz="5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3647" y="3247644"/>
            <a:ext cx="2987040" cy="2750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2202" y="3992626"/>
            <a:ext cx="2249805" cy="11379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065" marR="5080" indent="-1270" algn="ctr">
              <a:lnSpc>
                <a:spcPts val="2760"/>
              </a:lnSpc>
              <a:spcBef>
                <a:spcPts val="590"/>
              </a:spcBef>
            </a:pPr>
            <a:r>
              <a:rPr sz="2700" spc="-5" dirty="0">
                <a:solidFill>
                  <a:srgbClr val="FFFFFF"/>
                </a:solidFill>
                <a:latin typeface="Georgia"/>
                <a:cs typeface="Georgia"/>
              </a:rPr>
              <a:t>MA for New  Chemical  Entities</a:t>
            </a:r>
            <a:r>
              <a:rPr sz="27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FFFFFF"/>
                </a:solidFill>
                <a:latin typeface="Georgia"/>
                <a:cs typeface="Georgia"/>
              </a:rPr>
              <a:t>(NCE)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50664" y="2052827"/>
            <a:ext cx="3602990" cy="4072254"/>
            <a:chOff x="4550664" y="2052827"/>
            <a:chExt cx="3602990" cy="4072254"/>
          </a:xfrm>
        </p:grpSpPr>
        <p:sp>
          <p:nvSpPr>
            <p:cNvPr id="9" name="object 9"/>
            <p:cNvSpPr/>
            <p:nvPr/>
          </p:nvSpPr>
          <p:spPr>
            <a:xfrm>
              <a:off x="4550664" y="2052827"/>
              <a:ext cx="3602736" cy="4072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8512" y="3247644"/>
              <a:ext cx="3046476" cy="2793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505 </a:t>
            </a:r>
            <a:r>
              <a:rPr spc="-5" dirty="0"/>
              <a:t>(b)</a:t>
            </a:r>
            <a:r>
              <a:rPr spc="-50" dirty="0"/>
              <a:t> </a:t>
            </a:r>
            <a:r>
              <a:rPr spc="-5" dirty="0"/>
              <a:t>(2)</a:t>
            </a:r>
          </a:p>
          <a:p>
            <a:pPr marL="367030" marR="359410" indent="-1905" algn="ctr">
              <a:lnSpc>
                <a:spcPct val="94800"/>
              </a:lnSpc>
              <a:spcBef>
                <a:spcPts val="3379"/>
              </a:spcBef>
            </a:pPr>
            <a:r>
              <a:rPr sz="2700" spc="-5" dirty="0">
                <a:solidFill>
                  <a:srgbClr val="FFFFFF"/>
                </a:solidFill>
              </a:rPr>
              <a:t>MA for changes  to </a:t>
            </a:r>
            <a:r>
              <a:rPr sz="2700" dirty="0">
                <a:solidFill>
                  <a:srgbClr val="FFFFFF"/>
                </a:solidFill>
              </a:rPr>
              <a:t>an approved  </a:t>
            </a:r>
            <a:r>
              <a:rPr sz="2700" spc="-5" dirty="0">
                <a:solidFill>
                  <a:srgbClr val="FFFFFF"/>
                </a:solidFill>
              </a:rPr>
              <a:t>drug (Change</a:t>
            </a:r>
            <a:r>
              <a:rPr sz="2700" spc="-9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in  </a:t>
            </a:r>
            <a:r>
              <a:rPr sz="2700" spc="-10" dirty="0">
                <a:solidFill>
                  <a:srgbClr val="FFFFFF"/>
                </a:solidFill>
              </a:rPr>
              <a:t>dosage </a:t>
            </a:r>
            <a:r>
              <a:rPr sz="2700" spc="-5" dirty="0">
                <a:solidFill>
                  <a:srgbClr val="FFFFFF"/>
                </a:solidFill>
              </a:rPr>
              <a:t>form,  strength,  </a:t>
            </a:r>
            <a:r>
              <a:rPr sz="2700" dirty="0">
                <a:solidFill>
                  <a:srgbClr val="FFFFFF"/>
                </a:solidFill>
              </a:rPr>
              <a:t>indication</a:t>
            </a:r>
            <a:r>
              <a:rPr sz="2700" spc="-55" dirty="0">
                <a:solidFill>
                  <a:srgbClr val="FFFFFF"/>
                </a:solidFill>
              </a:rPr>
              <a:t> </a:t>
            </a:r>
            <a:r>
              <a:rPr sz="2700" spc="-5" dirty="0">
                <a:solidFill>
                  <a:srgbClr val="FFFFFF"/>
                </a:solidFill>
              </a:rPr>
              <a:t>etc.)</a:t>
            </a:r>
            <a:endParaRPr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9601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NDA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45588"/>
            <a:ext cx="7964805" cy="4567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39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Since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1938,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every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new</a:t>
            </a:r>
            <a:r>
              <a:rPr sz="2400" spc="3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drug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has</a:t>
            </a:r>
            <a:r>
              <a:rPr sz="2400" spc="38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been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39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subject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</a:t>
            </a:r>
            <a:endParaRPr sz="2400">
              <a:latin typeface="Georgia"/>
              <a:cs typeface="Georgia"/>
            </a:endParaRPr>
          </a:p>
          <a:p>
            <a:pPr marL="268605" algn="just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latin typeface="Georgia"/>
                <a:cs typeface="Georgia"/>
              </a:rPr>
              <a:t>approved </a:t>
            </a:r>
            <a:r>
              <a:rPr sz="2400" spc="-5" dirty="0">
                <a:latin typeface="Georgia"/>
                <a:cs typeface="Georgia"/>
              </a:rPr>
              <a:t>NDA before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commercialization.</a:t>
            </a:r>
            <a:endParaRPr sz="2400">
              <a:latin typeface="Georgia"/>
              <a:cs typeface="Georgia"/>
            </a:endParaRPr>
          </a:p>
          <a:p>
            <a:pPr marL="268605" marR="7620" indent="-256540" algn="just">
              <a:lnSpc>
                <a:spcPct val="11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NDA application is the vehicle through which drug  sponsors formally propose that the </a:t>
            </a:r>
            <a:r>
              <a:rPr sz="2400" dirty="0">
                <a:latin typeface="Georgia"/>
                <a:cs typeface="Georgia"/>
              </a:rPr>
              <a:t>FDA </a:t>
            </a:r>
            <a:r>
              <a:rPr sz="2400" spc="-5" dirty="0">
                <a:latin typeface="Georgia"/>
                <a:cs typeface="Georgia"/>
              </a:rPr>
              <a:t>approve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new  pharmaceutical for sale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marketing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U.S.</a:t>
            </a:r>
            <a:endParaRPr sz="2400">
              <a:latin typeface="Georgia"/>
              <a:cs typeface="Georgia"/>
            </a:endParaRPr>
          </a:p>
          <a:p>
            <a:pPr marL="268605" marR="5715" indent="-256540" algn="just">
              <a:lnSpc>
                <a:spcPct val="11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data gathered during the animal studies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10" dirty="0">
                <a:latin typeface="Georgia"/>
                <a:cs typeface="Georgia"/>
              </a:rPr>
              <a:t>human  </a:t>
            </a:r>
            <a:r>
              <a:rPr sz="2400" spc="-5" dirty="0">
                <a:latin typeface="Georgia"/>
                <a:cs typeface="Georgia"/>
              </a:rPr>
              <a:t>clinical trials </a:t>
            </a:r>
            <a:r>
              <a:rPr sz="2400" dirty="0">
                <a:latin typeface="Georgia"/>
                <a:cs typeface="Georgia"/>
              </a:rPr>
              <a:t>of an </a:t>
            </a:r>
            <a:r>
              <a:rPr sz="2400" spc="-5" dirty="0">
                <a:latin typeface="Georgia"/>
                <a:cs typeface="Georgia"/>
              </a:rPr>
              <a:t>Investigational New Drug </a:t>
            </a:r>
            <a:r>
              <a:rPr sz="2400" dirty="0">
                <a:latin typeface="Georgia"/>
                <a:cs typeface="Georgia"/>
              </a:rPr>
              <a:t>(IND)  become </a:t>
            </a:r>
            <a:r>
              <a:rPr sz="2400" spc="-5" dirty="0">
                <a:latin typeface="Georgia"/>
                <a:cs typeface="Georgia"/>
              </a:rPr>
              <a:t>part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NDA.</a:t>
            </a:r>
            <a:endParaRPr sz="2400">
              <a:latin typeface="Georgia"/>
              <a:cs typeface="Georgia"/>
            </a:endParaRPr>
          </a:p>
          <a:p>
            <a:pPr marL="268605" marR="8890" indent="-256540" algn="just">
              <a:lnSpc>
                <a:spcPct val="11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Generally </a:t>
            </a:r>
            <a:r>
              <a:rPr sz="2400" spc="-5" dirty="0">
                <a:latin typeface="Georgia"/>
                <a:cs typeface="Georgia"/>
              </a:rPr>
              <a:t>approval </a:t>
            </a:r>
            <a:r>
              <a:rPr sz="2400" spc="5" dirty="0">
                <a:latin typeface="Georgia"/>
                <a:cs typeface="Georgia"/>
              </a:rPr>
              <a:t>of </a:t>
            </a:r>
            <a:r>
              <a:rPr sz="2400" dirty="0">
                <a:latin typeface="Georgia"/>
                <a:cs typeface="Georgia"/>
              </a:rPr>
              <a:t>an </a:t>
            </a:r>
            <a:r>
              <a:rPr sz="2400" spc="-5" dirty="0">
                <a:latin typeface="Georgia"/>
                <a:cs typeface="Georgia"/>
              </a:rPr>
              <a:t>NDA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granted within two  </a:t>
            </a:r>
            <a:r>
              <a:rPr sz="2400" dirty="0">
                <a:latin typeface="Georgia"/>
                <a:cs typeface="Georgia"/>
              </a:rPr>
              <a:t>years (on an average), </a:t>
            </a:r>
            <a:r>
              <a:rPr sz="2400" spc="-5" dirty="0">
                <a:latin typeface="Georgia"/>
                <a:cs typeface="Georgia"/>
              </a:rPr>
              <a:t>however, this process </a:t>
            </a:r>
            <a:r>
              <a:rPr sz="2400" dirty="0">
                <a:latin typeface="Georgia"/>
                <a:cs typeface="Georgia"/>
              </a:rPr>
              <a:t>can </a:t>
            </a:r>
            <a:r>
              <a:rPr sz="2400" spc="-5" dirty="0">
                <a:latin typeface="Georgia"/>
                <a:cs typeface="Georgia"/>
              </a:rPr>
              <a:t>be  </a:t>
            </a:r>
            <a:r>
              <a:rPr sz="2400" dirty="0">
                <a:latin typeface="Georgia"/>
                <a:cs typeface="Georgia"/>
              </a:rPr>
              <a:t>completed </a:t>
            </a:r>
            <a:r>
              <a:rPr sz="2400" spc="-5" dirty="0">
                <a:latin typeface="Georgia"/>
                <a:cs typeface="Georgia"/>
              </a:rPr>
              <a:t>from two months to several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years.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533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685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 </a:t>
            </a:r>
            <a:r>
              <a:rPr sz="4000" spc="-5" dirty="0"/>
              <a:t>structure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4901"/>
            <a:ext cx="7963534" cy="439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 pharmaceutical industry is one of the highly  regulated industries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various structures of  </a:t>
            </a:r>
            <a:r>
              <a:rPr sz="2800" spc="-10" dirty="0">
                <a:latin typeface="Georgia"/>
                <a:cs typeface="Georgia"/>
              </a:rPr>
              <a:t>drug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regulation</a:t>
            </a:r>
            <a:endParaRPr sz="28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131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Drug</a:t>
            </a:r>
            <a:r>
              <a:rPr sz="2600" spc="-2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laws</a:t>
            </a:r>
            <a:endParaRPr sz="26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186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Drug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regulatory</a:t>
            </a:r>
            <a:r>
              <a:rPr sz="2600" spc="-27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agencies</a:t>
            </a:r>
            <a:endParaRPr sz="26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186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Drug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evaluation</a:t>
            </a:r>
            <a:r>
              <a:rPr sz="2600" spc="-2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boards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864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Quality control laboratories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86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Drug information</a:t>
            </a:r>
            <a:r>
              <a:rPr sz="26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centers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7026" y="27813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Applicable </a:t>
            </a:r>
            <a:r>
              <a:rPr spc="-15" dirty="0"/>
              <a:t>Regulations, </a:t>
            </a:r>
            <a:r>
              <a:rPr spc="-25" dirty="0"/>
              <a:t>Policies </a:t>
            </a:r>
            <a:r>
              <a:rPr dirty="0"/>
              <a:t>&amp;  </a:t>
            </a:r>
            <a:r>
              <a:rPr spc="-20" dirty="0"/>
              <a:t>Procedures</a:t>
            </a:r>
            <a:r>
              <a:rPr spc="-5" dirty="0"/>
              <a:t> </a:t>
            </a:r>
            <a:r>
              <a:rPr spc="-10" dirty="0"/>
              <a:t>(NDA)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502" rIns="0" bIns="0" rtlCol="0">
            <a:spAutoFit/>
          </a:bodyPr>
          <a:lstStyle/>
          <a:p>
            <a:pPr marL="379095" marR="762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379730" algn="l"/>
                <a:tab pos="380365" algn="l"/>
              </a:tabLst>
            </a:pPr>
            <a:r>
              <a:rPr b="1" spc="-5" dirty="0">
                <a:latin typeface="Georgia"/>
                <a:cs typeface="Georgia"/>
              </a:rPr>
              <a:t>21CFR Part 314 </a:t>
            </a:r>
            <a:r>
              <a:rPr spc="-5" dirty="0"/>
              <a:t>- Applications </a:t>
            </a:r>
            <a:r>
              <a:rPr dirty="0"/>
              <a:t>for </a:t>
            </a:r>
            <a:r>
              <a:rPr spc="-10" dirty="0"/>
              <a:t>FDA </a:t>
            </a:r>
            <a:r>
              <a:rPr spc="-5" dirty="0"/>
              <a:t>Approval to </a:t>
            </a:r>
            <a:r>
              <a:rPr spc="-10" dirty="0"/>
              <a:t>Market  </a:t>
            </a:r>
            <a:r>
              <a:rPr spc="-5" dirty="0"/>
              <a:t>a </a:t>
            </a:r>
            <a:r>
              <a:rPr spc="-10" dirty="0"/>
              <a:t>New Drug </a:t>
            </a:r>
            <a:r>
              <a:rPr spc="-5" dirty="0"/>
              <a:t>or an Antibiotic</a:t>
            </a:r>
            <a:r>
              <a:rPr spc="85" dirty="0"/>
              <a:t> </a:t>
            </a:r>
            <a:r>
              <a:rPr spc="-10" dirty="0"/>
              <a:t>Drug.</a:t>
            </a:r>
          </a:p>
          <a:p>
            <a:pPr marL="3790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79730" algn="l"/>
                <a:tab pos="380365" algn="l"/>
              </a:tabLst>
            </a:pPr>
            <a:r>
              <a:rPr b="1" spc="-10" dirty="0">
                <a:latin typeface="Georgia"/>
                <a:cs typeface="Georgia"/>
              </a:rPr>
              <a:t>MaPPs</a:t>
            </a:r>
          </a:p>
          <a:p>
            <a:pPr marL="671830" marR="5080" indent="-247650">
              <a:lnSpc>
                <a:spcPct val="100000"/>
              </a:lnSpc>
              <a:spcBef>
                <a:spcPts val="310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b="1" spc="-5" dirty="0">
                <a:solidFill>
                  <a:srgbClr val="438085"/>
                </a:solidFill>
                <a:latin typeface="Georgia"/>
                <a:cs typeface="Georgia"/>
              </a:rPr>
              <a:t>5015-6</a:t>
            </a:r>
            <a:r>
              <a:rPr sz="2000" spc="-5" dirty="0">
                <a:solidFill>
                  <a:srgbClr val="438085"/>
                </a:solidFill>
              </a:rPr>
              <a:t>:Review of the Same Supplemental Change to More than  One NDA or ANDA </a:t>
            </a:r>
            <a:r>
              <a:rPr sz="2000" dirty="0">
                <a:solidFill>
                  <a:srgbClr val="438085"/>
                </a:solidFill>
              </a:rPr>
              <a:t>in </a:t>
            </a:r>
            <a:r>
              <a:rPr sz="2000" spc="-5" dirty="0">
                <a:solidFill>
                  <a:srgbClr val="438085"/>
                </a:solidFill>
              </a:rPr>
              <a:t>More Than One </a:t>
            </a:r>
            <a:r>
              <a:rPr sz="2000" dirty="0">
                <a:solidFill>
                  <a:srgbClr val="438085"/>
                </a:solidFill>
              </a:rPr>
              <a:t>Review</a:t>
            </a:r>
            <a:r>
              <a:rPr sz="2000" spc="-5" dirty="0">
                <a:solidFill>
                  <a:srgbClr val="438085"/>
                </a:solidFill>
              </a:rPr>
              <a:t> </a:t>
            </a:r>
            <a:r>
              <a:rPr sz="2000" dirty="0">
                <a:solidFill>
                  <a:srgbClr val="438085"/>
                </a:solidFill>
              </a:rPr>
              <a:t>Division</a:t>
            </a:r>
            <a:endParaRPr sz="2000">
              <a:latin typeface="Georgia"/>
              <a:cs typeface="Georgia"/>
            </a:endParaRPr>
          </a:p>
          <a:p>
            <a:pPr marL="424815">
              <a:lnSpc>
                <a:spcPct val="100000"/>
              </a:lnSpc>
              <a:spcBef>
                <a:spcPts val="300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b="1" spc="-5" dirty="0">
                <a:solidFill>
                  <a:srgbClr val="438085"/>
                </a:solidFill>
                <a:latin typeface="Georgia"/>
                <a:cs typeface="Georgia"/>
              </a:rPr>
              <a:t>6010.5</a:t>
            </a:r>
            <a:r>
              <a:rPr sz="2000" spc="-5" dirty="0">
                <a:solidFill>
                  <a:srgbClr val="438085"/>
                </a:solidFill>
              </a:rPr>
              <a:t>:NDAs: </a:t>
            </a:r>
            <a:r>
              <a:rPr sz="2000" dirty="0">
                <a:solidFill>
                  <a:srgbClr val="438085"/>
                </a:solidFill>
              </a:rPr>
              <a:t>Filing Review</a:t>
            </a:r>
            <a:r>
              <a:rPr sz="2000" spc="-55" dirty="0">
                <a:solidFill>
                  <a:srgbClr val="438085"/>
                </a:solidFill>
              </a:rPr>
              <a:t> </a:t>
            </a:r>
            <a:r>
              <a:rPr sz="2000" spc="-5" dirty="0">
                <a:solidFill>
                  <a:srgbClr val="438085"/>
                </a:solidFill>
              </a:rPr>
              <a:t>Issues</a:t>
            </a:r>
            <a:endParaRPr sz="2000">
              <a:latin typeface="Georgia"/>
              <a:cs typeface="Georgia"/>
            </a:endParaRPr>
          </a:p>
          <a:p>
            <a:pPr marL="424815">
              <a:lnSpc>
                <a:spcPct val="100000"/>
              </a:lnSpc>
              <a:spcBef>
                <a:spcPts val="305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6020.8</a:t>
            </a:r>
            <a:r>
              <a:rPr sz="2000" dirty="0">
                <a:solidFill>
                  <a:srgbClr val="438085"/>
                </a:solidFill>
              </a:rPr>
              <a:t>: Action </a:t>
            </a:r>
            <a:r>
              <a:rPr sz="2000" spc="-5" dirty="0">
                <a:solidFill>
                  <a:srgbClr val="438085"/>
                </a:solidFill>
              </a:rPr>
              <a:t>Packages for NDAs </a:t>
            </a:r>
            <a:r>
              <a:rPr sz="2000" dirty="0">
                <a:solidFill>
                  <a:srgbClr val="438085"/>
                </a:solidFill>
              </a:rPr>
              <a:t>and </a:t>
            </a:r>
            <a:r>
              <a:rPr sz="2000" spc="-5" dirty="0">
                <a:solidFill>
                  <a:srgbClr val="438085"/>
                </a:solidFill>
              </a:rPr>
              <a:t>Efficacy</a:t>
            </a:r>
            <a:r>
              <a:rPr sz="2000" spc="45" dirty="0">
                <a:solidFill>
                  <a:srgbClr val="438085"/>
                </a:solidFill>
              </a:rPr>
              <a:t> </a:t>
            </a:r>
            <a:r>
              <a:rPr sz="2000" spc="-5" dirty="0">
                <a:solidFill>
                  <a:srgbClr val="438085"/>
                </a:solidFill>
              </a:rPr>
              <a:t>Supplements</a:t>
            </a:r>
            <a:endParaRPr sz="2000">
              <a:latin typeface="Georgia"/>
              <a:cs typeface="Georgia"/>
            </a:endParaRPr>
          </a:p>
          <a:p>
            <a:pPr marL="671830" marR="6350" indent="-247650">
              <a:lnSpc>
                <a:spcPct val="100000"/>
              </a:lnSpc>
              <a:spcBef>
                <a:spcPts val="300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6050.1</a:t>
            </a:r>
            <a:r>
              <a:rPr sz="2000" dirty="0">
                <a:solidFill>
                  <a:srgbClr val="438085"/>
                </a:solidFill>
              </a:rPr>
              <a:t>: </a:t>
            </a:r>
            <a:r>
              <a:rPr sz="2000" spc="-5" dirty="0">
                <a:solidFill>
                  <a:srgbClr val="438085"/>
                </a:solidFill>
              </a:rPr>
              <a:t>Refusal </a:t>
            </a:r>
            <a:r>
              <a:rPr sz="2000" dirty="0">
                <a:solidFill>
                  <a:srgbClr val="438085"/>
                </a:solidFill>
              </a:rPr>
              <a:t>to Accept </a:t>
            </a:r>
            <a:r>
              <a:rPr sz="2000" spc="-5" dirty="0">
                <a:solidFill>
                  <a:srgbClr val="438085"/>
                </a:solidFill>
              </a:rPr>
              <a:t>Application for Filing From Applicants  </a:t>
            </a:r>
            <a:r>
              <a:rPr sz="2000" dirty="0">
                <a:solidFill>
                  <a:srgbClr val="438085"/>
                </a:solidFill>
              </a:rPr>
              <a:t>in</a:t>
            </a:r>
            <a:r>
              <a:rPr sz="2000" spc="5" dirty="0">
                <a:solidFill>
                  <a:srgbClr val="438085"/>
                </a:solidFill>
              </a:rPr>
              <a:t> </a:t>
            </a:r>
            <a:r>
              <a:rPr sz="2000" spc="-5" dirty="0">
                <a:solidFill>
                  <a:srgbClr val="438085"/>
                </a:solidFill>
              </a:rPr>
              <a:t>Arrears</a:t>
            </a:r>
            <a:endParaRPr sz="2000">
              <a:latin typeface="Georgia"/>
              <a:cs typeface="Georgia"/>
            </a:endParaRPr>
          </a:p>
          <a:p>
            <a:pPr marL="424815">
              <a:lnSpc>
                <a:spcPct val="100000"/>
              </a:lnSpc>
              <a:spcBef>
                <a:spcPts val="300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7211.1</a:t>
            </a:r>
            <a:r>
              <a:rPr sz="2000" dirty="0">
                <a:solidFill>
                  <a:srgbClr val="438085"/>
                </a:solidFill>
              </a:rPr>
              <a:t>: </a:t>
            </a:r>
            <a:r>
              <a:rPr sz="2000" spc="-5" dirty="0">
                <a:solidFill>
                  <a:srgbClr val="438085"/>
                </a:solidFill>
              </a:rPr>
              <a:t>Drug Application Approval </a:t>
            </a:r>
            <a:r>
              <a:rPr sz="2000" dirty="0">
                <a:solidFill>
                  <a:srgbClr val="438085"/>
                </a:solidFill>
              </a:rPr>
              <a:t>501(b)</a:t>
            </a:r>
            <a:r>
              <a:rPr sz="2000" spc="-30" dirty="0">
                <a:solidFill>
                  <a:srgbClr val="438085"/>
                </a:solidFill>
              </a:rPr>
              <a:t> </a:t>
            </a:r>
            <a:r>
              <a:rPr sz="2000" dirty="0">
                <a:solidFill>
                  <a:srgbClr val="438085"/>
                </a:solidFill>
              </a:rPr>
              <a:t>Policy</a:t>
            </a:r>
            <a:endParaRPr sz="2000">
              <a:latin typeface="Georgia"/>
              <a:cs typeface="Georgia"/>
            </a:endParaRPr>
          </a:p>
          <a:p>
            <a:pPr marL="671830" marR="5715" indent="-247650">
              <a:lnSpc>
                <a:spcPct val="100000"/>
              </a:lnSpc>
              <a:spcBef>
                <a:spcPts val="300"/>
              </a:spcBef>
              <a:tabLst>
                <a:tab pos="672465" algn="l"/>
                <a:tab pos="1795780" algn="l"/>
                <a:tab pos="3193415" algn="l"/>
                <a:tab pos="3750945" algn="l"/>
                <a:tab pos="4996815" algn="l"/>
                <a:tab pos="6913880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b="1" spc="-5" dirty="0">
                <a:solidFill>
                  <a:srgbClr val="438085"/>
                </a:solidFill>
                <a:latin typeface="Georgia"/>
                <a:cs typeface="Georgia"/>
              </a:rPr>
              <a:t>760</a:t>
            </a: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0.</a:t>
            </a:r>
            <a:r>
              <a:rPr sz="2000" b="1" spc="-5" dirty="0">
                <a:solidFill>
                  <a:srgbClr val="438085"/>
                </a:solidFill>
                <a:latin typeface="Georgia"/>
                <a:cs typeface="Georgia"/>
              </a:rPr>
              <a:t>6</a:t>
            </a:r>
            <a:r>
              <a:rPr sz="2000" dirty="0">
                <a:solidFill>
                  <a:srgbClr val="438085"/>
                </a:solidFill>
              </a:rPr>
              <a:t>:	Requesting	and	Acc</a:t>
            </a:r>
            <a:r>
              <a:rPr sz="2000" spc="5" dirty="0">
                <a:solidFill>
                  <a:srgbClr val="438085"/>
                </a:solidFill>
              </a:rPr>
              <a:t>e</a:t>
            </a:r>
            <a:r>
              <a:rPr sz="2000" spc="-5" dirty="0">
                <a:solidFill>
                  <a:srgbClr val="438085"/>
                </a:solidFill>
              </a:rPr>
              <a:t>pt</a:t>
            </a:r>
            <a:r>
              <a:rPr sz="2000" spc="-15" dirty="0">
                <a:solidFill>
                  <a:srgbClr val="438085"/>
                </a:solidFill>
              </a:rPr>
              <a:t>i</a:t>
            </a:r>
            <a:r>
              <a:rPr sz="2000" dirty="0">
                <a:solidFill>
                  <a:srgbClr val="438085"/>
                </a:solidFill>
              </a:rPr>
              <a:t>ng	</a:t>
            </a:r>
            <a:r>
              <a:rPr sz="2000" spc="-5" dirty="0">
                <a:solidFill>
                  <a:srgbClr val="438085"/>
                </a:solidFill>
              </a:rPr>
              <a:t>No</a:t>
            </a:r>
            <a:r>
              <a:rPr sz="2000" spc="5" dirty="0">
                <a:solidFill>
                  <a:srgbClr val="438085"/>
                </a:solidFill>
              </a:rPr>
              <a:t>n</a:t>
            </a:r>
            <a:r>
              <a:rPr sz="2000" spc="-10" dirty="0">
                <a:solidFill>
                  <a:srgbClr val="438085"/>
                </a:solidFill>
              </a:rPr>
              <a:t>-</a:t>
            </a:r>
            <a:r>
              <a:rPr sz="2000" dirty="0">
                <a:solidFill>
                  <a:srgbClr val="438085"/>
                </a:solidFill>
              </a:rPr>
              <a:t>A</a:t>
            </a:r>
            <a:r>
              <a:rPr sz="2000" spc="-10" dirty="0">
                <a:solidFill>
                  <a:srgbClr val="438085"/>
                </a:solidFill>
              </a:rPr>
              <a:t>r</a:t>
            </a:r>
            <a:r>
              <a:rPr sz="2000" spc="-5" dirty="0">
                <a:solidFill>
                  <a:srgbClr val="438085"/>
                </a:solidFill>
              </a:rPr>
              <a:t>chivab</a:t>
            </a:r>
            <a:r>
              <a:rPr sz="2000" spc="5" dirty="0">
                <a:solidFill>
                  <a:srgbClr val="438085"/>
                </a:solidFill>
              </a:rPr>
              <a:t>l</a:t>
            </a:r>
            <a:r>
              <a:rPr sz="2000" dirty="0">
                <a:solidFill>
                  <a:srgbClr val="438085"/>
                </a:solidFill>
              </a:rPr>
              <a:t>e	</a:t>
            </a:r>
            <a:r>
              <a:rPr sz="2000" spc="-5" dirty="0">
                <a:solidFill>
                  <a:srgbClr val="438085"/>
                </a:solidFill>
              </a:rPr>
              <a:t>El</a:t>
            </a:r>
            <a:r>
              <a:rPr sz="2000" dirty="0">
                <a:solidFill>
                  <a:srgbClr val="438085"/>
                </a:solidFill>
              </a:rPr>
              <a:t>e</a:t>
            </a:r>
            <a:r>
              <a:rPr sz="2000" spc="-15" dirty="0">
                <a:solidFill>
                  <a:srgbClr val="438085"/>
                </a:solidFill>
              </a:rPr>
              <a:t>c</a:t>
            </a:r>
            <a:r>
              <a:rPr sz="2000" spc="-5" dirty="0">
                <a:solidFill>
                  <a:srgbClr val="438085"/>
                </a:solidFill>
              </a:rPr>
              <a:t>tronic  </a:t>
            </a:r>
            <a:r>
              <a:rPr sz="2000" dirty="0">
                <a:solidFill>
                  <a:srgbClr val="438085"/>
                </a:solidFill>
              </a:rPr>
              <a:t>Records </a:t>
            </a:r>
            <a:r>
              <a:rPr sz="2000" spc="-5" dirty="0">
                <a:solidFill>
                  <a:srgbClr val="438085"/>
                </a:solidFill>
              </a:rPr>
              <a:t>for New Drug</a:t>
            </a:r>
            <a:r>
              <a:rPr sz="2000" spc="-10" dirty="0">
                <a:solidFill>
                  <a:srgbClr val="438085"/>
                </a:solidFill>
              </a:rPr>
              <a:t> </a:t>
            </a:r>
            <a:r>
              <a:rPr sz="2000" dirty="0">
                <a:solidFill>
                  <a:srgbClr val="438085"/>
                </a:solidFill>
              </a:rPr>
              <a:t>Applications.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Abbreviated </a:t>
            </a:r>
            <a:r>
              <a:rPr spc="-5" dirty="0"/>
              <a:t>New Drug</a:t>
            </a:r>
            <a:r>
              <a:rPr spc="-265" dirty="0"/>
              <a:t> </a:t>
            </a:r>
            <a:r>
              <a:rPr spc="-5" dirty="0"/>
              <a:t>Application  (ANDA)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6630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25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4611" y="1805218"/>
            <a:ext cx="4356100" cy="2520315"/>
            <a:chOff x="324611" y="1805218"/>
            <a:chExt cx="4356100" cy="2520315"/>
          </a:xfrm>
        </p:grpSpPr>
        <p:sp>
          <p:nvSpPr>
            <p:cNvPr id="5" name="object 5"/>
            <p:cNvSpPr/>
            <p:nvPr/>
          </p:nvSpPr>
          <p:spPr>
            <a:xfrm>
              <a:off x="331493" y="1805218"/>
              <a:ext cx="4348710" cy="25198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611" y="2051304"/>
              <a:ext cx="4177284" cy="1479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" y="1829562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4229100" y="0"/>
                  </a:moveTo>
                  <a:lnTo>
                    <a:pt x="400062" y="0"/>
                  </a:lnTo>
                  <a:lnTo>
                    <a:pt x="353405" y="2690"/>
                  </a:lnTo>
                  <a:lnTo>
                    <a:pt x="308330" y="10563"/>
                  </a:lnTo>
                  <a:lnTo>
                    <a:pt x="265135" y="23318"/>
                  </a:lnTo>
                  <a:lnTo>
                    <a:pt x="224122" y="40654"/>
                  </a:lnTo>
                  <a:lnTo>
                    <a:pt x="185591" y="62273"/>
                  </a:lnTo>
                  <a:lnTo>
                    <a:pt x="149841" y="87874"/>
                  </a:lnTo>
                  <a:lnTo>
                    <a:pt x="117173" y="117157"/>
                  </a:lnTo>
                  <a:lnTo>
                    <a:pt x="87887" y="149822"/>
                  </a:lnTo>
                  <a:lnTo>
                    <a:pt x="62283" y="185570"/>
                  </a:lnTo>
                  <a:lnTo>
                    <a:pt x="40661" y="224101"/>
                  </a:lnTo>
                  <a:lnTo>
                    <a:pt x="23322" y="265114"/>
                  </a:lnTo>
                  <a:lnTo>
                    <a:pt x="10565" y="308310"/>
                  </a:lnTo>
                  <a:lnTo>
                    <a:pt x="2691" y="353388"/>
                  </a:lnTo>
                  <a:lnTo>
                    <a:pt x="0" y="400050"/>
                  </a:lnTo>
                  <a:lnTo>
                    <a:pt x="0" y="2400300"/>
                  </a:lnTo>
                  <a:lnTo>
                    <a:pt x="4229100" y="2400300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1" y="1829562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0" y="2400300"/>
                  </a:moveTo>
                  <a:lnTo>
                    <a:pt x="0" y="400050"/>
                  </a:lnTo>
                  <a:lnTo>
                    <a:pt x="2691" y="353388"/>
                  </a:lnTo>
                  <a:lnTo>
                    <a:pt x="10565" y="308310"/>
                  </a:lnTo>
                  <a:lnTo>
                    <a:pt x="23322" y="265114"/>
                  </a:lnTo>
                  <a:lnTo>
                    <a:pt x="40661" y="224101"/>
                  </a:lnTo>
                  <a:lnTo>
                    <a:pt x="62283" y="185570"/>
                  </a:lnTo>
                  <a:lnTo>
                    <a:pt x="87887" y="149822"/>
                  </a:lnTo>
                  <a:lnTo>
                    <a:pt x="117173" y="117157"/>
                  </a:lnTo>
                  <a:lnTo>
                    <a:pt x="149841" y="87874"/>
                  </a:lnTo>
                  <a:lnTo>
                    <a:pt x="185591" y="62273"/>
                  </a:lnTo>
                  <a:lnTo>
                    <a:pt x="224122" y="40654"/>
                  </a:lnTo>
                  <a:lnTo>
                    <a:pt x="265135" y="23318"/>
                  </a:lnTo>
                  <a:lnTo>
                    <a:pt x="308330" y="10563"/>
                  </a:lnTo>
                  <a:lnTo>
                    <a:pt x="353405" y="2690"/>
                  </a:lnTo>
                  <a:lnTo>
                    <a:pt x="400062" y="0"/>
                  </a:lnTo>
                  <a:lnTo>
                    <a:pt x="4229100" y="0"/>
                  </a:lnTo>
                  <a:lnTo>
                    <a:pt x="4229100" y="2400300"/>
                  </a:lnTo>
                  <a:lnTo>
                    <a:pt x="0" y="240030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0641" y="2118106"/>
            <a:ext cx="3743960" cy="1196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35"/>
              </a:lnSpc>
              <a:spcBef>
                <a:spcPts val="105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Paragraph</a:t>
            </a:r>
            <a:r>
              <a:rPr sz="2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94800"/>
              </a:lnSpc>
              <a:spcBef>
                <a:spcPts val="55"/>
              </a:spcBef>
            </a:pP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For the products for which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no 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patent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information is available</a:t>
            </a:r>
            <a:r>
              <a:rPr sz="20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in 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orange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book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41520" y="1786127"/>
            <a:ext cx="4418330" cy="2539365"/>
            <a:chOff x="4541520" y="1786127"/>
            <a:chExt cx="4418330" cy="2539365"/>
          </a:xfrm>
        </p:grpSpPr>
        <p:sp>
          <p:nvSpPr>
            <p:cNvPr id="11" name="object 11"/>
            <p:cNvSpPr/>
            <p:nvPr/>
          </p:nvSpPr>
          <p:spPr>
            <a:xfrm>
              <a:off x="4541520" y="1786127"/>
              <a:ext cx="4367783" cy="25389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6196" y="2196083"/>
              <a:ext cx="4343400" cy="1190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862" y="1829561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3829049" y="0"/>
                  </a:moveTo>
                  <a:lnTo>
                    <a:pt x="0" y="0"/>
                  </a:lnTo>
                  <a:lnTo>
                    <a:pt x="0" y="2400300"/>
                  </a:lnTo>
                  <a:lnTo>
                    <a:pt x="4229099" y="2400300"/>
                  </a:lnTo>
                  <a:lnTo>
                    <a:pt x="4229099" y="400050"/>
                  </a:lnTo>
                  <a:lnTo>
                    <a:pt x="4226409" y="353388"/>
                  </a:lnTo>
                  <a:lnTo>
                    <a:pt x="4218536" y="308310"/>
                  </a:lnTo>
                  <a:lnTo>
                    <a:pt x="4205781" y="265114"/>
                  </a:lnTo>
                  <a:lnTo>
                    <a:pt x="4188445" y="224101"/>
                  </a:lnTo>
                  <a:lnTo>
                    <a:pt x="4166826" y="185570"/>
                  </a:lnTo>
                  <a:lnTo>
                    <a:pt x="4141225" y="149822"/>
                  </a:lnTo>
                  <a:lnTo>
                    <a:pt x="4111942" y="117157"/>
                  </a:lnTo>
                  <a:lnTo>
                    <a:pt x="4079277" y="87874"/>
                  </a:lnTo>
                  <a:lnTo>
                    <a:pt x="4043529" y="62273"/>
                  </a:lnTo>
                  <a:lnTo>
                    <a:pt x="4004998" y="40654"/>
                  </a:lnTo>
                  <a:lnTo>
                    <a:pt x="3963985" y="23318"/>
                  </a:lnTo>
                  <a:lnTo>
                    <a:pt x="3920789" y="10563"/>
                  </a:lnTo>
                  <a:lnTo>
                    <a:pt x="3875711" y="2690"/>
                  </a:lnTo>
                  <a:lnTo>
                    <a:pt x="3829049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10862" y="1829561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0" y="0"/>
                  </a:moveTo>
                  <a:lnTo>
                    <a:pt x="3829049" y="0"/>
                  </a:lnTo>
                  <a:lnTo>
                    <a:pt x="3875711" y="2690"/>
                  </a:lnTo>
                  <a:lnTo>
                    <a:pt x="3920789" y="10563"/>
                  </a:lnTo>
                  <a:lnTo>
                    <a:pt x="3963985" y="23318"/>
                  </a:lnTo>
                  <a:lnTo>
                    <a:pt x="4004998" y="40654"/>
                  </a:lnTo>
                  <a:lnTo>
                    <a:pt x="4043529" y="62273"/>
                  </a:lnTo>
                  <a:lnTo>
                    <a:pt x="4079277" y="87874"/>
                  </a:lnTo>
                  <a:lnTo>
                    <a:pt x="4111942" y="117157"/>
                  </a:lnTo>
                  <a:lnTo>
                    <a:pt x="4141225" y="149822"/>
                  </a:lnTo>
                  <a:lnTo>
                    <a:pt x="4166826" y="185570"/>
                  </a:lnTo>
                  <a:lnTo>
                    <a:pt x="4188445" y="224101"/>
                  </a:lnTo>
                  <a:lnTo>
                    <a:pt x="4205781" y="265114"/>
                  </a:lnTo>
                  <a:lnTo>
                    <a:pt x="4218536" y="308310"/>
                  </a:lnTo>
                  <a:lnTo>
                    <a:pt x="4226409" y="353388"/>
                  </a:lnTo>
                  <a:lnTo>
                    <a:pt x="4229099" y="400050"/>
                  </a:lnTo>
                  <a:lnTo>
                    <a:pt x="4229099" y="2400300"/>
                  </a:lnTo>
                  <a:lnTo>
                    <a:pt x="0" y="2400300"/>
                  </a:lnTo>
                  <a:lnTo>
                    <a:pt x="0" y="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02885" y="2262073"/>
            <a:ext cx="3908425" cy="90931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209800" algn="just">
              <a:lnSpc>
                <a:spcPct val="94800"/>
              </a:lnSpc>
              <a:spcBef>
                <a:spcPts val="229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Paragraph</a:t>
            </a:r>
            <a:r>
              <a:rPr sz="2000" b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II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Used for the products for which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all 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applicable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patents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sz="20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expired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2420" y="4186428"/>
            <a:ext cx="4368165" cy="2633980"/>
            <a:chOff x="312420" y="4186428"/>
            <a:chExt cx="4368165" cy="2633980"/>
          </a:xfrm>
        </p:grpSpPr>
        <p:sp>
          <p:nvSpPr>
            <p:cNvPr id="17" name="object 17"/>
            <p:cNvSpPr/>
            <p:nvPr/>
          </p:nvSpPr>
          <p:spPr>
            <a:xfrm>
              <a:off x="312420" y="4186428"/>
              <a:ext cx="4367784" cy="2538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612" y="4762498"/>
              <a:ext cx="4239768" cy="2057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762" y="4229862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4229100" y="0"/>
                  </a:moveTo>
                  <a:lnTo>
                    <a:pt x="0" y="0"/>
                  </a:lnTo>
                  <a:lnTo>
                    <a:pt x="0" y="2000237"/>
                  </a:lnTo>
                  <a:lnTo>
                    <a:pt x="2691" y="2046894"/>
                  </a:lnTo>
                  <a:lnTo>
                    <a:pt x="10565" y="2091969"/>
                  </a:lnTo>
                  <a:lnTo>
                    <a:pt x="23322" y="2135164"/>
                  </a:lnTo>
                  <a:lnTo>
                    <a:pt x="40661" y="2176177"/>
                  </a:lnTo>
                  <a:lnTo>
                    <a:pt x="62283" y="2214708"/>
                  </a:lnTo>
                  <a:lnTo>
                    <a:pt x="87887" y="2250458"/>
                  </a:lnTo>
                  <a:lnTo>
                    <a:pt x="117173" y="2283126"/>
                  </a:lnTo>
                  <a:lnTo>
                    <a:pt x="149841" y="2312412"/>
                  </a:lnTo>
                  <a:lnTo>
                    <a:pt x="185591" y="2338016"/>
                  </a:lnTo>
                  <a:lnTo>
                    <a:pt x="224122" y="2359638"/>
                  </a:lnTo>
                  <a:lnTo>
                    <a:pt x="265135" y="2376977"/>
                  </a:lnTo>
                  <a:lnTo>
                    <a:pt x="308330" y="2389734"/>
                  </a:lnTo>
                  <a:lnTo>
                    <a:pt x="353405" y="2397608"/>
                  </a:lnTo>
                  <a:lnTo>
                    <a:pt x="400062" y="2400300"/>
                  </a:lnTo>
                  <a:lnTo>
                    <a:pt x="4229100" y="2400300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762" y="4229862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4229100" y="2400300"/>
                  </a:moveTo>
                  <a:lnTo>
                    <a:pt x="400062" y="2400300"/>
                  </a:lnTo>
                  <a:lnTo>
                    <a:pt x="353405" y="2397608"/>
                  </a:lnTo>
                  <a:lnTo>
                    <a:pt x="308330" y="2389734"/>
                  </a:lnTo>
                  <a:lnTo>
                    <a:pt x="265135" y="2376977"/>
                  </a:lnTo>
                  <a:lnTo>
                    <a:pt x="224122" y="2359638"/>
                  </a:lnTo>
                  <a:lnTo>
                    <a:pt x="185591" y="2338016"/>
                  </a:lnTo>
                  <a:lnTo>
                    <a:pt x="149841" y="2312412"/>
                  </a:lnTo>
                  <a:lnTo>
                    <a:pt x="117173" y="2283126"/>
                  </a:lnTo>
                  <a:lnTo>
                    <a:pt x="87887" y="2250458"/>
                  </a:lnTo>
                  <a:lnTo>
                    <a:pt x="62283" y="2214708"/>
                  </a:lnTo>
                  <a:lnTo>
                    <a:pt x="40661" y="2176177"/>
                  </a:lnTo>
                  <a:lnTo>
                    <a:pt x="23322" y="2135164"/>
                  </a:lnTo>
                  <a:lnTo>
                    <a:pt x="10565" y="2091969"/>
                  </a:lnTo>
                  <a:lnTo>
                    <a:pt x="2691" y="2046894"/>
                  </a:lnTo>
                  <a:lnTo>
                    <a:pt x="0" y="2000237"/>
                  </a:lnTo>
                  <a:lnTo>
                    <a:pt x="0" y="0"/>
                  </a:lnTo>
                  <a:lnTo>
                    <a:pt x="4229100" y="0"/>
                  </a:lnTo>
                  <a:lnTo>
                    <a:pt x="4229100" y="240030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0641" y="4830571"/>
            <a:ext cx="3807460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35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Paragraph</a:t>
            </a:r>
            <a:r>
              <a:rPr sz="2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III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94700"/>
              </a:lnSpc>
              <a:spcBef>
                <a:spcPts val="65"/>
              </a:spcBef>
            </a:pP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Used for the patent products  where the applicant confirms that  the product will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not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be placed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in 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 market till such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patents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are  expired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41520" y="4186428"/>
            <a:ext cx="4413885" cy="2633980"/>
            <a:chOff x="4541520" y="4186428"/>
            <a:chExt cx="4413885" cy="2633980"/>
          </a:xfrm>
        </p:grpSpPr>
        <p:sp>
          <p:nvSpPr>
            <p:cNvPr id="23" name="object 23"/>
            <p:cNvSpPr/>
            <p:nvPr/>
          </p:nvSpPr>
          <p:spPr>
            <a:xfrm>
              <a:off x="4541520" y="4186428"/>
              <a:ext cx="4367783" cy="25389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92396" y="4762498"/>
              <a:ext cx="4262628" cy="2057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10862" y="4229862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4229099" y="0"/>
                  </a:moveTo>
                  <a:lnTo>
                    <a:pt x="0" y="0"/>
                  </a:lnTo>
                  <a:lnTo>
                    <a:pt x="0" y="2400300"/>
                  </a:lnTo>
                  <a:lnTo>
                    <a:pt x="3829049" y="2400300"/>
                  </a:lnTo>
                  <a:lnTo>
                    <a:pt x="3875711" y="2397608"/>
                  </a:lnTo>
                  <a:lnTo>
                    <a:pt x="3920789" y="2389734"/>
                  </a:lnTo>
                  <a:lnTo>
                    <a:pt x="3963985" y="2376977"/>
                  </a:lnTo>
                  <a:lnTo>
                    <a:pt x="4004998" y="2359638"/>
                  </a:lnTo>
                  <a:lnTo>
                    <a:pt x="4043529" y="2338016"/>
                  </a:lnTo>
                  <a:lnTo>
                    <a:pt x="4079277" y="2312412"/>
                  </a:lnTo>
                  <a:lnTo>
                    <a:pt x="4111942" y="2283126"/>
                  </a:lnTo>
                  <a:lnTo>
                    <a:pt x="4141225" y="2250458"/>
                  </a:lnTo>
                  <a:lnTo>
                    <a:pt x="4166826" y="2214708"/>
                  </a:lnTo>
                  <a:lnTo>
                    <a:pt x="4188445" y="2176177"/>
                  </a:lnTo>
                  <a:lnTo>
                    <a:pt x="4205781" y="2135164"/>
                  </a:lnTo>
                  <a:lnTo>
                    <a:pt x="4218536" y="2091969"/>
                  </a:lnTo>
                  <a:lnTo>
                    <a:pt x="4226409" y="2046894"/>
                  </a:lnTo>
                  <a:lnTo>
                    <a:pt x="4229099" y="2000237"/>
                  </a:lnTo>
                  <a:lnTo>
                    <a:pt x="4229099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10862" y="4229862"/>
              <a:ext cx="4229100" cy="2400300"/>
            </a:xfrm>
            <a:custGeom>
              <a:avLst/>
              <a:gdLst/>
              <a:ahLst/>
              <a:cxnLst/>
              <a:rect l="l" t="t" r="r" b="b"/>
              <a:pathLst>
                <a:path w="4229100" h="2400300">
                  <a:moveTo>
                    <a:pt x="4229099" y="0"/>
                  </a:moveTo>
                  <a:lnTo>
                    <a:pt x="4229099" y="2000237"/>
                  </a:lnTo>
                  <a:lnTo>
                    <a:pt x="4226409" y="2046894"/>
                  </a:lnTo>
                  <a:lnTo>
                    <a:pt x="4218536" y="2091969"/>
                  </a:lnTo>
                  <a:lnTo>
                    <a:pt x="4205781" y="2135164"/>
                  </a:lnTo>
                  <a:lnTo>
                    <a:pt x="4188445" y="2176177"/>
                  </a:lnTo>
                  <a:lnTo>
                    <a:pt x="4166826" y="2214708"/>
                  </a:lnTo>
                  <a:lnTo>
                    <a:pt x="4141225" y="2250458"/>
                  </a:lnTo>
                  <a:lnTo>
                    <a:pt x="4111942" y="2283126"/>
                  </a:lnTo>
                  <a:lnTo>
                    <a:pt x="4079277" y="2312412"/>
                  </a:lnTo>
                  <a:lnTo>
                    <a:pt x="4043529" y="2338016"/>
                  </a:lnTo>
                  <a:lnTo>
                    <a:pt x="4004998" y="2359638"/>
                  </a:lnTo>
                  <a:lnTo>
                    <a:pt x="3963985" y="2376977"/>
                  </a:lnTo>
                  <a:lnTo>
                    <a:pt x="3920789" y="2389734"/>
                  </a:lnTo>
                  <a:lnTo>
                    <a:pt x="3875711" y="2397608"/>
                  </a:lnTo>
                  <a:lnTo>
                    <a:pt x="3829049" y="2400300"/>
                  </a:lnTo>
                  <a:lnTo>
                    <a:pt x="0" y="2400300"/>
                  </a:lnTo>
                  <a:lnTo>
                    <a:pt x="0" y="0"/>
                  </a:lnTo>
                  <a:lnTo>
                    <a:pt x="4229099" y="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79085" y="4830571"/>
            <a:ext cx="3832225" cy="177418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052955" algn="r">
              <a:lnSpc>
                <a:spcPct val="94700"/>
              </a:lnSpc>
              <a:spcBef>
                <a:spcPts val="229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Paragraph</a:t>
            </a:r>
            <a:r>
              <a:rPr sz="20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IV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Used for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patented</a:t>
            </a:r>
            <a:r>
              <a:rPr sz="20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products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where  applicant files the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product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which  does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not infringe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patent.</a:t>
            </a:r>
            <a:endParaRPr sz="2000">
              <a:latin typeface="Georgia"/>
              <a:cs typeface="Georgia"/>
            </a:endParaRPr>
          </a:p>
          <a:p>
            <a:pPr marR="5080" algn="r">
              <a:lnSpc>
                <a:spcPts val="2210"/>
              </a:lnSpc>
            </a:pP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Successful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applicant</a:t>
            </a:r>
            <a:r>
              <a:rPr sz="20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enjoys</a:t>
            </a:r>
            <a:endParaRPr sz="2000">
              <a:latin typeface="Georgia"/>
              <a:cs typeface="Georgia"/>
            </a:endParaRPr>
          </a:p>
          <a:p>
            <a:pPr marR="5715" algn="r">
              <a:lnSpc>
                <a:spcPts val="2340"/>
              </a:lnSpc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6month</a:t>
            </a:r>
            <a:r>
              <a:rPr sz="20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exclusivity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72028" y="3585971"/>
            <a:ext cx="2676525" cy="1339850"/>
            <a:chOff x="3272028" y="3585971"/>
            <a:chExt cx="2676525" cy="1339850"/>
          </a:xfrm>
        </p:grpSpPr>
        <p:sp>
          <p:nvSpPr>
            <p:cNvPr id="29" name="object 29"/>
            <p:cNvSpPr/>
            <p:nvPr/>
          </p:nvSpPr>
          <p:spPr>
            <a:xfrm>
              <a:off x="3272028" y="3585971"/>
              <a:ext cx="2676144" cy="13395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1370" y="3629405"/>
              <a:ext cx="2537460" cy="1201420"/>
            </a:xfrm>
            <a:custGeom>
              <a:avLst/>
              <a:gdLst/>
              <a:ahLst/>
              <a:cxnLst/>
              <a:rect l="l" t="t" r="r" b="b"/>
              <a:pathLst>
                <a:path w="2537460" h="1201420">
                  <a:moveTo>
                    <a:pt x="2337307" y="0"/>
                  </a:moveTo>
                  <a:lnTo>
                    <a:pt x="200151" y="0"/>
                  </a:lnTo>
                  <a:lnTo>
                    <a:pt x="154275" y="5288"/>
                  </a:lnTo>
                  <a:lnTo>
                    <a:pt x="112152" y="20352"/>
                  </a:lnTo>
                  <a:lnTo>
                    <a:pt x="74988" y="43987"/>
                  </a:lnTo>
                  <a:lnTo>
                    <a:pt x="43987" y="74988"/>
                  </a:lnTo>
                  <a:lnTo>
                    <a:pt x="20352" y="112152"/>
                  </a:lnTo>
                  <a:lnTo>
                    <a:pt x="5288" y="154275"/>
                  </a:lnTo>
                  <a:lnTo>
                    <a:pt x="0" y="200152"/>
                  </a:lnTo>
                  <a:lnTo>
                    <a:pt x="0" y="1000760"/>
                  </a:lnTo>
                  <a:lnTo>
                    <a:pt x="5288" y="1046636"/>
                  </a:lnTo>
                  <a:lnTo>
                    <a:pt x="20352" y="1088759"/>
                  </a:lnTo>
                  <a:lnTo>
                    <a:pt x="43987" y="1125923"/>
                  </a:lnTo>
                  <a:lnTo>
                    <a:pt x="74988" y="1156924"/>
                  </a:lnTo>
                  <a:lnTo>
                    <a:pt x="112152" y="1180559"/>
                  </a:lnTo>
                  <a:lnTo>
                    <a:pt x="154275" y="1195623"/>
                  </a:lnTo>
                  <a:lnTo>
                    <a:pt x="200151" y="1200912"/>
                  </a:lnTo>
                  <a:lnTo>
                    <a:pt x="2337307" y="1200912"/>
                  </a:lnTo>
                  <a:lnTo>
                    <a:pt x="2383184" y="1195623"/>
                  </a:lnTo>
                  <a:lnTo>
                    <a:pt x="2425307" y="1180559"/>
                  </a:lnTo>
                  <a:lnTo>
                    <a:pt x="2462471" y="1156924"/>
                  </a:lnTo>
                  <a:lnTo>
                    <a:pt x="2493472" y="1125923"/>
                  </a:lnTo>
                  <a:lnTo>
                    <a:pt x="2517107" y="1088759"/>
                  </a:lnTo>
                  <a:lnTo>
                    <a:pt x="2532171" y="1046636"/>
                  </a:lnTo>
                  <a:lnTo>
                    <a:pt x="2537459" y="1000760"/>
                  </a:lnTo>
                  <a:lnTo>
                    <a:pt x="2537459" y="200152"/>
                  </a:lnTo>
                  <a:lnTo>
                    <a:pt x="2532171" y="154275"/>
                  </a:lnTo>
                  <a:lnTo>
                    <a:pt x="2517107" y="112152"/>
                  </a:lnTo>
                  <a:lnTo>
                    <a:pt x="2493472" y="74988"/>
                  </a:lnTo>
                  <a:lnTo>
                    <a:pt x="2462471" y="43987"/>
                  </a:lnTo>
                  <a:lnTo>
                    <a:pt x="2425307" y="20352"/>
                  </a:lnTo>
                  <a:lnTo>
                    <a:pt x="2383184" y="5288"/>
                  </a:lnTo>
                  <a:lnTo>
                    <a:pt x="2337307" y="0"/>
                  </a:lnTo>
                  <a:close/>
                </a:path>
              </a:pathLst>
            </a:custGeom>
            <a:solidFill>
              <a:srgbClr val="AF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1370" y="3629405"/>
              <a:ext cx="2537460" cy="1201420"/>
            </a:xfrm>
            <a:custGeom>
              <a:avLst/>
              <a:gdLst/>
              <a:ahLst/>
              <a:cxnLst/>
              <a:rect l="l" t="t" r="r" b="b"/>
              <a:pathLst>
                <a:path w="2537460" h="1201420">
                  <a:moveTo>
                    <a:pt x="0" y="200152"/>
                  </a:moveTo>
                  <a:lnTo>
                    <a:pt x="5288" y="154275"/>
                  </a:lnTo>
                  <a:lnTo>
                    <a:pt x="20352" y="112152"/>
                  </a:lnTo>
                  <a:lnTo>
                    <a:pt x="43987" y="74988"/>
                  </a:lnTo>
                  <a:lnTo>
                    <a:pt x="74988" y="43987"/>
                  </a:lnTo>
                  <a:lnTo>
                    <a:pt x="112152" y="20352"/>
                  </a:lnTo>
                  <a:lnTo>
                    <a:pt x="154275" y="5288"/>
                  </a:lnTo>
                  <a:lnTo>
                    <a:pt x="200151" y="0"/>
                  </a:lnTo>
                  <a:lnTo>
                    <a:pt x="2337307" y="0"/>
                  </a:lnTo>
                  <a:lnTo>
                    <a:pt x="2383184" y="5288"/>
                  </a:lnTo>
                  <a:lnTo>
                    <a:pt x="2425307" y="20352"/>
                  </a:lnTo>
                  <a:lnTo>
                    <a:pt x="2462471" y="43987"/>
                  </a:lnTo>
                  <a:lnTo>
                    <a:pt x="2493472" y="74988"/>
                  </a:lnTo>
                  <a:lnTo>
                    <a:pt x="2517107" y="112152"/>
                  </a:lnTo>
                  <a:lnTo>
                    <a:pt x="2532171" y="154275"/>
                  </a:lnTo>
                  <a:lnTo>
                    <a:pt x="2537459" y="200152"/>
                  </a:lnTo>
                  <a:lnTo>
                    <a:pt x="2537459" y="1000760"/>
                  </a:lnTo>
                  <a:lnTo>
                    <a:pt x="2532171" y="1046636"/>
                  </a:lnTo>
                  <a:lnTo>
                    <a:pt x="2517107" y="1088759"/>
                  </a:lnTo>
                  <a:lnTo>
                    <a:pt x="2493472" y="1125923"/>
                  </a:lnTo>
                  <a:lnTo>
                    <a:pt x="2462471" y="1156924"/>
                  </a:lnTo>
                  <a:lnTo>
                    <a:pt x="2425307" y="1180559"/>
                  </a:lnTo>
                  <a:lnTo>
                    <a:pt x="2383184" y="1195623"/>
                  </a:lnTo>
                  <a:lnTo>
                    <a:pt x="2337307" y="1200912"/>
                  </a:lnTo>
                  <a:lnTo>
                    <a:pt x="200151" y="1200912"/>
                  </a:lnTo>
                  <a:lnTo>
                    <a:pt x="154275" y="1195623"/>
                  </a:lnTo>
                  <a:lnTo>
                    <a:pt x="112152" y="1180559"/>
                  </a:lnTo>
                  <a:lnTo>
                    <a:pt x="74988" y="1156924"/>
                  </a:lnTo>
                  <a:lnTo>
                    <a:pt x="43987" y="1125923"/>
                  </a:lnTo>
                  <a:lnTo>
                    <a:pt x="20352" y="1088759"/>
                  </a:lnTo>
                  <a:lnTo>
                    <a:pt x="5288" y="1046636"/>
                  </a:lnTo>
                  <a:lnTo>
                    <a:pt x="0" y="1000760"/>
                  </a:lnTo>
                  <a:lnTo>
                    <a:pt x="0" y="200152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758310" y="3800957"/>
            <a:ext cx="1704339" cy="7480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000" spc="-5" dirty="0">
                <a:latin typeface="Georgia"/>
                <a:cs typeface="Georgia"/>
              </a:rPr>
              <a:t>505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(j)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000" dirty="0">
                <a:latin typeface="Georgia"/>
                <a:cs typeface="Georgia"/>
              </a:rPr>
              <a:t>MA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generics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1259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ANDA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6425"/>
            <a:ext cx="7964170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Applications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termed "abbreviated" </a:t>
            </a:r>
            <a:r>
              <a:rPr sz="2400" dirty="0">
                <a:latin typeface="Georgia"/>
                <a:cs typeface="Georgia"/>
              </a:rPr>
              <a:t>as </a:t>
            </a:r>
            <a:r>
              <a:rPr sz="2400" spc="-5" dirty="0">
                <a:latin typeface="Georgia"/>
                <a:cs typeface="Georgia"/>
              </a:rPr>
              <a:t>preclinical</a:t>
            </a:r>
            <a:r>
              <a:rPr sz="2400" spc="2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endParaRPr sz="2400">
              <a:latin typeface="Georgia"/>
              <a:cs typeface="Georgia"/>
            </a:endParaRPr>
          </a:p>
          <a:p>
            <a:pPr marL="26860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Georgia"/>
                <a:cs typeface="Georgia"/>
              </a:rPr>
              <a:t>clinical data </a:t>
            </a:r>
            <a:r>
              <a:rPr sz="2400" dirty="0">
                <a:latin typeface="Georgia"/>
                <a:cs typeface="Georgia"/>
              </a:rPr>
              <a:t>is not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required</a:t>
            </a:r>
            <a:endParaRPr sz="24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Reviewers focus </a:t>
            </a:r>
            <a:r>
              <a:rPr sz="2400" dirty="0">
                <a:latin typeface="Georgia"/>
                <a:cs typeface="Georgia"/>
              </a:rPr>
              <a:t>on </a:t>
            </a:r>
            <a:r>
              <a:rPr sz="2400" spc="-5" dirty="0">
                <a:latin typeface="Georgia"/>
                <a:cs typeface="Georgia"/>
              </a:rPr>
              <a:t>bioequivalence data, chemistry </a:t>
            </a:r>
            <a:r>
              <a:rPr sz="2400" dirty="0">
                <a:latin typeface="Georgia"/>
                <a:cs typeface="Georgia"/>
              </a:rPr>
              <a:t>and  microbiology </a:t>
            </a:r>
            <a:r>
              <a:rPr sz="2400" spc="-5" dirty="0">
                <a:latin typeface="Georgia"/>
                <a:cs typeface="Georgia"/>
              </a:rPr>
              <a:t>data, requests for plant </a:t>
            </a:r>
            <a:r>
              <a:rPr sz="2400" dirty="0">
                <a:latin typeface="Georgia"/>
                <a:cs typeface="Georgia"/>
              </a:rPr>
              <a:t>inspection, and  </a:t>
            </a:r>
            <a:r>
              <a:rPr sz="2400" spc="-5" dirty="0">
                <a:latin typeface="Georgia"/>
                <a:cs typeface="Georgia"/>
              </a:rPr>
              <a:t>drug labelling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information.</a:t>
            </a:r>
            <a:endParaRPr sz="2400">
              <a:latin typeface="Georgia"/>
              <a:cs typeface="Georgia"/>
            </a:endParaRPr>
          </a:p>
          <a:p>
            <a:pPr marL="268605" marR="5715" indent="-256540" algn="just">
              <a:lnSpc>
                <a:spcPct val="110000"/>
              </a:lnSpc>
              <a:spcBef>
                <a:spcPts val="6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A generic </a:t>
            </a:r>
            <a:r>
              <a:rPr sz="2400" spc="-5" dirty="0">
                <a:latin typeface="Georgia"/>
                <a:cs typeface="Georgia"/>
              </a:rPr>
              <a:t>drug </a:t>
            </a:r>
            <a:r>
              <a:rPr sz="2400" dirty="0">
                <a:latin typeface="Georgia"/>
                <a:cs typeface="Georgia"/>
              </a:rPr>
              <a:t>must </a:t>
            </a:r>
            <a:r>
              <a:rPr sz="2400" spc="5" dirty="0">
                <a:latin typeface="Georgia"/>
                <a:cs typeface="Georgia"/>
              </a:rPr>
              <a:t>be </a:t>
            </a:r>
            <a:r>
              <a:rPr sz="2400" spc="-5" dirty="0">
                <a:latin typeface="Georgia"/>
                <a:cs typeface="Georgia"/>
              </a:rPr>
              <a:t>comparable to </a:t>
            </a:r>
            <a:r>
              <a:rPr sz="2400" dirty="0">
                <a:latin typeface="Georgia"/>
                <a:cs typeface="Georgia"/>
              </a:rPr>
              <a:t>an innovator </a:t>
            </a:r>
            <a:r>
              <a:rPr sz="2400" spc="-5" dirty="0">
                <a:latin typeface="Georgia"/>
                <a:cs typeface="Georgia"/>
              </a:rPr>
              <a:t>drug 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dosage form, strength, </a:t>
            </a:r>
            <a:r>
              <a:rPr sz="2400" dirty="0">
                <a:latin typeface="Georgia"/>
                <a:cs typeface="Georgia"/>
              </a:rPr>
              <a:t>route of </a:t>
            </a:r>
            <a:r>
              <a:rPr sz="2400" spc="-5" dirty="0">
                <a:latin typeface="Georgia"/>
                <a:cs typeface="Georgia"/>
              </a:rPr>
              <a:t>administration,  quality, performance characteristics </a:t>
            </a:r>
            <a:r>
              <a:rPr sz="2400" dirty="0">
                <a:latin typeface="Georgia"/>
                <a:cs typeface="Georgia"/>
              </a:rPr>
              <a:t>and intended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use</a:t>
            </a:r>
            <a:endParaRPr sz="2400">
              <a:latin typeface="Georgia"/>
              <a:cs typeface="Georgia"/>
            </a:endParaRPr>
          </a:p>
          <a:p>
            <a:pPr marL="268605" marR="6350" indent="-256540" algn="just">
              <a:lnSpc>
                <a:spcPct val="11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Once approved, </a:t>
            </a:r>
            <a:r>
              <a:rPr sz="2400" dirty="0">
                <a:latin typeface="Georgia"/>
                <a:cs typeface="Georgia"/>
              </a:rPr>
              <a:t>an applicant may </a:t>
            </a:r>
            <a:r>
              <a:rPr sz="2400" spc="-5" dirty="0">
                <a:latin typeface="Georgia"/>
                <a:cs typeface="Georgia"/>
              </a:rPr>
              <a:t>manufacture and  </a:t>
            </a:r>
            <a:r>
              <a:rPr sz="2400" dirty="0">
                <a:latin typeface="Georgia"/>
                <a:cs typeface="Georgia"/>
              </a:rPr>
              <a:t>market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generic </a:t>
            </a:r>
            <a:r>
              <a:rPr sz="2400" spc="-5" dirty="0">
                <a:latin typeface="Georgia"/>
                <a:cs typeface="Georgia"/>
              </a:rPr>
              <a:t>drug product to provide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safe,  </a:t>
            </a:r>
            <a:r>
              <a:rPr sz="2400" spc="-5" dirty="0">
                <a:latin typeface="Georgia"/>
                <a:cs typeface="Georgia"/>
              </a:rPr>
              <a:t>effective, low cost </a:t>
            </a:r>
            <a:r>
              <a:rPr sz="2400" dirty="0">
                <a:latin typeface="Georgia"/>
                <a:cs typeface="Georgia"/>
              </a:rPr>
              <a:t>alternative </a:t>
            </a:r>
            <a:r>
              <a:rPr sz="2400" spc="-5" dirty="0">
                <a:latin typeface="Georgia"/>
                <a:cs typeface="Georgia"/>
              </a:rPr>
              <a:t>to the </a:t>
            </a:r>
            <a:r>
              <a:rPr sz="2400" dirty="0">
                <a:latin typeface="Georgia"/>
                <a:cs typeface="Georgia"/>
              </a:rPr>
              <a:t>American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public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Applicable </a:t>
            </a:r>
            <a:r>
              <a:rPr spc="-15" dirty="0"/>
              <a:t>Regulations, </a:t>
            </a:r>
            <a:r>
              <a:rPr spc="-25" dirty="0"/>
              <a:t>Policies </a:t>
            </a:r>
            <a:r>
              <a:rPr dirty="0"/>
              <a:t>&amp;  </a:t>
            </a:r>
            <a:r>
              <a:rPr spc="-20" dirty="0"/>
              <a:t>Procedures</a:t>
            </a:r>
            <a:r>
              <a:rPr spc="-5" dirty="0"/>
              <a:t> </a:t>
            </a:r>
            <a:r>
              <a:rPr spc="-10" dirty="0"/>
              <a:t>(ANDA)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732957"/>
            <a:ext cx="7962265" cy="1326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2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21CFR</a:t>
            </a:r>
            <a:endParaRPr sz="2800">
              <a:latin typeface="Georgia"/>
              <a:cs typeface="Georgia"/>
            </a:endParaRPr>
          </a:p>
          <a:p>
            <a:pPr marL="561340" marR="5080" indent="-247650">
              <a:lnSpc>
                <a:spcPct val="100000"/>
              </a:lnSpc>
              <a:spcBef>
                <a:spcPts val="315"/>
              </a:spcBef>
              <a:tabLst>
                <a:tab pos="561340" algn="l"/>
                <a:tab pos="1377950" algn="l"/>
                <a:tab pos="2289175" algn="l"/>
                <a:tab pos="2593340" algn="l"/>
                <a:tab pos="4629150" algn="l"/>
                <a:tab pos="5249545" algn="l"/>
                <a:tab pos="6118225" algn="l"/>
                <a:tab pos="7656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P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rt	314	:	Appl</a:t>
            </a:r>
            <a:r>
              <a:rPr sz="2600" spc="5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</a:t>
            </a:r>
            <a:r>
              <a:rPr sz="2600" spc="-15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tion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s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fo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FD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	Approval	to 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Market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New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Drug or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an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Antibiotic</a:t>
            </a:r>
            <a:r>
              <a:rPr sz="2600" spc="-7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Drug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070987"/>
            <a:ext cx="5502910" cy="215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 marR="5080" indent="-247650">
              <a:lnSpc>
                <a:spcPct val="100000"/>
              </a:lnSpc>
              <a:spcBef>
                <a:spcPts val="105"/>
              </a:spcBef>
              <a:tabLst>
                <a:tab pos="561340" algn="l"/>
                <a:tab pos="1425575" algn="l"/>
                <a:tab pos="2242185" algn="l"/>
                <a:tab pos="2593340" algn="l"/>
                <a:tab pos="493712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P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rt	320	:	Bioa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v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ailabil</a:t>
            </a:r>
            <a:r>
              <a:rPr sz="2600" spc="5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600" spc="-15" dirty="0">
                <a:solidFill>
                  <a:srgbClr val="438085"/>
                </a:solidFill>
                <a:latin typeface="Georgia"/>
                <a:cs typeface="Georgia"/>
              </a:rPr>
              <a:t>t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y	and 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Requirements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  <a:tab pos="212661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Part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 310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: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New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Drugs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29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MaPPs: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1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Chapter 5200 -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Generic</a:t>
            </a:r>
            <a:r>
              <a:rPr sz="26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Drugs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9177" y="3070987"/>
            <a:ext cx="22383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Bioequivalence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2726" y="27813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26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Data</a:t>
            </a:r>
            <a:r>
              <a:rPr sz="4000" spc="-5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581390" y="27813"/>
            <a:ext cx="27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28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1990089"/>
            <a:ext cx="8153400" cy="341630"/>
            <a:chOff x="533400" y="1990089"/>
            <a:chExt cx="8153400" cy="341630"/>
          </a:xfrm>
        </p:grpSpPr>
        <p:sp>
          <p:nvSpPr>
            <p:cNvPr id="5" name="object 5"/>
            <p:cNvSpPr/>
            <p:nvPr/>
          </p:nvSpPr>
          <p:spPr>
            <a:xfrm>
              <a:off x="533400" y="1996452"/>
              <a:ext cx="8153400" cy="335280"/>
            </a:xfrm>
            <a:custGeom>
              <a:avLst/>
              <a:gdLst/>
              <a:ahLst/>
              <a:cxnLst/>
              <a:rect l="l" t="t" r="r" b="b"/>
              <a:pathLst>
                <a:path w="8153400" h="335280">
                  <a:moveTo>
                    <a:pt x="8153400" y="0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335267"/>
                  </a:lnTo>
                  <a:lnTo>
                    <a:pt x="2895600" y="335267"/>
                  </a:lnTo>
                  <a:lnTo>
                    <a:pt x="8153400" y="335267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5C92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1996439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0" y="0"/>
                  </a:moveTo>
                  <a:lnTo>
                    <a:pt x="8153400" y="0"/>
                  </a:lnTo>
                </a:path>
              </a:pathLst>
            </a:custGeom>
            <a:ln w="12700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33400" y="3337559"/>
            <a:ext cx="8153400" cy="579120"/>
          </a:xfrm>
          <a:custGeom>
            <a:avLst/>
            <a:gdLst/>
            <a:ahLst/>
            <a:cxnLst/>
            <a:rect l="l" t="t" r="r" b="b"/>
            <a:pathLst>
              <a:path w="8153400" h="579120">
                <a:moveTo>
                  <a:pt x="8153400" y="0"/>
                </a:moveTo>
                <a:lnTo>
                  <a:pt x="2895600" y="0"/>
                </a:lnTo>
                <a:lnTo>
                  <a:pt x="0" y="0"/>
                </a:lnTo>
                <a:lnTo>
                  <a:pt x="0" y="579120"/>
                </a:lnTo>
                <a:lnTo>
                  <a:pt x="2895600" y="579120"/>
                </a:lnTo>
                <a:lnTo>
                  <a:pt x="8153400" y="579120"/>
                </a:lnTo>
                <a:lnTo>
                  <a:pt x="8153400" y="0"/>
                </a:lnTo>
                <a:close/>
              </a:path>
            </a:pathLst>
          </a:custGeom>
          <a:solidFill>
            <a:srgbClr val="5C92B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33400" y="5836920"/>
            <a:ext cx="8153400" cy="341630"/>
            <a:chOff x="533400" y="5836920"/>
            <a:chExt cx="8153400" cy="341630"/>
          </a:xfrm>
        </p:grpSpPr>
        <p:sp>
          <p:nvSpPr>
            <p:cNvPr id="9" name="object 9"/>
            <p:cNvSpPr/>
            <p:nvPr/>
          </p:nvSpPr>
          <p:spPr>
            <a:xfrm>
              <a:off x="533400" y="5836920"/>
              <a:ext cx="8153400" cy="335280"/>
            </a:xfrm>
            <a:custGeom>
              <a:avLst/>
              <a:gdLst/>
              <a:ahLst/>
              <a:cxnLst/>
              <a:rect l="l" t="t" r="r" b="b"/>
              <a:pathLst>
                <a:path w="8153400" h="335279">
                  <a:moveTo>
                    <a:pt x="8153400" y="0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335280"/>
                  </a:lnTo>
                  <a:lnTo>
                    <a:pt x="2895600" y="335280"/>
                  </a:lnTo>
                  <a:lnTo>
                    <a:pt x="8153400" y="33528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5C92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6172200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0" y="0"/>
                  </a:moveTo>
                  <a:lnTo>
                    <a:pt x="8153400" y="0"/>
                  </a:lnTo>
                </a:path>
              </a:pathLst>
            </a:custGeom>
            <a:ln w="12700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400" y="1930804"/>
            <a:ext cx="8153400" cy="697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25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Site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Registration	</a:t>
            </a:r>
            <a:r>
              <a:rPr sz="1600" spc="-10" dirty="0">
                <a:latin typeface="Georgia"/>
                <a:cs typeface="Georgia"/>
              </a:rPr>
              <a:t>Yes</a:t>
            </a:r>
            <a:endParaRPr sz="16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725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Plant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GMP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approval	US FDA Audit of </a:t>
            </a:r>
            <a:r>
              <a:rPr sz="1600" spc="-10" dirty="0">
                <a:latin typeface="Georgia"/>
                <a:cs typeface="Georgia"/>
              </a:rPr>
              <a:t>both </a:t>
            </a:r>
            <a:r>
              <a:rPr sz="1600" spc="-5" dirty="0">
                <a:latin typeface="Georgia"/>
                <a:cs typeface="Georgia"/>
              </a:rPr>
              <a:t>API and FP</a:t>
            </a:r>
            <a:r>
              <a:rPr sz="1600" spc="1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manufacture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" y="2667000"/>
            <a:ext cx="81534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Zone	Zone I &amp;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3031362"/>
            <a:ext cx="520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8300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Requirements	25</a:t>
            </a:r>
            <a:r>
              <a:rPr sz="1600" spc="-10" dirty="0">
                <a:latin typeface="Symbol"/>
                <a:cs typeface="Symbol"/>
              </a:rPr>
              <a:t>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± 2</a:t>
            </a:r>
            <a:r>
              <a:rPr sz="1600" spc="-5" dirty="0">
                <a:latin typeface="Symbol"/>
                <a:cs typeface="Symbol"/>
              </a:rPr>
              <a:t>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C; 60% ± </a:t>
            </a:r>
            <a:r>
              <a:rPr sz="1600" spc="-10" dirty="0">
                <a:latin typeface="Georgia"/>
                <a:cs typeface="Georgia"/>
              </a:rPr>
              <a:t>5%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40" y="3486734"/>
            <a:ext cx="2360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No. of </a:t>
            </a:r>
            <a:r>
              <a:rPr sz="1600" spc="-10" dirty="0">
                <a:latin typeface="Georgia"/>
                <a:cs typeface="Georgia"/>
              </a:rPr>
              <a:t>submission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batches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1075" y="3365119"/>
            <a:ext cx="5008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One </a:t>
            </a:r>
            <a:r>
              <a:rPr sz="1600" spc="-10" dirty="0">
                <a:latin typeface="Georgia"/>
                <a:cs typeface="Georgia"/>
              </a:rPr>
              <a:t>pilot scale </a:t>
            </a:r>
            <a:r>
              <a:rPr sz="1600" spc="-5" dirty="0">
                <a:latin typeface="Georgia"/>
                <a:cs typeface="Georgia"/>
              </a:rPr>
              <a:t>or minimum 100,000 units </a:t>
            </a:r>
            <a:r>
              <a:rPr sz="1600" spc="-10" dirty="0">
                <a:latin typeface="Georgia"/>
                <a:cs typeface="Georgia"/>
              </a:rPr>
              <a:t>whichever</a:t>
            </a:r>
            <a:r>
              <a:rPr sz="1600" spc="229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higher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3944492"/>
            <a:ext cx="3296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8300" algn="l"/>
              </a:tabLst>
            </a:pPr>
            <a:r>
              <a:rPr sz="1600" spc="-10" dirty="0">
                <a:latin typeface="Georgia"/>
                <a:cs typeface="Georgia"/>
              </a:rPr>
              <a:t>S</a:t>
            </a:r>
            <a:r>
              <a:rPr sz="1600" spc="-5" dirty="0">
                <a:latin typeface="Georgia"/>
                <a:cs typeface="Georgia"/>
              </a:rPr>
              <a:t>ta</a:t>
            </a:r>
            <a:r>
              <a:rPr sz="1600" spc="-15" dirty="0">
                <a:latin typeface="Georgia"/>
                <a:cs typeface="Georgia"/>
              </a:rPr>
              <a:t>b</a:t>
            </a:r>
            <a:r>
              <a:rPr sz="1600" spc="-5" dirty="0">
                <a:latin typeface="Georgia"/>
                <a:cs typeface="Georgia"/>
              </a:rPr>
              <a:t>ility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</a:t>
            </a:r>
            <a:r>
              <a:rPr sz="1600" dirty="0">
                <a:latin typeface="Georgia"/>
                <a:cs typeface="Georgia"/>
              </a:rPr>
              <a:t>u</a:t>
            </a:r>
            <a:r>
              <a:rPr sz="1600" spc="-5" dirty="0">
                <a:latin typeface="Georgia"/>
                <a:cs typeface="Georgia"/>
              </a:rPr>
              <a:t>id</a:t>
            </a:r>
            <a:r>
              <a:rPr sz="1600" spc="-15" dirty="0">
                <a:latin typeface="Georgia"/>
                <a:cs typeface="Georgia"/>
              </a:rPr>
              <a:t>e</a:t>
            </a:r>
            <a:r>
              <a:rPr sz="1600" spc="-10" dirty="0">
                <a:latin typeface="Georgia"/>
                <a:cs typeface="Georgia"/>
              </a:rPr>
              <a:t>line</a:t>
            </a:r>
            <a:r>
              <a:rPr sz="1600" spc="-5" dirty="0">
                <a:latin typeface="Georgia"/>
                <a:cs typeface="Georgia"/>
              </a:rPr>
              <a:t>s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-15" dirty="0">
                <a:latin typeface="Georgia"/>
                <a:cs typeface="Georgia"/>
              </a:rPr>
              <a:t>f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-20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enc</a:t>
            </a:r>
            <a:r>
              <a:rPr sz="1600" spc="-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5" dirty="0">
                <a:latin typeface="Georgia"/>
                <a:cs typeface="Georgia"/>
              </a:rPr>
              <a:t>ICH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00" y="4251959"/>
            <a:ext cx="81534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data	</a:t>
            </a:r>
            <a:r>
              <a:rPr sz="1600" spc="-5" dirty="0">
                <a:latin typeface="Georgia"/>
                <a:cs typeface="Georgia"/>
              </a:rPr>
              <a:t>3 months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140" y="4736972"/>
            <a:ext cx="1931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BE study for </a:t>
            </a:r>
            <a:r>
              <a:rPr sz="1600" spc="-10" dirty="0">
                <a:latin typeface="Georgia"/>
                <a:cs typeface="Georgia"/>
              </a:rPr>
              <a:t>generics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8375" y="4615053"/>
            <a:ext cx="4881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Against US </a:t>
            </a:r>
            <a:r>
              <a:rPr sz="1600" spc="-10" dirty="0">
                <a:latin typeface="Georgia"/>
                <a:cs typeface="Georgia"/>
              </a:rPr>
              <a:t>reference listed drug </a:t>
            </a:r>
            <a:r>
              <a:rPr sz="1600" spc="-5" dirty="0">
                <a:latin typeface="Georgia"/>
                <a:cs typeface="Georgia"/>
              </a:rPr>
              <a:t>(RLD) in any country  </a:t>
            </a:r>
            <a:r>
              <a:rPr sz="1600" spc="-10" dirty="0">
                <a:latin typeface="Georgia"/>
                <a:cs typeface="Georgia"/>
              </a:rPr>
              <a:t>by </a:t>
            </a:r>
            <a:r>
              <a:rPr sz="1600" spc="-5" dirty="0">
                <a:latin typeface="Georgia"/>
                <a:cs typeface="Georgia"/>
              </a:rPr>
              <a:t>USFDA app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CRO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400" y="5166359"/>
            <a:ext cx="81534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  <a:tabLst>
                <a:tab pos="2987040" algn="l"/>
              </a:tabLst>
            </a:pPr>
            <a:r>
              <a:rPr sz="1600" spc="-10" dirty="0">
                <a:latin typeface="Georgia"/>
                <a:cs typeface="Georgia"/>
              </a:rPr>
              <a:t>Major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Holdup	Patent non-infringement, FDA audit,</a:t>
            </a:r>
            <a:r>
              <a:rPr sz="1600" spc="1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competition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3400" y="5437733"/>
            <a:ext cx="8153400" cy="6959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19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Dossier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format	CTD</a:t>
            </a:r>
            <a:endParaRPr sz="16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720"/>
              </a:spcBef>
              <a:tabLst>
                <a:tab pos="2987040" algn="l"/>
              </a:tabLst>
            </a:pPr>
            <a:r>
              <a:rPr sz="1600" spc="-10" dirty="0">
                <a:latin typeface="Georgia"/>
                <a:cs typeface="Georgia"/>
              </a:rPr>
              <a:t>Registration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time	</a:t>
            </a:r>
            <a:r>
              <a:rPr sz="1600" spc="-5" dirty="0">
                <a:latin typeface="Georgia"/>
                <a:cs typeface="Georgia"/>
              </a:rPr>
              <a:t>12-24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months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887" y="494538"/>
            <a:ext cx="3809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Drug </a:t>
            </a:r>
            <a:r>
              <a:rPr sz="1800" b="1" spc="-5" dirty="0">
                <a:solidFill>
                  <a:srgbClr val="000000"/>
                </a:solidFill>
                <a:latin typeface="Georgia"/>
                <a:cs typeface="Georgia"/>
              </a:rPr>
              <a:t>Registration Process </a:t>
            </a: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in</a:t>
            </a:r>
            <a:r>
              <a:rPr sz="1800" b="1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Georgia"/>
                <a:cs typeface="Georgia"/>
              </a:rPr>
              <a:t>US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761" y="942594"/>
            <a:ext cx="4572000" cy="2216150"/>
            <a:chOff x="381761" y="942594"/>
            <a:chExt cx="4572000" cy="2216150"/>
          </a:xfrm>
        </p:grpSpPr>
        <p:sp>
          <p:nvSpPr>
            <p:cNvPr id="5" name="object 5"/>
            <p:cNvSpPr/>
            <p:nvPr/>
          </p:nvSpPr>
          <p:spPr>
            <a:xfrm>
              <a:off x="381761" y="942594"/>
              <a:ext cx="4572000" cy="553720"/>
            </a:xfrm>
            <a:custGeom>
              <a:avLst/>
              <a:gdLst/>
              <a:ahLst/>
              <a:cxnLst/>
              <a:rect l="l" t="t" r="r" b="b"/>
              <a:pathLst>
                <a:path w="4572000" h="553719">
                  <a:moveTo>
                    <a:pt x="4516628" y="0"/>
                  </a:moveTo>
                  <a:lnTo>
                    <a:pt x="55321" y="0"/>
                  </a:lnTo>
                  <a:lnTo>
                    <a:pt x="33786" y="4347"/>
                  </a:lnTo>
                  <a:lnTo>
                    <a:pt x="16202" y="16208"/>
                  </a:lnTo>
                  <a:lnTo>
                    <a:pt x="4346" y="33807"/>
                  </a:lnTo>
                  <a:lnTo>
                    <a:pt x="0" y="55371"/>
                  </a:lnTo>
                  <a:lnTo>
                    <a:pt x="0" y="497839"/>
                  </a:lnTo>
                  <a:lnTo>
                    <a:pt x="4346" y="519404"/>
                  </a:lnTo>
                  <a:lnTo>
                    <a:pt x="16202" y="537003"/>
                  </a:lnTo>
                  <a:lnTo>
                    <a:pt x="33786" y="548864"/>
                  </a:lnTo>
                  <a:lnTo>
                    <a:pt x="55321" y="553211"/>
                  </a:lnTo>
                  <a:lnTo>
                    <a:pt x="4516628" y="553211"/>
                  </a:lnTo>
                  <a:lnTo>
                    <a:pt x="4538192" y="548864"/>
                  </a:lnTo>
                  <a:lnTo>
                    <a:pt x="4555791" y="537003"/>
                  </a:lnTo>
                  <a:lnTo>
                    <a:pt x="4567652" y="519404"/>
                  </a:lnTo>
                  <a:lnTo>
                    <a:pt x="4572000" y="497839"/>
                  </a:lnTo>
                  <a:lnTo>
                    <a:pt x="4572000" y="55371"/>
                  </a:lnTo>
                  <a:lnTo>
                    <a:pt x="4567652" y="33807"/>
                  </a:lnTo>
                  <a:lnTo>
                    <a:pt x="4555791" y="16208"/>
                  </a:lnTo>
                  <a:lnTo>
                    <a:pt x="4538192" y="4347"/>
                  </a:lnTo>
                  <a:lnTo>
                    <a:pt x="451662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2032" y="1530095"/>
              <a:ext cx="249936" cy="20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" y="1773174"/>
              <a:ext cx="4572000" cy="554990"/>
            </a:xfrm>
            <a:custGeom>
              <a:avLst/>
              <a:gdLst/>
              <a:ahLst/>
              <a:cxnLst/>
              <a:rect l="l" t="t" r="r" b="b"/>
              <a:pathLst>
                <a:path w="4572000" h="554989">
                  <a:moveTo>
                    <a:pt x="4516501" y="0"/>
                  </a:moveTo>
                  <a:lnTo>
                    <a:pt x="55473" y="0"/>
                  </a:lnTo>
                  <a:lnTo>
                    <a:pt x="33882" y="4367"/>
                  </a:lnTo>
                  <a:lnTo>
                    <a:pt x="16249" y="16271"/>
                  </a:lnTo>
                  <a:lnTo>
                    <a:pt x="4360" y="33914"/>
                  </a:lnTo>
                  <a:lnTo>
                    <a:pt x="0" y="55499"/>
                  </a:lnTo>
                  <a:lnTo>
                    <a:pt x="0" y="499237"/>
                  </a:lnTo>
                  <a:lnTo>
                    <a:pt x="4360" y="520821"/>
                  </a:lnTo>
                  <a:lnTo>
                    <a:pt x="16249" y="538464"/>
                  </a:lnTo>
                  <a:lnTo>
                    <a:pt x="33882" y="550368"/>
                  </a:lnTo>
                  <a:lnTo>
                    <a:pt x="55473" y="554736"/>
                  </a:lnTo>
                  <a:lnTo>
                    <a:pt x="4516501" y="554736"/>
                  </a:lnTo>
                  <a:lnTo>
                    <a:pt x="4538085" y="550368"/>
                  </a:lnTo>
                  <a:lnTo>
                    <a:pt x="4555728" y="538464"/>
                  </a:lnTo>
                  <a:lnTo>
                    <a:pt x="4567632" y="520821"/>
                  </a:lnTo>
                  <a:lnTo>
                    <a:pt x="4572000" y="499237"/>
                  </a:lnTo>
                  <a:lnTo>
                    <a:pt x="4572000" y="55499"/>
                  </a:lnTo>
                  <a:lnTo>
                    <a:pt x="4567632" y="33914"/>
                  </a:lnTo>
                  <a:lnTo>
                    <a:pt x="4555728" y="16271"/>
                  </a:lnTo>
                  <a:lnTo>
                    <a:pt x="4538085" y="4367"/>
                  </a:lnTo>
                  <a:lnTo>
                    <a:pt x="451650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2032" y="2360676"/>
              <a:ext cx="249936" cy="208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761" y="2603754"/>
              <a:ext cx="4572000" cy="554990"/>
            </a:xfrm>
            <a:custGeom>
              <a:avLst/>
              <a:gdLst/>
              <a:ahLst/>
              <a:cxnLst/>
              <a:rect l="l" t="t" r="r" b="b"/>
              <a:pathLst>
                <a:path w="4572000" h="554989">
                  <a:moveTo>
                    <a:pt x="4516501" y="0"/>
                  </a:moveTo>
                  <a:lnTo>
                    <a:pt x="55473" y="0"/>
                  </a:lnTo>
                  <a:lnTo>
                    <a:pt x="33882" y="4367"/>
                  </a:lnTo>
                  <a:lnTo>
                    <a:pt x="16249" y="16271"/>
                  </a:lnTo>
                  <a:lnTo>
                    <a:pt x="4360" y="33914"/>
                  </a:lnTo>
                  <a:lnTo>
                    <a:pt x="0" y="55499"/>
                  </a:lnTo>
                  <a:lnTo>
                    <a:pt x="0" y="499237"/>
                  </a:lnTo>
                  <a:lnTo>
                    <a:pt x="4360" y="520821"/>
                  </a:lnTo>
                  <a:lnTo>
                    <a:pt x="16249" y="538464"/>
                  </a:lnTo>
                  <a:lnTo>
                    <a:pt x="33882" y="550368"/>
                  </a:lnTo>
                  <a:lnTo>
                    <a:pt x="55473" y="554736"/>
                  </a:lnTo>
                  <a:lnTo>
                    <a:pt x="4516501" y="554736"/>
                  </a:lnTo>
                  <a:lnTo>
                    <a:pt x="4538085" y="550368"/>
                  </a:lnTo>
                  <a:lnTo>
                    <a:pt x="4555728" y="538464"/>
                  </a:lnTo>
                  <a:lnTo>
                    <a:pt x="4567632" y="520821"/>
                  </a:lnTo>
                  <a:lnTo>
                    <a:pt x="4572000" y="499237"/>
                  </a:lnTo>
                  <a:lnTo>
                    <a:pt x="4572000" y="55499"/>
                  </a:lnTo>
                  <a:lnTo>
                    <a:pt x="4567632" y="33914"/>
                  </a:lnTo>
                  <a:lnTo>
                    <a:pt x="4555728" y="16271"/>
                  </a:lnTo>
                  <a:lnTo>
                    <a:pt x="4538085" y="4367"/>
                  </a:lnTo>
                  <a:lnTo>
                    <a:pt x="451650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47115" y="873658"/>
            <a:ext cx="3438525" cy="21336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4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Pre NDA</a:t>
            </a:r>
            <a:r>
              <a:rPr sz="16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Meeting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9-12 months prior to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NDA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submission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Filing of NDA to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FDA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Application sent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CDER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1761" y="3192779"/>
            <a:ext cx="4572000" cy="796290"/>
            <a:chOff x="381761" y="3192779"/>
            <a:chExt cx="4572000" cy="796290"/>
          </a:xfrm>
        </p:grpSpPr>
        <p:sp>
          <p:nvSpPr>
            <p:cNvPr id="12" name="object 12"/>
            <p:cNvSpPr/>
            <p:nvPr/>
          </p:nvSpPr>
          <p:spPr>
            <a:xfrm>
              <a:off x="2542032" y="3192779"/>
              <a:ext cx="249936" cy="207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761" y="3435857"/>
              <a:ext cx="4572000" cy="553720"/>
            </a:xfrm>
            <a:custGeom>
              <a:avLst/>
              <a:gdLst/>
              <a:ahLst/>
              <a:cxnLst/>
              <a:rect l="l" t="t" r="r" b="b"/>
              <a:pathLst>
                <a:path w="4572000" h="553720">
                  <a:moveTo>
                    <a:pt x="4516628" y="0"/>
                  </a:moveTo>
                  <a:lnTo>
                    <a:pt x="55321" y="0"/>
                  </a:lnTo>
                  <a:lnTo>
                    <a:pt x="33786" y="4347"/>
                  </a:lnTo>
                  <a:lnTo>
                    <a:pt x="16202" y="16208"/>
                  </a:lnTo>
                  <a:lnTo>
                    <a:pt x="4346" y="33807"/>
                  </a:lnTo>
                  <a:lnTo>
                    <a:pt x="0" y="55371"/>
                  </a:lnTo>
                  <a:lnTo>
                    <a:pt x="0" y="497839"/>
                  </a:lnTo>
                  <a:lnTo>
                    <a:pt x="4346" y="519404"/>
                  </a:lnTo>
                  <a:lnTo>
                    <a:pt x="16202" y="537003"/>
                  </a:lnTo>
                  <a:lnTo>
                    <a:pt x="33786" y="548864"/>
                  </a:lnTo>
                  <a:lnTo>
                    <a:pt x="55321" y="553211"/>
                  </a:lnTo>
                  <a:lnTo>
                    <a:pt x="4516628" y="553211"/>
                  </a:lnTo>
                  <a:lnTo>
                    <a:pt x="4538192" y="548864"/>
                  </a:lnTo>
                  <a:lnTo>
                    <a:pt x="4555791" y="537003"/>
                  </a:lnTo>
                  <a:lnTo>
                    <a:pt x="4567652" y="519404"/>
                  </a:lnTo>
                  <a:lnTo>
                    <a:pt x="4572000" y="497839"/>
                  </a:lnTo>
                  <a:lnTo>
                    <a:pt x="4572000" y="55371"/>
                  </a:lnTo>
                  <a:lnTo>
                    <a:pt x="4567652" y="33807"/>
                  </a:lnTo>
                  <a:lnTo>
                    <a:pt x="4555791" y="16208"/>
                  </a:lnTo>
                  <a:lnTo>
                    <a:pt x="4538192" y="4347"/>
                  </a:lnTo>
                  <a:lnTo>
                    <a:pt x="451662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72005" y="3538220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Checking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1761" y="4023359"/>
            <a:ext cx="4572000" cy="2459355"/>
            <a:chOff x="381761" y="4023359"/>
            <a:chExt cx="4572000" cy="2459355"/>
          </a:xfrm>
        </p:grpSpPr>
        <p:sp>
          <p:nvSpPr>
            <p:cNvPr id="16" name="object 16"/>
            <p:cNvSpPr/>
            <p:nvPr/>
          </p:nvSpPr>
          <p:spPr>
            <a:xfrm>
              <a:off x="2542032" y="4023359"/>
              <a:ext cx="249936" cy="207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761" y="4266437"/>
              <a:ext cx="4572000" cy="553720"/>
            </a:xfrm>
            <a:custGeom>
              <a:avLst/>
              <a:gdLst/>
              <a:ahLst/>
              <a:cxnLst/>
              <a:rect l="l" t="t" r="r" b="b"/>
              <a:pathLst>
                <a:path w="4572000" h="553720">
                  <a:moveTo>
                    <a:pt x="4516628" y="0"/>
                  </a:moveTo>
                  <a:lnTo>
                    <a:pt x="55321" y="0"/>
                  </a:lnTo>
                  <a:lnTo>
                    <a:pt x="33786" y="4347"/>
                  </a:lnTo>
                  <a:lnTo>
                    <a:pt x="16202" y="16208"/>
                  </a:lnTo>
                  <a:lnTo>
                    <a:pt x="4346" y="33807"/>
                  </a:lnTo>
                  <a:lnTo>
                    <a:pt x="0" y="55372"/>
                  </a:lnTo>
                  <a:lnTo>
                    <a:pt x="0" y="497839"/>
                  </a:lnTo>
                  <a:lnTo>
                    <a:pt x="4346" y="519404"/>
                  </a:lnTo>
                  <a:lnTo>
                    <a:pt x="16202" y="537003"/>
                  </a:lnTo>
                  <a:lnTo>
                    <a:pt x="33786" y="548864"/>
                  </a:lnTo>
                  <a:lnTo>
                    <a:pt x="55321" y="553212"/>
                  </a:lnTo>
                  <a:lnTo>
                    <a:pt x="4516628" y="553212"/>
                  </a:lnTo>
                  <a:lnTo>
                    <a:pt x="4538192" y="548864"/>
                  </a:lnTo>
                  <a:lnTo>
                    <a:pt x="4555791" y="537003"/>
                  </a:lnTo>
                  <a:lnTo>
                    <a:pt x="4567652" y="519404"/>
                  </a:lnTo>
                  <a:lnTo>
                    <a:pt x="4572000" y="497839"/>
                  </a:lnTo>
                  <a:lnTo>
                    <a:pt x="4572000" y="55372"/>
                  </a:lnTo>
                  <a:lnTo>
                    <a:pt x="4567652" y="33807"/>
                  </a:lnTo>
                  <a:lnTo>
                    <a:pt x="4555791" y="16208"/>
                  </a:lnTo>
                  <a:lnTo>
                    <a:pt x="4538192" y="4347"/>
                  </a:lnTo>
                  <a:lnTo>
                    <a:pt x="451662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2032" y="4853939"/>
              <a:ext cx="249936" cy="207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761" y="5097017"/>
              <a:ext cx="4572000" cy="553720"/>
            </a:xfrm>
            <a:custGeom>
              <a:avLst/>
              <a:gdLst/>
              <a:ahLst/>
              <a:cxnLst/>
              <a:rect l="l" t="t" r="r" b="b"/>
              <a:pathLst>
                <a:path w="4572000" h="553720">
                  <a:moveTo>
                    <a:pt x="4516628" y="0"/>
                  </a:moveTo>
                  <a:lnTo>
                    <a:pt x="55321" y="0"/>
                  </a:lnTo>
                  <a:lnTo>
                    <a:pt x="33786" y="4347"/>
                  </a:lnTo>
                  <a:lnTo>
                    <a:pt x="16202" y="16208"/>
                  </a:lnTo>
                  <a:lnTo>
                    <a:pt x="4346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6" y="519425"/>
                  </a:lnTo>
                  <a:lnTo>
                    <a:pt x="16202" y="537009"/>
                  </a:lnTo>
                  <a:lnTo>
                    <a:pt x="33786" y="548865"/>
                  </a:lnTo>
                  <a:lnTo>
                    <a:pt x="55321" y="553211"/>
                  </a:lnTo>
                  <a:lnTo>
                    <a:pt x="4516628" y="553211"/>
                  </a:lnTo>
                  <a:lnTo>
                    <a:pt x="4538192" y="548865"/>
                  </a:lnTo>
                  <a:lnTo>
                    <a:pt x="4555791" y="537009"/>
                  </a:lnTo>
                  <a:lnTo>
                    <a:pt x="4567652" y="519425"/>
                  </a:lnTo>
                  <a:lnTo>
                    <a:pt x="4572000" y="497890"/>
                  </a:lnTo>
                  <a:lnTo>
                    <a:pt x="4572000" y="55371"/>
                  </a:lnTo>
                  <a:lnTo>
                    <a:pt x="4567652" y="33807"/>
                  </a:lnTo>
                  <a:lnTo>
                    <a:pt x="4555791" y="16208"/>
                  </a:lnTo>
                  <a:lnTo>
                    <a:pt x="4538192" y="4347"/>
                  </a:lnTo>
                  <a:lnTo>
                    <a:pt x="451662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2032" y="5684519"/>
              <a:ext cx="249936" cy="207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761" y="5927597"/>
              <a:ext cx="4572000" cy="554990"/>
            </a:xfrm>
            <a:custGeom>
              <a:avLst/>
              <a:gdLst/>
              <a:ahLst/>
              <a:cxnLst/>
              <a:rect l="l" t="t" r="r" b="b"/>
              <a:pathLst>
                <a:path w="4572000" h="554989">
                  <a:moveTo>
                    <a:pt x="4516501" y="0"/>
                  </a:moveTo>
                  <a:lnTo>
                    <a:pt x="55473" y="0"/>
                  </a:lnTo>
                  <a:lnTo>
                    <a:pt x="33882" y="4360"/>
                  </a:lnTo>
                  <a:lnTo>
                    <a:pt x="16249" y="16249"/>
                  </a:lnTo>
                  <a:lnTo>
                    <a:pt x="4360" y="33882"/>
                  </a:lnTo>
                  <a:lnTo>
                    <a:pt x="0" y="55473"/>
                  </a:lnTo>
                  <a:lnTo>
                    <a:pt x="0" y="499262"/>
                  </a:lnTo>
                  <a:lnTo>
                    <a:pt x="4360" y="520853"/>
                  </a:lnTo>
                  <a:lnTo>
                    <a:pt x="16249" y="538486"/>
                  </a:lnTo>
                  <a:lnTo>
                    <a:pt x="33882" y="550375"/>
                  </a:lnTo>
                  <a:lnTo>
                    <a:pt x="55473" y="554735"/>
                  </a:lnTo>
                  <a:lnTo>
                    <a:pt x="4516501" y="554735"/>
                  </a:lnTo>
                  <a:lnTo>
                    <a:pt x="4538085" y="550375"/>
                  </a:lnTo>
                  <a:lnTo>
                    <a:pt x="4555728" y="538486"/>
                  </a:lnTo>
                  <a:lnTo>
                    <a:pt x="4567632" y="520853"/>
                  </a:lnTo>
                  <a:lnTo>
                    <a:pt x="4572000" y="499262"/>
                  </a:lnTo>
                  <a:lnTo>
                    <a:pt x="4572000" y="55473"/>
                  </a:lnTo>
                  <a:lnTo>
                    <a:pt x="4567632" y="33882"/>
                  </a:lnTo>
                  <a:lnTo>
                    <a:pt x="4555728" y="16249"/>
                  </a:lnTo>
                  <a:lnTo>
                    <a:pt x="4538085" y="4360"/>
                  </a:lnTo>
                  <a:lnTo>
                    <a:pt x="451650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26616" y="4369434"/>
            <a:ext cx="2303145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Sent to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Reviewer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200" i="1" spc="-5" dirty="0">
                <a:solidFill>
                  <a:srgbClr val="3D3E68"/>
                </a:solidFill>
                <a:latin typeface="Georgia"/>
                <a:cs typeface="Georgia"/>
              </a:rPr>
              <a:t>Within </a:t>
            </a:r>
            <a:r>
              <a:rPr sz="1200" i="1" dirty="0">
                <a:solidFill>
                  <a:srgbClr val="3D3E68"/>
                </a:solidFill>
                <a:latin typeface="Georgia"/>
                <a:cs typeface="Georgia"/>
              </a:rPr>
              <a:t>180</a:t>
            </a:r>
            <a:r>
              <a:rPr sz="1200" i="1" spc="-5" dirty="0">
                <a:solidFill>
                  <a:srgbClr val="3D3E68"/>
                </a:solidFill>
                <a:latin typeface="Georgia"/>
                <a:cs typeface="Georgia"/>
              </a:rPr>
              <a:t> days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7135" y="5200269"/>
            <a:ext cx="311785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Submit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review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report to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CDER</a:t>
            </a:r>
            <a:endParaRPr sz="1800">
              <a:latin typeface="Georgia"/>
              <a:cs typeface="Georgia"/>
            </a:endParaRPr>
          </a:p>
          <a:p>
            <a:pPr marL="963930">
              <a:lnSpc>
                <a:spcPct val="100000"/>
              </a:lnSpc>
              <a:spcBef>
                <a:spcPts val="1515"/>
              </a:spcBef>
            </a:pPr>
            <a:r>
              <a:rPr sz="1400" i="1" dirty="0">
                <a:solidFill>
                  <a:srgbClr val="3D3E68"/>
                </a:solidFill>
                <a:latin typeface="Georgia"/>
                <a:cs typeface="Georgia"/>
              </a:rPr>
              <a:t>+ve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Issue Marketing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Authorization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53961" y="4136897"/>
            <a:ext cx="2133600" cy="452755"/>
          </a:xfrm>
          <a:custGeom>
            <a:avLst/>
            <a:gdLst/>
            <a:ahLst/>
            <a:cxnLst/>
            <a:rect l="l" t="t" r="r" b="b"/>
            <a:pathLst>
              <a:path w="2133600" h="452754">
                <a:moveTo>
                  <a:pt x="2088388" y="0"/>
                </a:moveTo>
                <a:lnTo>
                  <a:pt x="45212" y="0"/>
                </a:lnTo>
                <a:lnTo>
                  <a:pt x="27646" y="3563"/>
                </a:lnTo>
                <a:lnTo>
                  <a:pt x="13271" y="13271"/>
                </a:lnTo>
                <a:lnTo>
                  <a:pt x="3563" y="27646"/>
                </a:lnTo>
                <a:lnTo>
                  <a:pt x="0" y="45212"/>
                </a:lnTo>
                <a:lnTo>
                  <a:pt x="0" y="407415"/>
                </a:lnTo>
                <a:lnTo>
                  <a:pt x="3563" y="424981"/>
                </a:lnTo>
                <a:lnTo>
                  <a:pt x="13271" y="439356"/>
                </a:lnTo>
                <a:lnTo>
                  <a:pt x="27646" y="449064"/>
                </a:lnTo>
                <a:lnTo>
                  <a:pt x="45212" y="452627"/>
                </a:lnTo>
                <a:lnTo>
                  <a:pt x="2088388" y="452627"/>
                </a:lnTo>
                <a:lnTo>
                  <a:pt x="2105953" y="449064"/>
                </a:lnTo>
                <a:lnTo>
                  <a:pt x="2120328" y="439356"/>
                </a:lnTo>
                <a:lnTo>
                  <a:pt x="2130036" y="424981"/>
                </a:lnTo>
                <a:lnTo>
                  <a:pt x="2133600" y="407415"/>
                </a:lnTo>
                <a:lnTo>
                  <a:pt x="2133600" y="45212"/>
                </a:lnTo>
                <a:lnTo>
                  <a:pt x="2130036" y="27646"/>
                </a:lnTo>
                <a:lnTo>
                  <a:pt x="2120328" y="13271"/>
                </a:lnTo>
                <a:lnTo>
                  <a:pt x="2105953" y="3563"/>
                </a:lnTo>
                <a:lnTo>
                  <a:pt x="20883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27646" y="4134358"/>
            <a:ext cx="1586865" cy="4210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51130" marR="5080" indent="-139065">
              <a:lnSpc>
                <a:spcPts val="1430"/>
              </a:lnSpc>
              <a:spcBef>
                <a:spcPts val="359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Notify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applicant 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about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deficiency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553961" y="4617720"/>
            <a:ext cx="2133600" cy="651510"/>
            <a:chOff x="6553961" y="4617720"/>
            <a:chExt cx="2133600" cy="651510"/>
          </a:xfrm>
        </p:grpSpPr>
        <p:sp>
          <p:nvSpPr>
            <p:cNvPr id="27" name="object 27"/>
            <p:cNvSpPr/>
            <p:nvPr/>
          </p:nvSpPr>
          <p:spPr>
            <a:xfrm>
              <a:off x="7517891" y="4617720"/>
              <a:ext cx="204215" cy="169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53961" y="4816602"/>
              <a:ext cx="2133600" cy="452755"/>
            </a:xfrm>
            <a:custGeom>
              <a:avLst/>
              <a:gdLst/>
              <a:ahLst/>
              <a:cxnLst/>
              <a:rect l="l" t="t" r="r" b="b"/>
              <a:pathLst>
                <a:path w="2133600" h="452754">
                  <a:moveTo>
                    <a:pt x="2088388" y="0"/>
                  </a:moveTo>
                  <a:lnTo>
                    <a:pt x="45212" y="0"/>
                  </a:lnTo>
                  <a:lnTo>
                    <a:pt x="27646" y="3563"/>
                  </a:lnTo>
                  <a:lnTo>
                    <a:pt x="13271" y="13271"/>
                  </a:lnTo>
                  <a:lnTo>
                    <a:pt x="3563" y="27646"/>
                  </a:lnTo>
                  <a:lnTo>
                    <a:pt x="0" y="45212"/>
                  </a:lnTo>
                  <a:lnTo>
                    <a:pt x="0" y="407416"/>
                  </a:lnTo>
                  <a:lnTo>
                    <a:pt x="3563" y="424981"/>
                  </a:lnTo>
                  <a:lnTo>
                    <a:pt x="13271" y="439356"/>
                  </a:lnTo>
                  <a:lnTo>
                    <a:pt x="27646" y="449064"/>
                  </a:lnTo>
                  <a:lnTo>
                    <a:pt x="45212" y="452628"/>
                  </a:lnTo>
                  <a:lnTo>
                    <a:pt x="2088388" y="452628"/>
                  </a:lnTo>
                  <a:lnTo>
                    <a:pt x="2105953" y="449064"/>
                  </a:lnTo>
                  <a:lnTo>
                    <a:pt x="2120328" y="439356"/>
                  </a:lnTo>
                  <a:lnTo>
                    <a:pt x="2130036" y="424981"/>
                  </a:lnTo>
                  <a:lnTo>
                    <a:pt x="2133600" y="407416"/>
                  </a:lnTo>
                  <a:lnTo>
                    <a:pt x="2133600" y="45212"/>
                  </a:lnTo>
                  <a:lnTo>
                    <a:pt x="2130036" y="27646"/>
                  </a:lnTo>
                  <a:lnTo>
                    <a:pt x="2120328" y="13271"/>
                  </a:lnTo>
                  <a:lnTo>
                    <a:pt x="2105953" y="3563"/>
                  </a:lnTo>
                  <a:lnTo>
                    <a:pt x="208838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666103" y="4783073"/>
            <a:ext cx="1910080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7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Submission</a:t>
            </a:r>
            <a:r>
              <a:rPr sz="16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ts val="1775"/>
              </a:lnSpc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amended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53961" y="5297423"/>
            <a:ext cx="2133600" cy="1329690"/>
            <a:chOff x="6553961" y="5297423"/>
            <a:chExt cx="2133600" cy="1329690"/>
          </a:xfrm>
        </p:grpSpPr>
        <p:sp>
          <p:nvSpPr>
            <p:cNvPr id="31" name="object 31"/>
            <p:cNvSpPr/>
            <p:nvPr/>
          </p:nvSpPr>
          <p:spPr>
            <a:xfrm>
              <a:off x="7517891" y="5297423"/>
              <a:ext cx="204215" cy="169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3961" y="5496305"/>
              <a:ext cx="2133600" cy="452755"/>
            </a:xfrm>
            <a:custGeom>
              <a:avLst/>
              <a:gdLst/>
              <a:ahLst/>
              <a:cxnLst/>
              <a:rect l="l" t="t" r="r" b="b"/>
              <a:pathLst>
                <a:path w="2133600" h="452754">
                  <a:moveTo>
                    <a:pt x="2088388" y="0"/>
                  </a:moveTo>
                  <a:lnTo>
                    <a:pt x="45212" y="0"/>
                  </a:lnTo>
                  <a:lnTo>
                    <a:pt x="27646" y="3563"/>
                  </a:lnTo>
                  <a:lnTo>
                    <a:pt x="13271" y="13271"/>
                  </a:lnTo>
                  <a:lnTo>
                    <a:pt x="3563" y="27646"/>
                  </a:lnTo>
                  <a:lnTo>
                    <a:pt x="0" y="45212"/>
                  </a:lnTo>
                  <a:lnTo>
                    <a:pt x="0" y="407365"/>
                  </a:lnTo>
                  <a:lnTo>
                    <a:pt x="3563" y="424981"/>
                  </a:lnTo>
                  <a:lnTo>
                    <a:pt x="13271" y="439369"/>
                  </a:lnTo>
                  <a:lnTo>
                    <a:pt x="27646" y="449070"/>
                  </a:lnTo>
                  <a:lnTo>
                    <a:pt x="45212" y="452628"/>
                  </a:lnTo>
                  <a:lnTo>
                    <a:pt x="2088388" y="452628"/>
                  </a:lnTo>
                  <a:lnTo>
                    <a:pt x="2105953" y="449070"/>
                  </a:lnTo>
                  <a:lnTo>
                    <a:pt x="2120328" y="439369"/>
                  </a:lnTo>
                  <a:lnTo>
                    <a:pt x="2130036" y="424981"/>
                  </a:lnTo>
                  <a:lnTo>
                    <a:pt x="2133600" y="407365"/>
                  </a:lnTo>
                  <a:lnTo>
                    <a:pt x="2133600" y="45212"/>
                  </a:lnTo>
                  <a:lnTo>
                    <a:pt x="2130036" y="27646"/>
                  </a:lnTo>
                  <a:lnTo>
                    <a:pt x="2120328" y="13271"/>
                  </a:lnTo>
                  <a:lnTo>
                    <a:pt x="2105953" y="3563"/>
                  </a:lnTo>
                  <a:lnTo>
                    <a:pt x="208838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17891" y="5975603"/>
              <a:ext cx="204215" cy="1706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53961" y="6174485"/>
              <a:ext cx="2133600" cy="452755"/>
            </a:xfrm>
            <a:custGeom>
              <a:avLst/>
              <a:gdLst/>
              <a:ahLst/>
              <a:cxnLst/>
              <a:rect l="l" t="t" r="r" b="b"/>
              <a:pathLst>
                <a:path w="2133600" h="452754">
                  <a:moveTo>
                    <a:pt x="2088388" y="0"/>
                  </a:moveTo>
                  <a:lnTo>
                    <a:pt x="45212" y="0"/>
                  </a:lnTo>
                  <a:lnTo>
                    <a:pt x="27646" y="3557"/>
                  </a:lnTo>
                  <a:lnTo>
                    <a:pt x="13271" y="13258"/>
                  </a:lnTo>
                  <a:lnTo>
                    <a:pt x="3563" y="27646"/>
                  </a:lnTo>
                  <a:lnTo>
                    <a:pt x="0" y="45262"/>
                  </a:lnTo>
                  <a:lnTo>
                    <a:pt x="0" y="407365"/>
                  </a:lnTo>
                  <a:lnTo>
                    <a:pt x="3563" y="424981"/>
                  </a:lnTo>
                  <a:lnTo>
                    <a:pt x="13271" y="439369"/>
                  </a:lnTo>
                  <a:lnTo>
                    <a:pt x="27646" y="449070"/>
                  </a:lnTo>
                  <a:lnTo>
                    <a:pt x="45212" y="452627"/>
                  </a:lnTo>
                  <a:lnTo>
                    <a:pt x="2088388" y="452627"/>
                  </a:lnTo>
                  <a:lnTo>
                    <a:pt x="2105953" y="449070"/>
                  </a:lnTo>
                  <a:lnTo>
                    <a:pt x="2120328" y="439369"/>
                  </a:lnTo>
                  <a:lnTo>
                    <a:pt x="2130036" y="424981"/>
                  </a:lnTo>
                  <a:lnTo>
                    <a:pt x="2133600" y="407365"/>
                  </a:lnTo>
                  <a:lnTo>
                    <a:pt x="2133600" y="45262"/>
                  </a:lnTo>
                  <a:lnTo>
                    <a:pt x="2130036" y="27646"/>
                  </a:lnTo>
                  <a:lnTo>
                    <a:pt x="2120328" y="13258"/>
                  </a:lnTo>
                  <a:lnTo>
                    <a:pt x="2105953" y="3557"/>
                  </a:lnTo>
                  <a:lnTo>
                    <a:pt x="208838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733158" y="5462422"/>
            <a:ext cx="1778635" cy="11557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86080" marR="5080" indent="-373380">
              <a:lnSpc>
                <a:spcPts val="1630"/>
              </a:lnSpc>
              <a:spcBef>
                <a:spcPts val="390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Review of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amended  application</a:t>
            </a:r>
            <a:endParaRPr sz="1600">
              <a:latin typeface="Georgia"/>
              <a:cs typeface="Georgia"/>
            </a:endParaRPr>
          </a:p>
          <a:p>
            <a:pPr marL="350520" marR="344805" indent="18415">
              <a:lnSpc>
                <a:spcPct val="86800"/>
              </a:lnSpc>
              <a:spcBef>
                <a:spcPts val="550"/>
              </a:spcBef>
            </a:pPr>
            <a:r>
              <a:rPr sz="1400" i="1" dirty="0">
                <a:solidFill>
                  <a:srgbClr val="3D3E68"/>
                </a:solidFill>
                <a:latin typeface="Georgia"/>
                <a:cs typeface="Georgia"/>
              </a:rPr>
              <a:t>-ve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Rejection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44056" y="3470147"/>
            <a:ext cx="2153920" cy="536575"/>
            <a:chOff x="6544056" y="3470147"/>
            <a:chExt cx="2153920" cy="536575"/>
          </a:xfrm>
        </p:grpSpPr>
        <p:sp>
          <p:nvSpPr>
            <p:cNvPr id="37" name="object 37"/>
            <p:cNvSpPr/>
            <p:nvPr/>
          </p:nvSpPr>
          <p:spPr>
            <a:xfrm>
              <a:off x="6553962" y="3480053"/>
              <a:ext cx="2133600" cy="516890"/>
            </a:xfrm>
            <a:custGeom>
              <a:avLst/>
              <a:gdLst/>
              <a:ahLst/>
              <a:cxnLst/>
              <a:rect l="l" t="t" r="r" b="b"/>
              <a:pathLst>
                <a:path w="2133600" h="516889">
                  <a:moveTo>
                    <a:pt x="2047494" y="0"/>
                  </a:moveTo>
                  <a:lnTo>
                    <a:pt x="86106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6"/>
                  </a:lnTo>
                  <a:lnTo>
                    <a:pt x="0" y="430530"/>
                  </a:lnTo>
                  <a:lnTo>
                    <a:pt x="6774" y="464022"/>
                  </a:lnTo>
                  <a:lnTo>
                    <a:pt x="25241" y="491394"/>
                  </a:lnTo>
                  <a:lnTo>
                    <a:pt x="52613" y="509861"/>
                  </a:lnTo>
                  <a:lnTo>
                    <a:pt x="86106" y="516636"/>
                  </a:lnTo>
                  <a:lnTo>
                    <a:pt x="2047494" y="516636"/>
                  </a:lnTo>
                  <a:lnTo>
                    <a:pt x="2080986" y="509861"/>
                  </a:lnTo>
                  <a:lnTo>
                    <a:pt x="2108358" y="491394"/>
                  </a:lnTo>
                  <a:lnTo>
                    <a:pt x="2126825" y="464022"/>
                  </a:lnTo>
                  <a:lnTo>
                    <a:pt x="2133600" y="430530"/>
                  </a:lnTo>
                  <a:lnTo>
                    <a:pt x="2133600" y="86106"/>
                  </a:lnTo>
                  <a:lnTo>
                    <a:pt x="2126825" y="52613"/>
                  </a:lnTo>
                  <a:lnTo>
                    <a:pt x="2108358" y="25241"/>
                  </a:lnTo>
                  <a:lnTo>
                    <a:pt x="2080986" y="6774"/>
                  </a:lnTo>
                  <a:lnTo>
                    <a:pt x="2047494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53962" y="3480053"/>
              <a:ext cx="2133600" cy="516890"/>
            </a:xfrm>
            <a:custGeom>
              <a:avLst/>
              <a:gdLst/>
              <a:ahLst/>
              <a:cxnLst/>
              <a:rect l="l" t="t" r="r" b="b"/>
              <a:pathLst>
                <a:path w="2133600" h="516889">
                  <a:moveTo>
                    <a:pt x="0" y="86106"/>
                  </a:moveTo>
                  <a:lnTo>
                    <a:pt x="6774" y="52613"/>
                  </a:lnTo>
                  <a:lnTo>
                    <a:pt x="25241" y="25241"/>
                  </a:lnTo>
                  <a:lnTo>
                    <a:pt x="52613" y="6774"/>
                  </a:lnTo>
                  <a:lnTo>
                    <a:pt x="86106" y="0"/>
                  </a:lnTo>
                  <a:lnTo>
                    <a:pt x="2047494" y="0"/>
                  </a:lnTo>
                  <a:lnTo>
                    <a:pt x="2080986" y="6774"/>
                  </a:lnTo>
                  <a:lnTo>
                    <a:pt x="2108358" y="25241"/>
                  </a:lnTo>
                  <a:lnTo>
                    <a:pt x="2126825" y="52613"/>
                  </a:lnTo>
                  <a:lnTo>
                    <a:pt x="2133600" y="86106"/>
                  </a:lnTo>
                  <a:lnTo>
                    <a:pt x="2133600" y="430530"/>
                  </a:lnTo>
                  <a:lnTo>
                    <a:pt x="2126825" y="464022"/>
                  </a:lnTo>
                  <a:lnTo>
                    <a:pt x="2108358" y="491394"/>
                  </a:lnTo>
                  <a:lnTo>
                    <a:pt x="2080986" y="509861"/>
                  </a:lnTo>
                  <a:lnTo>
                    <a:pt x="2047494" y="516636"/>
                  </a:lnTo>
                  <a:lnTo>
                    <a:pt x="86106" y="516636"/>
                  </a:lnTo>
                  <a:lnTo>
                    <a:pt x="52613" y="509861"/>
                  </a:lnTo>
                  <a:lnTo>
                    <a:pt x="25241" y="491394"/>
                  </a:lnTo>
                  <a:lnTo>
                    <a:pt x="6774" y="464022"/>
                  </a:lnTo>
                  <a:lnTo>
                    <a:pt x="0" y="430530"/>
                  </a:lnTo>
                  <a:lnTo>
                    <a:pt x="0" y="86106"/>
                  </a:lnTo>
                  <a:close/>
                </a:path>
              </a:pathLst>
            </a:custGeom>
            <a:ln w="19811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829806" y="3584524"/>
            <a:ext cx="1581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Inform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01055" y="3570732"/>
            <a:ext cx="1000125" cy="425450"/>
          </a:xfrm>
          <a:custGeom>
            <a:avLst/>
            <a:gdLst/>
            <a:ahLst/>
            <a:cxnLst/>
            <a:rect l="l" t="t" r="r" b="b"/>
            <a:pathLst>
              <a:path w="1000125" h="425450">
                <a:moveTo>
                  <a:pt x="787146" y="0"/>
                </a:moveTo>
                <a:lnTo>
                  <a:pt x="787146" y="106298"/>
                </a:lnTo>
                <a:lnTo>
                  <a:pt x="0" y="106298"/>
                </a:lnTo>
                <a:lnTo>
                  <a:pt x="0" y="318896"/>
                </a:lnTo>
                <a:lnTo>
                  <a:pt x="787146" y="318896"/>
                </a:lnTo>
                <a:lnTo>
                  <a:pt x="787146" y="425195"/>
                </a:lnTo>
                <a:lnTo>
                  <a:pt x="999744" y="212597"/>
                </a:lnTo>
                <a:lnTo>
                  <a:pt x="787146" y="0"/>
                </a:lnTo>
                <a:close/>
              </a:path>
            </a:pathLst>
          </a:custGeom>
          <a:solidFill>
            <a:srgbClr val="B7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401817" y="3344036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3D3E68"/>
                </a:solidFill>
                <a:latin typeface="Georgia"/>
                <a:cs typeface="Georgia"/>
              </a:rPr>
              <a:t>Not</a:t>
            </a:r>
            <a:r>
              <a:rPr sz="1200" i="1" spc="-80" dirty="0">
                <a:solidFill>
                  <a:srgbClr val="3D3E68"/>
                </a:solidFill>
                <a:latin typeface="Georgia"/>
                <a:cs typeface="Georgia"/>
              </a:rPr>
              <a:t> </a:t>
            </a:r>
            <a:r>
              <a:rPr sz="1200" i="1" spc="-5" dirty="0">
                <a:solidFill>
                  <a:srgbClr val="3D3E68"/>
                </a:solidFill>
                <a:latin typeface="Georgia"/>
                <a:cs typeface="Georgia"/>
              </a:rPr>
              <a:t>OK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35885" y="4025010"/>
            <a:ext cx="242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3D3E68"/>
                </a:solidFill>
                <a:latin typeface="Georgia"/>
                <a:cs typeface="Georgia"/>
              </a:rPr>
              <a:t>OK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56986" y="4967096"/>
            <a:ext cx="273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3D3E68"/>
                </a:solidFill>
                <a:latin typeface="Georgia"/>
                <a:cs typeface="Georgia"/>
              </a:rPr>
              <a:t>-ve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81600" y="4070603"/>
            <a:ext cx="1219200" cy="1416050"/>
          </a:xfrm>
          <a:custGeom>
            <a:avLst/>
            <a:gdLst/>
            <a:ahLst/>
            <a:cxnLst/>
            <a:rect l="l" t="t" r="r" b="b"/>
            <a:pathLst>
              <a:path w="1219200" h="1416050">
                <a:moveTo>
                  <a:pt x="1219200" y="212598"/>
                </a:moveTo>
                <a:lnTo>
                  <a:pt x="1006602" y="0"/>
                </a:lnTo>
                <a:lnTo>
                  <a:pt x="1006602" y="106299"/>
                </a:lnTo>
                <a:lnTo>
                  <a:pt x="571500" y="106299"/>
                </a:lnTo>
                <a:lnTo>
                  <a:pt x="571500" y="318897"/>
                </a:lnTo>
                <a:lnTo>
                  <a:pt x="580517" y="318897"/>
                </a:lnTo>
                <a:lnTo>
                  <a:pt x="580517" y="1157986"/>
                </a:lnTo>
                <a:lnTo>
                  <a:pt x="0" y="1157986"/>
                </a:lnTo>
                <a:lnTo>
                  <a:pt x="0" y="1415796"/>
                </a:lnTo>
                <a:lnTo>
                  <a:pt x="838200" y="1415796"/>
                </a:lnTo>
                <a:lnTo>
                  <a:pt x="838200" y="1157986"/>
                </a:lnTo>
                <a:lnTo>
                  <a:pt x="838200" y="318897"/>
                </a:lnTo>
                <a:lnTo>
                  <a:pt x="1006602" y="318897"/>
                </a:lnTo>
                <a:lnTo>
                  <a:pt x="1006602" y="425196"/>
                </a:lnTo>
                <a:lnTo>
                  <a:pt x="1219200" y="212598"/>
                </a:lnTo>
                <a:close/>
              </a:path>
            </a:pathLst>
          </a:custGeom>
          <a:solidFill>
            <a:srgbClr val="B7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4356" y="5638800"/>
            <a:ext cx="1325880" cy="713740"/>
          </a:xfrm>
          <a:custGeom>
            <a:avLst/>
            <a:gdLst/>
            <a:ahLst/>
            <a:cxnLst/>
            <a:rect l="l" t="t" r="r" b="b"/>
            <a:pathLst>
              <a:path w="1325879" h="713739">
                <a:moveTo>
                  <a:pt x="1325880" y="0"/>
                </a:moveTo>
                <a:lnTo>
                  <a:pt x="466344" y="0"/>
                </a:lnTo>
                <a:lnTo>
                  <a:pt x="466344" y="146050"/>
                </a:lnTo>
                <a:lnTo>
                  <a:pt x="466344" y="394335"/>
                </a:lnTo>
                <a:lnTo>
                  <a:pt x="212598" y="394335"/>
                </a:lnTo>
                <a:lnTo>
                  <a:pt x="212598" y="288036"/>
                </a:lnTo>
                <a:lnTo>
                  <a:pt x="0" y="500634"/>
                </a:lnTo>
                <a:lnTo>
                  <a:pt x="212598" y="713232"/>
                </a:lnTo>
                <a:lnTo>
                  <a:pt x="212598" y="606933"/>
                </a:lnTo>
                <a:lnTo>
                  <a:pt x="618744" y="606933"/>
                </a:lnTo>
                <a:lnTo>
                  <a:pt x="618744" y="595630"/>
                </a:lnTo>
                <a:lnTo>
                  <a:pt x="629412" y="595630"/>
                </a:lnTo>
                <a:lnTo>
                  <a:pt x="629412" y="146050"/>
                </a:lnTo>
                <a:lnTo>
                  <a:pt x="1325880" y="146050"/>
                </a:lnTo>
                <a:lnTo>
                  <a:pt x="1325880" y="0"/>
                </a:lnTo>
                <a:close/>
              </a:path>
            </a:pathLst>
          </a:custGeom>
          <a:solidFill>
            <a:srgbClr val="B7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69940" y="5859272"/>
            <a:ext cx="320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3D3E68"/>
                </a:solidFill>
                <a:latin typeface="Georgia"/>
                <a:cs typeface="Georgia"/>
              </a:rPr>
              <a:t>+</a:t>
            </a:r>
            <a:r>
              <a:rPr sz="1400" i="1" dirty="0">
                <a:solidFill>
                  <a:srgbClr val="3D3E68"/>
                </a:solidFill>
                <a:latin typeface="Georgia"/>
                <a:cs typeface="Georgia"/>
              </a:rPr>
              <a:t>ve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916" y="2769235"/>
            <a:ext cx="2020570" cy="461645"/>
            <a:chOff x="827916" y="2769235"/>
            <a:chExt cx="2020570" cy="461645"/>
          </a:xfrm>
        </p:grpSpPr>
        <p:sp>
          <p:nvSpPr>
            <p:cNvPr id="3" name="object 3"/>
            <p:cNvSpPr/>
            <p:nvPr/>
          </p:nvSpPr>
          <p:spPr>
            <a:xfrm>
              <a:off x="827916" y="2775539"/>
              <a:ext cx="2020054" cy="455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719" y="2775331"/>
              <a:ext cx="1968500" cy="403860"/>
            </a:xfrm>
            <a:custGeom>
              <a:avLst/>
              <a:gdLst/>
              <a:ahLst/>
              <a:cxnLst/>
              <a:rect l="l" t="t" r="r" b="b"/>
              <a:pathLst>
                <a:path w="1968500" h="403860">
                  <a:moveTo>
                    <a:pt x="1480032" y="4318"/>
                  </a:moveTo>
                  <a:lnTo>
                    <a:pt x="1470551" y="4506"/>
                  </a:lnTo>
                  <a:lnTo>
                    <a:pt x="1399006" y="7239"/>
                  </a:lnTo>
                  <a:lnTo>
                    <a:pt x="1399006" y="397256"/>
                  </a:lnTo>
                  <a:lnTo>
                    <a:pt x="1468348" y="397256"/>
                  </a:lnTo>
                  <a:lnTo>
                    <a:pt x="1468348" y="253619"/>
                  </a:lnTo>
                  <a:lnTo>
                    <a:pt x="1519949" y="253619"/>
                  </a:lnTo>
                  <a:lnTo>
                    <a:pt x="1556700" y="250158"/>
                  </a:lnTo>
                  <a:lnTo>
                    <a:pt x="1601010" y="234057"/>
                  </a:lnTo>
                  <a:lnTo>
                    <a:pt x="1632653" y="207216"/>
                  </a:lnTo>
                  <a:lnTo>
                    <a:pt x="1639362" y="193929"/>
                  </a:lnTo>
                  <a:lnTo>
                    <a:pt x="1496034" y="193929"/>
                  </a:lnTo>
                  <a:lnTo>
                    <a:pt x="1490512" y="193829"/>
                  </a:lnTo>
                  <a:lnTo>
                    <a:pt x="1484048" y="193516"/>
                  </a:lnTo>
                  <a:lnTo>
                    <a:pt x="1476657" y="192964"/>
                  </a:lnTo>
                  <a:lnTo>
                    <a:pt x="1468348" y="192151"/>
                  </a:lnTo>
                  <a:lnTo>
                    <a:pt x="1468348" y="67183"/>
                  </a:lnTo>
                  <a:lnTo>
                    <a:pt x="1475079" y="66294"/>
                  </a:lnTo>
                  <a:lnTo>
                    <a:pt x="1482064" y="65913"/>
                  </a:lnTo>
                  <a:lnTo>
                    <a:pt x="1645224" y="65913"/>
                  </a:lnTo>
                  <a:lnTo>
                    <a:pt x="1633903" y="48829"/>
                  </a:lnTo>
                  <a:lnTo>
                    <a:pt x="1615160" y="32639"/>
                  </a:lnTo>
                  <a:lnTo>
                    <a:pt x="1590707" y="20230"/>
                  </a:lnTo>
                  <a:lnTo>
                    <a:pt x="1560026" y="11382"/>
                  </a:lnTo>
                  <a:lnTo>
                    <a:pt x="1523131" y="6082"/>
                  </a:lnTo>
                  <a:lnTo>
                    <a:pt x="1480032" y="4318"/>
                  </a:lnTo>
                  <a:close/>
                </a:path>
                <a:path w="1968500" h="403860">
                  <a:moveTo>
                    <a:pt x="1519949" y="253619"/>
                  </a:moveTo>
                  <a:lnTo>
                    <a:pt x="1468348" y="253619"/>
                  </a:lnTo>
                  <a:lnTo>
                    <a:pt x="1477679" y="254452"/>
                  </a:lnTo>
                  <a:lnTo>
                    <a:pt x="1486033" y="255047"/>
                  </a:lnTo>
                  <a:lnTo>
                    <a:pt x="1493387" y="255404"/>
                  </a:lnTo>
                  <a:lnTo>
                    <a:pt x="1499717" y="255524"/>
                  </a:lnTo>
                  <a:lnTo>
                    <a:pt x="1519949" y="253619"/>
                  </a:lnTo>
                  <a:close/>
                </a:path>
                <a:path w="1968500" h="403860">
                  <a:moveTo>
                    <a:pt x="1645224" y="65913"/>
                  </a:moveTo>
                  <a:lnTo>
                    <a:pt x="1489303" y="65913"/>
                  </a:lnTo>
                  <a:lnTo>
                    <a:pt x="1532068" y="69701"/>
                  </a:lnTo>
                  <a:lnTo>
                    <a:pt x="1562630" y="81073"/>
                  </a:lnTo>
                  <a:lnTo>
                    <a:pt x="1580975" y="100042"/>
                  </a:lnTo>
                  <a:lnTo>
                    <a:pt x="1587093" y="126619"/>
                  </a:lnTo>
                  <a:lnTo>
                    <a:pt x="1585734" y="143194"/>
                  </a:lnTo>
                  <a:lnTo>
                    <a:pt x="1565249" y="178181"/>
                  </a:lnTo>
                  <a:lnTo>
                    <a:pt x="1518136" y="192950"/>
                  </a:lnTo>
                  <a:lnTo>
                    <a:pt x="1496034" y="193929"/>
                  </a:lnTo>
                  <a:lnTo>
                    <a:pt x="1639362" y="193929"/>
                  </a:lnTo>
                  <a:lnTo>
                    <a:pt x="1651633" y="169627"/>
                  </a:lnTo>
                  <a:lnTo>
                    <a:pt x="1657959" y="121285"/>
                  </a:lnTo>
                  <a:lnTo>
                    <a:pt x="1655290" y="93164"/>
                  </a:lnTo>
                  <a:lnTo>
                    <a:pt x="1647275" y="69008"/>
                  </a:lnTo>
                  <a:lnTo>
                    <a:pt x="1645224" y="65913"/>
                  </a:lnTo>
                  <a:close/>
                </a:path>
                <a:path w="1968500" h="403860">
                  <a:moveTo>
                    <a:pt x="789406" y="2921"/>
                  </a:moveTo>
                  <a:lnTo>
                    <a:pt x="776454" y="3059"/>
                  </a:lnTo>
                  <a:lnTo>
                    <a:pt x="761609" y="3460"/>
                  </a:lnTo>
                  <a:lnTo>
                    <a:pt x="686229" y="6863"/>
                  </a:lnTo>
                  <a:lnTo>
                    <a:pt x="681202" y="6985"/>
                  </a:lnTo>
                  <a:lnTo>
                    <a:pt x="681202" y="397256"/>
                  </a:lnTo>
                  <a:lnTo>
                    <a:pt x="753211" y="397256"/>
                  </a:lnTo>
                  <a:lnTo>
                    <a:pt x="753211" y="234188"/>
                  </a:lnTo>
                  <a:lnTo>
                    <a:pt x="874192" y="234188"/>
                  </a:lnTo>
                  <a:lnTo>
                    <a:pt x="865860" y="221488"/>
                  </a:lnTo>
                  <a:lnTo>
                    <a:pt x="880741" y="214536"/>
                  </a:lnTo>
                  <a:lnTo>
                    <a:pt x="894324" y="205501"/>
                  </a:lnTo>
                  <a:lnTo>
                    <a:pt x="906597" y="194395"/>
                  </a:lnTo>
                  <a:lnTo>
                    <a:pt x="917549" y="181229"/>
                  </a:lnTo>
                  <a:lnTo>
                    <a:pt x="920023" y="177165"/>
                  </a:lnTo>
                  <a:lnTo>
                    <a:pt x="782421" y="177165"/>
                  </a:lnTo>
                  <a:lnTo>
                    <a:pt x="776803" y="177069"/>
                  </a:lnTo>
                  <a:lnTo>
                    <a:pt x="770054" y="176784"/>
                  </a:lnTo>
                  <a:lnTo>
                    <a:pt x="762186" y="176307"/>
                  </a:lnTo>
                  <a:lnTo>
                    <a:pt x="753211" y="175641"/>
                  </a:lnTo>
                  <a:lnTo>
                    <a:pt x="753211" y="67183"/>
                  </a:lnTo>
                  <a:lnTo>
                    <a:pt x="761339" y="66167"/>
                  </a:lnTo>
                  <a:lnTo>
                    <a:pt x="769086" y="65532"/>
                  </a:lnTo>
                  <a:lnTo>
                    <a:pt x="925892" y="65532"/>
                  </a:lnTo>
                  <a:lnTo>
                    <a:pt x="914222" y="44425"/>
                  </a:lnTo>
                  <a:lnTo>
                    <a:pt x="884504" y="21375"/>
                  </a:lnTo>
                  <a:lnTo>
                    <a:pt x="842899" y="7536"/>
                  </a:lnTo>
                  <a:lnTo>
                    <a:pt x="789406" y="2921"/>
                  </a:lnTo>
                  <a:close/>
                </a:path>
                <a:path w="1968500" h="403860">
                  <a:moveTo>
                    <a:pt x="874192" y="234188"/>
                  </a:moveTo>
                  <a:lnTo>
                    <a:pt x="753211" y="234188"/>
                  </a:lnTo>
                  <a:lnTo>
                    <a:pt x="778278" y="235521"/>
                  </a:lnTo>
                  <a:lnTo>
                    <a:pt x="788483" y="235902"/>
                  </a:lnTo>
                  <a:lnTo>
                    <a:pt x="797153" y="236093"/>
                  </a:lnTo>
                  <a:lnTo>
                    <a:pt x="901293" y="397256"/>
                  </a:lnTo>
                  <a:lnTo>
                    <a:pt x="981176" y="397256"/>
                  </a:lnTo>
                  <a:lnTo>
                    <a:pt x="874192" y="234188"/>
                  </a:lnTo>
                  <a:close/>
                </a:path>
                <a:path w="1968500" h="403860">
                  <a:moveTo>
                    <a:pt x="925892" y="65532"/>
                  </a:moveTo>
                  <a:lnTo>
                    <a:pt x="776579" y="65532"/>
                  </a:lnTo>
                  <a:lnTo>
                    <a:pt x="798197" y="66248"/>
                  </a:lnTo>
                  <a:lnTo>
                    <a:pt x="816743" y="68405"/>
                  </a:lnTo>
                  <a:lnTo>
                    <a:pt x="853952" y="83877"/>
                  </a:lnTo>
                  <a:lnTo>
                    <a:pt x="866114" y="117221"/>
                  </a:lnTo>
                  <a:lnTo>
                    <a:pt x="864854" y="133504"/>
                  </a:lnTo>
                  <a:lnTo>
                    <a:pt x="834499" y="170307"/>
                  </a:lnTo>
                  <a:lnTo>
                    <a:pt x="782421" y="177165"/>
                  </a:lnTo>
                  <a:lnTo>
                    <a:pt x="920023" y="177165"/>
                  </a:lnTo>
                  <a:lnTo>
                    <a:pt x="926477" y="166562"/>
                  </a:lnTo>
                  <a:lnTo>
                    <a:pt x="932868" y="151145"/>
                  </a:lnTo>
                  <a:lnTo>
                    <a:pt x="936712" y="134991"/>
                  </a:lnTo>
                  <a:lnTo>
                    <a:pt x="937996" y="118110"/>
                  </a:lnTo>
                  <a:lnTo>
                    <a:pt x="932053" y="76674"/>
                  </a:lnTo>
                  <a:lnTo>
                    <a:pt x="925892" y="65532"/>
                  </a:lnTo>
                  <a:close/>
                </a:path>
                <a:path w="1968500" h="403860">
                  <a:moveTo>
                    <a:pt x="1164183" y="0"/>
                  </a:moveTo>
                  <a:lnTo>
                    <a:pt x="1095381" y="14462"/>
                  </a:lnTo>
                  <a:lnTo>
                    <a:pt x="1042009" y="57785"/>
                  </a:lnTo>
                  <a:lnTo>
                    <a:pt x="1007719" y="121840"/>
                  </a:lnTo>
                  <a:lnTo>
                    <a:pt x="996289" y="198755"/>
                  </a:lnTo>
                  <a:lnTo>
                    <a:pt x="998910" y="243929"/>
                  </a:lnTo>
                  <a:lnTo>
                    <a:pt x="1006782" y="284019"/>
                  </a:lnTo>
                  <a:lnTo>
                    <a:pt x="1038326" y="348996"/>
                  </a:lnTo>
                  <a:lnTo>
                    <a:pt x="1089396" y="390144"/>
                  </a:lnTo>
                  <a:lnTo>
                    <a:pt x="1158849" y="403860"/>
                  </a:lnTo>
                  <a:lnTo>
                    <a:pt x="1199166" y="400405"/>
                  </a:lnTo>
                  <a:lnTo>
                    <a:pt x="1234589" y="390032"/>
                  </a:lnTo>
                  <a:lnTo>
                    <a:pt x="1265130" y="372731"/>
                  </a:lnTo>
                  <a:lnTo>
                    <a:pt x="1290802" y="348488"/>
                  </a:lnTo>
                  <a:lnTo>
                    <a:pt x="1294914" y="342392"/>
                  </a:lnTo>
                  <a:lnTo>
                    <a:pt x="1158849" y="342392"/>
                  </a:lnTo>
                  <a:lnTo>
                    <a:pt x="1138061" y="340036"/>
                  </a:lnTo>
                  <a:lnTo>
                    <a:pt x="1104342" y="321228"/>
                  </a:lnTo>
                  <a:lnTo>
                    <a:pt x="1081318" y="284104"/>
                  </a:lnTo>
                  <a:lnTo>
                    <a:pt x="1069749" y="231094"/>
                  </a:lnTo>
                  <a:lnTo>
                    <a:pt x="1068298" y="198755"/>
                  </a:lnTo>
                  <a:lnTo>
                    <a:pt x="1069846" y="168939"/>
                  </a:lnTo>
                  <a:lnTo>
                    <a:pt x="1082228" y="118977"/>
                  </a:lnTo>
                  <a:lnTo>
                    <a:pt x="1106801" y="82490"/>
                  </a:lnTo>
                  <a:lnTo>
                    <a:pt x="1142373" y="63908"/>
                  </a:lnTo>
                  <a:lnTo>
                    <a:pt x="1164183" y="61595"/>
                  </a:lnTo>
                  <a:lnTo>
                    <a:pt x="1299123" y="61595"/>
                  </a:lnTo>
                  <a:lnTo>
                    <a:pt x="1292834" y="52324"/>
                  </a:lnTo>
                  <a:lnTo>
                    <a:pt x="1268089" y="29414"/>
                  </a:lnTo>
                  <a:lnTo>
                    <a:pt x="1238415" y="13065"/>
                  </a:lnTo>
                  <a:lnTo>
                    <a:pt x="1203787" y="3264"/>
                  </a:lnTo>
                  <a:lnTo>
                    <a:pt x="1164183" y="0"/>
                  </a:lnTo>
                  <a:close/>
                </a:path>
                <a:path w="1968500" h="403860">
                  <a:moveTo>
                    <a:pt x="1299123" y="61595"/>
                  </a:moveTo>
                  <a:lnTo>
                    <a:pt x="1164183" y="61595"/>
                  </a:lnTo>
                  <a:lnTo>
                    <a:pt x="1208449" y="70167"/>
                  </a:lnTo>
                  <a:lnTo>
                    <a:pt x="1240081" y="95885"/>
                  </a:lnTo>
                  <a:lnTo>
                    <a:pt x="1259070" y="138747"/>
                  </a:lnTo>
                  <a:lnTo>
                    <a:pt x="1265402" y="198755"/>
                  </a:lnTo>
                  <a:lnTo>
                    <a:pt x="1263690" y="231713"/>
                  </a:lnTo>
                  <a:lnTo>
                    <a:pt x="1250025" y="285105"/>
                  </a:lnTo>
                  <a:lnTo>
                    <a:pt x="1222929" y="321657"/>
                  </a:lnTo>
                  <a:lnTo>
                    <a:pt x="1183305" y="340084"/>
                  </a:lnTo>
                  <a:lnTo>
                    <a:pt x="1158849" y="342392"/>
                  </a:lnTo>
                  <a:lnTo>
                    <a:pt x="1294914" y="342392"/>
                  </a:lnTo>
                  <a:lnTo>
                    <a:pt x="1311138" y="318341"/>
                  </a:lnTo>
                  <a:lnTo>
                    <a:pt x="1325664" y="283337"/>
                  </a:lnTo>
                  <a:lnTo>
                    <a:pt x="1334379" y="243474"/>
                  </a:lnTo>
                  <a:lnTo>
                    <a:pt x="1337284" y="198755"/>
                  </a:lnTo>
                  <a:lnTo>
                    <a:pt x="1334518" y="154247"/>
                  </a:lnTo>
                  <a:lnTo>
                    <a:pt x="1326203" y="115014"/>
                  </a:lnTo>
                  <a:lnTo>
                    <a:pt x="1312317" y="81043"/>
                  </a:lnTo>
                  <a:lnTo>
                    <a:pt x="1299123" y="61595"/>
                  </a:lnTo>
                  <a:close/>
                </a:path>
                <a:path w="1968500" h="403860">
                  <a:moveTo>
                    <a:pt x="1968093" y="6985"/>
                  </a:moveTo>
                  <a:lnTo>
                    <a:pt x="1719046" y="6985"/>
                  </a:lnTo>
                  <a:lnTo>
                    <a:pt x="1719046" y="397256"/>
                  </a:lnTo>
                  <a:lnTo>
                    <a:pt x="1965172" y="397256"/>
                  </a:lnTo>
                  <a:lnTo>
                    <a:pt x="1965172" y="335661"/>
                  </a:lnTo>
                  <a:lnTo>
                    <a:pt x="1788388" y="335661"/>
                  </a:lnTo>
                  <a:lnTo>
                    <a:pt x="1788388" y="218821"/>
                  </a:lnTo>
                  <a:lnTo>
                    <a:pt x="1917293" y="218821"/>
                  </a:lnTo>
                  <a:lnTo>
                    <a:pt x="1917293" y="159893"/>
                  </a:lnTo>
                  <a:lnTo>
                    <a:pt x="1788388" y="159893"/>
                  </a:lnTo>
                  <a:lnTo>
                    <a:pt x="1788388" y="68453"/>
                  </a:lnTo>
                  <a:lnTo>
                    <a:pt x="1968093" y="68453"/>
                  </a:lnTo>
                  <a:lnTo>
                    <a:pt x="1968093" y="6985"/>
                  </a:lnTo>
                  <a:close/>
                </a:path>
                <a:path w="1968500" h="403860">
                  <a:moveTo>
                    <a:pt x="380149" y="6985"/>
                  </a:moveTo>
                  <a:lnTo>
                    <a:pt x="310896" y="6985"/>
                  </a:lnTo>
                  <a:lnTo>
                    <a:pt x="310916" y="275463"/>
                  </a:lnTo>
                  <a:lnTo>
                    <a:pt x="320117" y="330088"/>
                  </a:lnTo>
                  <a:lnTo>
                    <a:pt x="347789" y="370586"/>
                  </a:lnTo>
                  <a:lnTo>
                    <a:pt x="392442" y="395557"/>
                  </a:lnTo>
                  <a:lnTo>
                    <a:pt x="452602" y="403860"/>
                  </a:lnTo>
                  <a:lnTo>
                    <a:pt x="484630" y="401738"/>
                  </a:lnTo>
                  <a:lnTo>
                    <a:pt x="538541" y="384732"/>
                  </a:lnTo>
                  <a:lnTo>
                    <a:pt x="578021" y="351133"/>
                  </a:lnTo>
                  <a:lnTo>
                    <a:pt x="583028" y="342392"/>
                  </a:lnTo>
                  <a:lnTo>
                    <a:pt x="452094" y="342392"/>
                  </a:lnTo>
                  <a:lnTo>
                    <a:pt x="436220" y="341155"/>
                  </a:lnTo>
                  <a:lnTo>
                    <a:pt x="399338" y="322707"/>
                  </a:lnTo>
                  <a:lnTo>
                    <a:pt x="381349" y="286506"/>
                  </a:lnTo>
                  <a:lnTo>
                    <a:pt x="380149" y="271526"/>
                  </a:lnTo>
                  <a:lnTo>
                    <a:pt x="380149" y="6985"/>
                  </a:lnTo>
                  <a:close/>
                </a:path>
                <a:path w="1968500" h="403860">
                  <a:moveTo>
                    <a:pt x="600684" y="6985"/>
                  </a:moveTo>
                  <a:lnTo>
                    <a:pt x="531469" y="6985"/>
                  </a:lnTo>
                  <a:lnTo>
                    <a:pt x="531354" y="271526"/>
                  </a:lnTo>
                  <a:lnTo>
                    <a:pt x="530159" y="286065"/>
                  </a:lnTo>
                  <a:lnTo>
                    <a:pt x="510514" y="323088"/>
                  </a:lnTo>
                  <a:lnTo>
                    <a:pt x="469830" y="341179"/>
                  </a:lnTo>
                  <a:lnTo>
                    <a:pt x="452094" y="342392"/>
                  </a:lnTo>
                  <a:lnTo>
                    <a:pt x="583028" y="342392"/>
                  </a:lnTo>
                  <a:lnTo>
                    <a:pt x="590603" y="329168"/>
                  </a:lnTo>
                  <a:lnTo>
                    <a:pt x="598162" y="303940"/>
                  </a:lnTo>
                  <a:lnTo>
                    <a:pt x="600684" y="275463"/>
                  </a:lnTo>
                  <a:lnTo>
                    <a:pt x="600684" y="6985"/>
                  </a:lnTo>
                  <a:close/>
                </a:path>
                <a:path w="1968500" h="403860">
                  <a:moveTo>
                    <a:pt x="249085" y="6985"/>
                  </a:moveTo>
                  <a:lnTo>
                    <a:pt x="0" y="6985"/>
                  </a:lnTo>
                  <a:lnTo>
                    <a:pt x="0" y="397256"/>
                  </a:lnTo>
                  <a:lnTo>
                    <a:pt x="246151" y="397256"/>
                  </a:lnTo>
                  <a:lnTo>
                    <a:pt x="246151" y="335661"/>
                  </a:lnTo>
                  <a:lnTo>
                    <a:pt x="69253" y="335661"/>
                  </a:lnTo>
                  <a:lnTo>
                    <a:pt x="69253" y="218821"/>
                  </a:lnTo>
                  <a:lnTo>
                    <a:pt x="198196" y="218821"/>
                  </a:lnTo>
                  <a:lnTo>
                    <a:pt x="198196" y="159893"/>
                  </a:lnTo>
                  <a:lnTo>
                    <a:pt x="69253" y="159893"/>
                  </a:lnTo>
                  <a:lnTo>
                    <a:pt x="69253" y="68453"/>
                  </a:lnTo>
                  <a:lnTo>
                    <a:pt x="249085" y="68453"/>
                  </a:lnTo>
                  <a:lnTo>
                    <a:pt x="249085" y="6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5971" y="2835148"/>
              <a:ext cx="130936" cy="140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834" y="2834767"/>
              <a:ext cx="125094" cy="123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719" y="2775331"/>
              <a:ext cx="1968500" cy="403860"/>
            </a:xfrm>
            <a:custGeom>
              <a:avLst/>
              <a:gdLst/>
              <a:ahLst/>
              <a:cxnLst/>
              <a:rect l="l" t="t" r="r" b="b"/>
              <a:pathLst>
                <a:path w="1968500" h="403860">
                  <a:moveTo>
                    <a:pt x="1164183" y="61595"/>
                  </a:moveTo>
                  <a:lnTo>
                    <a:pt x="1123241" y="70866"/>
                  </a:lnTo>
                  <a:lnTo>
                    <a:pt x="1093063" y="98806"/>
                  </a:lnTo>
                  <a:lnTo>
                    <a:pt x="1074489" y="142351"/>
                  </a:lnTo>
                  <a:lnTo>
                    <a:pt x="1068298" y="198755"/>
                  </a:lnTo>
                  <a:lnTo>
                    <a:pt x="1069749" y="231094"/>
                  </a:lnTo>
                  <a:lnTo>
                    <a:pt x="1081318" y="284104"/>
                  </a:lnTo>
                  <a:lnTo>
                    <a:pt x="1104342" y="321228"/>
                  </a:lnTo>
                  <a:lnTo>
                    <a:pt x="1138061" y="340036"/>
                  </a:lnTo>
                  <a:lnTo>
                    <a:pt x="1158849" y="342392"/>
                  </a:lnTo>
                  <a:lnTo>
                    <a:pt x="1183305" y="340084"/>
                  </a:lnTo>
                  <a:lnTo>
                    <a:pt x="1222929" y="321657"/>
                  </a:lnTo>
                  <a:lnTo>
                    <a:pt x="1250025" y="285105"/>
                  </a:lnTo>
                  <a:lnTo>
                    <a:pt x="1263690" y="231713"/>
                  </a:lnTo>
                  <a:lnTo>
                    <a:pt x="1265402" y="198755"/>
                  </a:lnTo>
                  <a:lnTo>
                    <a:pt x="1259070" y="138747"/>
                  </a:lnTo>
                  <a:lnTo>
                    <a:pt x="1240081" y="95885"/>
                  </a:lnTo>
                  <a:lnTo>
                    <a:pt x="1208449" y="70167"/>
                  </a:lnTo>
                  <a:lnTo>
                    <a:pt x="1164183" y="61595"/>
                  </a:lnTo>
                  <a:close/>
                </a:path>
                <a:path w="1968500" h="403860">
                  <a:moveTo>
                    <a:pt x="1719046" y="6985"/>
                  </a:moveTo>
                  <a:lnTo>
                    <a:pt x="1968093" y="6985"/>
                  </a:lnTo>
                  <a:lnTo>
                    <a:pt x="1968093" y="68453"/>
                  </a:lnTo>
                  <a:lnTo>
                    <a:pt x="1788388" y="68453"/>
                  </a:lnTo>
                  <a:lnTo>
                    <a:pt x="1788388" y="159893"/>
                  </a:lnTo>
                  <a:lnTo>
                    <a:pt x="1917293" y="159893"/>
                  </a:lnTo>
                  <a:lnTo>
                    <a:pt x="1917293" y="218821"/>
                  </a:lnTo>
                  <a:lnTo>
                    <a:pt x="1788388" y="218821"/>
                  </a:lnTo>
                  <a:lnTo>
                    <a:pt x="1788388" y="335661"/>
                  </a:lnTo>
                  <a:lnTo>
                    <a:pt x="1965172" y="335661"/>
                  </a:lnTo>
                  <a:lnTo>
                    <a:pt x="1965172" y="397256"/>
                  </a:lnTo>
                  <a:lnTo>
                    <a:pt x="1719046" y="397256"/>
                  </a:lnTo>
                  <a:lnTo>
                    <a:pt x="1719046" y="6985"/>
                  </a:lnTo>
                  <a:close/>
                </a:path>
                <a:path w="1968500" h="403860">
                  <a:moveTo>
                    <a:pt x="310896" y="6985"/>
                  </a:moveTo>
                  <a:lnTo>
                    <a:pt x="380149" y="6985"/>
                  </a:lnTo>
                  <a:lnTo>
                    <a:pt x="380149" y="271526"/>
                  </a:lnTo>
                  <a:lnTo>
                    <a:pt x="381349" y="286506"/>
                  </a:lnTo>
                  <a:lnTo>
                    <a:pt x="399338" y="322707"/>
                  </a:lnTo>
                  <a:lnTo>
                    <a:pt x="436220" y="341155"/>
                  </a:lnTo>
                  <a:lnTo>
                    <a:pt x="452094" y="342392"/>
                  </a:lnTo>
                  <a:lnTo>
                    <a:pt x="469830" y="341179"/>
                  </a:lnTo>
                  <a:lnTo>
                    <a:pt x="510514" y="323088"/>
                  </a:lnTo>
                  <a:lnTo>
                    <a:pt x="530159" y="286065"/>
                  </a:lnTo>
                  <a:lnTo>
                    <a:pt x="531469" y="270129"/>
                  </a:lnTo>
                  <a:lnTo>
                    <a:pt x="531469" y="6985"/>
                  </a:lnTo>
                  <a:lnTo>
                    <a:pt x="600684" y="6985"/>
                  </a:lnTo>
                  <a:lnTo>
                    <a:pt x="600684" y="275463"/>
                  </a:lnTo>
                  <a:lnTo>
                    <a:pt x="598162" y="303940"/>
                  </a:lnTo>
                  <a:lnTo>
                    <a:pt x="578021" y="351133"/>
                  </a:lnTo>
                  <a:lnTo>
                    <a:pt x="538541" y="384732"/>
                  </a:lnTo>
                  <a:lnTo>
                    <a:pt x="484630" y="401738"/>
                  </a:lnTo>
                  <a:lnTo>
                    <a:pt x="452602" y="403860"/>
                  </a:lnTo>
                  <a:lnTo>
                    <a:pt x="420584" y="401786"/>
                  </a:lnTo>
                  <a:lnTo>
                    <a:pt x="368177" y="385161"/>
                  </a:lnTo>
                  <a:lnTo>
                    <a:pt x="331646" y="352129"/>
                  </a:lnTo>
                  <a:lnTo>
                    <a:pt x="313201" y="304452"/>
                  </a:lnTo>
                  <a:lnTo>
                    <a:pt x="310896" y="275209"/>
                  </a:lnTo>
                  <a:lnTo>
                    <a:pt x="310896" y="6985"/>
                  </a:lnTo>
                  <a:close/>
                </a:path>
                <a:path w="1968500" h="403860">
                  <a:moveTo>
                    <a:pt x="0" y="6985"/>
                  </a:moveTo>
                  <a:lnTo>
                    <a:pt x="249085" y="6985"/>
                  </a:lnTo>
                  <a:lnTo>
                    <a:pt x="249085" y="68453"/>
                  </a:lnTo>
                  <a:lnTo>
                    <a:pt x="69253" y="68453"/>
                  </a:lnTo>
                  <a:lnTo>
                    <a:pt x="69253" y="159893"/>
                  </a:lnTo>
                  <a:lnTo>
                    <a:pt x="198196" y="159893"/>
                  </a:lnTo>
                  <a:lnTo>
                    <a:pt x="198196" y="218821"/>
                  </a:lnTo>
                  <a:lnTo>
                    <a:pt x="69253" y="218821"/>
                  </a:lnTo>
                  <a:lnTo>
                    <a:pt x="69253" y="335661"/>
                  </a:lnTo>
                  <a:lnTo>
                    <a:pt x="246151" y="335661"/>
                  </a:lnTo>
                  <a:lnTo>
                    <a:pt x="246151" y="397256"/>
                  </a:lnTo>
                  <a:lnTo>
                    <a:pt x="0" y="397256"/>
                  </a:lnTo>
                  <a:lnTo>
                    <a:pt x="0" y="6985"/>
                  </a:lnTo>
                  <a:close/>
                </a:path>
                <a:path w="1968500" h="403860">
                  <a:moveTo>
                    <a:pt x="1480032" y="4318"/>
                  </a:moveTo>
                  <a:lnTo>
                    <a:pt x="1523131" y="6082"/>
                  </a:lnTo>
                  <a:lnTo>
                    <a:pt x="1590707" y="20230"/>
                  </a:lnTo>
                  <a:lnTo>
                    <a:pt x="1633903" y="48829"/>
                  </a:lnTo>
                  <a:lnTo>
                    <a:pt x="1655290" y="93164"/>
                  </a:lnTo>
                  <a:lnTo>
                    <a:pt x="1657959" y="121285"/>
                  </a:lnTo>
                  <a:lnTo>
                    <a:pt x="1651633" y="169627"/>
                  </a:lnTo>
                  <a:lnTo>
                    <a:pt x="1632653" y="207216"/>
                  </a:lnTo>
                  <a:lnTo>
                    <a:pt x="1601010" y="234057"/>
                  </a:lnTo>
                  <a:lnTo>
                    <a:pt x="1556700" y="250158"/>
                  </a:lnTo>
                  <a:lnTo>
                    <a:pt x="1499717" y="255524"/>
                  </a:lnTo>
                  <a:lnTo>
                    <a:pt x="1493387" y="255404"/>
                  </a:lnTo>
                  <a:lnTo>
                    <a:pt x="1486033" y="255047"/>
                  </a:lnTo>
                  <a:lnTo>
                    <a:pt x="1477679" y="254452"/>
                  </a:lnTo>
                  <a:lnTo>
                    <a:pt x="1468348" y="253619"/>
                  </a:lnTo>
                  <a:lnTo>
                    <a:pt x="1468348" y="397256"/>
                  </a:lnTo>
                  <a:lnTo>
                    <a:pt x="1399006" y="397256"/>
                  </a:lnTo>
                  <a:lnTo>
                    <a:pt x="1399006" y="7239"/>
                  </a:lnTo>
                  <a:lnTo>
                    <a:pt x="1430062" y="5978"/>
                  </a:lnTo>
                  <a:lnTo>
                    <a:pt x="1453902" y="5064"/>
                  </a:lnTo>
                  <a:lnTo>
                    <a:pt x="1470551" y="4506"/>
                  </a:lnTo>
                  <a:lnTo>
                    <a:pt x="1480032" y="4318"/>
                  </a:lnTo>
                  <a:close/>
                </a:path>
                <a:path w="1968500" h="403860">
                  <a:moveTo>
                    <a:pt x="789406" y="2921"/>
                  </a:moveTo>
                  <a:lnTo>
                    <a:pt x="842899" y="7536"/>
                  </a:lnTo>
                  <a:lnTo>
                    <a:pt x="884504" y="21375"/>
                  </a:lnTo>
                  <a:lnTo>
                    <a:pt x="932053" y="76674"/>
                  </a:lnTo>
                  <a:lnTo>
                    <a:pt x="937996" y="118110"/>
                  </a:lnTo>
                  <a:lnTo>
                    <a:pt x="936712" y="134991"/>
                  </a:lnTo>
                  <a:lnTo>
                    <a:pt x="917549" y="181229"/>
                  </a:lnTo>
                  <a:lnTo>
                    <a:pt x="880741" y="214536"/>
                  </a:lnTo>
                  <a:lnTo>
                    <a:pt x="865860" y="221488"/>
                  </a:lnTo>
                  <a:lnTo>
                    <a:pt x="981176" y="397256"/>
                  </a:lnTo>
                  <a:lnTo>
                    <a:pt x="901293" y="397256"/>
                  </a:lnTo>
                  <a:lnTo>
                    <a:pt x="797153" y="236093"/>
                  </a:lnTo>
                  <a:lnTo>
                    <a:pt x="788483" y="235902"/>
                  </a:lnTo>
                  <a:lnTo>
                    <a:pt x="778278" y="235521"/>
                  </a:lnTo>
                  <a:lnTo>
                    <a:pt x="766524" y="234950"/>
                  </a:lnTo>
                  <a:lnTo>
                    <a:pt x="753211" y="234188"/>
                  </a:lnTo>
                  <a:lnTo>
                    <a:pt x="753211" y="397256"/>
                  </a:lnTo>
                  <a:lnTo>
                    <a:pt x="681202" y="397256"/>
                  </a:lnTo>
                  <a:lnTo>
                    <a:pt x="681202" y="6985"/>
                  </a:lnTo>
                  <a:lnTo>
                    <a:pt x="686229" y="6863"/>
                  </a:lnTo>
                  <a:lnTo>
                    <a:pt x="695410" y="6492"/>
                  </a:lnTo>
                  <a:lnTo>
                    <a:pt x="708759" y="5859"/>
                  </a:lnTo>
                  <a:lnTo>
                    <a:pt x="726287" y="4953"/>
                  </a:lnTo>
                  <a:lnTo>
                    <a:pt x="744883" y="4099"/>
                  </a:lnTo>
                  <a:lnTo>
                    <a:pt x="761609" y="3460"/>
                  </a:lnTo>
                  <a:lnTo>
                    <a:pt x="776454" y="3059"/>
                  </a:lnTo>
                  <a:lnTo>
                    <a:pt x="789406" y="2921"/>
                  </a:lnTo>
                  <a:close/>
                </a:path>
                <a:path w="1968500" h="403860">
                  <a:moveTo>
                    <a:pt x="1164183" y="0"/>
                  </a:moveTo>
                  <a:lnTo>
                    <a:pt x="1203787" y="3264"/>
                  </a:lnTo>
                  <a:lnTo>
                    <a:pt x="1268089" y="29414"/>
                  </a:lnTo>
                  <a:lnTo>
                    <a:pt x="1312317" y="81043"/>
                  </a:lnTo>
                  <a:lnTo>
                    <a:pt x="1334518" y="154247"/>
                  </a:lnTo>
                  <a:lnTo>
                    <a:pt x="1337284" y="198755"/>
                  </a:lnTo>
                  <a:lnTo>
                    <a:pt x="1334379" y="243474"/>
                  </a:lnTo>
                  <a:lnTo>
                    <a:pt x="1325664" y="283337"/>
                  </a:lnTo>
                  <a:lnTo>
                    <a:pt x="1290802" y="348488"/>
                  </a:lnTo>
                  <a:lnTo>
                    <a:pt x="1234589" y="390032"/>
                  </a:lnTo>
                  <a:lnTo>
                    <a:pt x="1158849" y="403860"/>
                  </a:lnTo>
                  <a:lnTo>
                    <a:pt x="1121819" y="400431"/>
                  </a:lnTo>
                  <a:lnTo>
                    <a:pt x="1061569" y="372999"/>
                  </a:lnTo>
                  <a:lnTo>
                    <a:pt x="1019917" y="319037"/>
                  </a:lnTo>
                  <a:lnTo>
                    <a:pt x="998910" y="243929"/>
                  </a:lnTo>
                  <a:lnTo>
                    <a:pt x="996289" y="198755"/>
                  </a:lnTo>
                  <a:lnTo>
                    <a:pt x="999147" y="158708"/>
                  </a:lnTo>
                  <a:lnTo>
                    <a:pt x="1022007" y="88187"/>
                  </a:lnTo>
                  <a:lnTo>
                    <a:pt x="1066778" y="32521"/>
                  </a:lnTo>
                  <a:lnTo>
                    <a:pt x="1127841" y="3617"/>
                  </a:lnTo>
                  <a:lnTo>
                    <a:pt x="1164183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8342" y="27813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51049" y="3732274"/>
            <a:ext cx="2790036" cy="2860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557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254" dirty="0"/>
              <a:t> </a:t>
            </a:r>
            <a:r>
              <a:rPr sz="4000" spc="-5" dirty="0"/>
              <a:t>Agencies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2320" y="1774901"/>
            <a:ext cx="1312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EM</a:t>
            </a:r>
            <a:r>
              <a:rPr sz="2800" spc="-15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320" y="4564760"/>
            <a:ext cx="8401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Committee </a:t>
            </a:r>
            <a:r>
              <a:rPr sz="2800" spc="-5" dirty="0">
                <a:latin typeface="Georgia"/>
                <a:cs typeface="Georgia"/>
              </a:rPr>
              <a:t>for Human Medicinal Products</a:t>
            </a:r>
            <a:r>
              <a:rPr sz="2800" spc="114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(CHMP)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1014" y="27813"/>
            <a:ext cx="23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072" y="2590800"/>
            <a:ext cx="7402221" cy="128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543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Types </a:t>
            </a:r>
            <a:r>
              <a:rPr sz="4000" spc="-5" dirty="0"/>
              <a:t>of</a:t>
            </a:r>
            <a:r>
              <a:rPr sz="4000" spc="25" dirty="0"/>
              <a:t> </a:t>
            </a:r>
            <a:r>
              <a:rPr sz="4000" spc="-20" dirty="0"/>
              <a:t>Procedures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910537"/>
            <a:ext cx="5106670" cy="248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Centralized</a:t>
            </a:r>
            <a:r>
              <a:rPr sz="2800" spc="-10" dirty="0">
                <a:latin typeface="Georgia"/>
                <a:cs typeface="Georgia"/>
              </a:rPr>
              <a:t> Procedure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Decentralised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Procedure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Mutual </a:t>
            </a:r>
            <a:r>
              <a:rPr sz="2800" spc="-10" dirty="0">
                <a:latin typeface="Georgia"/>
                <a:cs typeface="Georgia"/>
              </a:rPr>
              <a:t>Recognition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Procedure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National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Procedure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533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5090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Centralized</a:t>
            </a:r>
            <a:r>
              <a:rPr sz="4000" spc="-25" dirty="0"/>
              <a:t> Procedure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39849"/>
            <a:ext cx="7962265" cy="475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When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used</a:t>
            </a:r>
            <a:endParaRPr sz="2400">
              <a:latin typeface="Georgia"/>
              <a:cs typeface="Georgia"/>
            </a:endParaRPr>
          </a:p>
          <a:p>
            <a:pPr marL="561340" marR="5080" indent="-247650" algn="just">
              <a:lnSpc>
                <a:spcPts val="2380"/>
              </a:lnSpc>
              <a:spcBef>
                <a:spcPts val="345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Used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for biologic products or other products using high- 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technology</a:t>
            </a:r>
            <a:r>
              <a:rPr sz="22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procedures</a:t>
            </a:r>
            <a:endParaRPr sz="2200">
              <a:latin typeface="Georgia"/>
              <a:cs typeface="Georgia"/>
            </a:endParaRPr>
          </a:p>
          <a:p>
            <a:pPr marL="561340" marR="5080" indent="-247650" algn="just">
              <a:lnSpc>
                <a:spcPts val="2380"/>
              </a:lnSpc>
              <a:spcBef>
                <a:spcPts val="290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Products 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for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HIV/AIDS, cancer, diabetes,  neurodegenerative disease, auto-immune or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other  dysfunctions,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and viral</a:t>
            </a:r>
            <a:r>
              <a:rPr sz="22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diseases</a:t>
            </a:r>
            <a:endParaRPr sz="2200">
              <a:latin typeface="Georgia"/>
              <a:cs typeface="Georgia"/>
            </a:endParaRPr>
          </a:p>
          <a:p>
            <a:pPr marL="314325" algn="just">
              <a:lnSpc>
                <a:spcPts val="2635"/>
              </a:lnSpc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Products for orphan</a:t>
            </a:r>
            <a:r>
              <a:rPr sz="2200" spc="1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conditions</a:t>
            </a:r>
            <a:endParaRPr sz="22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35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Other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new active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substances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at the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request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of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200" spc="229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applicant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Pros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45"/>
              </a:spcBef>
              <a:tabLst>
                <a:tab pos="561340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One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application applies to all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countries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in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200" spc="1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EU.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5"/>
              </a:spcBef>
              <a:tabLst>
                <a:tab pos="561340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Relatively quick</a:t>
            </a:r>
            <a:r>
              <a:rPr sz="2200" spc="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procedure.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40"/>
              </a:spcBef>
              <a:tabLst>
                <a:tab pos="561340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A positive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outcome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is very beneficial to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200" spc="7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sponsor.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Cons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45"/>
              </a:spcBef>
              <a:tabLst>
                <a:tab pos="561340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A negative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outcome will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affect access to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the entire</a:t>
            </a:r>
            <a:r>
              <a:rPr sz="2200" spc="1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EU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2057" y="278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069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What </a:t>
            </a:r>
            <a:r>
              <a:rPr sz="4000" spc="-5" dirty="0"/>
              <a:t>is </a:t>
            </a:r>
            <a:r>
              <a:rPr sz="4000" spc="-10" dirty="0"/>
              <a:t>the</a:t>
            </a:r>
            <a:r>
              <a:rPr sz="4000" spc="-40" dirty="0"/>
              <a:t> </a:t>
            </a:r>
            <a:r>
              <a:rPr sz="4000" spc="-5" dirty="0"/>
              <a:t>need?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35837"/>
            <a:ext cx="7963534" cy="27019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4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Drug laws </a:t>
            </a:r>
            <a:r>
              <a:rPr sz="2800" spc="-10" dirty="0">
                <a:latin typeface="Georgia"/>
                <a:cs typeface="Georgia"/>
              </a:rPr>
              <a:t>provide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basis </a:t>
            </a:r>
            <a:r>
              <a:rPr sz="2800" spc="-5" dirty="0">
                <a:latin typeface="Georgia"/>
                <a:cs typeface="Georgia"/>
              </a:rPr>
              <a:t>for drug</a:t>
            </a:r>
            <a:r>
              <a:rPr sz="2800" spc="1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regulation</a:t>
            </a:r>
            <a:endParaRPr sz="28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Regulatory tools </a:t>
            </a:r>
            <a:r>
              <a:rPr sz="2800" spc="-10" dirty="0">
                <a:latin typeface="Georgia"/>
                <a:cs typeface="Georgia"/>
              </a:rPr>
              <a:t>such </a:t>
            </a:r>
            <a:r>
              <a:rPr sz="2800" spc="-5" dirty="0">
                <a:latin typeface="Georgia"/>
                <a:cs typeface="Georgia"/>
              </a:rPr>
              <a:t>as standards and  guidelines equip authorities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the practical  means of implementing those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laws</a:t>
            </a:r>
            <a:endParaRPr sz="28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  <a:tab pos="2921000" algn="l"/>
                <a:tab pos="5241925" algn="l"/>
                <a:tab pos="7449184" algn="l"/>
              </a:tabLst>
            </a:pPr>
            <a:r>
              <a:rPr sz="2800" spc="-5" dirty="0">
                <a:latin typeface="Georgia"/>
                <a:cs typeface="Georgia"/>
              </a:rPr>
              <a:t>Re</a:t>
            </a:r>
            <a:r>
              <a:rPr sz="2800" dirty="0">
                <a:latin typeface="Georgia"/>
                <a:cs typeface="Georgia"/>
              </a:rPr>
              <a:t>g</a:t>
            </a:r>
            <a:r>
              <a:rPr sz="2800" spc="-10" dirty="0">
                <a:latin typeface="Georgia"/>
                <a:cs typeface="Georgia"/>
              </a:rPr>
              <a:t>ulat</a:t>
            </a:r>
            <a:r>
              <a:rPr sz="2800" spc="1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ry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Age</a:t>
            </a:r>
            <a:r>
              <a:rPr sz="2800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cie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monitor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implementation of these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laws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8550" y="27813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22085" y="4944574"/>
            <a:ext cx="6520815" cy="1311910"/>
            <a:chOff x="1322085" y="4944574"/>
            <a:chExt cx="6520815" cy="1311910"/>
          </a:xfrm>
        </p:grpSpPr>
        <p:sp>
          <p:nvSpPr>
            <p:cNvPr id="6" name="object 6"/>
            <p:cNvSpPr/>
            <p:nvPr/>
          </p:nvSpPr>
          <p:spPr>
            <a:xfrm>
              <a:off x="1322085" y="4944574"/>
              <a:ext cx="6520418" cy="13114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2362" y="4969002"/>
              <a:ext cx="6400800" cy="1191895"/>
            </a:xfrm>
            <a:custGeom>
              <a:avLst/>
              <a:gdLst/>
              <a:ahLst/>
              <a:cxnLst/>
              <a:rect l="l" t="t" r="r" b="b"/>
              <a:pathLst>
                <a:path w="6400800" h="1191895">
                  <a:moveTo>
                    <a:pt x="6202171" y="0"/>
                  </a:moveTo>
                  <a:lnTo>
                    <a:pt x="198628" y="0"/>
                  </a:lnTo>
                  <a:lnTo>
                    <a:pt x="153075" y="5244"/>
                  </a:lnTo>
                  <a:lnTo>
                    <a:pt x="111263" y="20183"/>
                  </a:lnTo>
                  <a:lnTo>
                    <a:pt x="74384" y="43627"/>
                  </a:lnTo>
                  <a:lnTo>
                    <a:pt x="43627" y="74384"/>
                  </a:lnTo>
                  <a:lnTo>
                    <a:pt x="20183" y="111263"/>
                  </a:lnTo>
                  <a:lnTo>
                    <a:pt x="5244" y="153075"/>
                  </a:lnTo>
                  <a:lnTo>
                    <a:pt x="0" y="198628"/>
                  </a:lnTo>
                  <a:lnTo>
                    <a:pt x="0" y="993140"/>
                  </a:lnTo>
                  <a:lnTo>
                    <a:pt x="5244" y="1038684"/>
                  </a:lnTo>
                  <a:lnTo>
                    <a:pt x="20183" y="1080493"/>
                  </a:lnTo>
                  <a:lnTo>
                    <a:pt x="43627" y="1117373"/>
                  </a:lnTo>
                  <a:lnTo>
                    <a:pt x="74384" y="1148132"/>
                  </a:lnTo>
                  <a:lnTo>
                    <a:pt x="111263" y="1171579"/>
                  </a:lnTo>
                  <a:lnTo>
                    <a:pt x="153075" y="1186522"/>
                  </a:lnTo>
                  <a:lnTo>
                    <a:pt x="198628" y="1191768"/>
                  </a:lnTo>
                  <a:lnTo>
                    <a:pt x="6202171" y="1191768"/>
                  </a:lnTo>
                  <a:lnTo>
                    <a:pt x="6247724" y="1186522"/>
                  </a:lnTo>
                  <a:lnTo>
                    <a:pt x="6289536" y="1171579"/>
                  </a:lnTo>
                  <a:lnTo>
                    <a:pt x="6326415" y="1148132"/>
                  </a:lnTo>
                  <a:lnTo>
                    <a:pt x="6357172" y="1117373"/>
                  </a:lnTo>
                  <a:lnTo>
                    <a:pt x="6380616" y="1080493"/>
                  </a:lnTo>
                  <a:lnTo>
                    <a:pt x="6395555" y="1038684"/>
                  </a:lnTo>
                  <a:lnTo>
                    <a:pt x="6400799" y="993140"/>
                  </a:lnTo>
                  <a:lnTo>
                    <a:pt x="6400799" y="198628"/>
                  </a:lnTo>
                  <a:lnTo>
                    <a:pt x="6395555" y="153075"/>
                  </a:lnTo>
                  <a:lnTo>
                    <a:pt x="6380616" y="111263"/>
                  </a:lnTo>
                  <a:lnTo>
                    <a:pt x="6357172" y="74384"/>
                  </a:lnTo>
                  <a:lnTo>
                    <a:pt x="6326415" y="43627"/>
                  </a:lnTo>
                  <a:lnTo>
                    <a:pt x="6289536" y="20183"/>
                  </a:lnTo>
                  <a:lnTo>
                    <a:pt x="6247724" y="5244"/>
                  </a:lnTo>
                  <a:lnTo>
                    <a:pt x="6202171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2362" y="4969002"/>
              <a:ext cx="6400800" cy="1191895"/>
            </a:xfrm>
            <a:custGeom>
              <a:avLst/>
              <a:gdLst/>
              <a:ahLst/>
              <a:cxnLst/>
              <a:rect l="l" t="t" r="r" b="b"/>
              <a:pathLst>
                <a:path w="6400800" h="1191895">
                  <a:moveTo>
                    <a:pt x="0" y="198628"/>
                  </a:moveTo>
                  <a:lnTo>
                    <a:pt x="5244" y="153075"/>
                  </a:lnTo>
                  <a:lnTo>
                    <a:pt x="20183" y="111263"/>
                  </a:lnTo>
                  <a:lnTo>
                    <a:pt x="43627" y="74384"/>
                  </a:lnTo>
                  <a:lnTo>
                    <a:pt x="74384" y="43627"/>
                  </a:lnTo>
                  <a:lnTo>
                    <a:pt x="111263" y="20183"/>
                  </a:lnTo>
                  <a:lnTo>
                    <a:pt x="153075" y="5244"/>
                  </a:lnTo>
                  <a:lnTo>
                    <a:pt x="198628" y="0"/>
                  </a:lnTo>
                  <a:lnTo>
                    <a:pt x="6202171" y="0"/>
                  </a:lnTo>
                  <a:lnTo>
                    <a:pt x="6247724" y="5244"/>
                  </a:lnTo>
                  <a:lnTo>
                    <a:pt x="6289536" y="20183"/>
                  </a:lnTo>
                  <a:lnTo>
                    <a:pt x="6326415" y="43627"/>
                  </a:lnTo>
                  <a:lnTo>
                    <a:pt x="6357172" y="74384"/>
                  </a:lnTo>
                  <a:lnTo>
                    <a:pt x="6380616" y="111263"/>
                  </a:lnTo>
                  <a:lnTo>
                    <a:pt x="6395555" y="153075"/>
                  </a:lnTo>
                  <a:lnTo>
                    <a:pt x="6400799" y="198628"/>
                  </a:lnTo>
                  <a:lnTo>
                    <a:pt x="6400799" y="993140"/>
                  </a:lnTo>
                  <a:lnTo>
                    <a:pt x="6395555" y="1038684"/>
                  </a:lnTo>
                  <a:lnTo>
                    <a:pt x="6380616" y="1080493"/>
                  </a:lnTo>
                  <a:lnTo>
                    <a:pt x="6357172" y="1117373"/>
                  </a:lnTo>
                  <a:lnTo>
                    <a:pt x="6326415" y="1148132"/>
                  </a:lnTo>
                  <a:lnTo>
                    <a:pt x="6289536" y="1171579"/>
                  </a:lnTo>
                  <a:lnTo>
                    <a:pt x="6247724" y="1186522"/>
                  </a:lnTo>
                  <a:lnTo>
                    <a:pt x="6202171" y="1191768"/>
                  </a:lnTo>
                  <a:lnTo>
                    <a:pt x="198628" y="1191768"/>
                  </a:lnTo>
                  <a:lnTo>
                    <a:pt x="153075" y="1186522"/>
                  </a:lnTo>
                  <a:lnTo>
                    <a:pt x="111263" y="1171579"/>
                  </a:lnTo>
                  <a:lnTo>
                    <a:pt x="74384" y="1148132"/>
                  </a:lnTo>
                  <a:lnTo>
                    <a:pt x="43627" y="1117373"/>
                  </a:lnTo>
                  <a:lnTo>
                    <a:pt x="20183" y="1080493"/>
                  </a:lnTo>
                  <a:lnTo>
                    <a:pt x="5244" y="1038684"/>
                  </a:lnTo>
                  <a:lnTo>
                    <a:pt x="0" y="993140"/>
                  </a:lnTo>
                  <a:lnTo>
                    <a:pt x="0" y="198628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536" y="5109972"/>
              <a:ext cx="5908548" cy="490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0144" y="5148580"/>
              <a:ext cx="5832094" cy="4141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5367" y="5597652"/>
              <a:ext cx="2491740" cy="408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2833" y="5636298"/>
              <a:ext cx="2415794" cy="3318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802" y="970025"/>
            <a:ext cx="2804160" cy="622300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9525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750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Pre-Application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802" y="1660398"/>
            <a:ext cx="2804160" cy="719455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144780" rIns="0" bIns="0" rtlCol="0">
            <a:spAutoFit/>
          </a:bodyPr>
          <a:lstStyle/>
          <a:p>
            <a:pPr marL="700405">
              <a:lnSpc>
                <a:spcPct val="100000"/>
              </a:lnSpc>
              <a:spcBef>
                <a:spcPts val="1140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Validation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565" y="2446782"/>
            <a:ext cx="2771140" cy="1348740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201930" rIns="0" bIns="0" rtlCol="0">
            <a:spAutoFit/>
          </a:bodyPr>
          <a:lstStyle/>
          <a:p>
            <a:pPr marL="286385" marR="281305" algn="ctr">
              <a:lnSpc>
                <a:spcPct val="85200"/>
              </a:lnSpc>
              <a:spcBef>
                <a:spcPts val="1590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CHMP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scientific  assessment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opinion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565" y="3864102"/>
            <a:ext cx="2771140" cy="1347470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34861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Possible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appeal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565" y="5279897"/>
            <a:ext cx="2771140" cy="1348740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877569" marR="230504" indent="-641985">
              <a:lnSpc>
                <a:spcPts val="245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sio</a:t>
            </a:r>
            <a:r>
              <a:rPr sz="2400" spc="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-making 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process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0056" y="912875"/>
            <a:ext cx="4631055" cy="741045"/>
            <a:chOff x="4210056" y="912875"/>
            <a:chExt cx="4631055" cy="741045"/>
          </a:xfrm>
        </p:grpSpPr>
        <p:sp>
          <p:nvSpPr>
            <p:cNvPr id="9" name="object 9"/>
            <p:cNvSpPr/>
            <p:nvPr/>
          </p:nvSpPr>
          <p:spPr>
            <a:xfrm>
              <a:off x="4210056" y="948779"/>
              <a:ext cx="4630667" cy="631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8387" y="912875"/>
              <a:ext cx="3770375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0341" y="973073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4">
                  <a:moveTo>
                    <a:pt x="4459859" y="0"/>
                  </a:moveTo>
                  <a:lnTo>
                    <a:pt x="51181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0"/>
                  </a:lnTo>
                  <a:lnTo>
                    <a:pt x="0" y="460883"/>
                  </a:lnTo>
                  <a:lnTo>
                    <a:pt x="4032" y="480774"/>
                  </a:lnTo>
                  <a:lnTo>
                    <a:pt x="15017" y="497046"/>
                  </a:lnTo>
                  <a:lnTo>
                    <a:pt x="31289" y="508031"/>
                  </a:lnTo>
                  <a:lnTo>
                    <a:pt x="51181" y="512063"/>
                  </a:lnTo>
                  <a:lnTo>
                    <a:pt x="4459859" y="512063"/>
                  </a:lnTo>
                  <a:lnTo>
                    <a:pt x="4479750" y="508031"/>
                  </a:lnTo>
                  <a:lnTo>
                    <a:pt x="4496022" y="497046"/>
                  </a:lnTo>
                  <a:lnTo>
                    <a:pt x="4507007" y="480774"/>
                  </a:lnTo>
                  <a:lnTo>
                    <a:pt x="4511040" y="460883"/>
                  </a:lnTo>
                  <a:lnTo>
                    <a:pt x="4511040" y="51180"/>
                  </a:lnTo>
                  <a:lnTo>
                    <a:pt x="4507007" y="31289"/>
                  </a:lnTo>
                  <a:lnTo>
                    <a:pt x="4496022" y="15017"/>
                  </a:lnTo>
                  <a:lnTo>
                    <a:pt x="4479750" y="4032"/>
                  </a:lnTo>
                  <a:lnTo>
                    <a:pt x="4459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60341" y="973073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4">
                  <a:moveTo>
                    <a:pt x="0" y="51180"/>
                  </a:moveTo>
                  <a:lnTo>
                    <a:pt x="4032" y="31289"/>
                  </a:lnTo>
                  <a:lnTo>
                    <a:pt x="15017" y="15017"/>
                  </a:lnTo>
                  <a:lnTo>
                    <a:pt x="31289" y="4032"/>
                  </a:lnTo>
                  <a:lnTo>
                    <a:pt x="51181" y="0"/>
                  </a:lnTo>
                  <a:lnTo>
                    <a:pt x="4459859" y="0"/>
                  </a:lnTo>
                  <a:lnTo>
                    <a:pt x="4479750" y="4032"/>
                  </a:lnTo>
                  <a:lnTo>
                    <a:pt x="4496022" y="15017"/>
                  </a:lnTo>
                  <a:lnTo>
                    <a:pt x="4507007" y="31289"/>
                  </a:lnTo>
                  <a:lnTo>
                    <a:pt x="4511040" y="51180"/>
                  </a:lnTo>
                  <a:lnTo>
                    <a:pt x="4511040" y="460883"/>
                  </a:lnTo>
                  <a:lnTo>
                    <a:pt x="4507007" y="480774"/>
                  </a:lnTo>
                  <a:lnTo>
                    <a:pt x="4496022" y="497046"/>
                  </a:lnTo>
                  <a:lnTo>
                    <a:pt x="4479750" y="508031"/>
                  </a:lnTo>
                  <a:lnTo>
                    <a:pt x="4459859" y="512063"/>
                  </a:lnTo>
                  <a:lnTo>
                    <a:pt x="51181" y="512063"/>
                  </a:lnTo>
                  <a:lnTo>
                    <a:pt x="31289" y="508031"/>
                  </a:lnTo>
                  <a:lnTo>
                    <a:pt x="15017" y="497046"/>
                  </a:lnTo>
                  <a:lnTo>
                    <a:pt x="4032" y="480774"/>
                  </a:lnTo>
                  <a:lnTo>
                    <a:pt x="0" y="460883"/>
                  </a:lnTo>
                  <a:lnTo>
                    <a:pt x="0" y="51180"/>
                  </a:lnTo>
                  <a:close/>
                </a:path>
              </a:pathLst>
            </a:custGeom>
            <a:ln w="32004">
              <a:solidFill>
                <a:srgbClr val="494A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85486" y="968502"/>
            <a:ext cx="3460115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115060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latin typeface="Georgia"/>
                <a:cs typeface="Georgia"/>
              </a:rPr>
              <a:t>EMA </a:t>
            </a:r>
            <a:r>
              <a:rPr sz="1600" spc="-5" dirty="0">
                <a:latin typeface="Georgia"/>
                <a:cs typeface="Georgia"/>
              </a:rPr>
              <a:t>notified  Rapporteur/ Co-rapporteur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appointed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91000" y="1488947"/>
            <a:ext cx="4650105" cy="859790"/>
            <a:chOff x="4191000" y="1488947"/>
            <a:chExt cx="4650105" cy="859790"/>
          </a:xfrm>
        </p:grpSpPr>
        <p:sp>
          <p:nvSpPr>
            <p:cNvPr id="15" name="object 15"/>
            <p:cNvSpPr/>
            <p:nvPr/>
          </p:nvSpPr>
          <p:spPr>
            <a:xfrm>
              <a:off x="6345935" y="1488947"/>
              <a:ext cx="338328" cy="298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99276" y="1516379"/>
              <a:ext cx="231648" cy="192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91000" y="1697735"/>
              <a:ext cx="4649724" cy="650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9803" y="1783079"/>
              <a:ext cx="2449068" cy="5105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60342" y="1741169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4">
                  <a:moveTo>
                    <a:pt x="4459859" y="0"/>
                  </a:moveTo>
                  <a:lnTo>
                    <a:pt x="51181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0"/>
                  </a:lnTo>
                  <a:lnTo>
                    <a:pt x="0" y="460882"/>
                  </a:lnTo>
                  <a:lnTo>
                    <a:pt x="4032" y="480774"/>
                  </a:lnTo>
                  <a:lnTo>
                    <a:pt x="15017" y="497046"/>
                  </a:lnTo>
                  <a:lnTo>
                    <a:pt x="31289" y="508031"/>
                  </a:lnTo>
                  <a:lnTo>
                    <a:pt x="51181" y="512063"/>
                  </a:lnTo>
                  <a:lnTo>
                    <a:pt x="4459859" y="512063"/>
                  </a:lnTo>
                  <a:lnTo>
                    <a:pt x="4479750" y="508031"/>
                  </a:lnTo>
                  <a:lnTo>
                    <a:pt x="4496022" y="497046"/>
                  </a:lnTo>
                  <a:lnTo>
                    <a:pt x="4507007" y="480774"/>
                  </a:lnTo>
                  <a:lnTo>
                    <a:pt x="4511040" y="460882"/>
                  </a:lnTo>
                  <a:lnTo>
                    <a:pt x="4511040" y="51180"/>
                  </a:lnTo>
                  <a:lnTo>
                    <a:pt x="4507007" y="31289"/>
                  </a:lnTo>
                  <a:lnTo>
                    <a:pt x="4496022" y="15017"/>
                  </a:lnTo>
                  <a:lnTo>
                    <a:pt x="4479750" y="4032"/>
                  </a:lnTo>
                  <a:lnTo>
                    <a:pt x="4459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60342" y="1741169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4">
                  <a:moveTo>
                    <a:pt x="0" y="51180"/>
                  </a:moveTo>
                  <a:lnTo>
                    <a:pt x="4032" y="31289"/>
                  </a:lnTo>
                  <a:lnTo>
                    <a:pt x="15017" y="15017"/>
                  </a:lnTo>
                  <a:lnTo>
                    <a:pt x="31289" y="4032"/>
                  </a:lnTo>
                  <a:lnTo>
                    <a:pt x="51181" y="0"/>
                  </a:lnTo>
                  <a:lnTo>
                    <a:pt x="4459859" y="0"/>
                  </a:lnTo>
                  <a:lnTo>
                    <a:pt x="4479750" y="4032"/>
                  </a:lnTo>
                  <a:lnTo>
                    <a:pt x="4496022" y="15017"/>
                  </a:lnTo>
                  <a:lnTo>
                    <a:pt x="4507007" y="31289"/>
                  </a:lnTo>
                  <a:lnTo>
                    <a:pt x="4511040" y="51180"/>
                  </a:lnTo>
                  <a:lnTo>
                    <a:pt x="4511040" y="460882"/>
                  </a:lnTo>
                  <a:lnTo>
                    <a:pt x="4507007" y="480774"/>
                  </a:lnTo>
                  <a:lnTo>
                    <a:pt x="4496022" y="497046"/>
                  </a:lnTo>
                  <a:lnTo>
                    <a:pt x="4479750" y="508031"/>
                  </a:lnTo>
                  <a:lnTo>
                    <a:pt x="4459859" y="512063"/>
                  </a:lnTo>
                  <a:lnTo>
                    <a:pt x="51181" y="512063"/>
                  </a:lnTo>
                  <a:lnTo>
                    <a:pt x="31289" y="508031"/>
                  </a:lnTo>
                  <a:lnTo>
                    <a:pt x="15017" y="497046"/>
                  </a:lnTo>
                  <a:lnTo>
                    <a:pt x="4032" y="480774"/>
                  </a:lnTo>
                  <a:lnTo>
                    <a:pt x="0" y="460882"/>
                  </a:lnTo>
                  <a:lnTo>
                    <a:pt x="0" y="51180"/>
                  </a:lnTo>
                  <a:close/>
                </a:path>
              </a:pathLst>
            </a:custGeom>
            <a:ln w="32004">
              <a:solidFill>
                <a:srgbClr val="494A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46903" y="1840229"/>
            <a:ext cx="2138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Application -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validation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91000" y="2257044"/>
            <a:ext cx="4650105" cy="858519"/>
            <a:chOff x="4191000" y="2257044"/>
            <a:chExt cx="4650105" cy="858519"/>
          </a:xfrm>
        </p:grpSpPr>
        <p:sp>
          <p:nvSpPr>
            <p:cNvPr id="23" name="object 23"/>
            <p:cNvSpPr/>
            <p:nvPr/>
          </p:nvSpPr>
          <p:spPr>
            <a:xfrm>
              <a:off x="6345935" y="2257044"/>
              <a:ext cx="338328" cy="297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99276" y="2284476"/>
              <a:ext cx="231648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1000" y="2464308"/>
              <a:ext cx="4649724" cy="650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82539" y="2551176"/>
              <a:ext cx="2862071" cy="5090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0342" y="2507742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4">
                  <a:moveTo>
                    <a:pt x="4459859" y="0"/>
                  </a:moveTo>
                  <a:lnTo>
                    <a:pt x="51181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1"/>
                  </a:lnTo>
                  <a:lnTo>
                    <a:pt x="0" y="460883"/>
                  </a:lnTo>
                  <a:lnTo>
                    <a:pt x="4032" y="480774"/>
                  </a:lnTo>
                  <a:lnTo>
                    <a:pt x="15017" y="497046"/>
                  </a:lnTo>
                  <a:lnTo>
                    <a:pt x="31289" y="508031"/>
                  </a:lnTo>
                  <a:lnTo>
                    <a:pt x="51181" y="512063"/>
                  </a:lnTo>
                  <a:lnTo>
                    <a:pt x="4459859" y="512063"/>
                  </a:lnTo>
                  <a:lnTo>
                    <a:pt x="4479750" y="508031"/>
                  </a:lnTo>
                  <a:lnTo>
                    <a:pt x="4496022" y="497046"/>
                  </a:lnTo>
                  <a:lnTo>
                    <a:pt x="4507007" y="480774"/>
                  </a:lnTo>
                  <a:lnTo>
                    <a:pt x="4511040" y="460883"/>
                  </a:lnTo>
                  <a:lnTo>
                    <a:pt x="4511040" y="51181"/>
                  </a:lnTo>
                  <a:lnTo>
                    <a:pt x="4507007" y="31289"/>
                  </a:lnTo>
                  <a:lnTo>
                    <a:pt x="4496022" y="15017"/>
                  </a:lnTo>
                  <a:lnTo>
                    <a:pt x="4479750" y="4032"/>
                  </a:lnTo>
                  <a:lnTo>
                    <a:pt x="4459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60342" y="2507742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4">
                  <a:moveTo>
                    <a:pt x="0" y="51181"/>
                  </a:moveTo>
                  <a:lnTo>
                    <a:pt x="4032" y="31289"/>
                  </a:lnTo>
                  <a:lnTo>
                    <a:pt x="15017" y="15017"/>
                  </a:lnTo>
                  <a:lnTo>
                    <a:pt x="31289" y="4032"/>
                  </a:lnTo>
                  <a:lnTo>
                    <a:pt x="51181" y="0"/>
                  </a:lnTo>
                  <a:lnTo>
                    <a:pt x="4459859" y="0"/>
                  </a:lnTo>
                  <a:lnTo>
                    <a:pt x="4479750" y="4032"/>
                  </a:lnTo>
                  <a:lnTo>
                    <a:pt x="4496022" y="15017"/>
                  </a:lnTo>
                  <a:lnTo>
                    <a:pt x="4507007" y="31289"/>
                  </a:lnTo>
                  <a:lnTo>
                    <a:pt x="4511040" y="51181"/>
                  </a:lnTo>
                  <a:lnTo>
                    <a:pt x="4511040" y="460883"/>
                  </a:lnTo>
                  <a:lnTo>
                    <a:pt x="4507007" y="480774"/>
                  </a:lnTo>
                  <a:lnTo>
                    <a:pt x="4496022" y="497046"/>
                  </a:lnTo>
                  <a:lnTo>
                    <a:pt x="4479750" y="508031"/>
                  </a:lnTo>
                  <a:lnTo>
                    <a:pt x="4459859" y="512063"/>
                  </a:lnTo>
                  <a:lnTo>
                    <a:pt x="51181" y="512063"/>
                  </a:lnTo>
                  <a:lnTo>
                    <a:pt x="31289" y="508031"/>
                  </a:lnTo>
                  <a:lnTo>
                    <a:pt x="15017" y="497046"/>
                  </a:lnTo>
                  <a:lnTo>
                    <a:pt x="4032" y="480774"/>
                  </a:lnTo>
                  <a:lnTo>
                    <a:pt x="0" y="460883"/>
                  </a:lnTo>
                  <a:lnTo>
                    <a:pt x="0" y="51181"/>
                  </a:lnTo>
                  <a:close/>
                </a:path>
              </a:pathLst>
            </a:custGeom>
            <a:ln w="32004">
              <a:solidFill>
                <a:srgbClr val="494A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39639" y="2607691"/>
            <a:ext cx="2550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CHMP </a:t>
            </a:r>
            <a:r>
              <a:rPr sz="1600" spc="-5" dirty="0">
                <a:latin typeface="Georgia"/>
                <a:cs typeface="Georgia"/>
              </a:rPr>
              <a:t>scientific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assessment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191000" y="3023616"/>
            <a:ext cx="4650105" cy="859790"/>
            <a:chOff x="4191000" y="3023616"/>
            <a:chExt cx="4650105" cy="859790"/>
          </a:xfrm>
        </p:grpSpPr>
        <p:sp>
          <p:nvSpPr>
            <p:cNvPr id="31" name="object 31"/>
            <p:cNvSpPr/>
            <p:nvPr/>
          </p:nvSpPr>
          <p:spPr>
            <a:xfrm>
              <a:off x="6345935" y="3023616"/>
              <a:ext cx="338328" cy="298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99276" y="3051048"/>
              <a:ext cx="231648" cy="1920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91000" y="3232404"/>
              <a:ext cx="4649724" cy="650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69280" y="3319272"/>
              <a:ext cx="1688592" cy="5090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0342" y="3275838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5">
                  <a:moveTo>
                    <a:pt x="4459859" y="0"/>
                  </a:moveTo>
                  <a:lnTo>
                    <a:pt x="51181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1"/>
                  </a:lnTo>
                  <a:lnTo>
                    <a:pt x="0" y="460882"/>
                  </a:lnTo>
                  <a:lnTo>
                    <a:pt x="4032" y="480774"/>
                  </a:lnTo>
                  <a:lnTo>
                    <a:pt x="15017" y="497046"/>
                  </a:lnTo>
                  <a:lnTo>
                    <a:pt x="31289" y="508031"/>
                  </a:lnTo>
                  <a:lnTo>
                    <a:pt x="51181" y="512063"/>
                  </a:lnTo>
                  <a:lnTo>
                    <a:pt x="4459859" y="512063"/>
                  </a:lnTo>
                  <a:lnTo>
                    <a:pt x="4479750" y="508031"/>
                  </a:lnTo>
                  <a:lnTo>
                    <a:pt x="4496022" y="497046"/>
                  </a:lnTo>
                  <a:lnTo>
                    <a:pt x="4507007" y="480774"/>
                  </a:lnTo>
                  <a:lnTo>
                    <a:pt x="4511040" y="460882"/>
                  </a:lnTo>
                  <a:lnTo>
                    <a:pt x="4511040" y="51181"/>
                  </a:lnTo>
                  <a:lnTo>
                    <a:pt x="4507007" y="31289"/>
                  </a:lnTo>
                  <a:lnTo>
                    <a:pt x="4496022" y="15017"/>
                  </a:lnTo>
                  <a:lnTo>
                    <a:pt x="4479750" y="4032"/>
                  </a:lnTo>
                  <a:lnTo>
                    <a:pt x="4459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60342" y="3275838"/>
              <a:ext cx="4511040" cy="512445"/>
            </a:xfrm>
            <a:custGeom>
              <a:avLst/>
              <a:gdLst/>
              <a:ahLst/>
              <a:cxnLst/>
              <a:rect l="l" t="t" r="r" b="b"/>
              <a:pathLst>
                <a:path w="4511040" h="512445">
                  <a:moveTo>
                    <a:pt x="0" y="51181"/>
                  </a:moveTo>
                  <a:lnTo>
                    <a:pt x="4032" y="31289"/>
                  </a:lnTo>
                  <a:lnTo>
                    <a:pt x="15017" y="15017"/>
                  </a:lnTo>
                  <a:lnTo>
                    <a:pt x="31289" y="4032"/>
                  </a:lnTo>
                  <a:lnTo>
                    <a:pt x="51181" y="0"/>
                  </a:lnTo>
                  <a:lnTo>
                    <a:pt x="4459859" y="0"/>
                  </a:lnTo>
                  <a:lnTo>
                    <a:pt x="4479750" y="4032"/>
                  </a:lnTo>
                  <a:lnTo>
                    <a:pt x="4496022" y="15017"/>
                  </a:lnTo>
                  <a:lnTo>
                    <a:pt x="4507007" y="31289"/>
                  </a:lnTo>
                  <a:lnTo>
                    <a:pt x="4511040" y="51181"/>
                  </a:lnTo>
                  <a:lnTo>
                    <a:pt x="4511040" y="460882"/>
                  </a:lnTo>
                  <a:lnTo>
                    <a:pt x="4507007" y="480774"/>
                  </a:lnTo>
                  <a:lnTo>
                    <a:pt x="4496022" y="497046"/>
                  </a:lnTo>
                  <a:lnTo>
                    <a:pt x="4479750" y="508031"/>
                  </a:lnTo>
                  <a:lnTo>
                    <a:pt x="4459859" y="512063"/>
                  </a:lnTo>
                  <a:lnTo>
                    <a:pt x="51181" y="512063"/>
                  </a:lnTo>
                  <a:lnTo>
                    <a:pt x="31289" y="508031"/>
                  </a:lnTo>
                  <a:lnTo>
                    <a:pt x="15017" y="497046"/>
                  </a:lnTo>
                  <a:lnTo>
                    <a:pt x="4032" y="480774"/>
                  </a:lnTo>
                  <a:lnTo>
                    <a:pt x="0" y="460882"/>
                  </a:lnTo>
                  <a:lnTo>
                    <a:pt x="0" y="51181"/>
                  </a:lnTo>
                  <a:close/>
                </a:path>
              </a:pathLst>
            </a:custGeom>
            <a:ln w="32004">
              <a:solidFill>
                <a:srgbClr val="494A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826378" y="3374847"/>
            <a:ext cx="137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CHMP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opinion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125467" y="3886200"/>
            <a:ext cx="2352040" cy="919480"/>
            <a:chOff x="4125467" y="3886200"/>
            <a:chExt cx="2352040" cy="919480"/>
          </a:xfrm>
        </p:grpSpPr>
        <p:sp>
          <p:nvSpPr>
            <p:cNvPr id="39" name="object 39"/>
            <p:cNvSpPr/>
            <p:nvPr/>
          </p:nvSpPr>
          <p:spPr>
            <a:xfrm>
              <a:off x="6019800" y="3886200"/>
              <a:ext cx="457200" cy="460375"/>
            </a:xfrm>
            <a:custGeom>
              <a:avLst/>
              <a:gdLst/>
              <a:ahLst/>
              <a:cxnLst/>
              <a:rect l="l" t="t" r="r" b="b"/>
              <a:pathLst>
                <a:path w="457200" h="460375">
                  <a:moveTo>
                    <a:pt x="342900" y="0"/>
                  </a:moveTo>
                  <a:lnTo>
                    <a:pt x="228600" y="114300"/>
                  </a:lnTo>
                  <a:lnTo>
                    <a:pt x="285750" y="114300"/>
                  </a:lnTo>
                  <a:lnTo>
                    <a:pt x="285750" y="260223"/>
                  </a:lnTo>
                  <a:lnTo>
                    <a:pt x="279017" y="293602"/>
                  </a:lnTo>
                  <a:lnTo>
                    <a:pt x="260651" y="320849"/>
                  </a:lnTo>
                  <a:lnTo>
                    <a:pt x="233404" y="339215"/>
                  </a:lnTo>
                  <a:lnTo>
                    <a:pt x="200025" y="345948"/>
                  </a:lnTo>
                  <a:lnTo>
                    <a:pt x="0" y="345948"/>
                  </a:lnTo>
                  <a:lnTo>
                    <a:pt x="0" y="460248"/>
                  </a:lnTo>
                  <a:lnTo>
                    <a:pt x="200025" y="460248"/>
                  </a:lnTo>
                  <a:lnTo>
                    <a:pt x="245894" y="454966"/>
                  </a:lnTo>
                  <a:lnTo>
                    <a:pt x="287999" y="439920"/>
                  </a:lnTo>
                  <a:lnTo>
                    <a:pt x="325138" y="416310"/>
                  </a:lnTo>
                  <a:lnTo>
                    <a:pt x="356112" y="385336"/>
                  </a:lnTo>
                  <a:lnTo>
                    <a:pt x="379722" y="348197"/>
                  </a:lnTo>
                  <a:lnTo>
                    <a:pt x="394768" y="306092"/>
                  </a:lnTo>
                  <a:lnTo>
                    <a:pt x="400050" y="260223"/>
                  </a:lnTo>
                  <a:lnTo>
                    <a:pt x="400050" y="114300"/>
                  </a:lnTo>
                  <a:lnTo>
                    <a:pt x="457200" y="1143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DBD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25467" y="4139184"/>
              <a:ext cx="2112264" cy="6659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298696" y="4274566"/>
            <a:ext cx="1767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Applicant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Appeal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595045" y="4237258"/>
            <a:ext cx="2221865" cy="621665"/>
            <a:chOff x="6595045" y="4237258"/>
            <a:chExt cx="2221865" cy="621665"/>
          </a:xfrm>
        </p:grpSpPr>
        <p:sp>
          <p:nvSpPr>
            <p:cNvPr id="43" name="object 43"/>
            <p:cNvSpPr/>
            <p:nvPr/>
          </p:nvSpPr>
          <p:spPr>
            <a:xfrm>
              <a:off x="6595045" y="4237258"/>
              <a:ext cx="2221294" cy="6212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43116" y="4323588"/>
              <a:ext cx="2106168" cy="4617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29400" y="4245864"/>
              <a:ext cx="2133600" cy="533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85864" y="4375530"/>
            <a:ext cx="1822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European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Commission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576059" y="4785359"/>
            <a:ext cx="2240280" cy="890269"/>
            <a:chOff x="6576059" y="4785359"/>
            <a:chExt cx="2240280" cy="890269"/>
          </a:xfrm>
        </p:grpSpPr>
        <p:sp>
          <p:nvSpPr>
            <p:cNvPr id="48" name="object 48"/>
            <p:cNvSpPr/>
            <p:nvPr/>
          </p:nvSpPr>
          <p:spPr>
            <a:xfrm>
              <a:off x="7522463" y="4785359"/>
              <a:ext cx="347472" cy="3078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5803" y="4812791"/>
              <a:ext cx="240792" cy="201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76059" y="5018531"/>
              <a:ext cx="2240279" cy="6400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21423" y="5033771"/>
              <a:ext cx="1792224" cy="6416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9399" y="5045963"/>
              <a:ext cx="2133600" cy="533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964171" y="5084826"/>
            <a:ext cx="1468120" cy="4210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90525" marR="5080" indent="-378460">
              <a:lnSpc>
                <a:spcPts val="1430"/>
              </a:lnSpc>
              <a:spcBef>
                <a:spcPts val="359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Draft</a:t>
            </a:r>
            <a:r>
              <a:rPr sz="1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Commission 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Decision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76059" y="5585459"/>
            <a:ext cx="2240280" cy="873760"/>
            <a:chOff x="6576059" y="5585459"/>
            <a:chExt cx="2240280" cy="873760"/>
          </a:xfrm>
        </p:grpSpPr>
        <p:sp>
          <p:nvSpPr>
            <p:cNvPr id="55" name="object 55"/>
            <p:cNvSpPr/>
            <p:nvPr/>
          </p:nvSpPr>
          <p:spPr>
            <a:xfrm>
              <a:off x="7522463" y="5585459"/>
              <a:ext cx="347472" cy="3078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75803" y="5612891"/>
              <a:ext cx="240792" cy="201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76059" y="5818631"/>
              <a:ext cx="2240279" cy="6400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31507" y="5923787"/>
              <a:ext cx="1929383" cy="4617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29399" y="5846063"/>
              <a:ext cx="2133600" cy="533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874256" y="5976010"/>
            <a:ext cx="1644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Standing</a:t>
            </a:r>
            <a:r>
              <a:rPr sz="1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Committee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15583" y="969899"/>
            <a:ext cx="171450" cy="686435"/>
          </a:xfrm>
          <a:custGeom>
            <a:avLst/>
            <a:gdLst/>
            <a:ahLst/>
            <a:cxnLst/>
            <a:rect l="l" t="t" r="r" b="b"/>
            <a:pathLst>
              <a:path w="171450" h="686435">
                <a:moveTo>
                  <a:pt x="16446" y="515004"/>
                </a:moveTo>
                <a:lnTo>
                  <a:pt x="9251" y="517398"/>
                </a:lnTo>
                <a:lnTo>
                  <a:pt x="3643" y="522450"/>
                </a:lnTo>
                <a:lnTo>
                  <a:pt x="488" y="529050"/>
                </a:lnTo>
                <a:lnTo>
                  <a:pt x="0" y="536364"/>
                </a:lnTo>
                <a:lnTo>
                  <a:pt x="2393" y="543560"/>
                </a:lnTo>
                <a:lnTo>
                  <a:pt x="85578" y="686053"/>
                </a:lnTo>
                <a:lnTo>
                  <a:pt x="107671" y="648208"/>
                </a:lnTo>
                <a:lnTo>
                  <a:pt x="66528" y="648208"/>
                </a:lnTo>
                <a:lnTo>
                  <a:pt x="66528" y="577595"/>
                </a:lnTo>
                <a:lnTo>
                  <a:pt x="35413" y="524255"/>
                </a:lnTo>
                <a:lnTo>
                  <a:pt x="30360" y="518648"/>
                </a:lnTo>
                <a:lnTo>
                  <a:pt x="23760" y="515493"/>
                </a:lnTo>
                <a:lnTo>
                  <a:pt x="16446" y="515004"/>
                </a:lnTo>
                <a:close/>
              </a:path>
              <a:path w="171450" h="686435">
                <a:moveTo>
                  <a:pt x="66528" y="577595"/>
                </a:moveTo>
                <a:lnTo>
                  <a:pt x="66528" y="648208"/>
                </a:lnTo>
                <a:lnTo>
                  <a:pt x="104628" y="648208"/>
                </a:lnTo>
                <a:lnTo>
                  <a:pt x="104628" y="638555"/>
                </a:lnTo>
                <a:lnTo>
                  <a:pt x="69068" y="638555"/>
                </a:lnTo>
                <a:lnTo>
                  <a:pt x="85578" y="610253"/>
                </a:lnTo>
                <a:lnTo>
                  <a:pt x="66528" y="577595"/>
                </a:lnTo>
                <a:close/>
              </a:path>
              <a:path w="171450" h="686435">
                <a:moveTo>
                  <a:pt x="154709" y="515004"/>
                </a:moveTo>
                <a:lnTo>
                  <a:pt x="147395" y="515493"/>
                </a:lnTo>
                <a:lnTo>
                  <a:pt x="140795" y="518648"/>
                </a:lnTo>
                <a:lnTo>
                  <a:pt x="135743" y="524255"/>
                </a:lnTo>
                <a:lnTo>
                  <a:pt x="104628" y="577595"/>
                </a:lnTo>
                <a:lnTo>
                  <a:pt x="104628" y="648208"/>
                </a:lnTo>
                <a:lnTo>
                  <a:pt x="107671" y="648208"/>
                </a:lnTo>
                <a:lnTo>
                  <a:pt x="168763" y="543560"/>
                </a:lnTo>
                <a:lnTo>
                  <a:pt x="171156" y="536364"/>
                </a:lnTo>
                <a:lnTo>
                  <a:pt x="170668" y="529050"/>
                </a:lnTo>
                <a:lnTo>
                  <a:pt x="167512" y="522450"/>
                </a:lnTo>
                <a:lnTo>
                  <a:pt x="161905" y="517398"/>
                </a:lnTo>
                <a:lnTo>
                  <a:pt x="154709" y="515004"/>
                </a:lnTo>
                <a:close/>
              </a:path>
              <a:path w="171450" h="686435">
                <a:moveTo>
                  <a:pt x="85578" y="610253"/>
                </a:moveTo>
                <a:lnTo>
                  <a:pt x="69068" y="638555"/>
                </a:lnTo>
                <a:lnTo>
                  <a:pt x="102088" y="638555"/>
                </a:lnTo>
                <a:lnTo>
                  <a:pt x="85578" y="610253"/>
                </a:lnTo>
                <a:close/>
              </a:path>
              <a:path w="171450" h="686435">
                <a:moveTo>
                  <a:pt x="104628" y="577595"/>
                </a:moveTo>
                <a:lnTo>
                  <a:pt x="85578" y="610253"/>
                </a:lnTo>
                <a:lnTo>
                  <a:pt x="102088" y="638555"/>
                </a:lnTo>
                <a:lnTo>
                  <a:pt x="104628" y="638555"/>
                </a:lnTo>
                <a:lnTo>
                  <a:pt x="104628" y="577595"/>
                </a:lnTo>
                <a:close/>
              </a:path>
              <a:path w="171450" h="686435">
                <a:moveTo>
                  <a:pt x="85578" y="75800"/>
                </a:moveTo>
                <a:lnTo>
                  <a:pt x="66528" y="108458"/>
                </a:lnTo>
                <a:lnTo>
                  <a:pt x="66528" y="577595"/>
                </a:lnTo>
                <a:lnTo>
                  <a:pt x="85578" y="610253"/>
                </a:lnTo>
                <a:lnTo>
                  <a:pt x="104628" y="577595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68643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68643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68643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68643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68643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279775" y="995553"/>
            <a:ext cx="52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-120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Days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15583" y="1655698"/>
            <a:ext cx="171450" cy="792480"/>
          </a:xfrm>
          <a:custGeom>
            <a:avLst/>
            <a:gdLst/>
            <a:ahLst/>
            <a:cxnLst/>
            <a:rect l="l" t="t" r="r" b="b"/>
            <a:pathLst>
              <a:path w="171450" h="792480">
                <a:moveTo>
                  <a:pt x="16446" y="621232"/>
                </a:moveTo>
                <a:lnTo>
                  <a:pt x="9251" y="623697"/>
                </a:lnTo>
                <a:lnTo>
                  <a:pt x="3643" y="628675"/>
                </a:lnTo>
                <a:lnTo>
                  <a:pt x="488" y="635238"/>
                </a:lnTo>
                <a:lnTo>
                  <a:pt x="0" y="642538"/>
                </a:lnTo>
                <a:lnTo>
                  <a:pt x="2393" y="649731"/>
                </a:lnTo>
                <a:lnTo>
                  <a:pt x="85578" y="792226"/>
                </a:lnTo>
                <a:lnTo>
                  <a:pt x="107671" y="754379"/>
                </a:lnTo>
                <a:lnTo>
                  <a:pt x="66528" y="754379"/>
                </a:lnTo>
                <a:lnTo>
                  <a:pt x="66528" y="683894"/>
                </a:lnTo>
                <a:lnTo>
                  <a:pt x="35413" y="630554"/>
                </a:lnTo>
                <a:lnTo>
                  <a:pt x="30360" y="624875"/>
                </a:lnTo>
                <a:lnTo>
                  <a:pt x="23760" y="621696"/>
                </a:lnTo>
                <a:lnTo>
                  <a:pt x="16446" y="621232"/>
                </a:lnTo>
                <a:close/>
              </a:path>
              <a:path w="171450" h="792480">
                <a:moveTo>
                  <a:pt x="66528" y="683894"/>
                </a:moveTo>
                <a:lnTo>
                  <a:pt x="66528" y="754379"/>
                </a:lnTo>
                <a:lnTo>
                  <a:pt x="104628" y="754379"/>
                </a:lnTo>
                <a:lnTo>
                  <a:pt x="104628" y="744854"/>
                </a:lnTo>
                <a:lnTo>
                  <a:pt x="69068" y="744854"/>
                </a:lnTo>
                <a:lnTo>
                  <a:pt x="85578" y="716552"/>
                </a:lnTo>
                <a:lnTo>
                  <a:pt x="66528" y="683894"/>
                </a:lnTo>
                <a:close/>
              </a:path>
              <a:path w="171450" h="792480">
                <a:moveTo>
                  <a:pt x="154709" y="621232"/>
                </a:moveTo>
                <a:lnTo>
                  <a:pt x="147395" y="621696"/>
                </a:lnTo>
                <a:lnTo>
                  <a:pt x="140795" y="624875"/>
                </a:lnTo>
                <a:lnTo>
                  <a:pt x="135743" y="630554"/>
                </a:lnTo>
                <a:lnTo>
                  <a:pt x="104628" y="683894"/>
                </a:lnTo>
                <a:lnTo>
                  <a:pt x="104628" y="754379"/>
                </a:lnTo>
                <a:lnTo>
                  <a:pt x="107671" y="754379"/>
                </a:lnTo>
                <a:lnTo>
                  <a:pt x="168763" y="649731"/>
                </a:lnTo>
                <a:lnTo>
                  <a:pt x="171156" y="642538"/>
                </a:lnTo>
                <a:lnTo>
                  <a:pt x="170668" y="635238"/>
                </a:lnTo>
                <a:lnTo>
                  <a:pt x="167512" y="628675"/>
                </a:lnTo>
                <a:lnTo>
                  <a:pt x="161905" y="623697"/>
                </a:lnTo>
                <a:lnTo>
                  <a:pt x="154709" y="621232"/>
                </a:lnTo>
                <a:close/>
              </a:path>
              <a:path w="171450" h="792480">
                <a:moveTo>
                  <a:pt x="85578" y="716552"/>
                </a:moveTo>
                <a:lnTo>
                  <a:pt x="69068" y="744854"/>
                </a:lnTo>
                <a:lnTo>
                  <a:pt x="102088" y="744854"/>
                </a:lnTo>
                <a:lnTo>
                  <a:pt x="85578" y="716552"/>
                </a:lnTo>
                <a:close/>
              </a:path>
              <a:path w="171450" h="792480">
                <a:moveTo>
                  <a:pt x="104628" y="683894"/>
                </a:moveTo>
                <a:lnTo>
                  <a:pt x="85578" y="716552"/>
                </a:lnTo>
                <a:lnTo>
                  <a:pt x="102088" y="744854"/>
                </a:lnTo>
                <a:lnTo>
                  <a:pt x="104628" y="744854"/>
                </a:lnTo>
                <a:lnTo>
                  <a:pt x="104628" y="683894"/>
                </a:lnTo>
                <a:close/>
              </a:path>
              <a:path w="171450" h="792480">
                <a:moveTo>
                  <a:pt x="85578" y="75800"/>
                </a:moveTo>
                <a:lnTo>
                  <a:pt x="66528" y="108458"/>
                </a:lnTo>
                <a:lnTo>
                  <a:pt x="66528" y="683894"/>
                </a:lnTo>
                <a:lnTo>
                  <a:pt x="85578" y="716552"/>
                </a:lnTo>
                <a:lnTo>
                  <a:pt x="104628" y="68389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792480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792480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792480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792480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792480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279775" y="1757934"/>
            <a:ext cx="52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14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Days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115583" y="2417698"/>
            <a:ext cx="171450" cy="1368425"/>
          </a:xfrm>
          <a:custGeom>
            <a:avLst/>
            <a:gdLst/>
            <a:ahLst/>
            <a:cxnLst/>
            <a:rect l="l" t="t" r="r" b="b"/>
            <a:pathLst>
              <a:path w="171450" h="1368425">
                <a:moveTo>
                  <a:pt x="16446" y="1197195"/>
                </a:moveTo>
                <a:lnTo>
                  <a:pt x="9251" y="1199642"/>
                </a:lnTo>
                <a:lnTo>
                  <a:pt x="3643" y="1204692"/>
                </a:lnTo>
                <a:lnTo>
                  <a:pt x="488" y="1211278"/>
                </a:lnTo>
                <a:lnTo>
                  <a:pt x="0" y="1218555"/>
                </a:lnTo>
                <a:lnTo>
                  <a:pt x="2393" y="1225677"/>
                </a:lnTo>
                <a:lnTo>
                  <a:pt x="85578" y="1368170"/>
                </a:lnTo>
                <a:lnTo>
                  <a:pt x="107597" y="1330452"/>
                </a:lnTo>
                <a:lnTo>
                  <a:pt x="66528" y="1330452"/>
                </a:lnTo>
                <a:lnTo>
                  <a:pt x="66528" y="1259839"/>
                </a:lnTo>
                <a:lnTo>
                  <a:pt x="35413" y="1206500"/>
                </a:lnTo>
                <a:lnTo>
                  <a:pt x="30360" y="1200874"/>
                </a:lnTo>
                <a:lnTo>
                  <a:pt x="23760" y="1197689"/>
                </a:lnTo>
                <a:lnTo>
                  <a:pt x="16446" y="1197195"/>
                </a:lnTo>
                <a:close/>
              </a:path>
              <a:path w="171450" h="1368425">
                <a:moveTo>
                  <a:pt x="66528" y="1259839"/>
                </a:moveTo>
                <a:lnTo>
                  <a:pt x="66528" y="1330452"/>
                </a:lnTo>
                <a:lnTo>
                  <a:pt x="104628" y="1330452"/>
                </a:lnTo>
                <a:lnTo>
                  <a:pt x="104628" y="1320800"/>
                </a:lnTo>
                <a:lnTo>
                  <a:pt x="69068" y="1320800"/>
                </a:lnTo>
                <a:lnTo>
                  <a:pt x="85578" y="1292497"/>
                </a:lnTo>
                <a:lnTo>
                  <a:pt x="66528" y="1259839"/>
                </a:lnTo>
                <a:close/>
              </a:path>
              <a:path w="171450" h="1368425">
                <a:moveTo>
                  <a:pt x="154709" y="1197195"/>
                </a:moveTo>
                <a:lnTo>
                  <a:pt x="147395" y="1197689"/>
                </a:lnTo>
                <a:lnTo>
                  <a:pt x="140795" y="1200874"/>
                </a:lnTo>
                <a:lnTo>
                  <a:pt x="135743" y="1206500"/>
                </a:lnTo>
                <a:lnTo>
                  <a:pt x="104628" y="1259839"/>
                </a:lnTo>
                <a:lnTo>
                  <a:pt x="104628" y="1330452"/>
                </a:lnTo>
                <a:lnTo>
                  <a:pt x="107597" y="1330452"/>
                </a:lnTo>
                <a:lnTo>
                  <a:pt x="168763" y="1225677"/>
                </a:lnTo>
                <a:lnTo>
                  <a:pt x="171156" y="1218555"/>
                </a:lnTo>
                <a:lnTo>
                  <a:pt x="170668" y="1211278"/>
                </a:lnTo>
                <a:lnTo>
                  <a:pt x="167512" y="1204692"/>
                </a:lnTo>
                <a:lnTo>
                  <a:pt x="161905" y="1199642"/>
                </a:lnTo>
                <a:lnTo>
                  <a:pt x="154709" y="1197195"/>
                </a:lnTo>
                <a:close/>
              </a:path>
              <a:path w="171450" h="1368425">
                <a:moveTo>
                  <a:pt x="85578" y="1292497"/>
                </a:moveTo>
                <a:lnTo>
                  <a:pt x="69068" y="1320800"/>
                </a:lnTo>
                <a:lnTo>
                  <a:pt x="102088" y="1320800"/>
                </a:lnTo>
                <a:lnTo>
                  <a:pt x="85578" y="1292497"/>
                </a:lnTo>
                <a:close/>
              </a:path>
              <a:path w="171450" h="1368425">
                <a:moveTo>
                  <a:pt x="104628" y="1259839"/>
                </a:moveTo>
                <a:lnTo>
                  <a:pt x="85578" y="1292497"/>
                </a:lnTo>
                <a:lnTo>
                  <a:pt x="102088" y="1320800"/>
                </a:lnTo>
                <a:lnTo>
                  <a:pt x="104628" y="1320800"/>
                </a:lnTo>
                <a:lnTo>
                  <a:pt x="104628" y="1259839"/>
                </a:lnTo>
                <a:close/>
              </a:path>
              <a:path w="171450" h="1368425">
                <a:moveTo>
                  <a:pt x="85578" y="75800"/>
                </a:moveTo>
                <a:lnTo>
                  <a:pt x="66528" y="108458"/>
                </a:lnTo>
                <a:lnTo>
                  <a:pt x="66528" y="1259839"/>
                </a:lnTo>
                <a:lnTo>
                  <a:pt x="85578" y="1292497"/>
                </a:lnTo>
                <a:lnTo>
                  <a:pt x="104628" y="1259839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136842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136842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136842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136842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136842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279775" y="2788158"/>
            <a:ext cx="52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210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Days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15583" y="3865498"/>
            <a:ext cx="171450" cy="1332230"/>
          </a:xfrm>
          <a:custGeom>
            <a:avLst/>
            <a:gdLst/>
            <a:ahLst/>
            <a:cxnLst/>
            <a:rect l="l" t="t" r="r" b="b"/>
            <a:pathLst>
              <a:path w="171450" h="1332229">
                <a:moveTo>
                  <a:pt x="16446" y="1161236"/>
                </a:moveTo>
                <a:lnTo>
                  <a:pt x="9251" y="1163701"/>
                </a:lnTo>
                <a:lnTo>
                  <a:pt x="3643" y="1168679"/>
                </a:lnTo>
                <a:lnTo>
                  <a:pt x="488" y="1175242"/>
                </a:lnTo>
                <a:lnTo>
                  <a:pt x="0" y="1182542"/>
                </a:lnTo>
                <a:lnTo>
                  <a:pt x="2393" y="1189736"/>
                </a:lnTo>
                <a:lnTo>
                  <a:pt x="85578" y="1332230"/>
                </a:lnTo>
                <a:lnTo>
                  <a:pt x="107671" y="1294383"/>
                </a:lnTo>
                <a:lnTo>
                  <a:pt x="66528" y="1294383"/>
                </a:lnTo>
                <a:lnTo>
                  <a:pt x="66528" y="1223898"/>
                </a:lnTo>
                <a:lnTo>
                  <a:pt x="35413" y="1170558"/>
                </a:lnTo>
                <a:lnTo>
                  <a:pt x="30360" y="1164879"/>
                </a:lnTo>
                <a:lnTo>
                  <a:pt x="23760" y="1161700"/>
                </a:lnTo>
                <a:lnTo>
                  <a:pt x="16446" y="1161236"/>
                </a:lnTo>
                <a:close/>
              </a:path>
              <a:path w="171450" h="1332229">
                <a:moveTo>
                  <a:pt x="66528" y="1223898"/>
                </a:moveTo>
                <a:lnTo>
                  <a:pt x="66528" y="1294383"/>
                </a:lnTo>
                <a:lnTo>
                  <a:pt x="104628" y="1294383"/>
                </a:lnTo>
                <a:lnTo>
                  <a:pt x="104628" y="1284858"/>
                </a:lnTo>
                <a:lnTo>
                  <a:pt x="69068" y="1284858"/>
                </a:lnTo>
                <a:lnTo>
                  <a:pt x="85578" y="1256556"/>
                </a:lnTo>
                <a:lnTo>
                  <a:pt x="66528" y="1223898"/>
                </a:lnTo>
                <a:close/>
              </a:path>
              <a:path w="171450" h="1332229">
                <a:moveTo>
                  <a:pt x="154709" y="1161236"/>
                </a:moveTo>
                <a:lnTo>
                  <a:pt x="147395" y="1161700"/>
                </a:lnTo>
                <a:lnTo>
                  <a:pt x="140795" y="1164879"/>
                </a:lnTo>
                <a:lnTo>
                  <a:pt x="135743" y="1170558"/>
                </a:lnTo>
                <a:lnTo>
                  <a:pt x="104628" y="1223898"/>
                </a:lnTo>
                <a:lnTo>
                  <a:pt x="104628" y="1294383"/>
                </a:lnTo>
                <a:lnTo>
                  <a:pt x="107671" y="1294383"/>
                </a:lnTo>
                <a:lnTo>
                  <a:pt x="168763" y="1189736"/>
                </a:lnTo>
                <a:lnTo>
                  <a:pt x="171156" y="1182542"/>
                </a:lnTo>
                <a:lnTo>
                  <a:pt x="170668" y="1175242"/>
                </a:lnTo>
                <a:lnTo>
                  <a:pt x="167512" y="1168679"/>
                </a:lnTo>
                <a:lnTo>
                  <a:pt x="161905" y="1163701"/>
                </a:lnTo>
                <a:lnTo>
                  <a:pt x="154709" y="1161236"/>
                </a:lnTo>
                <a:close/>
              </a:path>
              <a:path w="171450" h="1332229">
                <a:moveTo>
                  <a:pt x="85578" y="1256556"/>
                </a:moveTo>
                <a:lnTo>
                  <a:pt x="69068" y="1284858"/>
                </a:lnTo>
                <a:lnTo>
                  <a:pt x="102088" y="1284858"/>
                </a:lnTo>
                <a:lnTo>
                  <a:pt x="85578" y="1256556"/>
                </a:lnTo>
                <a:close/>
              </a:path>
              <a:path w="171450" h="1332229">
                <a:moveTo>
                  <a:pt x="104628" y="1223898"/>
                </a:moveTo>
                <a:lnTo>
                  <a:pt x="85578" y="1256556"/>
                </a:lnTo>
                <a:lnTo>
                  <a:pt x="102088" y="1284858"/>
                </a:lnTo>
                <a:lnTo>
                  <a:pt x="104628" y="1284858"/>
                </a:lnTo>
                <a:lnTo>
                  <a:pt x="104628" y="1223898"/>
                </a:lnTo>
                <a:close/>
              </a:path>
              <a:path w="171450" h="1332229">
                <a:moveTo>
                  <a:pt x="85578" y="75800"/>
                </a:moveTo>
                <a:lnTo>
                  <a:pt x="66528" y="108458"/>
                </a:lnTo>
                <a:lnTo>
                  <a:pt x="66528" y="1223898"/>
                </a:lnTo>
                <a:lnTo>
                  <a:pt x="85578" y="1256556"/>
                </a:lnTo>
                <a:lnTo>
                  <a:pt x="104628" y="1223898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1332229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1332229">
                <a:moveTo>
                  <a:pt x="107671" y="37845"/>
                </a:moveTo>
                <a:lnTo>
                  <a:pt x="104628" y="37845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171450" h="1332229">
                <a:moveTo>
                  <a:pt x="104628" y="37845"/>
                </a:moveTo>
                <a:lnTo>
                  <a:pt x="66528" y="37845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5"/>
                </a:lnTo>
                <a:close/>
              </a:path>
              <a:path w="171450" h="1332229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1332229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279775" y="4236211"/>
            <a:ext cx="52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120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Days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115583" y="5313298"/>
            <a:ext cx="171450" cy="1296670"/>
          </a:xfrm>
          <a:custGeom>
            <a:avLst/>
            <a:gdLst/>
            <a:ahLst/>
            <a:cxnLst/>
            <a:rect l="l" t="t" r="r" b="b"/>
            <a:pathLst>
              <a:path w="171450" h="1296670">
                <a:moveTo>
                  <a:pt x="16446" y="1125206"/>
                </a:moveTo>
                <a:lnTo>
                  <a:pt x="9251" y="1127645"/>
                </a:lnTo>
                <a:lnTo>
                  <a:pt x="3643" y="1132678"/>
                </a:lnTo>
                <a:lnTo>
                  <a:pt x="488" y="1139256"/>
                </a:lnTo>
                <a:lnTo>
                  <a:pt x="0" y="1146544"/>
                </a:lnTo>
                <a:lnTo>
                  <a:pt x="2393" y="1153706"/>
                </a:lnTo>
                <a:lnTo>
                  <a:pt x="85578" y="1296212"/>
                </a:lnTo>
                <a:lnTo>
                  <a:pt x="107647" y="1258404"/>
                </a:lnTo>
                <a:lnTo>
                  <a:pt x="66528" y="1258404"/>
                </a:lnTo>
                <a:lnTo>
                  <a:pt x="66528" y="1187843"/>
                </a:lnTo>
                <a:lnTo>
                  <a:pt x="35413" y="1134503"/>
                </a:lnTo>
                <a:lnTo>
                  <a:pt x="30360" y="1128856"/>
                </a:lnTo>
                <a:lnTo>
                  <a:pt x="23760" y="1125683"/>
                </a:lnTo>
                <a:lnTo>
                  <a:pt x="16446" y="1125206"/>
                </a:lnTo>
                <a:close/>
              </a:path>
              <a:path w="171450" h="1296670">
                <a:moveTo>
                  <a:pt x="66528" y="1187843"/>
                </a:moveTo>
                <a:lnTo>
                  <a:pt x="66528" y="1258404"/>
                </a:lnTo>
                <a:lnTo>
                  <a:pt x="104628" y="1258404"/>
                </a:lnTo>
                <a:lnTo>
                  <a:pt x="104628" y="1248803"/>
                </a:lnTo>
                <a:lnTo>
                  <a:pt x="69068" y="1248803"/>
                </a:lnTo>
                <a:lnTo>
                  <a:pt x="85578" y="1220500"/>
                </a:lnTo>
                <a:lnTo>
                  <a:pt x="66528" y="1187843"/>
                </a:lnTo>
                <a:close/>
              </a:path>
              <a:path w="171450" h="1296670">
                <a:moveTo>
                  <a:pt x="154709" y="1125206"/>
                </a:moveTo>
                <a:lnTo>
                  <a:pt x="147395" y="1125683"/>
                </a:lnTo>
                <a:lnTo>
                  <a:pt x="140795" y="1128856"/>
                </a:lnTo>
                <a:lnTo>
                  <a:pt x="135743" y="1134503"/>
                </a:lnTo>
                <a:lnTo>
                  <a:pt x="104628" y="1187843"/>
                </a:lnTo>
                <a:lnTo>
                  <a:pt x="104628" y="1258404"/>
                </a:lnTo>
                <a:lnTo>
                  <a:pt x="107647" y="1258404"/>
                </a:lnTo>
                <a:lnTo>
                  <a:pt x="168763" y="1153706"/>
                </a:lnTo>
                <a:lnTo>
                  <a:pt x="171156" y="1146544"/>
                </a:lnTo>
                <a:lnTo>
                  <a:pt x="170668" y="1139256"/>
                </a:lnTo>
                <a:lnTo>
                  <a:pt x="167512" y="1132678"/>
                </a:lnTo>
                <a:lnTo>
                  <a:pt x="161905" y="1127645"/>
                </a:lnTo>
                <a:lnTo>
                  <a:pt x="154709" y="1125206"/>
                </a:lnTo>
                <a:close/>
              </a:path>
              <a:path w="171450" h="1296670">
                <a:moveTo>
                  <a:pt x="85578" y="1220500"/>
                </a:moveTo>
                <a:lnTo>
                  <a:pt x="69068" y="1248803"/>
                </a:lnTo>
                <a:lnTo>
                  <a:pt x="102088" y="1248803"/>
                </a:lnTo>
                <a:lnTo>
                  <a:pt x="85578" y="1220500"/>
                </a:lnTo>
                <a:close/>
              </a:path>
              <a:path w="171450" h="1296670">
                <a:moveTo>
                  <a:pt x="104628" y="1187843"/>
                </a:moveTo>
                <a:lnTo>
                  <a:pt x="85578" y="1220500"/>
                </a:lnTo>
                <a:lnTo>
                  <a:pt x="102088" y="1248803"/>
                </a:lnTo>
                <a:lnTo>
                  <a:pt x="104628" y="1248803"/>
                </a:lnTo>
                <a:lnTo>
                  <a:pt x="104628" y="1187843"/>
                </a:lnTo>
                <a:close/>
              </a:path>
              <a:path w="171450" h="1296670">
                <a:moveTo>
                  <a:pt x="85578" y="75800"/>
                </a:moveTo>
                <a:lnTo>
                  <a:pt x="66528" y="108458"/>
                </a:lnTo>
                <a:lnTo>
                  <a:pt x="66528" y="1187843"/>
                </a:lnTo>
                <a:lnTo>
                  <a:pt x="85578" y="1220500"/>
                </a:lnTo>
                <a:lnTo>
                  <a:pt x="104628" y="1187843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1296670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8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1296670">
                <a:moveTo>
                  <a:pt x="107671" y="37845"/>
                </a:moveTo>
                <a:lnTo>
                  <a:pt x="104628" y="37845"/>
                </a:lnTo>
                <a:lnTo>
                  <a:pt x="104628" y="108458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171450" h="1296670">
                <a:moveTo>
                  <a:pt x="104628" y="37845"/>
                </a:moveTo>
                <a:lnTo>
                  <a:pt x="66528" y="37845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171450" h="1296670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7"/>
                </a:lnTo>
                <a:close/>
              </a:path>
              <a:path w="171450" h="1296670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279775" y="5568492"/>
            <a:ext cx="527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+</a:t>
            </a:r>
            <a:r>
              <a:rPr sz="1800" dirty="0">
                <a:latin typeface="Georgia"/>
                <a:cs typeface="Georgia"/>
              </a:rPr>
              <a:t>9</a:t>
            </a:r>
            <a:r>
              <a:rPr sz="1800" spc="-5" dirty="0">
                <a:latin typeface="Georgia"/>
                <a:cs typeface="Georgia"/>
              </a:rPr>
              <a:t>0</a:t>
            </a:r>
            <a:r>
              <a:rPr sz="1800" dirty="0">
                <a:latin typeface="Georgia"/>
                <a:cs typeface="Georgia"/>
              </a:rPr>
              <a:t>-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110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Days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637276" y="3902964"/>
            <a:ext cx="1374775" cy="2345690"/>
            <a:chOff x="5637276" y="3902964"/>
            <a:chExt cx="1374775" cy="2345690"/>
          </a:xfrm>
        </p:grpSpPr>
        <p:sp>
          <p:nvSpPr>
            <p:cNvPr id="72" name="object 72"/>
            <p:cNvSpPr/>
            <p:nvPr/>
          </p:nvSpPr>
          <p:spPr>
            <a:xfrm>
              <a:off x="5637276" y="3902964"/>
              <a:ext cx="230124" cy="1905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81800" y="3902964"/>
              <a:ext cx="230124" cy="1905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400800" y="6007608"/>
              <a:ext cx="199644" cy="24079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412996" y="3890264"/>
            <a:ext cx="1137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Georgia"/>
                <a:cs typeface="Georgia"/>
              </a:rPr>
              <a:t>U</a:t>
            </a:r>
            <a:r>
              <a:rPr sz="1400" i="1" dirty="0">
                <a:latin typeface="Georgia"/>
                <a:cs typeface="Georgia"/>
              </a:rPr>
              <a:t>n</a:t>
            </a:r>
            <a:r>
              <a:rPr sz="1400" i="1" spc="-10" dirty="0">
                <a:latin typeface="Georgia"/>
                <a:cs typeface="Georgia"/>
              </a:rPr>
              <a:t>f</a:t>
            </a:r>
            <a:r>
              <a:rPr sz="1400" i="1" dirty="0">
                <a:latin typeface="Georgia"/>
                <a:cs typeface="Georgia"/>
              </a:rPr>
              <a:t>avourable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90029" y="3890264"/>
            <a:ext cx="946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Georgia"/>
                <a:cs typeface="Georgia"/>
              </a:rPr>
              <a:t>Favourable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63161" y="5694426"/>
            <a:ext cx="2362200" cy="914400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01295" marR="196215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Decision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approving 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Community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authorization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3540" y="481330"/>
            <a:ext cx="4440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Centralized Procedure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Guidelines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5588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Decentralised</a:t>
            </a:r>
            <a:r>
              <a:rPr sz="4000" spc="-15" dirty="0"/>
              <a:t> </a:t>
            </a:r>
            <a:r>
              <a:rPr sz="4000" spc="-25" dirty="0"/>
              <a:t>Procedure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95653"/>
            <a:ext cx="7964170" cy="454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99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When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used</a:t>
            </a:r>
            <a:endParaRPr sz="2600">
              <a:latin typeface="Georgia"/>
              <a:cs typeface="Georgia"/>
            </a:endParaRPr>
          </a:p>
          <a:p>
            <a:pPr marL="561340" marR="8255" indent="-247650">
              <a:lnSpc>
                <a:spcPts val="2300"/>
              </a:lnSpc>
              <a:spcBef>
                <a:spcPts val="425"/>
              </a:spcBef>
              <a:tabLst>
                <a:tab pos="561340" algn="l"/>
                <a:tab pos="1388745" algn="l"/>
                <a:tab pos="1920875" algn="l"/>
                <a:tab pos="3253104" algn="l"/>
                <a:tab pos="3937000" algn="l"/>
                <a:tab pos="4507230" algn="l"/>
                <a:tab pos="5638165" algn="l"/>
                <a:tab pos="6211570" algn="l"/>
                <a:tab pos="7110730" algn="l"/>
                <a:tab pos="751776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U</a:t>
            </a:r>
            <a:r>
              <a:rPr sz="2400" spc="-10" dirty="0">
                <a:solidFill>
                  <a:srgbClr val="438085"/>
                </a:solidFill>
                <a:latin typeface="Georgia"/>
                <a:cs typeface="Georgia"/>
              </a:rPr>
              <a:t>s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d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fo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r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product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s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tha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t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fal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l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outsid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e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e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scop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e	of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 EMA centralized</a:t>
            </a:r>
            <a:r>
              <a:rPr sz="24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procedure.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ts val="268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Pros</a:t>
            </a:r>
            <a:endParaRPr sz="2600">
              <a:latin typeface="Georgia"/>
              <a:cs typeface="Georgia"/>
            </a:endParaRPr>
          </a:p>
          <a:p>
            <a:pPr marL="561340" marR="5715" indent="-247650">
              <a:lnSpc>
                <a:spcPct val="80000"/>
              </a:lnSpc>
              <a:spcBef>
                <a:spcPts val="445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Simultaneous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authorization in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numerous countries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4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EU.</a:t>
            </a:r>
            <a:endParaRPr sz="2400">
              <a:latin typeface="Georgia"/>
              <a:cs typeface="Georgia"/>
            </a:endParaRPr>
          </a:p>
          <a:p>
            <a:pPr marL="561340" marR="5080" indent="-247650" algn="just">
              <a:lnSpc>
                <a:spcPts val="2300"/>
              </a:lnSpc>
              <a:spcBef>
                <a:spcPts val="285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May be more efficient than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national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authorization  since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positive outcome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results in numerous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country  approvals.</a:t>
            </a:r>
            <a:endParaRPr sz="2400">
              <a:latin typeface="Georgia"/>
              <a:cs typeface="Georgia"/>
            </a:endParaRPr>
          </a:p>
          <a:p>
            <a:pPr marL="561340" marR="7620" indent="-247650" algn="just">
              <a:lnSpc>
                <a:spcPct val="80000"/>
              </a:lnSpc>
              <a:spcBef>
                <a:spcPts val="33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Sponsor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can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select which countries to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apply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to; does 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not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have to be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all EU</a:t>
            </a:r>
            <a:r>
              <a:rPr sz="24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countries.</a:t>
            </a:r>
            <a:endParaRPr sz="2400">
              <a:latin typeface="Georgia"/>
              <a:cs typeface="Georgia"/>
            </a:endParaRPr>
          </a:p>
          <a:p>
            <a:pPr marL="268605" indent="-256540" algn="just">
              <a:lnSpc>
                <a:spcPts val="2655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Cons</a:t>
            </a:r>
            <a:endParaRPr sz="2600">
              <a:latin typeface="Georgia"/>
              <a:cs typeface="Georgia"/>
            </a:endParaRPr>
          </a:p>
          <a:p>
            <a:pPr marL="561340" marR="5080" indent="-247650" algn="just">
              <a:lnSpc>
                <a:spcPct val="80000"/>
              </a:lnSpc>
              <a:spcBef>
                <a:spcPts val="44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A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negative decision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on an application may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affect 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numerous</a:t>
            </a:r>
            <a:r>
              <a:rPr sz="24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countries.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154" y="27813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734" y="2177033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4" h="1016635">
                <a:moveTo>
                  <a:pt x="1593088" y="0"/>
                </a:moveTo>
                <a:lnTo>
                  <a:pt x="101650" y="0"/>
                </a:lnTo>
                <a:lnTo>
                  <a:pt x="62086" y="7981"/>
                </a:lnTo>
                <a:lnTo>
                  <a:pt x="29775" y="29749"/>
                </a:lnTo>
                <a:lnTo>
                  <a:pt x="7989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9" y="954464"/>
                </a:lnTo>
                <a:lnTo>
                  <a:pt x="29775" y="986758"/>
                </a:lnTo>
                <a:lnTo>
                  <a:pt x="62086" y="1008526"/>
                </a:lnTo>
                <a:lnTo>
                  <a:pt x="101650" y="1016507"/>
                </a:lnTo>
                <a:lnTo>
                  <a:pt x="1593088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8" y="914907"/>
                </a:lnTo>
                <a:lnTo>
                  <a:pt x="1694688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8208" y="2320798"/>
            <a:ext cx="1511935" cy="6851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ct val="85300"/>
              </a:lnSpc>
              <a:spcBef>
                <a:spcPts val="37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filed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CMS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&amp;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RMS  chosen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9488" y="2473451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4" h="421005">
                <a:moveTo>
                  <a:pt x="179831" y="0"/>
                </a:moveTo>
                <a:lnTo>
                  <a:pt x="179831" y="84074"/>
                </a:lnTo>
                <a:lnTo>
                  <a:pt x="0" y="84074"/>
                </a:lnTo>
                <a:lnTo>
                  <a:pt x="0" y="336550"/>
                </a:lnTo>
                <a:lnTo>
                  <a:pt x="179831" y="336550"/>
                </a:lnTo>
                <a:lnTo>
                  <a:pt x="179831" y="420624"/>
                </a:lnTo>
                <a:lnTo>
                  <a:pt x="359663" y="210312"/>
                </a:lnTo>
                <a:lnTo>
                  <a:pt x="179831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9077" y="2177033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4" h="1016635">
                <a:moveTo>
                  <a:pt x="1593088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1" y="954464"/>
                </a:lnTo>
                <a:lnTo>
                  <a:pt x="29749" y="986758"/>
                </a:lnTo>
                <a:lnTo>
                  <a:pt x="62043" y="1008526"/>
                </a:lnTo>
                <a:lnTo>
                  <a:pt x="101600" y="1016507"/>
                </a:lnTo>
                <a:lnTo>
                  <a:pt x="1593088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8" y="914907"/>
                </a:lnTo>
                <a:lnTo>
                  <a:pt x="1694688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12466" y="2320798"/>
            <a:ext cx="1327785" cy="6851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71120">
              <a:lnSpc>
                <a:spcPct val="85300"/>
              </a:lnSpc>
              <a:spcBef>
                <a:spcPts val="37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Validation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by  CMS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(14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days)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2355" y="2473451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5">
                <a:moveTo>
                  <a:pt x="179832" y="0"/>
                </a:moveTo>
                <a:lnTo>
                  <a:pt x="179832" y="84074"/>
                </a:lnTo>
                <a:lnTo>
                  <a:pt x="0" y="84074"/>
                </a:lnTo>
                <a:lnTo>
                  <a:pt x="0" y="336550"/>
                </a:lnTo>
                <a:lnTo>
                  <a:pt x="179832" y="336550"/>
                </a:lnTo>
                <a:lnTo>
                  <a:pt x="179832" y="420624"/>
                </a:lnTo>
                <a:lnTo>
                  <a:pt x="359664" y="210312"/>
                </a:lnTo>
                <a:lnTo>
                  <a:pt x="179832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1946" y="2177033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5" h="1016635">
                <a:moveTo>
                  <a:pt x="1593088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1" y="954464"/>
                </a:lnTo>
                <a:lnTo>
                  <a:pt x="29749" y="986758"/>
                </a:lnTo>
                <a:lnTo>
                  <a:pt x="62043" y="1008526"/>
                </a:lnTo>
                <a:lnTo>
                  <a:pt x="101600" y="1016507"/>
                </a:lnTo>
                <a:lnTo>
                  <a:pt x="1593088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7" y="914907"/>
                </a:lnTo>
                <a:lnTo>
                  <a:pt x="1694687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7046" y="2320798"/>
            <a:ext cx="1364615" cy="6851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ct val="85300"/>
              </a:lnSpc>
              <a:spcBef>
                <a:spcPts val="37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RMS assesses  the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  (120</a:t>
            </a:r>
            <a:r>
              <a:rPr sz="1600" spc="3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Days)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5223" y="2473451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5">
                <a:moveTo>
                  <a:pt x="179831" y="0"/>
                </a:moveTo>
                <a:lnTo>
                  <a:pt x="179831" y="84074"/>
                </a:lnTo>
                <a:lnTo>
                  <a:pt x="0" y="84074"/>
                </a:lnTo>
                <a:lnTo>
                  <a:pt x="0" y="336550"/>
                </a:lnTo>
                <a:lnTo>
                  <a:pt x="179831" y="336550"/>
                </a:lnTo>
                <a:lnTo>
                  <a:pt x="179831" y="420624"/>
                </a:lnTo>
                <a:lnTo>
                  <a:pt x="359664" y="210312"/>
                </a:lnTo>
                <a:lnTo>
                  <a:pt x="179831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4814" y="2177033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5" h="1016635">
                <a:moveTo>
                  <a:pt x="1593087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1" y="954464"/>
                </a:lnTo>
                <a:lnTo>
                  <a:pt x="29749" y="986758"/>
                </a:lnTo>
                <a:lnTo>
                  <a:pt x="62043" y="1008526"/>
                </a:lnTo>
                <a:lnTo>
                  <a:pt x="101600" y="1016507"/>
                </a:lnTo>
                <a:lnTo>
                  <a:pt x="1593087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7" y="914907"/>
                </a:lnTo>
                <a:lnTo>
                  <a:pt x="1694687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7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54569" y="2424811"/>
            <a:ext cx="1535430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116839">
              <a:lnSpc>
                <a:spcPts val="1630"/>
              </a:lnSpc>
              <a:spcBef>
                <a:spcPts val="390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Report sent to  CMS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11083" y="3342132"/>
            <a:ext cx="421005" cy="360045"/>
          </a:xfrm>
          <a:custGeom>
            <a:avLst/>
            <a:gdLst/>
            <a:ahLst/>
            <a:cxnLst/>
            <a:rect l="l" t="t" r="r" b="b"/>
            <a:pathLst>
              <a:path w="421004" h="360045">
                <a:moveTo>
                  <a:pt x="336550" y="0"/>
                </a:moveTo>
                <a:lnTo>
                  <a:pt x="84074" y="0"/>
                </a:lnTo>
                <a:lnTo>
                  <a:pt x="84074" y="179831"/>
                </a:lnTo>
                <a:lnTo>
                  <a:pt x="0" y="179831"/>
                </a:lnTo>
                <a:lnTo>
                  <a:pt x="210312" y="359663"/>
                </a:lnTo>
                <a:lnTo>
                  <a:pt x="420624" y="179831"/>
                </a:lnTo>
                <a:lnTo>
                  <a:pt x="336550" y="179831"/>
                </a:lnTo>
                <a:lnTo>
                  <a:pt x="336550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4814" y="3871721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5" h="1016635">
                <a:moveTo>
                  <a:pt x="1593087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1" y="954464"/>
                </a:lnTo>
                <a:lnTo>
                  <a:pt x="29749" y="986758"/>
                </a:lnTo>
                <a:lnTo>
                  <a:pt x="62043" y="1008526"/>
                </a:lnTo>
                <a:lnTo>
                  <a:pt x="101600" y="1016507"/>
                </a:lnTo>
                <a:lnTo>
                  <a:pt x="1593087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7" y="914907"/>
                </a:lnTo>
                <a:lnTo>
                  <a:pt x="1694687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7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95361" y="3975353"/>
            <a:ext cx="1054735" cy="7658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765" marR="5080" indent="-12700">
              <a:lnSpc>
                <a:spcPts val="1630"/>
              </a:lnSpc>
              <a:spcBef>
                <a:spcPts val="390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CMS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assess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600">
              <a:latin typeface="Georgia"/>
              <a:cs typeface="Georgia"/>
            </a:endParaRPr>
          </a:p>
          <a:p>
            <a:pPr marL="85725">
              <a:lnSpc>
                <a:spcPct val="100000"/>
              </a:lnSpc>
              <a:spcBef>
                <a:spcPts val="359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(90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Days)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65035" y="4168140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4">
                <a:moveTo>
                  <a:pt x="179832" y="0"/>
                </a:moveTo>
                <a:lnTo>
                  <a:pt x="0" y="210312"/>
                </a:lnTo>
                <a:lnTo>
                  <a:pt x="179832" y="420624"/>
                </a:lnTo>
                <a:lnTo>
                  <a:pt x="179832" y="336550"/>
                </a:lnTo>
                <a:lnTo>
                  <a:pt x="359664" y="336550"/>
                </a:lnTo>
                <a:lnTo>
                  <a:pt x="359664" y="84074"/>
                </a:lnTo>
                <a:lnTo>
                  <a:pt x="179832" y="84074"/>
                </a:lnTo>
                <a:lnTo>
                  <a:pt x="179832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1946" y="3871721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5" h="1016635">
                <a:moveTo>
                  <a:pt x="1593088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1" y="954464"/>
                </a:lnTo>
                <a:lnTo>
                  <a:pt x="29749" y="986758"/>
                </a:lnTo>
                <a:lnTo>
                  <a:pt x="62043" y="1008526"/>
                </a:lnTo>
                <a:lnTo>
                  <a:pt x="101600" y="1016507"/>
                </a:lnTo>
                <a:lnTo>
                  <a:pt x="1593088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7" y="914907"/>
                </a:lnTo>
                <a:lnTo>
                  <a:pt x="1694687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80761" y="3911853"/>
            <a:ext cx="1336675" cy="8921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35" algn="ctr">
              <a:lnSpc>
                <a:spcPct val="85200"/>
              </a:lnSpc>
              <a:spcBef>
                <a:spcPts val="380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Report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to co-  ordination 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working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group  (60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days)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3691" y="4168140"/>
            <a:ext cx="358140" cy="421005"/>
          </a:xfrm>
          <a:custGeom>
            <a:avLst/>
            <a:gdLst/>
            <a:ahLst/>
            <a:cxnLst/>
            <a:rect l="l" t="t" r="r" b="b"/>
            <a:pathLst>
              <a:path w="358139" h="421004">
                <a:moveTo>
                  <a:pt x="179070" y="0"/>
                </a:moveTo>
                <a:lnTo>
                  <a:pt x="0" y="210312"/>
                </a:lnTo>
                <a:lnTo>
                  <a:pt x="179070" y="420624"/>
                </a:lnTo>
                <a:lnTo>
                  <a:pt x="179070" y="336550"/>
                </a:lnTo>
                <a:lnTo>
                  <a:pt x="358140" y="336550"/>
                </a:lnTo>
                <a:lnTo>
                  <a:pt x="358140" y="84074"/>
                </a:lnTo>
                <a:lnTo>
                  <a:pt x="179070" y="84074"/>
                </a:lnTo>
                <a:lnTo>
                  <a:pt x="179070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9077" y="3871721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4" h="1016635">
                <a:moveTo>
                  <a:pt x="1593088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1" y="954464"/>
                </a:lnTo>
                <a:lnTo>
                  <a:pt x="29749" y="986758"/>
                </a:lnTo>
                <a:lnTo>
                  <a:pt x="62043" y="1008526"/>
                </a:lnTo>
                <a:lnTo>
                  <a:pt x="101600" y="1016507"/>
                </a:lnTo>
                <a:lnTo>
                  <a:pt x="1593088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8" y="914907"/>
                </a:lnTo>
                <a:lnTo>
                  <a:pt x="1694688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20085" y="3911853"/>
            <a:ext cx="1313815" cy="89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75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EMEA</a:t>
            </a:r>
            <a:r>
              <a:rPr sz="1600" spc="-15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MP</a:t>
            </a:r>
            <a:endParaRPr sz="1600">
              <a:latin typeface="Georgia"/>
              <a:cs typeface="Georgia"/>
            </a:endParaRPr>
          </a:p>
          <a:p>
            <a:pPr marL="154305" marR="147320" indent="635" algn="ctr">
              <a:lnSpc>
                <a:spcPct val="85300"/>
              </a:lnSpc>
              <a:spcBef>
                <a:spcPts val="140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assess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application  (60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days)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20823" y="4168140"/>
            <a:ext cx="358140" cy="421005"/>
          </a:xfrm>
          <a:custGeom>
            <a:avLst/>
            <a:gdLst/>
            <a:ahLst/>
            <a:cxnLst/>
            <a:rect l="l" t="t" r="r" b="b"/>
            <a:pathLst>
              <a:path w="358139" h="421004">
                <a:moveTo>
                  <a:pt x="179069" y="0"/>
                </a:moveTo>
                <a:lnTo>
                  <a:pt x="0" y="210312"/>
                </a:lnTo>
                <a:lnTo>
                  <a:pt x="179069" y="420624"/>
                </a:lnTo>
                <a:lnTo>
                  <a:pt x="179069" y="336550"/>
                </a:lnTo>
                <a:lnTo>
                  <a:pt x="358139" y="336550"/>
                </a:lnTo>
                <a:lnTo>
                  <a:pt x="358139" y="84074"/>
                </a:lnTo>
                <a:lnTo>
                  <a:pt x="179069" y="84074"/>
                </a:lnTo>
                <a:lnTo>
                  <a:pt x="179069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734" y="3871721"/>
            <a:ext cx="1694814" cy="1016635"/>
          </a:xfrm>
          <a:custGeom>
            <a:avLst/>
            <a:gdLst/>
            <a:ahLst/>
            <a:cxnLst/>
            <a:rect l="l" t="t" r="r" b="b"/>
            <a:pathLst>
              <a:path w="1694814" h="1016635">
                <a:moveTo>
                  <a:pt x="1593088" y="0"/>
                </a:moveTo>
                <a:lnTo>
                  <a:pt x="101650" y="0"/>
                </a:lnTo>
                <a:lnTo>
                  <a:pt x="62086" y="7981"/>
                </a:lnTo>
                <a:lnTo>
                  <a:pt x="29775" y="29749"/>
                </a:lnTo>
                <a:lnTo>
                  <a:pt x="7989" y="62043"/>
                </a:lnTo>
                <a:lnTo>
                  <a:pt x="0" y="101600"/>
                </a:lnTo>
                <a:lnTo>
                  <a:pt x="0" y="914907"/>
                </a:lnTo>
                <a:lnTo>
                  <a:pt x="7989" y="954464"/>
                </a:lnTo>
                <a:lnTo>
                  <a:pt x="29775" y="986758"/>
                </a:lnTo>
                <a:lnTo>
                  <a:pt x="62086" y="1008526"/>
                </a:lnTo>
                <a:lnTo>
                  <a:pt x="101650" y="1016507"/>
                </a:lnTo>
                <a:lnTo>
                  <a:pt x="1593088" y="1016507"/>
                </a:lnTo>
                <a:lnTo>
                  <a:pt x="1632644" y="1008526"/>
                </a:lnTo>
                <a:lnTo>
                  <a:pt x="1664938" y="986758"/>
                </a:lnTo>
                <a:lnTo>
                  <a:pt x="1686706" y="954464"/>
                </a:lnTo>
                <a:lnTo>
                  <a:pt x="1694688" y="914907"/>
                </a:lnTo>
                <a:lnTo>
                  <a:pt x="1694688" y="101600"/>
                </a:lnTo>
                <a:lnTo>
                  <a:pt x="1686706" y="62043"/>
                </a:lnTo>
                <a:lnTo>
                  <a:pt x="1664938" y="29749"/>
                </a:lnTo>
                <a:lnTo>
                  <a:pt x="1632644" y="7981"/>
                </a:lnTo>
                <a:lnTo>
                  <a:pt x="159308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8208" y="3911853"/>
            <a:ext cx="1508760" cy="8921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540" algn="ctr">
              <a:lnSpc>
                <a:spcPct val="85200"/>
              </a:lnSpc>
              <a:spcBef>
                <a:spcPts val="380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Member state 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having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objection  refuse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grant  MA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89526" y="5310482"/>
            <a:ext cx="1796414" cy="958215"/>
            <a:chOff x="7189526" y="5310482"/>
            <a:chExt cx="1796414" cy="958215"/>
          </a:xfrm>
        </p:grpSpPr>
        <p:sp>
          <p:nvSpPr>
            <p:cNvPr id="27" name="object 27"/>
            <p:cNvSpPr/>
            <p:nvPr/>
          </p:nvSpPr>
          <p:spPr>
            <a:xfrm>
              <a:off x="7189526" y="5310482"/>
              <a:ext cx="1795977" cy="9577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7476" y="5382767"/>
              <a:ext cx="1735835" cy="861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9762" y="5334761"/>
              <a:ext cx="1676400" cy="838200"/>
            </a:xfrm>
            <a:custGeom>
              <a:avLst/>
              <a:gdLst/>
              <a:ahLst/>
              <a:cxnLst/>
              <a:rect l="l" t="t" r="r" b="b"/>
              <a:pathLst>
                <a:path w="1676400" h="838200">
                  <a:moveTo>
                    <a:pt x="1536700" y="0"/>
                  </a:moveTo>
                  <a:lnTo>
                    <a:pt x="139700" y="0"/>
                  </a:lnTo>
                  <a:lnTo>
                    <a:pt x="95520" y="7116"/>
                  </a:lnTo>
                  <a:lnTo>
                    <a:pt x="57168" y="26936"/>
                  </a:lnTo>
                  <a:lnTo>
                    <a:pt x="26936" y="57168"/>
                  </a:lnTo>
                  <a:lnTo>
                    <a:pt x="7116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55"/>
                  </a:lnTo>
                  <a:lnTo>
                    <a:pt x="26936" y="781004"/>
                  </a:lnTo>
                  <a:lnTo>
                    <a:pt x="57168" y="811245"/>
                  </a:lnTo>
                  <a:lnTo>
                    <a:pt x="95520" y="831077"/>
                  </a:lnTo>
                  <a:lnTo>
                    <a:pt x="139700" y="838200"/>
                  </a:lnTo>
                  <a:lnTo>
                    <a:pt x="1536700" y="838200"/>
                  </a:lnTo>
                  <a:lnTo>
                    <a:pt x="1580830" y="831077"/>
                  </a:lnTo>
                  <a:lnTo>
                    <a:pt x="1619176" y="811245"/>
                  </a:lnTo>
                  <a:lnTo>
                    <a:pt x="1649427" y="781004"/>
                  </a:lnTo>
                  <a:lnTo>
                    <a:pt x="1669271" y="742655"/>
                  </a:lnTo>
                  <a:lnTo>
                    <a:pt x="1676400" y="698500"/>
                  </a:lnTo>
                  <a:lnTo>
                    <a:pt x="1676400" y="139700"/>
                  </a:lnTo>
                  <a:lnTo>
                    <a:pt x="1669271" y="95520"/>
                  </a:lnTo>
                  <a:lnTo>
                    <a:pt x="1649427" y="57168"/>
                  </a:lnTo>
                  <a:lnTo>
                    <a:pt x="1619176" y="26936"/>
                  </a:lnTo>
                  <a:lnTo>
                    <a:pt x="1580830" y="7116"/>
                  </a:lnTo>
                  <a:lnTo>
                    <a:pt x="1536700" y="0"/>
                  </a:lnTo>
                  <a:close/>
                </a:path>
              </a:pathLst>
            </a:custGeom>
            <a:solidFill>
              <a:srgbClr val="9F4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39762" y="5334761"/>
              <a:ext cx="1676400" cy="838200"/>
            </a:xfrm>
            <a:custGeom>
              <a:avLst/>
              <a:gdLst/>
              <a:ahLst/>
              <a:cxnLst/>
              <a:rect l="l" t="t" r="r" b="b"/>
              <a:pathLst>
                <a:path w="16764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1536700" y="0"/>
                  </a:lnTo>
                  <a:lnTo>
                    <a:pt x="1580830" y="7116"/>
                  </a:lnTo>
                  <a:lnTo>
                    <a:pt x="1619176" y="26936"/>
                  </a:lnTo>
                  <a:lnTo>
                    <a:pt x="1649427" y="57168"/>
                  </a:lnTo>
                  <a:lnTo>
                    <a:pt x="1669271" y="95520"/>
                  </a:lnTo>
                  <a:lnTo>
                    <a:pt x="1676400" y="139700"/>
                  </a:lnTo>
                  <a:lnTo>
                    <a:pt x="1676400" y="698500"/>
                  </a:lnTo>
                  <a:lnTo>
                    <a:pt x="1669271" y="742655"/>
                  </a:lnTo>
                  <a:lnTo>
                    <a:pt x="1649427" y="781004"/>
                  </a:lnTo>
                  <a:lnTo>
                    <a:pt x="1619176" y="811245"/>
                  </a:lnTo>
                  <a:lnTo>
                    <a:pt x="1580830" y="831077"/>
                  </a:lnTo>
                  <a:lnTo>
                    <a:pt x="1536700" y="838200"/>
                  </a:lnTo>
                  <a:lnTo>
                    <a:pt x="139700" y="838200"/>
                  </a:lnTo>
                  <a:lnTo>
                    <a:pt x="95520" y="831077"/>
                  </a:lnTo>
                  <a:lnTo>
                    <a:pt x="57168" y="811245"/>
                  </a:lnTo>
                  <a:lnTo>
                    <a:pt x="26936" y="781004"/>
                  </a:lnTo>
                  <a:lnTo>
                    <a:pt x="7116" y="742655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416545" y="5459679"/>
            <a:ext cx="1321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National</a:t>
            </a:r>
            <a:r>
              <a:rPr sz="18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MA  Granted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46120" y="1752600"/>
            <a:ext cx="421005" cy="360045"/>
          </a:xfrm>
          <a:custGeom>
            <a:avLst/>
            <a:gdLst/>
            <a:ahLst/>
            <a:cxnLst/>
            <a:rect l="l" t="t" r="r" b="b"/>
            <a:pathLst>
              <a:path w="421004" h="360044">
                <a:moveTo>
                  <a:pt x="210312" y="0"/>
                </a:moveTo>
                <a:lnTo>
                  <a:pt x="0" y="179832"/>
                </a:lnTo>
                <a:lnTo>
                  <a:pt x="84074" y="179832"/>
                </a:lnTo>
                <a:lnTo>
                  <a:pt x="84074" y="359663"/>
                </a:lnTo>
                <a:lnTo>
                  <a:pt x="336550" y="359663"/>
                </a:lnTo>
                <a:lnTo>
                  <a:pt x="336550" y="179832"/>
                </a:lnTo>
                <a:lnTo>
                  <a:pt x="420624" y="179832"/>
                </a:lnTo>
                <a:lnTo>
                  <a:pt x="210312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8267" y="1825498"/>
            <a:ext cx="792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Georgia"/>
                <a:cs typeface="Georgia"/>
              </a:rPr>
              <a:t>Objection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91856" y="4943855"/>
            <a:ext cx="421005" cy="360045"/>
          </a:xfrm>
          <a:custGeom>
            <a:avLst/>
            <a:gdLst/>
            <a:ahLst/>
            <a:cxnLst/>
            <a:rect l="l" t="t" r="r" b="b"/>
            <a:pathLst>
              <a:path w="421004" h="360045">
                <a:moveTo>
                  <a:pt x="336550" y="0"/>
                </a:moveTo>
                <a:lnTo>
                  <a:pt x="84074" y="0"/>
                </a:lnTo>
                <a:lnTo>
                  <a:pt x="84074" y="179832"/>
                </a:lnTo>
                <a:lnTo>
                  <a:pt x="0" y="179832"/>
                </a:lnTo>
                <a:lnTo>
                  <a:pt x="210312" y="359664"/>
                </a:lnTo>
                <a:lnTo>
                  <a:pt x="420624" y="179832"/>
                </a:lnTo>
                <a:lnTo>
                  <a:pt x="336550" y="179832"/>
                </a:lnTo>
                <a:lnTo>
                  <a:pt x="336550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922389" y="4916551"/>
            <a:ext cx="1066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No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Objection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10604" y="3837813"/>
            <a:ext cx="633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Georgia"/>
                <a:cs typeface="Georgia"/>
              </a:rPr>
              <a:t>O</a:t>
            </a:r>
            <a:r>
              <a:rPr sz="1400" spc="-155" dirty="0">
                <a:latin typeface="Georgia"/>
                <a:cs typeface="Georgia"/>
              </a:rPr>
              <a:t>b</a:t>
            </a:r>
            <a:r>
              <a:rPr sz="1400" spc="-160" dirty="0">
                <a:latin typeface="Georgia"/>
                <a:cs typeface="Georgia"/>
              </a:rPr>
              <a:t>j</a:t>
            </a:r>
            <a:r>
              <a:rPr sz="1400" spc="-155" dirty="0">
                <a:latin typeface="Georgia"/>
                <a:cs typeface="Georgia"/>
              </a:rPr>
              <a:t>e</a:t>
            </a:r>
            <a:r>
              <a:rPr sz="1400" spc="-160" dirty="0">
                <a:latin typeface="Georgia"/>
                <a:cs typeface="Georgia"/>
              </a:rPr>
              <a:t>c</a:t>
            </a:r>
            <a:r>
              <a:rPr sz="1400" spc="-165" dirty="0">
                <a:latin typeface="Georgia"/>
                <a:cs typeface="Georgia"/>
              </a:rPr>
              <a:t>t</a:t>
            </a:r>
            <a:r>
              <a:rPr sz="1400" spc="-160" dirty="0">
                <a:latin typeface="Georgia"/>
                <a:cs typeface="Georgia"/>
              </a:rPr>
              <a:t>io</a:t>
            </a:r>
            <a:r>
              <a:rPr sz="1400" dirty="0">
                <a:latin typeface="Georgia"/>
                <a:cs typeface="Georgia"/>
              </a:rPr>
              <a:t>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54753" y="2008073"/>
            <a:ext cx="63373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Georgia"/>
                <a:cs typeface="Georgia"/>
              </a:rPr>
              <a:t>No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60" dirty="0">
                <a:latin typeface="Georgia"/>
                <a:cs typeface="Georgia"/>
              </a:rPr>
              <a:t>O</a:t>
            </a:r>
            <a:r>
              <a:rPr sz="1400" spc="-155" dirty="0">
                <a:latin typeface="Georgia"/>
                <a:cs typeface="Georgia"/>
              </a:rPr>
              <a:t>b</a:t>
            </a:r>
            <a:r>
              <a:rPr sz="1400" spc="-160" dirty="0">
                <a:latin typeface="Georgia"/>
                <a:cs typeface="Georgia"/>
              </a:rPr>
              <a:t>j</a:t>
            </a:r>
            <a:r>
              <a:rPr sz="1400" spc="-155" dirty="0">
                <a:latin typeface="Georgia"/>
                <a:cs typeface="Georgia"/>
              </a:rPr>
              <a:t>e</a:t>
            </a:r>
            <a:r>
              <a:rPr sz="1400" spc="-160" dirty="0">
                <a:latin typeface="Georgia"/>
                <a:cs typeface="Georgia"/>
              </a:rPr>
              <a:t>c</a:t>
            </a:r>
            <a:r>
              <a:rPr sz="1400" spc="-165" dirty="0">
                <a:latin typeface="Georgia"/>
                <a:cs typeface="Georgia"/>
              </a:rPr>
              <a:t>t</a:t>
            </a:r>
            <a:r>
              <a:rPr sz="1400" spc="-160" dirty="0">
                <a:latin typeface="Georgia"/>
                <a:cs typeface="Georgia"/>
              </a:rPr>
              <a:t>io</a:t>
            </a:r>
            <a:r>
              <a:rPr sz="1400" dirty="0">
                <a:latin typeface="Georgia"/>
                <a:cs typeface="Georgia"/>
              </a:rPr>
              <a:t>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54753" y="3532759"/>
            <a:ext cx="6337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60" dirty="0">
                <a:latin typeface="Georgia"/>
                <a:cs typeface="Georgia"/>
              </a:rPr>
              <a:t>O</a:t>
            </a:r>
            <a:r>
              <a:rPr sz="1400" spc="-155" dirty="0">
                <a:latin typeface="Georgia"/>
                <a:cs typeface="Georgia"/>
              </a:rPr>
              <a:t>b</a:t>
            </a:r>
            <a:r>
              <a:rPr sz="1400" spc="-160" dirty="0">
                <a:latin typeface="Georgia"/>
                <a:cs typeface="Georgia"/>
              </a:rPr>
              <a:t>j</a:t>
            </a:r>
            <a:r>
              <a:rPr sz="1400" spc="-155" dirty="0">
                <a:latin typeface="Georgia"/>
                <a:cs typeface="Georgia"/>
              </a:rPr>
              <a:t>e</a:t>
            </a:r>
            <a:r>
              <a:rPr sz="1400" spc="-160" dirty="0">
                <a:latin typeface="Georgia"/>
                <a:cs typeface="Georgia"/>
              </a:rPr>
              <a:t>c</a:t>
            </a:r>
            <a:r>
              <a:rPr sz="1400" spc="-165" dirty="0">
                <a:latin typeface="Georgia"/>
                <a:cs typeface="Georgia"/>
              </a:rPr>
              <a:t>t</a:t>
            </a:r>
            <a:r>
              <a:rPr sz="1400" spc="-160" dirty="0">
                <a:latin typeface="Georgia"/>
                <a:cs typeface="Georgia"/>
              </a:rPr>
              <a:t>io</a:t>
            </a:r>
            <a:r>
              <a:rPr sz="1400" dirty="0">
                <a:latin typeface="Georgia"/>
                <a:cs typeface="Georgia"/>
              </a:rPr>
              <a:t>n  </a:t>
            </a:r>
            <a:r>
              <a:rPr sz="1400" spc="-105" dirty="0">
                <a:latin typeface="Georgia"/>
                <a:cs typeface="Georgia"/>
              </a:rPr>
              <a:t>not  </a:t>
            </a:r>
            <a:r>
              <a:rPr sz="1400" spc="-135" dirty="0">
                <a:latin typeface="Georgia"/>
                <a:cs typeface="Georgia"/>
              </a:rPr>
              <a:t>solved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62855" y="4943855"/>
            <a:ext cx="2230120" cy="1239520"/>
            <a:chOff x="4562855" y="4943855"/>
            <a:chExt cx="2230120" cy="1239520"/>
          </a:xfrm>
        </p:grpSpPr>
        <p:sp>
          <p:nvSpPr>
            <p:cNvPr id="40" name="object 40"/>
            <p:cNvSpPr/>
            <p:nvPr/>
          </p:nvSpPr>
          <p:spPr>
            <a:xfrm>
              <a:off x="5608319" y="4943855"/>
              <a:ext cx="421005" cy="360045"/>
            </a:xfrm>
            <a:custGeom>
              <a:avLst/>
              <a:gdLst/>
              <a:ahLst/>
              <a:cxnLst/>
              <a:rect l="l" t="t" r="r" b="b"/>
              <a:pathLst>
                <a:path w="421004" h="360045">
                  <a:moveTo>
                    <a:pt x="336550" y="0"/>
                  </a:moveTo>
                  <a:lnTo>
                    <a:pt x="84074" y="0"/>
                  </a:lnTo>
                  <a:lnTo>
                    <a:pt x="84074" y="179832"/>
                  </a:lnTo>
                  <a:lnTo>
                    <a:pt x="0" y="179832"/>
                  </a:lnTo>
                  <a:lnTo>
                    <a:pt x="210312" y="359664"/>
                  </a:lnTo>
                  <a:lnTo>
                    <a:pt x="420624" y="179832"/>
                  </a:lnTo>
                  <a:lnTo>
                    <a:pt x="336550" y="179832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2761" y="5334761"/>
              <a:ext cx="2209800" cy="838200"/>
            </a:xfrm>
            <a:custGeom>
              <a:avLst/>
              <a:gdLst/>
              <a:ahLst/>
              <a:cxnLst/>
              <a:rect l="l" t="t" r="r" b="b"/>
              <a:pathLst>
                <a:path w="2209800" h="838200">
                  <a:moveTo>
                    <a:pt x="2070099" y="0"/>
                  </a:moveTo>
                  <a:lnTo>
                    <a:pt x="139700" y="0"/>
                  </a:lnTo>
                  <a:lnTo>
                    <a:pt x="95520" y="7116"/>
                  </a:lnTo>
                  <a:lnTo>
                    <a:pt x="57168" y="26936"/>
                  </a:lnTo>
                  <a:lnTo>
                    <a:pt x="26936" y="57168"/>
                  </a:lnTo>
                  <a:lnTo>
                    <a:pt x="7116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55"/>
                  </a:lnTo>
                  <a:lnTo>
                    <a:pt x="26936" y="781004"/>
                  </a:lnTo>
                  <a:lnTo>
                    <a:pt x="57168" y="811245"/>
                  </a:lnTo>
                  <a:lnTo>
                    <a:pt x="95520" y="831077"/>
                  </a:lnTo>
                  <a:lnTo>
                    <a:pt x="139700" y="838200"/>
                  </a:lnTo>
                  <a:lnTo>
                    <a:pt x="2070099" y="838200"/>
                  </a:lnTo>
                  <a:lnTo>
                    <a:pt x="2114279" y="831077"/>
                  </a:lnTo>
                  <a:lnTo>
                    <a:pt x="2152631" y="811245"/>
                  </a:lnTo>
                  <a:lnTo>
                    <a:pt x="2182863" y="781004"/>
                  </a:lnTo>
                  <a:lnTo>
                    <a:pt x="2202683" y="742655"/>
                  </a:lnTo>
                  <a:lnTo>
                    <a:pt x="2209799" y="698500"/>
                  </a:lnTo>
                  <a:lnTo>
                    <a:pt x="2209799" y="139700"/>
                  </a:lnTo>
                  <a:lnTo>
                    <a:pt x="2202683" y="95520"/>
                  </a:lnTo>
                  <a:lnTo>
                    <a:pt x="2182863" y="57168"/>
                  </a:lnTo>
                  <a:lnTo>
                    <a:pt x="2152631" y="26936"/>
                  </a:lnTo>
                  <a:lnTo>
                    <a:pt x="2114279" y="7116"/>
                  </a:lnTo>
                  <a:lnTo>
                    <a:pt x="2070099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72761" y="5334761"/>
              <a:ext cx="2209800" cy="838200"/>
            </a:xfrm>
            <a:custGeom>
              <a:avLst/>
              <a:gdLst/>
              <a:ahLst/>
              <a:cxnLst/>
              <a:rect l="l" t="t" r="r" b="b"/>
              <a:pathLst>
                <a:path w="22098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2070099" y="0"/>
                  </a:lnTo>
                  <a:lnTo>
                    <a:pt x="2114279" y="7116"/>
                  </a:lnTo>
                  <a:lnTo>
                    <a:pt x="2152631" y="26936"/>
                  </a:lnTo>
                  <a:lnTo>
                    <a:pt x="2182863" y="57168"/>
                  </a:lnTo>
                  <a:lnTo>
                    <a:pt x="2202683" y="95520"/>
                  </a:lnTo>
                  <a:lnTo>
                    <a:pt x="2209799" y="139700"/>
                  </a:lnTo>
                  <a:lnTo>
                    <a:pt x="2209799" y="698500"/>
                  </a:lnTo>
                  <a:lnTo>
                    <a:pt x="2202683" y="742655"/>
                  </a:lnTo>
                  <a:lnTo>
                    <a:pt x="2182863" y="781004"/>
                  </a:lnTo>
                  <a:lnTo>
                    <a:pt x="2152631" y="811245"/>
                  </a:lnTo>
                  <a:lnTo>
                    <a:pt x="2114279" y="831077"/>
                  </a:lnTo>
                  <a:lnTo>
                    <a:pt x="2070099" y="838200"/>
                  </a:lnTo>
                  <a:lnTo>
                    <a:pt x="139700" y="838200"/>
                  </a:lnTo>
                  <a:lnTo>
                    <a:pt x="95520" y="831077"/>
                  </a:lnTo>
                  <a:lnTo>
                    <a:pt x="57168" y="811245"/>
                  </a:lnTo>
                  <a:lnTo>
                    <a:pt x="26936" y="781004"/>
                  </a:lnTo>
                  <a:lnTo>
                    <a:pt x="7116" y="742655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19811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290440" y="4881138"/>
            <a:ext cx="2235200" cy="12903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spc="-5" dirty="0">
                <a:latin typeface="Georgia"/>
                <a:cs typeface="Georgia"/>
              </a:rPr>
              <a:t>Objection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solved</a:t>
            </a:r>
            <a:endParaRPr sz="1400">
              <a:latin typeface="Georgia"/>
              <a:cs typeface="Georgia"/>
            </a:endParaRPr>
          </a:p>
          <a:p>
            <a:pPr marL="548640" marR="5080" algn="ctr">
              <a:lnSpc>
                <a:spcPct val="100000"/>
              </a:lnSpc>
              <a:spcBef>
                <a:spcPts val="101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Communicate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 RMS, CMS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endParaRPr sz="1800">
              <a:latin typeface="Georgia"/>
              <a:cs typeface="Georgia"/>
            </a:endParaRPr>
          </a:p>
          <a:p>
            <a:pPr marL="53721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Applicant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92300" y="3532759"/>
            <a:ext cx="6337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60" dirty="0">
                <a:latin typeface="Georgia"/>
                <a:cs typeface="Georgia"/>
              </a:rPr>
              <a:t>O</a:t>
            </a:r>
            <a:r>
              <a:rPr sz="1400" spc="-155" dirty="0">
                <a:latin typeface="Georgia"/>
                <a:cs typeface="Georgia"/>
              </a:rPr>
              <a:t>b</a:t>
            </a:r>
            <a:r>
              <a:rPr sz="1400" spc="-160" dirty="0">
                <a:latin typeface="Georgia"/>
                <a:cs typeface="Georgia"/>
              </a:rPr>
              <a:t>j</a:t>
            </a:r>
            <a:r>
              <a:rPr sz="1400" spc="-155" dirty="0">
                <a:latin typeface="Georgia"/>
                <a:cs typeface="Georgia"/>
              </a:rPr>
              <a:t>e</a:t>
            </a:r>
            <a:r>
              <a:rPr sz="1400" spc="-160" dirty="0">
                <a:latin typeface="Georgia"/>
                <a:cs typeface="Georgia"/>
              </a:rPr>
              <a:t>c</a:t>
            </a:r>
            <a:r>
              <a:rPr sz="1400" spc="-165" dirty="0">
                <a:latin typeface="Georgia"/>
                <a:cs typeface="Georgia"/>
              </a:rPr>
              <a:t>t</a:t>
            </a:r>
            <a:r>
              <a:rPr sz="1400" spc="-160" dirty="0">
                <a:latin typeface="Georgia"/>
                <a:cs typeface="Georgia"/>
              </a:rPr>
              <a:t>io</a:t>
            </a:r>
            <a:r>
              <a:rPr sz="1400" dirty="0">
                <a:latin typeface="Georgia"/>
                <a:cs typeface="Georgia"/>
              </a:rPr>
              <a:t>n  </a:t>
            </a:r>
            <a:r>
              <a:rPr sz="1400" spc="-105" dirty="0">
                <a:latin typeface="Georgia"/>
                <a:cs typeface="Georgia"/>
              </a:rPr>
              <a:t>not  </a:t>
            </a:r>
            <a:r>
              <a:rPr sz="1400" spc="-135" dirty="0">
                <a:latin typeface="Georgia"/>
                <a:cs typeface="Georgia"/>
              </a:rPr>
              <a:t>solved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5522976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4">
                <a:moveTo>
                  <a:pt x="179831" y="0"/>
                </a:moveTo>
                <a:lnTo>
                  <a:pt x="179831" y="84124"/>
                </a:lnTo>
                <a:lnTo>
                  <a:pt x="0" y="84124"/>
                </a:lnTo>
                <a:lnTo>
                  <a:pt x="0" y="336499"/>
                </a:lnTo>
                <a:lnTo>
                  <a:pt x="179831" y="336499"/>
                </a:lnTo>
                <a:lnTo>
                  <a:pt x="179831" y="420624"/>
                </a:lnTo>
                <a:lnTo>
                  <a:pt x="359664" y="210312"/>
                </a:lnTo>
                <a:lnTo>
                  <a:pt x="179831" y="0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3267455" y="4943855"/>
            <a:ext cx="1087120" cy="1010919"/>
            <a:chOff x="3267455" y="4943855"/>
            <a:chExt cx="1087120" cy="1010919"/>
          </a:xfrm>
        </p:grpSpPr>
        <p:sp>
          <p:nvSpPr>
            <p:cNvPr id="47" name="object 47"/>
            <p:cNvSpPr/>
            <p:nvPr/>
          </p:nvSpPr>
          <p:spPr>
            <a:xfrm>
              <a:off x="3277361" y="4953761"/>
              <a:ext cx="1066800" cy="990600"/>
            </a:xfrm>
            <a:custGeom>
              <a:avLst/>
              <a:gdLst/>
              <a:ahLst/>
              <a:cxnLst/>
              <a:rect l="l" t="t" r="r" b="b"/>
              <a:pathLst>
                <a:path w="1066800" h="990600">
                  <a:moveTo>
                    <a:pt x="247650" y="0"/>
                  </a:moveTo>
                  <a:lnTo>
                    <a:pt x="0" y="0"/>
                  </a:lnTo>
                  <a:lnTo>
                    <a:pt x="0" y="866775"/>
                  </a:lnTo>
                  <a:lnTo>
                    <a:pt x="819150" y="866775"/>
                  </a:lnTo>
                  <a:lnTo>
                    <a:pt x="819150" y="990600"/>
                  </a:lnTo>
                  <a:lnTo>
                    <a:pt x="1066800" y="742950"/>
                  </a:lnTo>
                  <a:lnTo>
                    <a:pt x="819150" y="495300"/>
                  </a:lnTo>
                  <a:lnTo>
                    <a:pt x="819150" y="619125"/>
                  </a:lnTo>
                  <a:lnTo>
                    <a:pt x="247650" y="619125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ADA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7361" y="4953761"/>
              <a:ext cx="1066800" cy="990600"/>
            </a:xfrm>
            <a:custGeom>
              <a:avLst/>
              <a:gdLst/>
              <a:ahLst/>
              <a:cxnLst/>
              <a:rect l="l" t="t" r="r" b="b"/>
              <a:pathLst>
                <a:path w="1066800" h="990600">
                  <a:moveTo>
                    <a:pt x="247650" y="0"/>
                  </a:moveTo>
                  <a:lnTo>
                    <a:pt x="247650" y="619125"/>
                  </a:lnTo>
                  <a:lnTo>
                    <a:pt x="819150" y="619125"/>
                  </a:lnTo>
                  <a:lnTo>
                    <a:pt x="819150" y="495300"/>
                  </a:lnTo>
                  <a:lnTo>
                    <a:pt x="1066800" y="742950"/>
                  </a:lnTo>
                  <a:lnTo>
                    <a:pt x="819150" y="990600"/>
                  </a:lnTo>
                  <a:lnTo>
                    <a:pt x="819150" y="866775"/>
                  </a:lnTo>
                  <a:lnTo>
                    <a:pt x="0" y="866775"/>
                  </a:lnTo>
                  <a:lnTo>
                    <a:pt x="0" y="0"/>
                  </a:lnTo>
                  <a:lnTo>
                    <a:pt x="247650" y="0"/>
                  </a:lnTo>
                  <a:close/>
                </a:path>
              </a:pathLst>
            </a:custGeom>
            <a:ln w="19812">
              <a:solidFill>
                <a:srgbClr val="DBDB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851786" y="5057013"/>
            <a:ext cx="1334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Objection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solved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581655" y="829055"/>
            <a:ext cx="1696720" cy="858519"/>
            <a:chOff x="2581655" y="829055"/>
            <a:chExt cx="1696720" cy="858519"/>
          </a:xfrm>
        </p:grpSpPr>
        <p:sp>
          <p:nvSpPr>
            <p:cNvPr id="51" name="object 51"/>
            <p:cNvSpPr/>
            <p:nvPr/>
          </p:nvSpPr>
          <p:spPr>
            <a:xfrm>
              <a:off x="2591561" y="838961"/>
              <a:ext cx="1676400" cy="838200"/>
            </a:xfrm>
            <a:custGeom>
              <a:avLst/>
              <a:gdLst/>
              <a:ahLst/>
              <a:cxnLst/>
              <a:rect l="l" t="t" r="r" b="b"/>
              <a:pathLst>
                <a:path w="1676400" h="838200">
                  <a:moveTo>
                    <a:pt x="1536700" y="0"/>
                  </a:moveTo>
                  <a:lnTo>
                    <a:pt x="139700" y="0"/>
                  </a:lnTo>
                  <a:lnTo>
                    <a:pt x="95520" y="7116"/>
                  </a:lnTo>
                  <a:lnTo>
                    <a:pt x="57168" y="26936"/>
                  </a:lnTo>
                  <a:lnTo>
                    <a:pt x="26936" y="57168"/>
                  </a:lnTo>
                  <a:lnTo>
                    <a:pt x="7116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79"/>
                  </a:lnTo>
                  <a:lnTo>
                    <a:pt x="26936" y="781031"/>
                  </a:lnTo>
                  <a:lnTo>
                    <a:pt x="57168" y="811263"/>
                  </a:lnTo>
                  <a:lnTo>
                    <a:pt x="95520" y="831083"/>
                  </a:lnTo>
                  <a:lnTo>
                    <a:pt x="139700" y="838200"/>
                  </a:lnTo>
                  <a:lnTo>
                    <a:pt x="1536700" y="838200"/>
                  </a:lnTo>
                  <a:lnTo>
                    <a:pt x="1580830" y="831083"/>
                  </a:lnTo>
                  <a:lnTo>
                    <a:pt x="1619176" y="811263"/>
                  </a:lnTo>
                  <a:lnTo>
                    <a:pt x="1649427" y="781031"/>
                  </a:lnTo>
                  <a:lnTo>
                    <a:pt x="1669271" y="742679"/>
                  </a:lnTo>
                  <a:lnTo>
                    <a:pt x="1676400" y="698500"/>
                  </a:lnTo>
                  <a:lnTo>
                    <a:pt x="1676400" y="139700"/>
                  </a:lnTo>
                  <a:lnTo>
                    <a:pt x="1669271" y="95520"/>
                  </a:lnTo>
                  <a:lnTo>
                    <a:pt x="1649427" y="57168"/>
                  </a:lnTo>
                  <a:lnTo>
                    <a:pt x="1619176" y="26936"/>
                  </a:lnTo>
                  <a:lnTo>
                    <a:pt x="1580830" y="7116"/>
                  </a:lnTo>
                  <a:lnTo>
                    <a:pt x="15367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91561" y="838961"/>
              <a:ext cx="1676400" cy="838200"/>
            </a:xfrm>
            <a:custGeom>
              <a:avLst/>
              <a:gdLst/>
              <a:ahLst/>
              <a:cxnLst/>
              <a:rect l="l" t="t" r="r" b="b"/>
              <a:pathLst>
                <a:path w="16764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1536700" y="0"/>
                  </a:lnTo>
                  <a:lnTo>
                    <a:pt x="1580830" y="7116"/>
                  </a:lnTo>
                  <a:lnTo>
                    <a:pt x="1619176" y="26936"/>
                  </a:lnTo>
                  <a:lnTo>
                    <a:pt x="1649427" y="57168"/>
                  </a:lnTo>
                  <a:lnTo>
                    <a:pt x="1669271" y="95520"/>
                  </a:lnTo>
                  <a:lnTo>
                    <a:pt x="1676400" y="139700"/>
                  </a:lnTo>
                  <a:lnTo>
                    <a:pt x="1676400" y="698500"/>
                  </a:lnTo>
                  <a:lnTo>
                    <a:pt x="1669271" y="742679"/>
                  </a:lnTo>
                  <a:lnTo>
                    <a:pt x="1649427" y="781031"/>
                  </a:lnTo>
                  <a:lnTo>
                    <a:pt x="1619176" y="811263"/>
                  </a:lnTo>
                  <a:lnTo>
                    <a:pt x="1580830" y="831083"/>
                  </a:lnTo>
                  <a:lnTo>
                    <a:pt x="1536700" y="838200"/>
                  </a:lnTo>
                  <a:lnTo>
                    <a:pt x="139700" y="838200"/>
                  </a:lnTo>
                  <a:lnTo>
                    <a:pt x="95520" y="831083"/>
                  </a:lnTo>
                  <a:lnTo>
                    <a:pt x="57168" y="811263"/>
                  </a:lnTo>
                  <a:lnTo>
                    <a:pt x="26936" y="781031"/>
                  </a:lnTo>
                  <a:lnTo>
                    <a:pt x="7116" y="742679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94761" y="962914"/>
            <a:ext cx="1266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Report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sent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Applicant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90955" y="1057655"/>
            <a:ext cx="1744980" cy="1087120"/>
            <a:chOff x="790955" y="1057655"/>
            <a:chExt cx="1744980" cy="1087120"/>
          </a:xfrm>
        </p:grpSpPr>
        <p:sp>
          <p:nvSpPr>
            <p:cNvPr id="55" name="object 55"/>
            <p:cNvSpPr/>
            <p:nvPr/>
          </p:nvSpPr>
          <p:spPr>
            <a:xfrm>
              <a:off x="800861" y="1067561"/>
              <a:ext cx="1725295" cy="1066800"/>
            </a:xfrm>
            <a:custGeom>
              <a:avLst/>
              <a:gdLst/>
              <a:ahLst/>
              <a:cxnLst/>
              <a:rect l="l" t="t" r="r" b="b"/>
              <a:pathLst>
                <a:path w="1725295" h="1066800">
                  <a:moveTo>
                    <a:pt x="1725168" y="0"/>
                  </a:moveTo>
                  <a:lnTo>
                    <a:pt x="133350" y="0"/>
                  </a:lnTo>
                  <a:lnTo>
                    <a:pt x="133350" y="800100"/>
                  </a:lnTo>
                  <a:lnTo>
                    <a:pt x="0" y="800100"/>
                  </a:lnTo>
                  <a:lnTo>
                    <a:pt x="266700" y="1066800"/>
                  </a:lnTo>
                  <a:lnTo>
                    <a:pt x="533400" y="800100"/>
                  </a:lnTo>
                  <a:lnTo>
                    <a:pt x="400050" y="800100"/>
                  </a:lnTo>
                  <a:lnTo>
                    <a:pt x="400050" y="266700"/>
                  </a:lnTo>
                  <a:lnTo>
                    <a:pt x="1725168" y="266700"/>
                  </a:lnTo>
                  <a:lnTo>
                    <a:pt x="1725168" y="0"/>
                  </a:lnTo>
                  <a:close/>
                </a:path>
              </a:pathLst>
            </a:custGeom>
            <a:solidFill>
              <a:srgbClr val="ADA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0861" y="1067561"/>
              <a:ext cx="1725295" cy="1066800"/>
            </a:xfrm>
            <a:custGeom>
              <a:avLst/>
              <a:gdLst/>
              <a:ahLst/>
              <a:cxnLst/>
              <a:rect l="l" t="t" r="r" b="b"/>
              <a:pathLst>
                <a:path w="1725295" h="1066800">
                  <a:moveTo>
                    <a:pt x="1725168" y="266700"/>
                  </a:moveTo>
                  <a:lnTo>
                    <a:pt x="400050" y="266700"/>
                  </a:lnTo>
                  <a:lnTo>
                    <a:pt x="400050" y="800100"/>
                  </a:lnTo>
                  <a:lnTo>
                    <a:pt x="533400" y="800100"/>
                  </a:lnTo>
                  <a:lnTo>
                    <a:pt x="266700" y="1066800"/>
                  </a:lnTo>
                  <a:lnTo>
                    <a:pt x="0" y="800100"/>
                  </a:lnTo>
                  <a:lnTo>
                    <a:pt x="133350" y="800100"/>
                  </a:lnTo>
                  <a:lnTo>
                    <a:pt x="133350" y="0"/>
                  </a:lnTo>
                  <a:lnTo>
                    <a:pt x="1725168" y="0"/>
                  </a:lnTo>
                  <a:lnTo>
                    <a:pt x="1725168" y="266700"/>
                  </a:lnTo>
                  <a:close/>
                </a:path>
              </a:pathLst>
            </a:custGeom>
            <a:ln w="19812">
              <a:solidFill>
                <a:srgbClr val="DBDB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231140" y="481330"/>
            <a:ext cx="4749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00"/>
                </a:solidFill>
                <a:latin typeface="Georgia"/>
                <a:cs typeface="Georgia"/>
              </a:rPr>
              <a:t>Decentralized Procedure</a:t>
            </a:r>
            <a:r>
              <a:rPr sz="2000" b="1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Georgia"/>
                <a:cs typeface="Georgia"/>
              </a:rPr>
              <a:t>Guidelines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6804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Mutual </a:t>
            </a:r>
            <a:r>
              <a:rPr sz="4000" spc="-20" dirty="0"/>
              <a:t>Recognition</a:t>
            </a:r>
            <a:r>
              <a:rPr sz="4000" spc="-30" dirty="0"/>
              <a:t> </a:t>
            </a:r>
            <a:r>
              <a:rPr sz="4000" spc="-25" dirty="0"/>
              <a:t>Procedure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35277"/>
            <a:ext cx="7964805" cy="4367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When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used</a:t>
            </a:r>
            <a:endParaRPr sz="2600">
              <a:latin typeface="Georgia"/>
              <a:cs typeface="Georgia"/>
            </a:endParaRPr>
          </a:p>
          <a:p>
            <a:pPr marL="561340" marR="5080" indent="-247650" algn="just">
              <a:lnSpc>
                <a:spcPts val="2590"/>
              </a:lnSpc>
              <a:spcBef>
                <a:spcPts val="35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Individual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application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to one country within the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EU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for products that fall outside the scope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EMA  centralized</a:t>
            </a:r>
            <a:r>
              <a:rPr sz="24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procedure.</a:t>
            </a:r>
            <a:endParaRPr sz="2400">
              <a:latin typeface="Georgia"/>
              <a:cs typeface="Georgia"/>
            </a:endParaRPr>
          </a:p>
          <a:p>
            <a:pPr marL="268605" indent="-256540" algn="just">
              <a:lnSpc>
                <a:spcPts val="3065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Pros</a:t>
            </a:r>
            <a:endParaRPr sz="2600">
              <a:latin typeface="Georgia"/>
              <a:cs typeface="Georgia"/>
            </a:endParaRPr>
          </a:p>
          <a:p>
            <a:pPr marL="561340" marR="6985" indent="-247650" algn="just">
              <a:lnSpc>
                <a:spcPts val="2590"/>
              </a:lnSpc>
              <a:spcBef>
                <a:spcPts val="35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Review </a:t>
            </a:r>
            <a:r>
              <a:rPr sz="2400" spc="5" dirty="0">
                <a:solidFill>
                  <a:srgbClr val="438085"/>
                </a:solidFill>
                <a:latin typeface="Georgia"/>
                <a:cs typeface="Georgia"/>
              </a:rPr>
              <a:t>by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one country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other countries accept the  decision.</a:t>
            </a:r>
            <a:endParaRPr sz="2400">
              <a:latin typeface="Georgia"/>
              <a:cs typeface="Georgia"/>
            </a:endParaRPr>
          </a:p>
          <a:p>
            <a:pPr marL="314325" algn="just">
              <a:lnSpc>
                <a:spcPts val="2845"/>
              </a:lnSpc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Only one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application needs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to be</a:t>
            </a:r>
            <a:r>
              <a:rPr sz="2400" spc="-9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submitted.</a:t>
            </a:r>
            <a:endParaRPr sz="2400">
              <a:latin typeface="Georgia"/>
              <a:cs typeface="Georgia"/>
            </a:endParaRPr>
          </a:p>
          <a:p>
            <a:pPr marL="268605" indent="-256540" algn="just">
              <a:lnSpc>
                <a:spcPts val="311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Cons</a:t>
            </a:r>
            <a:endParaRPr sz="2600">
              <a:latin typeface="Georgia"/>
              <a:cs typeface="Georgia"/>
            </a:endParaRPr>
          </a:p>
          <a:p>
            <a:pPr marL="314325" algn="just">
              <a:lnSpc>
                <a:spcPts val="2735"/>
              </a:lnSpc>
              <a:spcBef>
                <a:spcPts val="20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spc="38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Individual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national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approvals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can add </a:t>
            </a:r>
            <a:r>
              <a:rPr sz="2400" spc="-10" dirty="0">
                <a:solidFill>
                  <a:srgbClr val="438085"/>
                </a:solidFill>
                <a:latin typeface="Georgia"/>
                <a:cs typeface="Georgia"/>
              </a:rPr>
              <a:t>significant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time</a:t>
            </a:r>
            <a:endParaRPr sz="2400">
              <a:latin typeface="Georgia"/>
              <a:cs typeface="Georgia"/>
            </a:endParaRPr>
          </a:p>
          <a:p>
            <a:pPr marL="561340" algn="just">
              <a:lnSpc>
                <a:spcPts val="2735"/>
              </a:lnSpc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to the</a:t>
            </a:r>
            <a:r>
              <a:rPr sz="24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process.</a:t>
            </a:r>
            <a:endParaRPr sz="24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spc="5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2400" spc="2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negative</a:t>
            </a:r>
            <a:r>
              <a:rPr sz="2400" spc="2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outcome</a:t>
            </a:r>
            <a:r>
              <a:rPr sz="2400" spc="2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can</a:t>
            </a:r>
            <a:r>
              <a:rPr sz="2400" spc="2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affect</a:t>
            </a:r>
            <a:r>
              <a:rPr sz="2400" spc="2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numerous</a:t>
            </a:r>
            <a:r>
              <a:rPr sz="2400" spc="2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countries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4250" y="27813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85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Procedure</a:t>
            </a:r>
            <a:r>
              <a:rPr sz="4000" spc="-70" dirty="0"/>
              <a:t> </a:t>
            </a:r>
            <a:r>
              <a:rPr sz="4000" spc="-5" dirty="0"/>
              <a:t>Guidelines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9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100" spc="-5" dirty="0"/>
              <a:t>Similar to the de-centralized procedure with some</a:t>
            </a:r>
            <a:r>
              <a:rPr sz="2100" spc="70" dirty="0"/>
              <a:t> </a:t>
            </a:r>
            <a:r>
              <a:rPr sz="2100" spc="-5" dirty="0"/>
              <a:t>differences.</a:t>
            </a:r>
            <a:endParaRPr sz="2100"/>
          </a:p>
          <a:p>
            <a:pPr marL="268605" marR="5080" indent="-256540" algn="just">
              <a:lnSpc>
                <a:spcPct val="12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100" spc="-5" dirty="0"/>
              <a:t>MRP is applicable </a:t>
            </a:r>
            <a:r>
              <a:rPr sz="2100" dirty="0"/>
              <a:t>to </a:t>
            </a:r>
            <a:r>
              <a:rPr sz="2100" spc="-5" dirty="0"/>
              <a:t>medicinal products which </a:t>
            </a:r>
            <a:r>
              <a:rPr sz="2100" dirty="0"/>
              <a:t>have </a:t>
            </a:r>
            <a:r>
              <a:rPr sz="2100" spc="-5" dirty="0"/>
              <a:t>received </a:t>
            </a:r>
            <a:r>
              <a:rPr sz="2100" dirty="0"/>
              <a:t>a  </a:t>
            </a:r>
            <a:r>
              <a:rPr sz="2100" spc="-5" dirty="0"/>
              <a:t>marketing authorization in any member state </a:t>
            </a:r>
            <a:r>
              <a:rPr sz="2100" dirty="0"/>
              <a:t>whereas </a:t>
            </a:r>
            <a:r>
              <a:rPr sz="2100" spc="-5" dirty="0"/>
              <a:t>the  decentralized procedure is </a:t>
            </a:r>
            <a:r>
              <a:rPr sz="2100" dirty="0"/>
              <a:t>applicable </a:t>
            </a:r>
            <a:r>
              <a:rPr sz="2100" spc="-5" dirty="0"/>
              <a:t>to those products which  </a:t>
            </a:r>
            <a:r>
              <a:rPr sz="2100" dirty="0"/>
              <a:t>were </a:t>
            </a:r>
            <a:r>
              <a:rPr sz="2100" spc="-10" dirty="0"/>
              <a:t>never </a:t>
            </a:r>
            <a:r>
              <a:rPr sz="2100" dirty="0"/>
              <a:t>approved </a:t>
            </a:r>
            <a:r>
              <a:rPr sz="2100" spc="-5" dirty="0"/>
              <a:t>in any </a:t>
            </a:r>
            <a:r>
              <a:rPr sz="2100" dirty="0"/>
              <a:t>member </a:t>
            </a:r>
            <a:r>
              <a:rPr sz="2100" spc="-5" dirty="0"/>
              <a:t>states </a:t>
            </a:r>
            <a:r>
              <a:rPr sz="2100" dirty="0"/>
              <a:t>of </a:t>
            </a:r>
            <a:r>
              <a:rPr sz="2100" spc="-5" dirty="0"/>
              <a:t>the European  </a:t>
            </a:r>
            <a:r>
              <a:rPr sz="2100" spc="-10" dirty="0"/>
              <a:t>Union.</a:t>
            </a:r>
            <a:endParaRPr sz="2100"/>
          </a:p>
          <a:p>
            <a:pPr marL="268605" marR="5080" indent="-256540" algn="just">
              <a:lnSpc>
                <a:spcPct val="12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100" dirty="0"/>
              <a:t>The </a:t>
            </a:r>
            <a:r>
              <a:rPr sz="2100" spc="-5" dirty="0"/>
              <a:t>evaluation of </a:t>
            </a:r>
            <a:r>
              <a:rPr sz="2100" dirty="0"/>
              <a:t>application </a:t>
            </a:r>
            <a:r>
              <a:rPr sz="2100" spc="5" dirty="0"/>
              <a:t>by RMS </a:t>
            </a:r>
            <a:r>
              <a:rPr sz="2100" spc="-5" dirty="0"/>
              <a:t>can be </a:t>
            </a:r>
            <a:r>
              <a:rPr sz="2100" dirty="0"/>
              <a:t>taken </a:t>
            </a:r>
            <a:r>
              <a:rPr sz="2100" spc="-5" dirty="0"/>
              <a:t>within </a:t>
            </a:r>
            <a:r>
              <a:rPr sz="2100" spc="10" dirty="0"/>
              <a:t>90  </a:t>
            </a:r>
            <a:r>
              <a:rPr sz="2100" spc="-5" dirty="0"/>
              <a:t>days instead of </a:t>
            </a:r>
            <a:r>
              <a:rPr sz="2100" dirty="0"/>
              <a:t>120 </a:t>
            </a:r>
            <a:r>
              <a:rPr sz="2100" spc="-5" dirty="0"/>
              <a:t>days </a:t>
            </a:r>
            <a:r>
              <a:rPr sz="2100" dirty="0"/>
              <a:t>(in </a:t>
            </a:r>
            <a:r>
              <a:rPr sz="2100" spc="-5" dirty="0"/>
              <a:t>decentralized</a:t>
            </a:r>
            <a:r>
              <a:rPr sz="2100" spc="65" dirty="0"/>
              <a:t> </a:t>
            </a:r>
            <a:r>
              <a:rPr sz="2100" spc="-5" dirty="0"/>
              <a:t>procedure).</a:t>
            </a:r>
            <a:endParaRPr sz="2100"/>
          </a:p>
          <a:p>
            <a:pPr marL="268605" marR="5080" indent="-256540" algn="just">
              <a:lnSpc>
                <a:spcPct val="12010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100" spc="-5" dirty="0"/>
              <a:t>After the grant of </a:t>
            </a:r>
            <a:r>
              <a:rPr sz="2100" dirty="0"/>
              <a:t>marketing </a:t>
            </a:r>
            <a:r>
              <a:rPr sz="2100" spc="-5" dirty="0"/>
              <a:t>authorization, the product can be   marketed, which </a:t>
            </a:r>
            <a:r>
              <a:rPr sz="2100" dirty="0"/>
              <a:t>may </a:t>
            </a:r>
            <a:r>
              <a:rPr sz="2100" spc="-5" dirty="0"/>
              <a:t>be called as </a:t>
            </a:r>
            <a:r>
              <a:rPr sz="2100" dirty="0"/>
              <a:t>Phase </a:t>
            </a:r>
            <a:r>
              <a:rPr sz="2100" spc="-5" dirty="0"/>
              <a:t>IV trials, </a:t>
            </a:r>
            <a:r>
              <a:rPr sz="2100" dirty="0"/>
              <a:t>wherein </a:t>
            </a:r>
            <a:r>
              <a:rPr sz="2100" spc="-5" dirty="0"/>
              <a:t>new  </a:t>
            </a:r>
            <a:r>
              <a:rPr sz="2100" dirty="0"/>
              <a:t>uses </a:t>
            </a:r>
            <a:r>
              <a:rPr sz="2100" spc="-5" dirty="0"/>
              <a:t>or </a:t>
            </a:r>
            <a:r>
              <a:rPr sz="2100" dirty="0"/>
              <a:t>new </a:t>
            </a:r>
            <a:r>
              <a:rPr sz="2100" spc="-10" dirty="0"/>
              <a:t>populations, long-term </a:t>
            </a:r>
            <a:r>
              <a:rPr sz="2100" spc="-5" dirty="0"/>
              <a:t>effects etc. can be</a:t>
            </a:r>
            <a:r>
              <a:rPr sz="2100" spc="190" dirty="0"/>
              <a:t> </a:t>
            </a:r>
            <a:r>
              <a:rPr sz="2100" spc="-5" dirty="0"/>
              <a:t>explored.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8582914" y="27813"/>
            <a:ext cx="27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National</a:t>
            </a:r>
            <a:r>
              <a:rPr sz="4000" spc="-85" dirty="0"/>
              <a:t> </a:t>
            </a:r>
            <a:r>
              <a:rPr sz="4000" spc="-25" dirty="0"/>
              <a:t>Procedure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32229"/>
            <a:ext cx="7962265" cy="469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336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When</a:t>
            </a:r>
            <a:r>
              <a:rPr sz="2800" spc="-10" dirty="0">
                <a:latin typeface="Georgia"/>
                <a:cs typeface="Georgia"/>
              </a:rPr>
              <a:t> used</a:t>
            </a:r>
            <a:endParaRPr sz="2800">
              <a:latin typeface="Georgia"/>
              <a:cs typeface="Georgia"/>
            </a:endParaRPr>
          </a:p>
          <a:p>
            <a:pPr marL="561340" marR="5080" indent="-247650">
              <a:lnSpc>
                <a:spcPts val="2810"/>
              </a:lnSpc>
              <a:spcBef>
                <a:spcPts val="355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Individual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applications to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each country within the 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EU.</a:t>
            </a:r>
            <a:endParaRPr sz="2600">
              <a:latin typeface="Georgia"/>
              <a:cs typeface="Georgia"/>
            </a:endParaRPr>
          </a:p>
          <a:p>
            <a:pPr marL="561340" marR="6985" indent="-247650">
              <a:lnSpc>
                <a:spcPts val="2810"/>
              </a:lnSpc>
              <a:spcBef>
                <a:spcPts val="295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Used for products that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fall outside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the scope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of the  EMA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centralized</a:t>
            </a:r>
            <a:r>
              <a:rPr sz="26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procedure.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ts val="327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Pros</a:t>
            </a:r>
            <a:endParaRPr sz="2800">
              <a:latin typeface="Georgia"/>
              <a:cs typeface="Georgia"/>
            </a:endParaRPr>
          </a:p>
          <a:p>
            <a:pPr marL="561340" marR="6350" indent="-247650">
              <a:lnSpc>
                <a:spcPts val="2810"/>
              </a:lnSpc>
              <a:spcBef>
                <a:spcPts val="350"/>
              </a:spcBef>
              <a:tabLst>
                <a:tab pos="561340" algn="l"/>
                <a:tab pos="978535" algn="l"/>
                <a:tab pos="2792730" algn="l"/>
                <a:tab pos="4137025" algn="l"/>
                <a:tab pos="4608195" algn="l"/>
                <a:tab pos="5320030" algn="l"/>
                <a:tab pos="6713220" algn="l"/>
                <a:tab pos="740346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5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f	appl</a:t>
            </a:r>
            <a:r>
              <a:rPr sz="2600" spc="-15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</a:t>
            </a:r>
            <a:r>
              <a:rPr sz="2600" spc="-15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tio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n	rejected	</a:t>
            </a:r>
            <a:r>
              <a:rPr sz="2600" spc="5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n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on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e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unt</a:t>
            </a:r>
            <a:r>
              <a:rPr sz="2600" spc="-15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y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,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ca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n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st</a:t>
            </a:r>
            <a:r>
              <a:rPr sz="2600" spc="5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ll 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access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other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EU</a:t>
            </a:r>
            <a:r>
              <a:rPr sz="26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countries.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ts val="327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Cons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ts val="3115"/>
              </a:lnSpc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Separate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applications required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for each</a:t>
            </a:r>
            <a:r>
              <a:rPr sz="26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country.</a:t>
            </a:r>
            <a:endParaRPr sz="2600">
              <a:latin typeface="Georgia"/>
              <a:cs typeface="Georgia"/>
            </a:endParaRPr>
          </a:p>
          <a:p>
            <a:pPr marL="561340" marR="6985" indent="-247650">
              <a:lnSpc>
                <a:spcPts val="2810"/>
              </a:lnSpc>
              <a:spcBef>
                <a:spcPts val="345"/>
              </a:spcBef>
              <a:tabLst>
                <a:tab pos="561340" algn="l"/>
                <a:tab pos="1976755" algn="l"/>
                <a:tab pos="4279900" algn="l"/>
                <a:tab pos="5170170" algn="l"/>
                <a:tab pos="6644640" algn="l"/>
                <a:tab pos="760285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Uniqu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e	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equireme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n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s	and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format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s	may	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be 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required.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85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Procedure</a:t>
            </a:r>
            <a:r>
              <a:rPr sz="4000" spc="-70" dirty="0"/>
              <a:t> </a:t>
            </a:r>
            <a:r>
              <a:rPr sz="4000" spc="-5" dirty="0"/>
              <a:t>Guidelines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4901"/>
            <a:ext cx="796163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This type of authorization is granted </a:t>
            </a:r>
            <a:r>
              <a:rPr sz="2800" spc="5" dirty="0">
                <a:latin typeface="Georgia"/>
                <a:cs typeface="Georgia"/>
              </a:rPr>
              <a:t>on </a:t>
            </a:r>
            <a:r>
              <a:rPr sz="2800" spc="-10" dirty="0">
                <a:latin typeface="Georgia"/>
                <a:cs typeface="Georgia"/>
              </a:rPr>
              <a:t>country-  </a:t>
            </a:r>
            <a:r>
              <a:rPr sz="2800" spc="-5" dirty="0">
                <a:latin typeface="Georgia"/>
                <a:cs typeface="Georgia"/>
              </a:rPr>
              <a:t>by-country basis </a:t>
            </a:r>
            <a:r>
              <a:rPr sz="2800" dirty="0">
                <a:latin typeface="Georgia"/>
                <a:cs typeface="Georgia"/>
              </a:rPr>
              <a:t>by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competent authorities,  in </a:t>
            </a:r>
            <a:r>
              <a:rPr sz="2800" spc="-10" dirty="0">
                <a:latin typeface="Georgia"/>
                <a:cs typeface="Georgia"/>
              </a:rPr>
              <a:t>each </a:t>
            </a:r>
            <a:r>
              <a:rPr sz="2800" spc="-5" dirty="0">
                <a:latin typeface="Georgia"/>
                <a:cs typeface="Georgia"/>
              </a:rPr>
              <a:t>member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state.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093847"/>
            <a:ext cx="54781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  <a:tab pos="1346200" algn="l"/>
                <a:tab pos="2492375" algn="l"/>
                <a:tab pos="2856865" algn="l"/>
                <a:tab pos="3411220" algn="l"/>
                <a:tab pos="4165600" algn="l"/>
                <a:tab pos="4964430" algn="l"/>
              </a:tabLst>
            </a:pPr>
            <a:r>
              <a:rPr sz="2800" spc="-10" dirty="0">
                <a:latin typeface="Georgia"/>
                <a:cs typeface="Georgia"/>
              </a:rPr>
              <a:t>Eac</a:t>
            </a:r>
            <a:r>
              <a:rPr sz="2800" spc="-5" dirty="0">
                <a:latin typeface="Georgia"/>
                <a:cs typeface="Georgia"/>
              </a:rPr>
              <a:t>h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</a:t>
            </a:r>
            <a:r>
              <a:rPr sz="2800" spc="1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untr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w</a:t>
            </a:r>
            <a:r>
              <a:rPr sz="2800" dirty="0">
                <a:latin typeface="Georgia"/>
                <a:cs typeface="Georgia"/>
              </a:rPr>
              <a:t>i</a:t>
            </a:r>
            <a:r>
              <a:rPr sz="2800" spc="-10" dirty="0">
                <a:latin typeface="Georgia"/>
                <a:cs typeface="Georgia"/>
              </a:rPr>
              <a:t>thi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th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EU  </a:t>
            </a:r>
            <a:r>
              <a:rPr sz="2800" dirty="0">
                <a:latin typeface="Georgia"/>
                <a:cs typeface="Georgia"/>
              </a:rPr>
              <a:t>procedures	</a:t>
            </a:r>
            <a:r>
              <a:rPr sz="2800" spc="-5" dirty="0">
                <a:latin typeface="Georgia"/>
                <a:cs typeface="Georgia"/>
              </a:rPr>
              <a:t>for	authorizing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8884" y="3093847"/>
            <a:ext cx="2287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95"/>
              </a:spcBef>
              <a:tabLst>
                <a:tab pos="657225" algn="l"/>
                <a:tab pos="930275" algn="l"/>
                <a:tab pos="1609725" algn="l"/>
              </a:tabLst>
            </a:pPr>
            <a:r>
              <a:rPr sz="2800" spc="-10" dirty="0">
                <a:latin typeface="Georgia"/>
                <a:cs typeface="Georgia"/>
              </a:rPr>
              <a:t>h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	</a:t>
            </a:r>
            <a:r>
              <a:rPr sz="2800" spc="-5" dirty="0">
                <a:latin typeface="Georgia"/>
                <a:cs typeface="Georgia"/>
              </a:rPr>
              <a:t>its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5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wn  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marketing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908831"/>
            <a:ext cx="7962900" cy="2235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algn="just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Georgia"/>
                <a:cs typeface="Georgia"/>
              </a:rPr>
              <a:t>application for a new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drug.</a:t>
            </a:r>
            <a:endParaRPr sz="28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 sponsor </a:t>
            </a:r>
            <a:r>
              <a:rPr sz="2800" spc="-10" dirty="0">
                <a:latin typeface="Georgia"/>
                <a:cs typeface="Georgia"/>
              </a:rPr>
              <a:t>can </a:t>
            </a:r>
            <a:r>
              <a:rPr sz="2800" spc="-5" dirty="0">
                <a:latin typeface="Georgia"/>
                <a:cs typeface="Georgia"/>
              </a:rPr>
              <a:t>consult the </a:t>
            </a:r>
            <a:r>
              <a:rPr sz="2800" spc="-10" dirty="0">
                <a:latin typeface="Georgia"/>
                <a:cs typeface="Georgia"/>
              </a:rPr>
              <a:t>website </a:t>
            </a:r>
            <a:r>
              <a:rPr sz="2800" spc="-5" dirty="0">
                <a:latin typeface="Georgia"/>
                <a:cs typeface="Georgia"/>
              </a:rPr>
              <a:t>of the  regulatory agency in each country in which it </a:t>
            </a:r>
            <a:r>
              <a:rPr sz="2800" spc="-10" dirty="0">
                <a:latin typeface="Georgia"/>
                <a:cs typeface="Georgia"/>
              </a:rPr>
              <a:t>is  </a:t>
            </a:r>
            <a:r>
              <a:rPr sz="2800" spc="-5" dirty="0">
                <a:latin typeface="Georgia"/>
                <a:cs typeface="Georgia"/>
              </a:rPr>
              <a:t>interested in obtaining marketing approval </a:t>
            </a:r>
            <a:r>
              <a:rPr sz="2800" spc="-15" dirty="0">
                <a:latin typeface="Georgia"/>
                <a:cs typeface="Georgia"/>
              </a:rPr>
              <a:t>to  </a:t>
            </a:r>
            <a:r>
              <a:rPr sz="2800" spc="-10" dirty="0">
                <a:latin typeface="Georgia"/>
                <a:cs typeface="Georgia"/>
              </a:rPr>
              <a:t>obtain </a:t>
            </a:r>
            <a:r>
              <a:rPr sz="2800" spc="-5" dirty="0">
                <a:latin typeface="Georgia"/>
                <a:cs typeface="Georgia"/>
              </a:rPr>
              <a:t>details of </a:t>
            </a:r>
            <a:r>
              <a:rPr sz="2800" spc="-10" dirty="0">
                <a:latin typeface="Georgia"/>
                <a:cs typeface="Georgia"/>
              </a:rPr>
              <a:t>the approval</a:t>
            </a:r>
            <a:r>
              <a:rPr sz="2800" spc="7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process.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5293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26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Data</a:t>
            </a:r>
            <a:r>
              <a:rPr sz="4000" spc="-5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17966" y="2781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1898650"/>
            <a:ext cx="8305800" cy="341630"/>
            <a:chOff x="457200" y="1898650"/>
            <a:chExt cx="8305800" cy="341630"/>
          </a:xfrm>
        </p:grpSpPr>
        <p:sp>
          <p:nvSpPr>
            <p:cNvPr id="5" name="object 5"/>
            <p:cNvSpPr/>
            <p:nvPr/>
          </p:nvSpPr>
          <p:spPr>
            <a:xfrm>
              <a:off x="457200" y="1904999"/>
              <a:ext cx="8305800" cy="335280"/>
            </a:xfrm>
            <a:custGeom>
              <a:avLst/>
              <a:gdLst/>
              <a:ahLst/>
              <a:cxnLst/>
              <a:rect l="l" t="t" r="r" b="b"/>
              <a:pathLst>
                <a:path w="8305800" h="335280">
                  <a:moveTo>
                    <a:pt x="8305800" y="0"/>
                  </a:moveTo>
                  <a:lnTo>
                    <a:pt x="2949702" y="0"/>
                  </a:lnTo>
                  <a:lnTo>
                    <a:pt x="0" y="0"/>
                  </a:lnTo>
                  <a:lnTo>
                    <a:pt x="0" y="335280"/>
                  </a:lnTo>
                  <a:lnTo>
                    <a:pt x="2949702" y="335280"/>
                  </a:lnTo>
                  <a:lnTo>
                    <a:pt x="8305800" y="335280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5C92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9050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12700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57200" y="4044314"/>
            <a:ext cx="8305800" cy="640080"/>
          </a:xfrm>
          <a:custGeom>
            <a:avLst/>
            <a:gdLst/>
            <a:ahLst/>
            <a:cxnLst/>
            <a:rect l="l" t="t" r="r" b="b"/>
            <a:pathLst>
              <a:path w="8305800" h="640079">
                <a:moveTo>
                  <a:pt x="8305800" y="0"/>
                </a:moveTo>
                <a:lnTo>
                  <a:pt x="2949702" y="0"/>
                </a:lnTo>
                <a:lnTo>
                  <a:pt x="0" y="0"/>
                </a:lnTo>
                <a:lnTo>
                  <a:pt x="0" y="640080"/>
                </a:lnTo>
                <a:lnTo>
                  <a:pt x="2949702" y="640080"/>
                </a:lnTo>
                <a:lnTo>
                  <a:pt x="8305800" y="640080"/>
                </a:lnTo>
                <a:lnTo>
                  <a:pt x="8305800" y="0"/>
                </a:lnTo>
                <a:close/>
              </a:path>
            </a:pathLst>
          </a:custGeom>
          <a:solidFill>
            <a:srgbClr val="5C92B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574116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5C9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200" y="1839364"/>
            <a:ext cx="8305800" cy="697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25"/>
              </a:spcBef>
              <a:tabLst>
                <a:tab pos="3041015" algn="l"/>
              </a:tabLst>
            </a:pPr>
            <a:r>
              <a:rPr sz="1600" spc="-5" dirty="0">
                <a:latin typeface="Georgia"/>
                <a:cs typeface="Georgia"/>
              </a:rPr>
              <a:t>Plant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GMP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approval	Audit </a:t>
            </a:r>
            <a:r>
              <a:rPr sz="1600" spc="-10" dirty="0">
                <a:latin typeface="Georgia"/>
                <a:cs typeface="Georgia"/>
              </a:rPr>
              <a:t>by </a:t>
            </a:r>
            <a:r>
              <a:rPr sz="1600" spc="-5" dirty="0">
                <a:latin typeface="Georgia"/>
                <a:cs typeface="Georgia"/>
              </a:rPr>
              <a:t>any </a:t>
            </a:r>
            <a:r>
              <a:rPr sz="1600" spc="-10" dirty="0">
                <a:latin typeface="Georgia"/>
                <a:cs typeface="Georgia"/>
              </a:rPr>
              <a:t>member states </a:t>
            </a:r>
            <a:r>
              <a:rPr sz="1600" spc="-5" dirty="0">
                <a:latin typeface="Georgia"/>
                <a:cs typeface="Georgia"/>
              </a:rPr>
              <a:t>of</a:t>
            </a:r>
            <a:r>
              <a:rPr sz="1600" spc="1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EU</a:t>
            </a:r>
            <a:endParaRPr sz="16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725"/>
              </a:spcBef>
              <a:tabLst>
                <a:tab pos="3041015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Zone	Zone I &amp;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2575560"/>
            <a:ext cx="83058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  <a:tabLst>
                <a:tab pos="3041015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Requirements	25</a:t>
            </a:r>
            <a:r>
              <a:rPr sz="1600" spc="-10" dirty="0">
                <a:latin typeface="Symbol"/>
                <a:cs typeface="Symbol"/>
              </a:rPr>
              <a:t>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± 2</a:t>
            </a:r>
            <a:r>
              <a:rPr sz="1600" spc="-5" dirty="0">
                <a:latin typeface="Symbol"/>
                <a:cs typeface="Symbol"/>
              </a:rPr>
              <a:t>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C; 60% ± </a:t>
            </a:r>
            <a:r>
              <a:rPr sz="1600" spc="-10" dirty="0">
                <a:latin typeface="Georgia"/>
                <a:cs typeface="Georgia"/>
              </a:rPr>
              <a:t>5%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001721"/>
            <a:ext cx="2372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No. of </a:t>
            </a:r>
            <a:r>
              <a:rPr sz="1600" spc="-10" dirty="0">
                <a:latin typeface="Georgia"/>
                <a:cs typeface="Georgia"/>
              </a:rPr>
              <a:t>submission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batches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6150" y="2984957"/>
            <a:ext cx="2559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2 </a:t>
            </a:r>
            <a:r>
              <a:rPr sz="1800" spc="-5" dirty="0">
                <a:latin typeface="Georgia"/>
                <a:cs typeface="Georgia"/>
              </a:rPr>
              <a:t>pilot scale </a:t>
            </a:r>
            <a:r>
              <a:rPr sz="1800" dirty="0">
                <a:latin typeface="Georgia"/>
                <a:cs typeface="Georgia"/>
              </a:rPr>
              <a:t>+ 1 </a:t>
            </a:r>
            <a:r>
              <a:rPr sz="1800" spc="-5" dirty="0">
                <a:latin typeface="Georgia"/>
                <a:cs typeface="Georgia"/>
              </a:rPr>
              <a:t>lab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batch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3373754"/>
            <a:ext cx="83058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3041015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guidelines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reference	</a:t>
            </a:r>
            <a:r>
              <a:rPr sz="1600" spc="-5" dirty="0">
                <a:latin typeface="Georgia"/>
                <a:cs typeface="Georgia"/>
              </a:rPr>
              <a:t>ICH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736594"/>
            <a:ext cx="3822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2275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data	</a:t>
            </a:r>
            <a:r>
              <a:rPr sz="1600" spc="-5" dirty="0">
                <a:latin typeface="Georgia"/>
                <a:cs typeface="Georgia"/>
              </a:rPr>
              <a:t>6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months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640" y="4223969"/>
            <a:ext cx="191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BE </a:t>
            </a:r>
            <a:r>
              <a:rPr sz="1600" spc="-10" dirty="0">
                <a:latin typeface="Georgia"/>
                <a:cs typeface="Georgia"/>
              </a:rPr>
              <a:t>study </a:t>
            </a:r>
            <a:r>
              <a:rPr sz="1600" spc="-5" dirty="0">
                <a:latin typeface="Georgia"/>
                <a:cs typeface="Georgia"/>
              </a:rPr>
              <a:t>for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generics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8850" y="4070045"/>
            <a:ext cx="51015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Against </a:t>
            </a:r>
            <a:r>
              <a:rPr sz="1800" spc="-5" dirty="0">
                <a:latin typeface="Georgia"/>
                <a:cs typeface="Georgia"/>
              </a:rPr>
              <a:t>European Reference </a:t>
            </a:r>
            <a:r>
              <a:rPr sz="1800" spc="-10" dirty="0">
                <a:latin typeface="Georgia"/>
                <a:cs typeface="Georgia"/>
              </a:rPr>
              <a:t>Product </a:t>
            </a:r>
            <a:r>
              <a:rPr sz="1800" spc="-5" dirty="0">
                <a:latin typeface="Georgia"/>
                <a:cs typeface="Georgia"/>
              </a:rPr>
              <a:t>(ERP)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any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country. Fed, Fast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Steady state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required.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001895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Major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Holdup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6150" y="4710810"/>
            <a:ext cx="5192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8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Patent </a:t>
            </a:r>
            <a:r>
              <a:rPr sz="1800" dirty="0">
                <a:latin typeface="Georgia"/>
                <a:cs typeface="Georgia"/>
              </a:rPr>
              <a:t>non-infringement, </a:t>
            </a:r>
            <a:r>
              <a:rPr sz="1800" spc="-5" dirty="0">
                <a:latin typeface="Georgia"/>
                <a:cs typeface="Georgia"/>
              </a:rPr>
              <a:t>GMP </a:t>
            </a:r>
            <a:r>
              <a:rPr sz="1800" dirty="0">
                <a:latin typeface="Georgia"/>
                <a:cs typeface="Georgia"/>
              </a:rPr>
              <a:t>audit, </a:t>
            </a:r>
            <a:r>
              <a:rPr sz="1800" spc="-5" dirty="0">
                <a:latin typeface="Georgia"/>
                <a:cs typeface="Georgia"/>
              </a:rPr>
              <a:t>high cost  of registration, </a:t>
            </a:r>
            <a:r>
              <a:rPr sz="1800" dirty="0">
                <a:latin typeface="Georgia"/>
                <a:cs typeface="Georgia"/>
              </a:rPr>
              <a:t>maintenance </a:t>
            </a:r>
            <a:r>
              <a:rPr sz="1800" spc="-5" dirty="0">
                <a:latin typeface="Georgia"/>
                <a:cs typeface="Georgia"/>
              </a:rPr>
              <a:t>of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registration,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Administrative procedures for </a:t>
            </a:r>
            <a:r>
              <a:rPr sz="1800" dirty="0">
                <a:latin typeface="Georgia"/>
                <a:cs typeface="Georgia"/>
              </a:rPr>
              <a:t>each member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states.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200" y="5598756"/>
            <a:ext cx="83058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  <a:tabLst>
                <a:tab pos="3041015" algn="l"/>
              </a:tabLst>
            </a:pPr>
            <a:r>
              <a:rPr sz="1600" spc="-5" dirty="0">
                <a:latin typeface="Georgia"/>
                <a:cs typeface="Georgia"/>
              </a:rPr>
              <a:t>Dossier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format	</a:t>
            </a:r>
            <a:r>
              <a:rPr sz="1600" spc="-15" dirty="0">
                <a:latin typeface="Georgia"/>
                <a:cs typeface="Georgia"/>
              </a:rPr>
              <a:t>CTD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6114694"/>
            <a:ext cx="1587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Registration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time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86150" y="5960770"/>
            <a:ext cx="444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As per </a:t>
            </a:r>
            <a:r>
              <a:rPr sz="1800" spc="-5" dirty="0">
                <a:latin typeface="Georgia"/>
                <a:cs typeface="Georgia"/>
              </a:rPr>
              <a:t>the procedure (DCP, </a:t>
            </a:r>
            <a:r>
              <a:rPr sz="1800" spc="-10" dirty="0">
                <a:latin typeface="Georgia"/>
                <a:cs typeface="Georgia"/>
              </a:rPr>
              <a:t>MRP) </a:t>
            </a:r>
            <a:r>
              <a:rPr sz="1800" spc="-5" dirty="0">
                <a:latin typeface="Georgia"/>
                <a:cs typeface="Georgia"/>
              </a:rPr>
              <a:t>schedule,  Usually 12-18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months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885" y="2770885"/>
            <a:ext cx="1633220" cy="458470"/>
            <a:chOff x="792885" y="2770885"/>
            <a:chExt cx="1633220" cy="458470"/>
          </a:xfrm>
        </p:grpSpPr>
        <p:sp>
          <p:nvSpPr>
            <p:cNvPr id="3" name="object 3"/>
            <p:cNvSpPr/>
            <p:nvPr/>
          </p:nvSpPr>
          <p:spPr>
            <a:xfrm>
              <a:off x="792885" y="2777194"/>
              <a:ext cx="1632917" cy="451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8286" y="2776981"/>
              <a:ext cx="1581785" cy="401320"/>
            </a:xfrm>
            <a:custGeom>
              <a:avLst/>
              <a:gdLst/>
              <a:ahLst/>
              <a:cxnLst/>
              <a:rect l="l" t="t" r="r" b="b"/>
              <a:pathLst>
                <a:path w="1581785" h="401319">
                  <a:moveTo>
                    <a:pt x="753465" y="2666"/>
                  </a:moveTo>
                  <a:lnTo>
                    <a:pt x="743984" y="2855"/>
                  </a:lnTo>
                  <a:lnTo>
                    <a:pt x="672439" y="5587"/>
                  </a:lnTo>
                  <a:lnTo>
                    <a:pt x="672439" y="395604"/>
                  </a:lnTo>
                  <a:lnTo>
                    <a:pt x="741781" y="395604"/>
                  </a:lnTo>
                  <a:lnTo>
                    <a:pt x="741781" y="251967"/>
                  </a:lnTo>
                  <a:lnTo>
                    <a:pt x="793382" y="251967"/>
                  </a:lnTo>
                  <a:lnTo>
                    <a:pt x="830133" y="248507"/>
                  </a:lnTo>
                  <a:lnTo>
                    <a:pt x="874443" y="232406"/>
                  </a:lnTo>
                  <a:lnTo>
                    <a:pt x="906086" y="205565"/>
                  </a:lnTo>
                  <a:lnTo>
                    <a:pt x="912795" y="192277"/>
                  </a:lnTo>
                  <a:lnTo>
                    <a:pt x="769467" y="192277"/>
                  </a:lnTo>
                  <a:lnTo>
                    <a:pt x="763945" y="192178"/>
                  </a:lnTo>
                  <a:lnTo>
                    <a:pt x="757481" y="191865"/>
                  </a:lnTo>
                  <a:lnTo>
                    <a:pt x="750090" y="191313"/>
                  </a:lnTo>
                  <a:lnTo>
                    <a:pt x="741781" y="190500"/>
                  </a:lnTo>
                  <a:lnTo>
                    <a:pt x="741781" y="65531"/>
                  </a:lnTo>
                  <a:lnTo>
                    <a:pt x="748512" y="64642"/>
                  </a:lnTo>
                  <a:lnTo>
                    <a:pt x="755497" y="64262"/>
                  </a:lnTo>
                  <a:lnTo>
                    <a:pt x="918657" y="64262"/>
                  </a:lnTo>
                  <a:lnTo>
                    <a:pt x="907336" y="47178"/>
                  </a:lnTo>
                  <a:lnTo>
                    <a:pt x="888593" y="30987"/>
                  </a:lnTo>
                  <a:lnTo>
                    <a:pt x="864140" y="18579"/>
                  </a:lnTo>
                  <a:lnTo>
                    <a:pt x="833459" y="9731"/>
                  </a:lnTo>
                  <a:lnTo>
                    <a:pt x="796564" y="4431"/>
                  </a:lnTo>
                  <a:lnTo>
                    <a:pt x="753465" y="2666"/>
                  </a:lnTo>
                  <a:close/>
                </a:path>
                <a:path w="1581785" h="401319">
                  <a:moveTo>
                    <a:pt x="1098651" y="0"/>
                  </a:moveTo>
                  <a:lnTo>
                    <a:pt x="1068298" y="0"/>
                  </a:lnTo>
                  <a:lnTo>
                    <a:pt x="912723" y="395604"/>
                  </a:lnTo>
                  <a:lnTo>
                    <a:pt x="989685" y="395604"/>
                  </a:lnTo>
                  <a:lnTo>
                    <a:pt x="1016863" y="316483"/>
                  </a:lnTo>
                  <a:lnTo>
                    <a:pt x="1224229" y="316483"/>
                  </a:lnTo>
                  <a:lnTo>
                    <a:pt x="1203215" y="263525"/>
                  </a:lnTo>
                  <a:lnTo>
                    <a:pt x="1036548" y="263525"/>
                  </a:lnTo>
                  <a:lnTo>
                    <a:pt x="1083538" y="119379"/>
                  </a:lnTo>
                  <a:lnTo>
                    <a:pt x="1146020" y="119379"/>
                  </a:lnTo>
                  <a:lnTo>
                    <a:pt x="1098651" y="0"/>
                  </a:lnTo>
                  <a:close/>
                </a:path>
                <a:path w="1581785" h="401319">
                  <a:moveTo>
                    <a:pt x="1224229" y="316483"/>
                  </a:moveTo>
                  <a:lnTo>
                    <a:pt x="1150594" y="316483"/>
                  </a:lnTo>
                  <a:lnTo>
                    <a:pt x="1179169" y="395604"/>
                  </a:lnTo>
                  <a:lnTo>
                    <a:pt x="1255623" y="395604"/>
                  </a:lnTo>
                  <a:lnTo>
                    <a:pt x="1224229" y="316483"/>
                  </a:lnTo>
                  <a:close/>
                </a:path>
                <a:path w="1581785" h="401319">
                  <a:moveTo>
                    <a:pt x="1146020" y="119379"/>
                  </a:moveTo>
                  <a:lnTo>
                    <a:pt x="1083538" y="119379"/>
                  </a:lnTo>
                  <a:lnTo>
                    <a:pt x="1130401" y="263525"/>
                  </a:lnTo>
                  <a:lnTo>
                    <a:pt x="1203215" y="263525"/>
                  </a:lnTo>
                  <a:lnTo>
                    <a:pt x="1146020" y="119379"/>
                  </a:lnTo>
                  <a:close/>
                </a:path>
                <a:path w="1581785" h="401319">
                  <a:moveTo>
                    <a:pt x="793382" y="251967"/>
                  </a:moveTo>
                  <a:lnTo>
                    <a:pt x="741781" y="251967"/>
                  </a:lnTo>
                  <a:lnTo>
                    <a:pt x="751112" y="252801"/>
                  </a:lnTo>
                  <a:lnTo>
                    <a:pt x="759466" y="253396"/>
                  </a:lnTo>
                  <a:lnTo>
                    <a:pt x="766820" y="253753"/>
                  </a:lnTo>
                  <a:lnTo>
                    <a:pt x="773150" y="253872"/>
                  </a:lnTo>
                  <a:lnTo>
                    <a:pt x="793382" y="251967"/>
                  </a:lnTo>
                  <a:close/>
                </a:path>
                <a:path w="1581785" h="401319">
                  <a:moveTo>
                    <a:pt x="918657" y="64262"/>
                  </a:moveTo>
                  <a:lnTo>
                    <a:pt x="762736" y="64262"/>
                  </a:lnTo>
                  <a:lnTo>
                    <a:pt x="805501" y="68050"/>
                  </a:lnTo>
                  <a:lnTo>
                    <a:pt x="836063" y="79422"/>
                  </a:lnTo>
                  <a:lnTo>
                    <a:pt x="854408" y="98391"/>
                  </a:lnTo>
                  <a:lnTo>
                    <a:pt x="860526" y="124967"/>
                  </a:lnTo>
                  <a:lnTo>
                    <a:pt x="859167" y="141543"/>
                  </a:lnTo>
                  <a:lnTo>
                    <a:pt x="838682" y="176529"/>
                  </a:lnTo>
                  <a:lnTo>
                    <a:pt x="791569" y="191299"/>
                  </a:lnTo>
                  <a:lnTo>
                    <a:pt x="769467" y="192277"/>
                  </a:lnTo>
                  <a:lnTo>
                    <a:pt x="912795" y="192277"/>
                  </a:lnTo>
                  <a:lnTo>
                    <a:pt x="925066" y="167976"/>
                  </a:lnTo>
                  <a:lnTo>
                    <a:pt x="931392" y="119633"/>
                  </a:lnTo>
                  <a:lnTo>
                    <a:pt x="928723" y="91513"/>
                  </a:lnTo>
                  <a:lnTo>
                    <a:pt x="920708" y="67357"/>
                  </a:lnTo>
                  <a:lnTo>
                    <a:pt x="918657" y="64262"/>
                  </a:lnTo>
                  <a:close/>
                </a:path>
                <a:path w="1581785" h="401319">
                  <a:moveTo>
                    <a:pt x="473811" y="0"/>
                  </a:moveTo>
                  <a:lnTo>
                    <a:pt x="443458" y="0"/>
                  </a:lnTo>
                  <a:lnTo>
                    <a:pt x="287883" y="395604"/>
                  </a:lnTo>
                  <a:lnTo>
                    <a:pt x="364871" y="395604"/>
                  </a:lnTo>
                  <a:lnTo>
                    <a:pt x="392049" y="316483"/>
                  </a:lnTo>
                  <a:lnTo>
                    <a:pt x="599389" y="316483"/>
                  </a:lnTo>
                  <a:lnTo>
                    <a:pt x="578375" y="263525"/>
                  </a:lnTo>
                  <a:lnTo>
                    <a:pt x="411759" y="263525"/>
                  </a:lnTo>
                  <a:lnTo>
                    <a:pt x="458698" y="119379"/>
                  </a:lnTo>
                  <a:lnTo>
                    <a:pt x="521180" y="119379"/>
                  </a:lnTo>
                  <a:lnTo>
                    <a:pt x="473811" y="0"/>
                  </a:lnTo>
                  <a:close/>
                </a:path>
                <a:path w="1581785" h="401319">
                  <a:moveTo>
                    <a:pt x="599389" y="316483"/>
                  </a:moveTo>
                  <a:lnTo>
                    <a:pt x="525754" y="316483"/>
                  </a:lnTo>
                  <a:lnTo>
                    <a:pt x="554329" y="395604"/>
                  </a:lnTo>
                  <a:lnTo>
                    <a:pt x="630783" y="395604"/>
                  </a:lnTo>
                  <a:lnTo>
                    <a:pt x="599389" y="316483"/>
                  </a:lnTo>
                  <a:close/>
                </a:path>
                <a:path w="1581785" h="401319">
                  <a:moveTo>
                    <a:pt x="521180" y="119379"/>
                  </a:moveTo>
                  <a:lnTo>
                    <a:pt x="458698" y="119379"/>
                  </a:lnTo>
                  <a:lnTo>
                    <a:pt x="505561" y="263525"/>
                  </a:lnTo>
                  <a:lnTo>
                    <a:pt x="578375" y="263525"/>
                  </a:lnTo>
                  <a:lnTo>
                    <a:pt x="521180" y="119379"/>
                  </a:lnTo>
                  <a:close/>
                </a:path>
                <a:path w="1581785" h="401319">
                  <a:moveTo>
                    <a:pt x="1446925" y="153923"/>
                  </a:moveTo>
                  <a:lnTo>
                    <a:pt x="1363954" y="153923"/>
                  </a:lnTo>
                  <a:lnTo>
                    <a:pt x="1553311" y="400938"/>
                  </a:lnTo>
                  <a:lnTo>
                    <a:pt x="1581505" y="400938"/>
                  </a:lnTo>
                  <a:lnTo>
                    <a:pt x="1581505" y="240791"/>
                  </a:lnTo>
                  <a:lnTo>
                    <a:pt x="1514957" y="240791"/>
                  </a:lnTo>
                  <a:lnTo>
                    <a:pt x="1446925" y="153923"/>
                  </a:lnTo>
                  <a:close/>
                </a:path>
                <a:path w="1581785" h="401319">
                  <a:moveTo>
                    <a:pt x="1330553" y="5333"/>
                  </a:moveTo>
                  <a:lnTo>
                    <a:pt x="1297279" y="5333"/>
                  </a:lnTo>
                  <a:lnTo>
                    <a:pt x="1297279" y="395858"/>
                  </a:lnTo>
                  <a:lnTo>
                    <a:pt x="1363954" y="395858"/>
                  </a:lnTo>
                  <a:lnTo>
                    <a:pt x="1363954" y="153923"/>
                  </a:lnTo>
                  <a:lnTo>
                    <a:pt x="1446925" y="153923"/>
                  </a:lnTo>
                  <a:lnTo>
                    <a:pt x="1330553" y="5333"/>
                  </a:lnTo>
                  <a:close/>
                </a:path>
                <a:path w="1581785" h="401319">
                  <a:moveTo>
                    <a:pt x="1581505" y="5333"/>
                  </a:moveTo>
                  <a:lnTo>
                    <a:pt x="1514957" y="5333"/>
                  </a:lnTo>
                  <a:lnTo>
                    <a:pt x="1514957" y="240791"/>
                  </a:lnTo>
                  <a:lnTo>
                    <a:pt x="1581505" y="240791"/>
                  </a:lnTo>
                  <a:lnTo>
                    <a:pt x="1581505" y="5333"/>
                  </a:lnTo>
                  <a:close/>
                </a:path>
                <a:path w="1581785" h="401319">
                  <a:moveTo>
                    <a:pt x="61798" y="305307"/>
                  </a:moveTo>
                  <a:lnTo>
                    <a:pt x="0" y="305307"/>
                  </a:lnTo>
                  <a:lnTo>
                    <a:pt x="3142" y="326570"/>
                  </a:lnTo>
                  <a:lnTo>
                    <a:pt x="19529" y="361761"/>
                  </a:lnTo>
                  <a:lnTo>
                    <a:pt x="48848" y="386740"/>
                  </a:lnTo>
                  <a:lnTo>
                    <a:pt x="88010" y="399365"/>
                  </a:lnTo>
                  <a:lnTo>
                    <a:pt x="111086" y="400938"/>
                  </a:lnTo>
                  <a:lnTo>
                    <a:pt x="145086" y="398583"/>
                  </a:lnTo>
                  <a:lnTo>
                    <a:pt x="198099" y="379775"/>
                  </a:lnTo>
                  <a:lnTo>
                    <a:pt x="231571" y="342060"/>
                  </a:lnTo>
                  <a:lnTo>
                    <a:pt x="232636" y="339343"/>
                  </a:lnTo>
                  <a:lnTo>
                    <a:pt x="118808" y="339343"/>
                  </a:lnTo>
                  <a:lnTo>
                    <a:pt x="97165" y="337222"/>
                  </a:lnTo>
                  <a:lnTo>
                    <a:pt x="80449" y="330850"/>
                  </a:lnTo>
                  <a:lnTo>
                    <a:pt x="68661" y="320216"/>
                  </a:lnTo>
                  <a:lnTo>
                    <a:pt x="61798" y="305307"/>
                  </a:lnTo>
                  <a:close/>
                </a:path>
                <a:path w="1581785" h="401319">
                  <a:moveTo>
                    <a:pt x="250151" y="5333"/>
                  </a:moveTo>
                  <a:lnTo>
                    <a:pt x="180886" y="5333"/>
                  </a:lnTo>
                  <a:lnTo>
                    <a:pt x="180886" y="250189"/>
                  </a:lnTo>
                  <a:lnTo>
                    <a:pt x="180011" y="271240"/>
                  </a:lnTo>
                  <a:lnTo>
                    <a:pt x="166890" y="317245"/>
                  </a:lnTo>
                  <a:lnTo>
                    <a:pt x="134600" y="337962"/>
                  </a:lnTo>
                  <a:lnTo>
                    <a:pt x="118808" y="339343"/>
                  </a:lnTo>
                  <a:lnTo>
                    <a:pt x="232636" y="339343"/>
                  </a:lnTo>
                  <a:lnTo>
                    <a:pt x="241893" y="315737"/>
                  </a:lnTo>
                  <a:lnTo>
                    <a:pt x="248087" y="284390"/>
                  </a:lnTo>
                  <a:lnTo>
                    <a:pt x="250029" y="250189"/>
                  </a:lnTo>
                  <a:lnTo>
                    <a:pt x="250151" y="5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0045" y="2896361"/>
              <a:ext cx="718820" cy="144145"/>
            </a:xfrm>
            <a:custGeom>
              <a:avLst/>
              <a:gdLst/>
              <a:ahLst/>
              <a:cxnLst/>
              <a:rect l="l" t="t" r="r" b="b"/>
              <a:pathLst>
                <a:path w="718819" h="144144">
                  <a:moveTo>
                    <a:pt x="671779" y="0"/>
                  </a:moveTo>
                  <a:lnTo>
                    <a:pt x="624789" y="144145"/>
                  </a:lnTo>
                  <a:lnTo>
                    <a:pt x="718642" y="144145"/>
                  </a:lnTo>
                  <a:lnTo>
                    <a:pt x="671779" y="0"/>
                  </a:lnTo>
                  <a:close/>
                </a:path>
                <a:path w="718819" h="144144">
                  <a:moveTo>
                    <a:pt x="46939" y="0"/>
                  </a:moveTo>
                  <a:lnTo>
                    <a:pt x="0" y="144145"/>
                  </a:lnTo>
                  <a:lnTo>
                    <a:pt x="93802" y="144145"/>
                  </a:lnTo>
                  <a:lnTo>
                    <a:pt x="46939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3972" y="2835147"/>
              <a:ext cx="130936" cy="140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286" y="2776981"/>
              <a:ext cx="1581785" cy="401320"/>
            </a:xfrm>
            <a:custGeom>
              <a:avLst/>
              <a:gdLst/>
              <a:ahLst/>
              <a:cxnLst/>
              <a:rect l="l" t="t" r="r" b="b"/>
              <a:pathLst>
                <a:path w="1581785" h="401319">
                  <a:moveTo>
                    <a:pt x="1297279" y="5333"/>
                  </a:moveTo>
                  <a:lnTo>
                    <a:pt x="1330553" y="5333"/>
                  </a:lnTo>
                  <a:lnTo>
                    <a:pt x="1514957" y="240791"/>
                  </a:lnTo>
                  <a:lnTo>
                    <a:pt x="1514957" y="5333"/>
                  </a:lnTo>
                  <a:lnTo>
                    <a:pt x="1581505" y="5333"/>
                  </a:lnTo>
                  <a:lnTo>
                    <a:pt x="1581505" y="400938"/>
                  </a:lnTo>
                  <a:lnTo>
                    <a:pt x="1553311" y="400938"/>
                  </a:lnTo>
                  <a:lnTo>
                    <a:pt x="1363954" y="153923"/>
                  </a:lnTo>
                  <a:lnTo>
                    <a:pt x="1363954" y="395858"/>
                  </a:lnTo>
                  <a:lnTo>
                    <a:pt x="1297279" y="395858"/>
                  </a:lnTo>
                  <a:lnTo>
                    <a:pt x="1297279" y="5333"/>
                  </a:lnTo>
                  <a:close/>
                </a:path>
                <a:path w="1581785" h="401319">
                  <a:moveTo>
                    <a:pt x="180886" y="5333"/>
                  </a:moveTo>
                  <a:lnTo>
                    <a:pt x="250151" y="5333"/>
                  </a:lnTo>
                  <a:lnTo>
                    <a:pt x="250151" y="248030"/>
                  </a:lnTo>
                  <a:lnTo>
                    <a:pt x="241893" y="315737"/>
                  </a:lnTo>
                  <a:lnTo>
                    <a:pt x="217119" y="363346"/>
                  </a:lnTo>
                  <a:lnTo>
                    <a:pt x="174090" y="391525"/>
                  </a:lnTo>
                  <a:lnTo>
                    <a:pt x="111086" y="400938"/>
                  </a:lnTo>
                  <a:lnTo>
                    <a:pt x="88010" y="399365"/>
                  </a:lnTo>
                  <a:lnTo>
                    <a:pt x="48848" y="386740"/>
                  </a:lnTo>
                  <a:lnTo>
                    <a:pt x="19529" y="361761"/>
                  </a:lnTo>
                  <a:lnTo>
                    <a:pt x="3142" y="326570"/>
                  </a:lnTo>
                  <a:lnTo>
                    <a:pt x="0" y="305307"/>
                  </a:lnTo>
                  <a:lnTo>
                    <a:pt x="61798" y="305307"/>
                  </a:lnTo>
                  <a:lnTo>
                    <a:pt x="68661" y="320216"/>
                  </a:lnTo>
                  <a:lnTo>
                    <a:pt x="80449" y="330850"/>
                  </a:lnTo>
                  <a:lnTo>
                    <a:pt x="97165" y="337222"/>
                  </a:lnTo>
                  <a:lnTo>
                    <a:pt x="118808" y="339343"/>
                  </a:lnTo>
                  <a:lnTo>
                    <a:pt x="134600" y="337962"/>
                  </a:lnTo>
                  <a:lnTo>
                    <a:pt x="166890" y="317245"/>
                  </a:lnTo>
                  <a:lnTo>
                    <a:pt x="180011" y="271240"/>
                  </a:lnTo>
                  <a:lnTo>
                    <a:pt x="180886" y="250189"/>
                  </a:lnTo>
                  <a:lnTo>
                    <a:pt x="180886" y="5333"/>
                  </a:lnTo>
                  <a:close/>
                </a:path>
                <a:path w="1581785" h="401319">
                  <a:moveTo>
                    <a:pt x="753465" y="2666"/>
                  </a:moveTo>
                  <a:lnTo>
                    <a:pt x="796564" y="4431"/>
                  </a:lnTo>
                  <a:lnTo>
                    <a:pt x="864140" y="18579"/>
                  </a:lnTo>
                  <a:lnTo>
                    <a:pt x="907336" y="47178"/>
                  </a:lnTo>
                  <a:lnTo>
                    <a:pt x="928723" y="91513"/>
                  </a:lnTo>
                  <a:lnTo>
                    <a:pt x="931392" y="119633"/>
                  </a:lnTo>
                  <a:lnTo>
                    <a:pt x="925066" y="167976"/>
                  </a:lnTo>
                  <a:lnTo>
                    <a:pt x="906086" y="205565"/>
                  </a:lnTo>
                  <a:lnTo>
                    <a:pt x="874443" y="232406"/>
                  </a:lnTo>
                  <a:lnTo>
                    <a:pt x="830133" y="248507"/>
                  </a:lnTo>
                  <a:lnTo>
                    <a:pt x="773150" y="253872"/>
                  </a:lnTo>
                  <a:lnTo>
                    <a:pt x="766820" y="253753"/>
                  </a:lnTo>
                  <a:lnTo>
                    <a:pt x="759466" y="253396"/>
                  </a:lnTo>
                  <a:lnTo>
                    <a:pt x="751112" y="252801"/>
                  </a:lnTo>
                  <a:lnTo>
                    <a:pt x="741781" y="251967"/>
                  </a:lnTo>
                  <a:lnTo>
                    <a:pt x="741781" y="395604"/>
                  </a:lnTo>
                  <a:lnTo>
                    <a:pt x="672439" y="395604"/>
                  </a:lnTo>
                  <a:lnTo>
                    <a:pt x="672439" y="5587"/>
                  </a:lnTo>
                  <a:lnTo>
                    <a:pt x="703495" y="4327"/>
                  </a:lnTo>
                  <a:lnTo>
                    <a:pt x="727335" y="3413"/>
                  </a:lnTo>
                  <a:lnTo>
                    <a:pt x="743984" y="2855"/>
                  </a:lnTo>
                  <a:lnTo>
                    <a:pt x="753465" y="2666"/>
                  </a:lnTo>
                  <a:close/>
                </a:path>
                <a:path w="1581785" h="401319">
                  <a:moveTo>
                    <a:pt x="1068298" y="0"/>
                  </a:moveTo>
                  <a:lnTo>
                    <a:pt x="1098651" y="0"/>
                  </a:lnTo>
                  <a:lnTo>
                    <a:pt x="1255623" y="395604"/>
                  </a:lnTo>
                  <a:lnTo>
                    <a:pt x="1179169" y="395604"/>
                  </a:lnTo>
                  <a:lnTo>
                    <a:pt x="1150594" y="316483"/>
                  </a:lnTo>
                  <a:lnTo>
                    <a:pt x="1016863" y="316483"/>
                  </a:lnTo>
                  <a:lnTo>
                    <a:pt x="989685" y="395604"/>
                  </a:lnTo>
                  <a:lnTo>
                    <a:pt x="912723" y="395604"/>
                  </a:lnTo>
                  <a:lnTo>
                    <a:pt x="1068298" y="0"/>
                  </a:lnTo>
                  <a:close/>
                </a:path>
                <a:path w="1581785" h="401319">
                  <a:moveTo>
                    <a:pt x="443458" y="0"/>
                  </a:moveTo>
                  <a:lnTo>
                    <a:pt x="473811" y="0"/>
                  </a:lnTo>
                  <a:lnTo>
                    <a:pt x="630783" y="395604"/>
                  </a:lnTo>
                  <a:lnTo>
                    <a:pt x="554329" y="395604"/>
                  </a:lnTo>
                  <a:lnTo>
                    <a:pt x="525754" y="316483"/>
                  </a:lnTo>
                  <a:lnTo>
                    <a:pt x="392049" y="316483"/>
                  </a:lnTo>
                  <a:lnTo>
                    <a:pt x="364871" y="395604"/>
                  </a:lnTo>
                  <a:lnTo>
                    <a:pt x="287883" y="395604"/>
                  </a:lnTo>
                  <a:lnTo>
                    <a:pt x="443458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200" y="2362199"/>
            <a:ext cx="4495799" cy="4495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180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260" dirty="0"/>
              <a:t> </a:t>
            </a:r>
            <a:r>
              <a:rPr sz="4000" spc="-5" dirty="0"/>
              <a:t>Agency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4901"/>
            <a:ext cx="13804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MHLW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513201"/>
            <a:ext cx="6525895" cy="162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  <a:tab pos="2921000" algn="l"/>
                <a:tab pos="3851910" algn="l"/>
                <a:tab pos="5391150" algn="l"/>
              </a:tabLst>
            </a:pPr>
            <a:r>
              <a:rPr sz="2600" dirty="0">
                <a:latin typeface="Georgia"/>
                <a:cs typeface="Georgia"/>
              </a:rPr>
              <a:t>Pharmaceutical	and	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spc="-15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di</a:t>
            </a:r>
            <a:r>
              <a:rPr sz="2600" spc="-10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al	</a:t>
            </a:r>
            <a:r>
              <a:rPr sz="2600" spc="-5" dirty="0">
                <a:latin typeface="Georgia"/>
                <a:cs typeface="Georgia"/>
              </a:rPr>
              <a:t>D</a:t>
            </a:r>
            <a:r>
              <a:rPr sz="2600" spc="5" dirty="0">
                <a:latin typeface="Georgia"/>
                <a:cs typeface="Georgia"/>
              </a:rPr>
              <a:t>e</a:t>
            </a:r>
            <a:r>
              <a:rPr sz="2600" dirty="0">
                <a:latin typeface="Georgia"/>
                <a:cs typeface="Georgia"/>
              </a:rPr>
              <a:t>vi</a:t>
            </a:r>
            <a:r>
              <a:rPr sz="2600" spc="-10" dirty="0">
                <a:latin typeface="Georgia"/>
                <a:cs typeface="Georgia"/>
              </a:rPr>
              <a:t>c</a:t>
            </a:r>
            <a:r>
              <a:rPr sz="2600" spc="-5" dirty="0">
                <a:latin typeface="Georgia"/>
                <a:cs typeface="Georgia"/>
              </a:rPr>
              <a:t>es  </a:t>
            </a:r>
            <a:r>
              <a:rPr sz="2600" dirty="0">
                <a:latin typeface="Georgia"/>
                <a:cs typeface="Georgia"/>
              </a:rPr>
              <a:t>(PMDA)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NDA/ANDA</a:t>
            </a:r>
            <a:r>
              <a:rPr sz="24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Application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Review of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GCP/GMP on-site</a:t>
            </a:r>
            <a:r>
              <a:rPr sz="24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inspection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4750" y="3513201"/>
            <a:ext cx="10845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Georgia"/>
                <a:cs typeface="Georgia"/>
              </a:rPr>
              <a:t>Agency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5151882"/>
            <a:ext cx="4517390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  <a:tab pos="2009139" algn="l"/>
                <a:tab pos="3274060" algn="l"/>
                <a:tab pos="3850640" algn="l"/>
              </a:tabLst>
            </a:pPr>
            <a:r>
              <a:rPr sz="2600" dirty="0">
                <a:latin typeface="Georgia"/>
                <a:cs typeface="Georgia"/>
              </a:rPr>
              <a:t>P’ce</a:t>
            </a:r>
            <a:r>
              <a:rPr sz="2600" spc="10" dirty="0">
                <a:latin typeface="Georgia"/>
                <a:cs typeface="Georgia"/>
              </a:rPr>
              <a:t>u</a:t>
            </a:r>
            <a:r>
              <a:rPr sz="2600" spc="-5" dirty="0">
                <a:latin typeface="Georgia"/>
                <a:cs typeface="Georgia"/>
              </a:rPr>
              <a:t>tica</a:t>
            </a:r>
            <a:r>
              <a:rPr sz="2600" dirty="0">
                <a:latin typeface="Georgia"/>
                <a:cs typeface="Georgia"/>
              </a:rPr>
              <a:t>l	affai</a:t>
            </a:r>
            <a:r>
              <a:rPr sz="2600" spc="5" dirty="0">
                <a:latin typeface="Georgia"/>
                <a:cs typeface="Georgia"/>
              </a:rPr>
              <a:t>r</a:t>
            </a:r>
            <a:r>
              <a:rPr sz="2600" dirty="0">
                <a:latin typeface="Georgia"/>
                <a:cs typeface="Georgia"/>
              </a:rPr>
              <a:t>s	&amp;	</a:t>
            </a:r>
            <a:r>
              <a:rPr sz="2600" spc="-5" dirty="0">
                <a:latin typeface="Georgia"/>
                <a:cs typeface="Georgia"/>
              </a:rPr>
              <a:t>food  </a:t>
            </a:r>
            <a:r>
              <a:rPr sz="2600" dirty="0">
                <a:latin typeface="Georgia"/>
                <a:cs typeface="Georgia"/>
              </a:rPr>
              <a:t>(PAFSC)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10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Consultation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on Review</a:t>
            </a:r>
            <a:r>
              <a:rPr sz="2400" spc="-9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Data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9160" y="5151882"/>
            <a:ext cx="17341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sanitization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7797" y="5151882"/>
            <a:ext cx="10814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council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0600" y="2215895"/>
            <a:ext cx="4572000" cy="1289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9044940" y="0"/>
                </a:moveTo>
                <a:lnTo>
                  <a:pt x="0" y="0"/>
                </a:lnTo>
                <a:lnTo>
                  <a:pt x="0" y="310896"/>
                </a:lnTo>
                <a:lnTo>
                  <a:pt x="9044940" y="310896"/>
                </a:lnTo>
                <a:lnTo>
                  <a:pt x="9044940" y="0"/>
                </a:lnTo>
                <a:close/>
              </a:path>
              <a:path w="9084945" h="311150">
                <a:moveTo>
                  <a:pt x="9084564" y="0"/>
                </a:moveTo>
                <a:lnTo>
                  <a:pt x="9072372" y="0"/>
                </a:lnTo>
                <a:lnTo>
                  <a:pt x="9072372" y="310896"/>
                </a:lnTo>
                <a:lnTo>
                  <a:pt x="9084564" y="310896"/>
                </a:lnTo>
                <a:lnTo>
                  <a:pt x="9084564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7847"/>
            <a:ext cx="9084945" cy="91440"/>
          </a:xfrm>
          <a:custGeom>
            <a:avLst/>
            <a:gdLst/>
            <a:ahLst/>
            <a:cxnLst/>
            <a:rect l="l" t="t" r="r" b="b"/>
            <a:pathLst>
              <a:path w="9084945" h="91439">
                <a:moveTo>
                  <a:pt x="9044940" y="0"/>
                </a:moveTo>
                <a:lnTo>
                  <a:pt x="0" y="0"/>
                </a:lnTo>
                <a:lnTo>
                  <a:pt x="0" y="91440"/>
                </a:lnTo>
                <a:lnTo>
                  <a:pt x="9044940" y="91440"/>
                </a:lnTo>
                <a:lnTo>
                  <a:pt x="9044940" y="0"/>
                </a:lnTo>
                <a:close/>
              </a:path>
              <a:path w="9084945" h="91439">
                <a:moveTo>
                  <a:pt x="9084564" y="0"/>
                </a:moveTo>
                <a:lnTo>
                  <a:pt x="9072372" y="0"/>
                </a:lnTo>
                <a:lnTo>
                  <a:pt x="9072372" y="91440"/>
                </a:lnTo>
                <a:lnTo>
                  <a:pt x="9084564" y="91440"/>
                </a:lnTo>
                <a:lnTo>
                  <a:pt x="908456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59663"/>
            <a:ext cx="3674745" cy="81280"/>
          </a:xfrm>
          <a:custGeom>
            <a:avLst/>
            <a:gdLst/>
            <a:ahLst/>
            <a:cxnLst/>
            <a:rect l="l" t="t" r="r" b="b"/>
            <a:pathLst>
              <a:path w="3674745" h="81279">
                <a:moveTo>
                  <a:pt x="3634740" y="0"/>
                </a:moveTo>
                <a:lnTo>
                  <a:pt x="0" y="0"/>
                </a:lnTo>
                <a:lnTo>
                  <a:pt x="0" y="80772"/>
                </a:lnTo>
                <a:lnTo>
                  <a:pt x="3634740" y="80772"/>
                </a:lnTo>
                <a:lnTo>
                  <a:pt x="3634740" y="0"/>
                </a:lnTo>
                <a:close/>
              </a:path>
              <a:path w="3674745" h="81279">
                <a:moveTo>
                  <a:pt x="3674364" y="0"/>
                </a:moveTo>
                <a:lnTo>
                  <a:pt x="3662172" y="0"/>
                </a:lnTo>
                <a:lnTo>
                  <a:pt x="3662172" y="80772"/>
                </a:lnTo>
                <a:lnTo>
                  <a:pt x="3674364" y="80772"/>
                </a:lnTo>
                <a:lnTo>
                  <a:pt x="367436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200" y="440435"/>
            <a:ext cx="3674745" cy="147955"/>
          </a:xfrm>
          <a:custGeom>
            <a:avLst/>
            <a:gdLst/>
            <a:ahLst/>
            <a:cxnLst/>
            <a:rect l="l" t="t" r="r" b="b"/>
            <a:pathLst>
              <a:path w="3674745" h="147954">
                <a:moveTo>
                  <a:pt x="3634740" y="0"/>
                </a:moveTo>
                <a:lnTo>
                  <a:pt x="0" y="0"/>
                </a:lnTo>
                <a:lnTo>
                  <a:pt x="0" y="147828"/>
                </a:lnTo>
                <a:lnTo>
                  <a:pt x="3634740" y="147828"/>
                </a:lnTo>
                <a:lnTo>
                  <a:pt x="3634740" y="0"/>
                </a:lnTo>
                <a:close/>
              </a:path>
              <a:path w="3674745" h="147954">
                <a:moveTo>
                  <a:pt x="3674364" y="0"/>
                </a:moveTo>
                <a:lnTo>
                  <a:pt x="3662172" y="0"/>
                </a:lnTo>
                <a:lnTo>
                  <a:pt x="3662172" y="147828"/>
                </a:lnTo>
                <a:lnTo>
                  <a:pt x="3674364" y="147828"/>
                </a:lnTo>
                <a:lnTo>
                  <a:pt x="3674364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200" y="588263"/>
            <a:ext cx="1963420" cy="32384"/>
          </a:xfrm>
          <a:custGeom>
            <a:avLst/>
            <a:gdLst/>
            <a:ahLst/>
            <a:cxnLst/>
            <a:rect l="l" t="t" r="r" b="b"/>
            <a:pathLst>
              <a:path w="1963420" h="32384">
                <a:moveTo>
                  <a:pt x="0" y="32003"/>
                </a:moveTo>
                <a:lnTo>
                  <a:pt x="1962911" y="32003"/>
                </a:lnTo>
                <a:lnTo>
                  <a:pt x="1962911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3312" y="588263"/>
            <a:ext cx="111760" cy="32384"/>
          </a:xfrm>
          <a:custGeom>
            <a:avLst/>
            <a:gdLst/>
            <a:ahLst/>
            <a:cxnLst/>
            <a:rect l="l" t="t" r="r" b="b"/>
            <a:pathLst>
              <a:path w="111759" h="32384">
                <a:moveTo>
                  <a:pt x="71628" y="0"/>
                </a:moveTo>
                <a:lnTo>
                  <a:pt x="0" y="0"/>
                </a:lnTo>
                <a:lnTo>
                  <a:pt x="0" y="32004"/>
                </a:lnTo>
                <a:lnTo>
                  <a:pt x="71628" y="32004"/>
                </a:lnTo>
                <a:lnTo>
                  <a:pt x="71628" y="0"/>
                </a:lnTo>
                <a:close/>
              </a:path>
              <a:path w="111759" h="32384">
                <a:moveTo>
                  <a:pt x="111252" y="0"/>
                </a:moveTo>
                <a:lnTo>
                  <a:pt x="99060" y="0"/>
                </a:lnTo>
                <a:lnTo>
                  <a:pt x="99060" y="32004"/>
                </a:lnTo>
                <a:lnTo>
                  <a:pt x="111252" y="32004"/>
                </a:lnTo>
                <a:lnTo>
                  <a:pt x="111252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47955"/>
          </a:xfrm>
          <a:custGeom>
            <a:avLst/>
            <a:gdLst/>
            <a:ahLst/>
            <a:cxnLst/>
            <a:rect l="l" t="t" r="r" b="b"/>
            <a:pathLst>
              <a:path w="1904" h="147954">
                <a:moveTo>
                  <a:pt x="0" y="147828"/>
                </a:moveTo>
                <a:lnTo>
                  <a:pt x="1524" y="147828"/>
                </a:lnTo>
                <a:lnTo>
                  <a:pt x="1524" y="0"/>
                </a:lnTo>
                <a:lnTo>
                  <a:pt x="0" y="0"/>
                </a:lnTo>
                <a:lnTo>
                  <a:pt x="0" y="147828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2476" y="588263"/>
            <a:ext cx="1905" cy="32384"/>
          </a:xfrm>
          <a:custGeom>
            <a:avLst/>
            <a:gdLst/>
            <a:ahLst/>
            <a:cxnLst/>
            <a:rect l="l" t="t" r="r" b="b"/>
            <a:pathLst>
              <a:path w="1904" h="32384">
                <a:moveTo>
                  <a:pt x="0" y="32003"/>
                </a:moveTo>
                <a:lnTo>
                  <a:pt x="1524" y="32003"/>
                </a:lnTo>
                <a:lnTo>
                  <a:pt x="1524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872728" y="0"/>
            <a:ext cx="161925" cy="622300"/>
            <a:chOff x="8872728" y="0"/>
            <a:chExt cx="161925" cy="622300"/>
          </a:xfrm>
        </p:grpSpPr>
        <p:sp>
          <p:nvSpPr>
            <p:cNvPr id="15" name="object 15"/>
            <p:cNvSpPr/>
            <p:nvPr/>
          </p:nvSpPr>
          <p:spPr>
            <a:xfrm>
              <a:off x="9025128" y="0"/>
              <a:ext cx="9525" cy="622300"/>
            </a:xfrm>
            <a:custGeom>
              <a:avLst/>
              <a:gdLst/>
              <a:ahLst/>
              <a:cxnLst/>
              <a:rect l="l" t="t" r="r" b="b"/>
              <a:pathLst>
                <a:path w="9525" h="622300">
                  <a:moveTo>
                    <a:pt x="9143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3" y="621791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74836" y="0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15400" y="0"/>
              <a:ext cx="55244" cy="585470"/>
            </a:xfrm>
            <a:custGeom>
              <a:avLst/>
              <a:gdLst/>
              <a:ahLst/>
              <a:cxnLst/>
              <a:rect l="l" t="t" r="r" b="b"/>
              <a:pathLst>
                <a:path w="55245" h="585470">
                  <a:moveTo>
                    <a:pt x="5486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4864" y="585215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407152" y="496823"/>
            <a:ext cx="3063240" cy="27940"/>
          </a:xfrm>
          <a:custGeom>
            <a:avLst/>
            <a:gdLst/>
            <a:ahLst/>
            <a:cxnLst/>
            <a:rect l="l" t="t" r="r" b="b"/>
            <a:pathLst>
              <a:path w="3063240" h="27940">
                <a:moveTo>
                  <a:pt x="3061207" y="0"/>
                </a:moveTo>
                <a:lnTo>
                  <a:pt x="2032" y="0"/>
                </a:lnTo>
                <a:lnTo>
                  <a:pt x="0" y="2031"/>
                </a:lnTo>
                <a:lnTo>
                  <a:pt x="0" y="25400"/>
                </a:lnTo>
                <a:lnTo>
                  <a:pt x="2032" y="27431"/>
                </a:lnTo>
                <a:lnTo>
                  <a:pt x="3061207" y="27431"/>
                </a:lnTo>
                <a:lnTo>
                  <a:pt x="3063240" y="25400"/>
                </a:lnTo>
                <a:lnTo>
                  <a:pt x="3063240" y="2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59740" y="889761"/>
            <a:ext cx="453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30" dirty="0"/>
              <a:t> </a:t>
            </a:r>
            <a:r>
              <a:rPr sz="4000" spc="-5" dirty="0"/>
              <a:t>Scenario</a:t>
            </a:r>
            <a:endParaRPr sz="4000"/>
          </a:p>
        </p:txBody>
      </p:sp>
      <p:sp>
        <p:nvSpPr>
          <p:cNvPr id="21" name="object 21"/>
          <p:cNvSpPr txBox="1"/>
          <p:nvPr/>
        </p:nvSpPr>
        <p:spPr>
          <a:xfrm>
            <a:off x="381000" y="1752600"/>
            <a:ext cx="4041775" cy="457200"/>
          </a:xfrm>
          <a:prstGeom prst="rect">
            <a:avLst/>
          </a:prstGeom>
          <a:solidFill>
            <a:srgbClr val="318E96">
              <a:alpha val="25097"/>
            </a:srgbClr>
          </a:solidFill>
          <a:ln w="12192">
            <a:solidFill>
              <a:srgbClr val="438085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3E3E3E"/>
                </a:solidFill>
                <a:latin typeface="Georgia"/>
                <a:cs typeface="Georgia"/>
              </a:rPr>
              <a:t>Regulated</a:t>
            </a:r>
            <a:r>
              <a:rPr sz="2600" b="1" spc="-10" dirty="0">
                <a:solidFill>
                  <a:srgbClr val="3E3E3E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3E3E3E"/>
                </a:solidFill>
                <a:latin typeface="Georgia"/>
                <a:cs typeface="Georgia"/>
              </a:rPr>
              <a:t>Markets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1352" y="1752600"/>
            <a:ext cx="4041775" cy="457200"/>
          </a:xfrm>
          <a:prstGeom prst="rect">
            <a:avLst/>
          </a:prstGeom>
          <a:solidFill>
            <a:srgbClr val="318E96">
              <a:alpha val="25097"/>
            </a:srgbClr>
          </a:solidFill>
          <a:ln w="12192">
            <a:solidFill>
              <a:srgbClr val="438085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3E3E3E"/>
                </a:solidFill>
                <a:latin typeface="Georgia"/>
                <a:cs typeface="Georgia"/>
              </a:rPr>
              <a:t>Emerging</a:t>
            </a:r>
            <a:r>
              <a:rPr sz="2600" b="1" spc="-15" dirty="0">
                <a:solidFill>
                  <a:srgbClr val="3E3E3E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3E3E3E"/>
                </a:solidFill>
                <a:latin typeface="Georgia"/>
                <a:cs typeface="Georgia"/>
              </a:rPr>
              <a:t>Markets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9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dirty="0"/>
              <a:t>US</a:t>
            </a:r>
          </a:p>
          <a:p>
            <a:pPr marL="268605" indent="-256540">
              <a:lnSpc>
                <a:spcPct val="100000"/>
              </a:lnSpc>
              <a:spcBef>
                <a:spcPts val="18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dirty="0"/>
              <a:t>Canada</a:t>
            </a:r>
          </a:p>
          <a:p>
            <a:pPr marL="268605" indent="-256540">
              <a:lnSpc>
                <a:spcPct val="100000"/>
              </a:lnSpc>
              <a:spcBef>
                <a:spcPts val="1839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dirty="0"/>
              <a:t>EU-27</a:t>
            </a:r>
            <a:r>
              <a:rPr spc="-45" dirty="0"/>
              <a:t> </a:t>
            </a:r>
            <a:r>
              <a:rPr spc="-5" dirty="0"/>
              <a:t>states</a:t>
            </a:r>
          </a:p>
          <a:p>
            <a:pPr marL="268605" indent="-256540">
              <a:lnSpc>
                <a:spcPct val="100000"/>
              </a:lnSpc>
              <a:spcBef>
                <a:spcPts val="18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dirty="0"/>
              <a:t>Japan</a:t>
            </a:r>
          </a:p>
          <a:p>
            <a:pPr marL="268605" indent="-256540">
              <a:lnSpc>
                <a:spcPct val="100000"/>
              </a:lnSpc>
              <a:spcBef>
                <a:spcPts val="18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dirty="0"/>
              <a:t>Australia</a:t>
            </a:r>
          </a:p>
          <a:p>
            <a:pPr marL="268605" indent="-256540">
              <a:lnSpc>
                <a:spcPct val="100000"/>
              </a:lnSpc>
              <a:spcBef>
                <a:spcPts val="1839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pc="-5" dirty="0"/>
              <a:t>New</a:t>
            </a:r>
            <a:r>
              <a:rPr spc="-60" dirty="0"/>
              <a:t> </a:t>
            </a:r>
            <a:r>
              <a:rPr dirty="0"/>
              <a:t>Zealand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907407" y="2116527"/>
            <a:ext cx="3084830" cy="435102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93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Latin</a:t>
            </a:r>
            <a:r>
              <a:rPr sz="3200" spc="-4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America</a:t>
            </a: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8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Eastern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Europe</a:t>
            </a: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839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Georgia"/>
                <a:cs typeface="Georgia"/>
              </a:rPr>
              <a:t>CIS</a:t>
            </a: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8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Africa</a:t>
            </a: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839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Asia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Pacific</a:t>
            </a:r>
            <a:endParaRPr sz="3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83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Georgia"/>
                <a:cs typeface="Georgia"/>
              </a:rPr>
              <a:t>Gulf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countries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5502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43800" y="762000"/>
            <a:ext cx="906779" cy="90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26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Data</a:t>
            </a:r>
            <a:r>
              <a:rPr sz="4000" spc="-5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585961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44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1990089"/>
            <a:ext cx="8153400" cy="341630"/>
            <a:chOff x="533400" y="1990089"/>
            <a:chExt cx="8153400" cy="341630"/>
          </a:xfrm>
        </p:grpSpPr>
        <p:sp>
          <p:nvSpPr>
            <p:cNvPr id="5" name="object 5"/>
            <p:cNvSpPr/>
            <p:nvPr/>
          </p:nvSpPr>
          <p:spPr>
            <a:xfrm>
              <a:off x="533400" y="1996452"/>
              <a:ext cx="8153400" cy="335280"/>
            </a:xfrm>
            <a:custGeom>
              <a:avLst/>
              <a:gdLst/>
              <a:ahLst/>
              <a:cxnLst/>
              <a:rect l="l" t="t" r="r" b="b"/>
              <a:pathLst>
                <a:path w="8153400" h="335280">
                  <a:moveTo>
                    <a:pt x="8153400" y="0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335267"/>
                  </a:lnTo>
                  <a:lnTo>
                    <a:pt x="2895600" y="335267"/>
                  </a:lnTo>
                  <a:lnTo>
                    <a:pt x="8153400" y="335267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5C92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1996439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0" y="0"/>
                  </a:moveTo>
                  <a:lnTo>
                    <a:pt x="8153400" y="0"/>
                  </a:lnTo>
                </a:path>
              </a:pathLst>
            </a:custGeom>
            <a:ln w="12700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33400" y="4964341"/>
            <a:ext cx="8153400" cy="640080"/>
          </a:xfrm>
          <a:custGeom>
            <a:avLst/>
            <a:gdLst/>
            <a:ahLst/>
            <a:cxnLst/>
            <a:rect l="l" t="t" r="r" b="b"/>
            <a:pathLst>
              <a:path w="8153400" h="640079">
                <a:moveTo>
                  <a:pt x="8153400" y="0"/>
                </a:moveTo>
                <a:lnTo>
                  <a:pt x="2895600" y="0"/>
                </a:lnTo>
                <a:lnTo>
                  <a:pt x="0" y="0"/>
                </a:lnTo>
                <a:lnTo>
                  <a:pt x="0" y="640080"/>
                </a:lnTo>
                <a:lnTo>
                  <a:pt x="2895600" y="640080"/>
                </a:lnTo>
                <a:lnTo>
                  <a:pt x="8153400" y="640080"/>
                </a:lnTo>
                <a:lnTo>
                  <a:pt x="8153400" y="0"/>
                </a:lnTo>
                <a:close/>
              </a:path>
            </a:pathLst>
          </a:custGeom>
          <a:solidFill>
            <a:srgbClr val="5C92B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33400" y="5939701"/>
            <a:ext cx="8153400" cy="341630"/>
            <a:chOff x="533400" y="5939701"/>
            <a:chExt cx="8153400" cy="341630"/>
          </a:xfrm>
        </p:grpSpPr>
        <p:sp>
          <p:nvSpPr>
            <p:cNvPr id="9" name="object 9"/>
            <p:cNvSpPr/>
            <p:nvPr/>
          </p:nvSpPr>
          <p:spPr>
            <a:xfrm>
              <a:off x="533400" y="5939713"/>
              <a:ext cx="8153400" cy="335280"/>
            </a:xfrm>
            <a:custGeom>
              <a:avLst/>
              <a:gdLst/>
              <a:ahLst/>
              <a:cxnLst/>
              <a:rect l="l" t="t" r="r" b="b"/>
              <a:pathLst>
                <a:path w="8153400" h="335279">
                  <a:moveTo>
                    <a:pt x="8153400" y="0"/>
                  </a:moveTo>
                  <a:lnTo>
                    <a:pt x="2895600" y="0"/>
                  </a:lnTo>
                  <a:lnTo>
                    <a:pt x="0" y="0"/>
                  </a:lnTo>
                  <a:lnTo>
                    <a:pt x="0" y="335267"/>
                  </a:lnTo>
                  <a:lnTo>
                    <a:pt x="2895600" y="335267"/>
                  </a:lnTo>
                  <a:lnTo>
                    <a:pt x="8153400" y="335267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5C92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6274981"/>
              <a:ext cx="8153400" cy="0"/>
            </a:xfrm>
            <a:custGeom>
              <a:avLst/>
              <a:gdLst/>
              <a:ahLst/>
              <a:cxnLst/>
              <a:rect l="l" t="t" r="r" b="b"/>
              <a:pathLst>
                <a:path w="8153400">
                  <a:moveTo>
                    <a:pt x="0" y="0"/>
                  </a:moveTo>
                  <a:lnTo>
                    <a:pt x="8153400" y="0"/>
                  </a:lnTo>
                </a:path>
              </a:pathLst>
            </a:custGeom>
            <a:ln w="12700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400" y="2023313"/>
            <a:ext cx="8153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Site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Registration	</a:t>
            </a:r>
            <a:r>
              <a:rPr sz="1600" spc="-10" dirty="0">
                <a:latin typeface="Georgia"/>
                <a:cs typeface="Georgia"/>
              </a:rPr>
              <a:t>Yes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140" y="2374518"/>
            <a:ext cx="1846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Plant </a:t>
            </a:r>
            <a:r>
              <a:rPr sz="1600" spc="-10" dirty="0">
                <a:latin typeface="Georgia"/>
                <a:cs typeface="Georgia"/>
              </a:rPr>
              <a:t>GMP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approval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8375" y="2357754"/>
            <a:ext cx="41103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Audit </a:t>
            </a:r>
            <a:r>
              <a:rPr sz="1800" spc="-5" dirty="0">
                <a:latin typeface="Georgia"/>
                <a:cs typeface="Georgia"/>
              </a:rPr>
              <a:t>by PMDA of both FP </a:t>
            </a:r>
            <a:r>
              <a:rPr sz="1800" dirty="0">
                <a:latin typeface="Georgia"/>
                <a:cs typeface="Georgia"/>
              </a:rPr>
              <a:t>and API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sites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2697479"/>
            <a:ext cx="81534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Zone	Zone II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3061842"/>
            <a:ext cx="520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8300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Requirements	25</a:t>
            </a:r>
            <a:r>
              <a:rPr sz="1600" spc="-10" dirty="0">
                <a:latin typeface="Symbol"/>
                <a:cs typeface="Symbol"/>
              </a:rPr>
              <a:t>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± 2</a:t>
            </a:r>
            <a:r>
              <a:rPr sz="1600" spc="-5" dirty="0">
                <a:latin typeface="Symbol"/>
                <a:cs typeface="Symbol"/>
              </a:rPr>
              <a:t>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C; 60% ± </a:t>
            </a:r>
            <a:r>
              <a:rPr sz="1600" spc="-10" dirty="0">
                <a:latin typeface="Georgia"/>
                <a:cs typeface="Georgia"/>
              </a:rPr>
              <a:t>5%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00" y="3368078"/>
            <a:ext cx="8153400" cy="462915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86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5"/>
              </a:spcBef>
              <a:tabLst>
                <a:tab pos="2987040" algn="l"/>
              </a:tabLst>
            </a:pPr>
            <a:r>
              <a:rPr sz="2400" spc="-15" baseline="1736" dirty="0">
                <a:latin typeface="Georgia"/>
                <a:cs typeface="Georgia"/>
              </a:rPr>
              <a:t>No. </a:t>
            </a:r>
            <a:r>
              <a:rPr sz="2400" spc="-7" baseline="1736" dirty="0">
                <a:latin typeface="Georgia"/>
                <a:cs typeface="Georgia"/>
              </a:rPr>
              <a:t>of</a:t>
            </a:r>
            <a:r>
              <a:rPr sz="2400" spc="60" baseline="1736" dirty="0">
                <a:latin typeface="Georgia"/>
                <a:cs typeface="Georgia"/>
              </a:rPr>
              <a:t> </a:t>
            </a:r>
            <a:r>
              <a:rPr sz="2400" spc="-7" baseline="1736" dirty="0">
                <a:latin typeface="Georgia"/>
                <a:cs typeface="Georgia"/>
              </a:rPr>
              <a:t>submission</a:t>
            </a:r>
            <a:r>
              <a:rPr sz="2400" spc="89" baseline="1736" dirty="0">
                <a:latin typeface="Georgia"/>
                <a:cs typeface="Georgia"/>
              </a:rPr>
              <a:t> </a:t>
            </a:r>
            <a:r>
              <a:rPr sz="2400" spc="-15" baseline="1736" dirty="0">
                <a:latin typeface="Georgia"/>
                <a:cs typeface="Georgia"/>
              </a:rPr>
              <a:t>batches	</a:t>
            </a:r>
            <a:r>
              <a:rPr sz="1800" dirty="0">
                <a:latin typeface="Georgia"/>
                <a:cs typeface="Georgia"/>
              </a:rPr>
              <a:t>3 </a:t>
            </a:r>
            <a:r>
              <a:rPr sz="1800" spc="-5" dirty="0">
                <a:latin typeface="Georgia"/>
                <a:cs typeface="Georgia"/>
              </a:rPr>
              <a:t>pilot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scale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140" y="3858514"/>
            <a:ext cx="3296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8300" algn="l"/>
              </a:tabLst>
            </a:pPr>
            <a:r>
              <a:rPr sz="1600" spc="-10" dirty="0">
                <a:latin typeface="Georgia"/>
                <a:cs typeface="Georgia"/>
              </a:rPr>
              <a:t>S</a:t>
            </a:r>
            <a:r>
              <a:rPr sz="1600" spc="-5" dirty="0">
                <a:latin typeface="Georgia"/>
                <a:cs typeface="Georgia"/>
              </a:rPr>
              <a:t>ta</a:t>
            </a:r>
            <a:r>
              <a:rPr sz="1600" spc="-15" dirty="0">
                <a:latin typeface="Georgia"/>
                <a:cs typeface="Georgia"/>
              </a:rPr>
              <a:t>b</a:t>
            </a:r>
            <a:r>
              <a:rPr sz="1600" spc="-5" dirty="0">
                <a:latin typeface="Georgia"/>
                <a:cs typeface="Georgia"/>
              </a:rPr>
              <a:t>ility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</a:t>
            </a:r>
            <a:r>
              <a:rPr sz="1600" dirty="0">
                <a:latin typeface="Georgia"/>
                <a:cs typeface="Georgia"/>
              </a:rPr>
              <a:t>u</a:t>
            </a:r>
            <a:r>
              <a:rPr sz="1600" spc="-5" dirty="0">
                <a:latin typeface="Georgia"/>
                <a:cs typeface="Georgia"/>
              </a:rPr>
              <a:t>id</a:t>
            </a:r>
            <a:r>
              <a:rPr sz="1600" spc="-15" dirty="0">
                <a:latin typeface="Georgia"/>
                <a:cs typeface="Georgia"/>
              </a:rPr>
              <a:t>e</a:t>
            </a:r>
            <a:r>
              <a:rPr sz="1600" spc="-10" dirty="0">
                <a:latin typeface="Georgia"/>
                <a:cs typeface="Georgia"/>
              </a:rPr>
              <a:t>line</a:t>
            </a:r>
            <a:r>
              <a:rPr sz="1600" spc="-5" dirty="0">
                <a:latin typeface="Georgia"/>
                <a:cs typeface="Georgia"/>
              </a:rPr>
              <a:t>s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-15" dirty="0">
                <a:latin typeface="Georgia"/>
                <a:cs typeface="Georgia"/>
              </a:rPr>
              <a:t>f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-20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enc</a:t>
            </a:r>
            <a:r>
              <a:rPr sz="1600" spc="-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5" dirty="0">
                <a:latin typeface="Georgia"/>
                <a:cs typeface="Georgia"/>
              </a:rPr>
              <a:t>ICH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400" y="4166234"/>
            <a:ext cx="8153400" cy="33528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Stability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data	12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months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140" y="4593082"/>
            <a:ext cx="1931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BE study for </a:t>
            </a:r>
            <a:r>
              <a:rPr sz="1600" spc="-10" dirty="0">
                <a:latin typeface="Georgia"/>
                <a:cs typeface="Georgia"/>
              </a:rPr>
              <a:t>generics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8375" y="4576317"/>
            <a:ext cx="4499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Against Japan </a:t>
            </a:r>
            <a:r>
              <a:rPr sz="1800" spc="-5" dirty="0">
                <a:latin typeface="Georgia"/>
                <a:cs typeface="Georgia"/>
              </a:rPr>
              <a:t>reference drug </a:t>
            </a:r>
            <a:r>
              <a:rPr sz="1800" dirty="0">
                <a:latin typeface="Georgia"/>
                <a:cs typeface="Georgia"/>
              </a:rPr>
              <a:t>in any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country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4840" y="5144770"/>
            <a:ext cx="1286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Major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Holdup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21075" y="4990845"/>
            <a:ext cx="4744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Stand alone development, Quality by Design </a:t>
            </a:r>
            <a:r>
              <a:rPr sz="1800" dirty="0">
                <a:latin typeface="Georgia"/>
                <a:cs typeface="Georgia"/>
              </a:rPr>
              <a:t>in  </a:t>
            </a:r>
            <a:r>
              <a:rPr sz="1800" spc="-5" dirty="0">
                <a:latin typeface="Georgia"/>
                <a:cs typeface="Georgia"/>
              </a:rPr>
              <a:t>practice, translations, generic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acceptance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400" y="5540450"/>
            <a:ext cx="8153400" cy="6959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19"/>
              </a:spcBef>
              <a:tabLst>
                <a:tab pos="2987040" algn="l"/>
              </a:tabLst>
            </a:pPr>
            <a:r>
              <a:rPr sz="1600" spc="-5" dirty="0">
                <a:latin typeface="Georgia"/>
                <a:cs typeface="Georgia"/>
              </a:rPr>
              <a:t>Dossier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format	CTD</a:t>
            </a:r>
            <a:endParaRPr sz="16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720"/>
              </a:spcBef>
              <a:tabLst>
                <a:tab pos="2987040" algn="l"/>
              </a:tabLst>
            </a:pPr>
            <a:r>
              <a:rPr sz="1600" spc="-10" dirty="0">
                <a:latin typeface="Georgia"/>
                <a:cs typeface="Georgia"/>
              </a:rPr>
              <a:t>Registration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time	</a:t>
            </a:r>
            <a:r>
              <a:rPr sz="1600" spc="-5" dirty="0">
                <a:latin typeface="Georgia"/>
                <a:cs typeface="Georgia"/>
              </a:rPr>
              <a:t>18-24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months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5106" y="27813"/>
            <a:ext cx="26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45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07585" y="762762"/>
            <a:ext cx="2190115" cy="1012825"/>
            <a:chOff x="4307585" y="762762"/>
            <a:chExt cx="2190115" cy="1012825"/>
          </a:xfrm>
        </p:grpSpPr>
        <p:sp>
          <p:nvSpPr>
            <p:cNvPr id="4" name="object 4"/>
            <p:cNvSpPr/>
            <p:nvPr/>
          </p:nvSpPr>
          <p:spPr>
            <a:xfrm>
              <a:off x="4307585" y="762762"/>
              <a:ext cx="2190115" cy="704215"/>
            </a:xfrm>
            <a:custGeom>
              <a:avLst/>
              <a:gdLst/>
              <a:ahLst/>
              <a:cxnLst/>
              <a:rect l="l" t="t" r="r" b="b"/>
              <a:pathLst>
                <a:path w="2190115" h="704215">
                  <a:moveTo>
                    <a:pt x="2119629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633729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8" y="704088"/>
                  </a:lnTo>
                  <a:lnTo>
                    <a:pt x="2119629" y="704088"/>
                  </a:lnTo>
                  <a:lnTo>
                    <a:pt x="2147018" y="698559"/>
                  </a:lnTo>
                  <a:lnTo>
                    <a:pt x="2169382" y="683482"/>
                  </a:lnTo>
                  <a:lnTo>
                    <a:pt x="2184459" y="661118"/>
                  </a:lnTo>
                  <a:lnTo>
                    <a:pt x="2189988" y="633729"/>
                  </a:lnTo>
                  <a:lnTo>
                    <a:pt x="2189988" y="70358"/>
                  </a:lnTo>
                  <a:lnTo>
                    <a:pt x="2184459" y="42969"/>
                  </a:lnTo>
                  <a:lnTo>
                    <a:pt x="2169382" y="20605"/>
                  </a:lnTo>
                  <a:lnTo>
                    <a:pt x="2147018" y="5528"/>
                  </a:lnTo>
                  <a:lnTo>
                    <a:pt x="2119629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2559" y="1510284"/>
              <a:ext cx="317500" cy="265430"/>
            </a:xfrm>
            <a:custGeom>
              <a:avLst/>
              <a:gdLst/>
              <a:ahLst/>
              <a:cxnLst/>
              <a:rect l="l" t="t" r="r" b="b"/>
              <a:pathLst>
                <a:path w="317500" h="265430">
                  <a:moveTo>
                    <a:pt x="253618" y="0"/>
                  </a:moveTo>
                  <a:lnTo>
                    <a:pt x="63373" y="0"/>
                  </a:lnTo>
                  <a:lnTo>
                    <a:pt x="63373" y="132587"/>
                  </a:lnTo>
                  <a:lnTo>
                    <a:pt x="0" y="132587"/>
                  </a:lnTo>
                  <a:lnTo>
                    <a:pt x="158495" y="265175"/>
                  </a:lnTo>
                  <a:lnTo>
                    <a:pt x="316991" y="132587"/>
                  </a:lnTo>
                  <a:lnTo>
                    <a:pt x="253618" y="132587"/>
                  </a:lnTo>
                  <a:lnTo>
                    <a:pt x="253618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07585" y="1820417"/>
            <a:ext cx="2190115" cy="1012825"/>
            <a:chOff x="4307585" y="1820417"/>
            <a:chExt cx="2190115" cy="1012825"/>
          </a:xfrm>
        </p:grpSpPr>
        <p:sp>
          <p:nvSpPr>
            <p:cNvPr id="7" name="object 7"/>
            <p:cNvSpPr/>
            <p:nvPr/>
          </p:nvSpPr>
          <p:spPr>
            <a:xfrm>
              <a:off x="4307585" y="1820417"/>
              <a:ext cx="2190115" cy="704215"/>
            </a:xfrm>
            <a:custGeom>
              <a:avLst/>
              <a:gdLst/>
              <a:ahLst/>
              <a:cxnLst/>
              <a:rect l="l" t="t" r="r" b="b"/>
              <a:pathLst>
                <a:path w="2190115" h="704214">
                  <a:moveTo>
                    <a:pt x="2119629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633730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8" y="704088"/>
                  </a:lnTo>
                  <a:lnTo>
                    <a:pt x="2119629" y="704088"/>
                  </a:lnTo>
                  <a:lnTo>
                    <a:pt x="2147018" y="698559"/>
                  </a:lnTo>
                  <a:lnTo>
                    <a:pt x="2169382" y="683482"/>
                  </a:lnTo>
                  <a:lnTo>
                    <a:pt x="2184459" y="661118"/>
                  </a:lnTo>
                  <a:lnTo>
                    <a:pt x="2189988" y="633730"/>
                  </a:lnTo>
                  <a:lnTo>
                    <a:pt x="2189988" y="70358"/>
                  </a:lnTo>
                  <a:lnTo>
                    <a:pt x="2184459" y="42969"/>
                  </a:lnTo>
                  <a:lnTo>
                    <a:pt x="2169382" y="20605"/>
                  </a:lnTo>
                  <a:lnTo>
                    <a:pt x="2147018" y="5528"/>
                  </a:lnTo>
                  <a:lnTo>
                    <a:pt x="2119629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42559" y="2567939"/>
              <a:ext cx="317500" cy="265430"/>
            </a:xfrm>
            <a:custGeom>
              <a:avLst/>
              <a:gdLst/>
              <a:ahLst/>
              <a:cxnLst/>
              <a:rect l="l" t="t" r="r" b="b"/>
              <a:pathLst>
                <a:path w="317500" h="265430">
                  <a:moveTo>
                    <a:pt x="253618" y="0"/>
                  </a:moveTo>
                  <a:lnTo>
                    <a:pt x="63373" y="0"/>
                  </a:lnTo>
                  <a:lnTo>
                    <a:pt x="63373" y="132587"/>
                  </a:lnTo>
                  <a:lnTo>
                    <a:pt x="0" y="132587"/>
                  </a:lnTo>
                  <a:lnTo>
                    <a:pt x="158495" y="265175"/>
                  </a:lnTo>
                  <a:lnTo>
                    <a:pt x="316991" y="132587"/>
                  </a:lnTo>
                  <a:lnTo>
                    <a:pt x="253618" y="132587"/>
                  </a:lnTo>
                  <a:lnTo>
                    <a:pt x="253618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307585" y="2878073"/>
            <a:ext cx="2190115" cy="704215"/>
          </a:xfrm>
          <a:custGeom>
            <a:avLst/>
            <a:gdLst/>
            <a:ahLst/>
            <a:cxnLst/>
            <a:rect l="l" t="t" r="r" b="b"/>
            <a:pathLst>
              <a:path w="2190115" h="704214">
                <a:moveTo>
                  <a:pt x="2119629" y="0"/>
                </a:moveTo>
                <a:lnTo>
                  <a:pt x="70358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8"/>
                </a:lnTo>
                <a:lnTo>
                  <a:pt x="0" y="633729"/>
                </a:lnTo>
                <a:lnTo>
                  <a:pt x="5528" y="661118"/>
                </a:lnTo>
                <a:lnTo>
                  <a:pt x="20605" y="683482"/>
                </a:lnTo>
                <a:lnTo>
                  <a:pt x="42969" y="698559"/>
                </a:lnTo>
                <a:lnTo>
                  <a:pt x="70358" y="704088"/>
                </a:lnTo>
                <a:lnTo>
                  <a:pt x="2119629" y="704088"/>
                </a:lnTo>
                <a:lnTo>
                  <a:pt x="2147018" y="698559"/>
                </a:lnTo>
                <a:lnTo>
                  <a:pt x="2169382" y="683482"/>
                </a:lnTo>
                <a:lnTo>
                  <a:pt x="2184459" y="661118"/>
                </a:lnTo>
                <a:lnTo>
                  <a:pt x="2189988" y="633729"/>
                </a:lnTo>
                <a:lnTo>
                  <a:pt x="2189988" y="70358"/>
                </a:lnTo>
                <a:lnTo>
                  <a:pt x="2184459" y="42969"/>
                </a:lnTo>
                <a:lnTo>
                  <a:pt x="2169382" y="20605"/>
                </a:lnTo>
                <a:lnTo>
                  <a:pt x="2147018" y="5528"/>
                </a:lnTo>
                <a:lnTo>
                  <a:pt x="2119629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33391" y="3055441"/>
            <a:ext cx="17373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Approval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Review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3230" y="2887217"/>
            <a:ext cx="1971039" cy="314325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1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Compliance</a:t>
            </a:r>
            <a:r>
              <a:rPr sz="16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Review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3230" y="3268217"/>
            <a:ext cx="1971039" cy="314325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1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GMP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review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0550" y="2515361"/>
            <a:ext cx="2315210" cy="2286000"/>
          </a:xfrm>
          <a:custGeom>
            <a:avLst/>
            <a:gdLst/>
            <a:ahLst/>
            <a:cxnLst/>
            <a:rect l="l" t="t" r="r" b="b"/>
            <a:pathLst>
              <a:path w="2315210" h="2286000">
                <a:moveTo>
                  <a:pt x="0" y="2286000"/>
                </a:moveTo>
                <a:lnTo>
                  <a:pt x="2314956" y="2286000"/>
                </a:lnTo>
                <a:lnTo>
                  <a:pt x="231495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ln w="19811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887" y="439419"/>
            <a:ext cx="6294755" cy="24911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latin typeface="Georgia"/>
                <a:cs typeface="Georgia"/>
              </a:rPr>
              <a:t>Drug </a:t>
            </a:r>
            <a:r>
              <a:rPr sz="1800" b="1" spc="-5" dirty="0">
                <a:latin typeface="Georgia"/>
                <a:cs typeface="Georgia"/>
              </a:rPr>
              <a:t>Registration Process </a:t>
            </a:r>
            <a:r>
              <a:rPr sz="1800" b="1" dirty="0">
                <a:latin typeface="Georgia"/>
                <a:cs typeface="Georgia"/>
              </a:rPr>
              <a:t>in</a:t>
            </a:r>
            <a:r>
              <a:rPr sz="1800" b="1" spc="3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Japan</a:t>
            </a:r>
            <a:endParaRPr sz="1800">
              <a:latin typeface="Georgia"/>
              <a:cs typeface="Georgia"/>
            </a:endParaRPr>
          </a:p>
          <a:p>
            <a:pPr marL="4279900" marR="5080" algn="ctr">
              <a:lnSpc>
                <a:spcPts val="1839"/>
              </a:lnSpc>
              <a:spcBef>
                <a:spcPts val="76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New Drug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Approval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Georgia"/>
              <a:cs typeface="Georgia"/>
            </a:endParaRPr>
          </a:p>
          <a:p>
            <a:pPr marL="426910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PMDA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Georgia"/>
              <a:cs typeface="Georgia"/>
            </a:endParaRPr>
          </a:p>
          <a:p>
            <a:pPr marL="115697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PAFSC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550" y="3885438"/>
            <a:ext cx="2315210" cy="314325"/>
          </a:xfrm>
          <a:prstGeom prst="rect">
            <a:avLst/>
          </a:prstGeom>
          <a:solidFill>
            <a:srgbClr val="525389"/>
          </a:solidFill>
          <a:ln w="19812">
            <a:solidFill>
              <a:srgbClr val="3A3A63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Evaluation</a:t>
            </a:r>
            <a:r>
              <a:rPr sz="16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Committees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0550" y="4266438"/>
            <a:ext cx="2315210" cy="535305"/>
          </a:xfrm>
          <a:prstGeom prst="rect">
            <a:avLst/>
          </a:prstGeom>
          <a:solidFill>
            <a:srgbClr val="525389"/>
          </a:solidFill>
          <a:ln w="19812">
            <a:solidFill>
              <a:srgbClr val="3A3A6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25500" marR="396240" indent="-424180">
              <a:lnSpc>
                <a:spcPts val="1730"/>
              </a:lnSpc>
              <a:spcBef>
                <a:spcPts val="32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P’ceutical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Affairs  Section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71801" y="2966973"/>
            <a:ext cx="1145540" cy="558800"/>
            <a:chOff x="1971801" y="2966973"/>
            <a:chExt cx="1145540" cy="558800"/>
          </a:xfrm>
        </p:grpSpPr>
        <p:sp>
          <p:nvSpPr>
            <p:cNvPr id="18" name="object 18"/>
            <p:cNvSpPr/>
            <p:nvPr/>
          </p:nvSpPr>
          <p:spPr>
            <a:xfrm>
              <a:off x="1981961" y="2977133"/>
              <a:ext cx="1125220" cy="538480"/>
            </a:xfrm>
            <a:custGeom>
              <a:avLst/>
              <a:gdLst/>
              <a:ahLst/>
              <a:cxnLst/>
              <a:rect l="l" t="t" r="r" b="b"/>
              <a:pathLst>
                <a:path w="1125220" h="538479">
                  <a:moveTo>
                    <a:pt x="1124712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1124712" y="537972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1961" y="2977133"/>
              <a:ext cx="1125220" cy="538480"/>
            </a:xfrm>
            <a:custGeom>
              <a:avLst/>
              <a:gdLst/>
              <a:ahLst/>
              <a:cxnLst/>
              <a:rect l="l" t="t" r="r" b="b"/>
              <a:pathLst>
                <a:path w="1125220" h="538479">
                  <a:moveTo>
                    <a:pt x="0" y="537972"/>
                  </a:moveTo>
                  <a:lnTo>
                    <a:pt x="1124712" y="537972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537972"/>
                  </a:lnTo>
                  <a:close/>
                </a:path>
              </a:pathLst>
            </a:custGeom>
            <a:ln w="19811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91867" y="2987039"/>
            <a:ext cx="951865" cy="518159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1143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9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Ex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pe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rts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9200" y="2976372"/>
            <a:ext cx="762000" cy="908050"/>
          </a:xfrm>
          <a:custGeom>
            <a:avLst/>
            <a:gdLst/>
            <a:ahLst/>
            <a:cxnLst/>
            <a:rect l="l" t="t" r="r" b="b"/>
            <a:pathLst>
              <a:path w="762000" h="908050">
                <a:moveTo>
                  <a:pt x="0" y="907669"/>
                </a:moveTo>
                <a:lnTo>
                  <a:pt x="0" y="453898"/>
                </a:lnTo>
                <a:lnTo>
                  <a:pt x="762000" y="453898"/>
                </a:lnTo>
                <a:lnTo>
                  <a:pt x="762000" y="0"/>
                </a:lnTo>
              </a:path>
            </a:pathLst>
          </a:custGeom>
          <a:ln w="9144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0550" y="3148711"/>
            <a:ext cx="1381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Georgia"/>
                <a:cs typeface="Georgia"/>
              </a:rPr>
              <a:t>Nomination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0400" y="3148710"/>
            <a:ext cx="1066800" cy="103505"/>
          </a:xfrm>
          <a:custGeom>
            <a:avLst/>
            <a:gdLst/>
            <a:ahLst/>
            <a:cxnLst/>
            <a:rect l="l" t="t" r="r" b="b"/>
            <a:pathLst>
              <a:path w="1066800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1066800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066800" h="103504">
                <a:moveTo>
                  <a:pt x="1066800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1066800" y="58038"/>
                </a:lnTo>
                <a:lnTo>
                  <a:pt x="1066800" y="45338"/>
                </a:lnTo>
                <a:close/>
              </a:path>
              <a:path w="1066800" h="103504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066800" h="103504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1066800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03575" y="2950845"/>
            <a:ext cx="1050925" cy="593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Georgia"/>
                <a:cs typeface="Georgia"/>
              </a:rPr>
              <a:t>Consultation</a:t>
            </a:r>
            <a:endParaRPr sz="1400">
              <a:latin typeface="Georgia"/>
              <a:cs typeface="Georgia"/>
            </a:endParaRPr>
          </a:p>
          <a:p>
            <a:pPr marL="208279">
              <a:lnSpc>
                <a:spcPct val="100000"/>
              </a:lnSpc>
              <a:spcBef>
                <a:spcPts val="1100"/>
              </a:spcBef>
            </a:pPr>
            <a:r>
              <a:rPr sz="1400" i="1" spc="-5" dirty="0">
                <a:latin typeface="Georgia"/>
                <a:cs typeface="Georgia"/>
              </a:rPr>
              <a:t>Advice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24200" y="4212463"/>
            <a:ext cx="1447800" cy="103505"/>
          </a:xfrm>
          <a:custGeom>
            <a:avLst/>
            <a:gdLst/>
            <a:ahLst/>
            <a:cxnLst/>
            <a:rect l="l" t="t" r="r" b="b"/>
            <a:pathLst>
              <a:path w="1447800" h="103504">
                <a:moveTo>
                  <a:pt x="88645" y="0"/>
                </a:moveTo>
                <a:lnTo>
                  <a:pt x="0" y="51688"/>
                </a:lnTo>
                <a:lnTo>
                  <a:pt x="85598" y="101726"/>
                </a:lnTo>
                <a:lnTo>
                  <a:pt x="88518" y="103505"/>
                </a:lnTo>
                <a:lnTo>
                  <a:pt x="92456" y="102362"/>
                </a:lnTo>
                <a:lnTo>
                  <a:pt x="94233" y="99441"/>
                </a:lnTo>
                <a:lnTo>
                  <a:pt x="96012" y="96393"/>
                </a:lnTo>
                <a:lnTo>
                  <a:pt x="94995" y="92456"/>
                </a:lnTo>
                <a:lnTo>
                  <a:pt x="36020" y="58053"/>
                </a:lnTo>
                <a:lnTo>
                  <a:pt x="12573" y="58038"/>
                </a:lnTo>
                <a:lnTo>
                  <a:pt x="12573" y="45338"/>
                </a:lnTo>
                <a:lnTo>
                  <a:pt x="36051" y="45338"/>
                </a:lnTo>
                <a:lnTo>
                  <a:pt x="94995" y="11049"/>
                </a:lnTo>
                <a:lnTo>
                  <a:pt x="96012" y="7112"/>
                </a:lnTo>
                <a:lnTo>
                  <a:pt x="94233" y="4063"/>
                </a:lnTo>
                <a:lnTo>
                  <a:pt x="92582" y="1016"/>
                </a:lnTo>
                <a:lnTo>
                  <a:pt x="88645" y="0"/>
                </a:lnTo>
                <a:close/>
              </a:path>
              <a:path w="1447800" h="103504">
                <a:moveTo>
                  <a:pt x="36026" y="45353"/>
                </a:moveTo>
                <a:lnTo>
                  <a:pt x="25122" y="51696"/>
                </a:lnTo>
                <a:lnTo>
                  <a:pt x="36020" y="58053"/>
                </a:lnTo>
                <a:lnTo>
                  <a:pt x="1447800" y="58928"/>
                </a:lnTo>
                <a:lnTo>
                  <a:pt x="1447800" y="46228"/>
                </a:lnTo>
                <a:lnTo>
                  <a:pt x="36026" y="45353"/>
                </a:lnTo>
                <a:close/>
              </a:path>
              <a:path w="1447800" h="103504">
                <a:moveTo>
                  <a:pt x="12573" y="45338"/>
                </a:moveTo>
                <a:lnTo>
                  <a:pt x="12573" y="58038"/>
                </a:lnTo>
                <a:lnTo>
                  <a:pt x="36020" y="58053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8"/>
                </a:lnTo>
                <a:lnTo>
                  <a:pt x="34523" y="46228"/>
                </a:lnTo>
                <a:lnTo>
                  <a:pt x="36026" y="45353"/>
                </a:lnTo>
                <a:lnTo>
                  <a:pt x="12573" y="45338"/>
                </a:lnTo>
                <a:close/>
              </a:path>
              <a:path w="1447800" h="103504">
                <a:moveTo>
                  <a:pt x="15748" y="46228"/>
                </a:moveTo>
                <a:lnTo>
                  <a:pt x="15748" y="57150"/>
                </a:lnTo>
                <a:lnTo>
                  <a:pt x="25122" y="51696"/>
                </a:lnTo>
                <a:lnTo>
                  <a:pt x="15748" y="46228"/>
                </a:lnTo>
                <a:close/>
              </a:path>
              <a:path w="1447800" h="103504">
                <a:moveTo>
                  <a:pt x="25122" y="51696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22" y="51696"/>
                </a:lnTo>
                <a:close/>
              </a:path>
              <a:path w="1447800" h="103504">
                <a:moveTo>
                  <a:pt x="34523" y="46228"/>
                </a:moveTo>
                <a:lnTo>
                  <a:pt x="15748" y="46228"/>
                </a:lnTo>
                <a:lnTo>
                  <a:pt x="25122" y="51696"/>
                </a:lnTo>
                <a:lnTo>
                  <a:pt x="34523" y="46228"/>
                </a:lnTo>
                <a:close/>
              </a:path>
              <a:path w="1447800" h="103504">
                <a:moveTo>
                  <a:pt x="36051" y="45338"/>
                </a:moveTo>
                <a:lnTo>
                  <a:pt x="12573" y="45338"/>
                </a:lnTo>
                <a:lnTo>
                  <a:pt x="36026" y="45353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0400" y="3224910"/>
            <a:ext cx="5411470" cy="1354455"/>
          </a:xfrm>
          <a:custGeom>
            <a:avLst/>
            <a:gdLst/>
            <a:ahLst/>
            <a:cxnLst/>
            <a:rect l="l" t="t" r="r" b="b"/>
            <a:pathLst>
              <a:path w="5411470" h="1354454">
                <a:moveTo>
                  <a:pt x="1066800" y="51689"/>
                </a:moveTo>
                <a:lnTo>
                  <a:pt x="1055903" y="45339"/>
                </a:lnTo>
                <a:lnTo>
                  <a:pt x="978154" y="0"/>
                </a:lnTo>
                <a:lnTo>
                  <a:pt x="974344" y="1016"/>
                </a:lnTo>
                <a:lnTo>
                  <a:pt x="970788" y="7112"/>
                </a:lnTo>
                <a:lnTo>
                  <a:pt x="971804" y="10922"/>
                </a:lnTo>
                <a:lnTo>
                  <a:pt x="1030782" y="45339"/>
                </a:lnTo>
                <a:lnTo>
                  <a:pt x="0" y="45339"/>
                </a:lnTo>
                <a:lnTo>
                  <a:pt x="0" y="58039"/>
                </a:lnTo>
                <a:lnTo>
                  <a:pt x="1030782" y="58039"/>
                </a:lnTo>
                <a:lnTo>
                  <a:pt x="971804" y="92456"/>
                </a:lnTo>
                <a:lnTo>
                  <a:pt x="970788" y="96266"/>
                </a:lnTo>
                <a:lnTo>
                  <a:pt x="974344" y="102362"/>
                </a:lnTo>
                <a:lnTo>
                  <a:pt x="978154" y="103378"/>
                </a:lnTo>
                <a:lnTo>
                  <a:pt x="1055903" y="58039"/>
                </a:lnTo>
                <a:lnTo>
                  <a:pt x="1066800" y="51689"/>
                </a:lnTo>
                <a:close/>
              </a:path>
              <a:path w="5411470" h="1354454">
                <a:moveTo>
                  <a:pt x="5410962" y="898525"/>
                </a:moveTo>
                <a:lnTo>
                  <a:pt x="5406987" y="878840"/>
                </a:lnTo>
                <a:lnTo>
                  <a:pt x="5396166" y="862774"/>
                </a:lnTo>
                <a:lnTo>
                  <a:pt x="5380101" y="851954"/>
                </a:lnTo>
                <a:lnTo>
                  <a:pt x="5360416" y="847979"/>
                </a:lnTo>
                <a:lnTo>
                  <a:pt x="1529588" y="847979"/>
                </a:lnTo>
                <a:lnTo>
                  <a:pt x="1509903" y="851954"/>
                </a:lnTo>
                <a:lnTo>
                  <a:pt x="1493837" y="862774"/>
                </a:lnTo>
                <a:lnTo>
                  <a:pt x="1483004" y="878840"/>
                </a:lnTo>
                <a:lnTo>
                  <a:pt x="1479042" y="898525"/>
                </a:lnTo>
                <a:lnTo>
                  <a:pt x="1479042" y="1303401"/>
                </a:lnTo>
                <a:lnTo>
                  <a:pt x="1483004" y="1323086"/>
                </a:lnTo>
                <a:lnTo>
                  <a:pt x="1493837" y="1339151"/>
                </a:lnTo>
                <a:lnTo>
                  <a:pt x="1509903" y="1349984"/>
                </a:lnTo>
                <a:lnTo>
                  <a:pt x="1529588" y="1353947"/>
                </a:lnTo>
                <a:lnTo>
                  <a:pt x="5360416" y="1353947"/>
                </a:lnTo>
                <a:lnTo>
                  <a:pt x="5380101" y="1349984"/>
                </a:lnTo>
                <a:lnTo>
                  <a:pt x="5396166" y="1339151"/>
                </a:lnTo>
                <a:lnTo>
                  <a:pt x="5406987" y="1323086"/>
                </a:lnTo>
                <a:lnTo>
                  <a:pt x="5410962" y="1303401"/>
                </a:lnTo>
                <a:lnTo>
                  <a:pt x="5410962" y="898525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32175" y="4014977"/>
            <a:ext cx="775970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Georgia"/>
                <a:cs typeface="Georgia"/>
              </a:rPr>
              <a:t>Inquiry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400" i="1" spc="-5" dirty="0">
                <a:latin typeface="Georgia"/>
                <a:cs typeface="Georgia"/>
              </a:rPr>
              <a:t>Response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05911" y="4288663"/>
            <a:ext cx="1465580" cy="103505"/>
          </a:xfrm>
          <a:custGeom>
            <a:avLst/>
            <a:gdLst/>
            <a:ahLst/>
            <a:cxnLst/>
            <a:rect l="l" t="t" r="r" b="b"/>
            <a:pathLst>
              <a:path w="1465579" h="103504">
                <a:moveTo>
                  <a:pt x="1440216" y="51689"/>
                </a:moveTo>
                <a:lnTo>
                  <a:pt x="1370329" y="92456"/>
                </a:lnTo>
                <a:lnTo>
                  <a:pt x="1369314" y="96266"/>
                </a:lnTo>
                <a:lnTo>
                  <a:pt x="1372870" y="102362"/>
                </a:lnTo>
                <a:lnTo>
                  <a:pt x="1376807" y="103378"/>
                </a:lnTo>
                <a:lnTo>
                  <a:pt x="1379727" y="101600"/>
                </a:lnTo>
                <a:lnTo>
                  <a:pt x="1454435" y="58038"/>
                </a:lnTo>
                <a:lnTo>
                  <a:pt x="1452752" y="58038"/>
                </a:lnTo>
                <a:lnTo>
                  <a:pt x="1452752" y="57150"/>
                </a:lnTo>
                <a:lnTo>
                  <a:pt x="1449577" y="57150"/>
                </a:lnTo>
                <a:lnTo>
                  <a:pt x="1440216" y="51689"/>
                </a:lnTo>
                <a:close/>
              </a:path>
              <a:path w="1465579" h="103504">
                <a:moveTo>
                  <a:pt x="142933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429330" y="58038"/>
                </a:lnTo>
                <a:lnTo>
                  <a:pt x="1440216" y="51689"/>
                </a:lnTo>
                <a:lnTo>
                  <a:pt x="1429330" y="45338"/>
                </a:lnTo>
                <a:close/>
              </a:path>
              <a:path w="1465579" h="103504">
                <a:moveTo>
                  <a:pt x="1454435" y="45338"/>
                </a:moveTo>
                <a:lnTo>
                  <a:pt x="1452752" y="45338"/>
                </a:lnTo>
                <a:lnTo>
                  <a:pt x="1452752" y="58038"/>
                </a:lnTo>
                <a:lnTo>
                  <a:pt x="1454435" y="58038"/>
                </a:lnTo>
                <a:lnTo>
                  <a:pt x="1465325" y="51689"/>
                </a:lnTo>
                <a:lnTo>
                  <a:pt x="1454435" y="45338"/>
                </a:lnTo>
                <a:close/>
              </a:path>
              <a:path w="1465579" h="103504">
                <a:moveTo>
                  <a:pt x="1449577" y="46228"/>
                </a:moveTo>
                <a:lnTo>
                  <a:pt x="1440216" y="51689"/>
                </a:lnTo>
                <a:lnTo>
                  <a:pt x="1449577" y="57150"/>
                </a:lnTo>
                <a:lnTo>
                  <a:pt x="1449577" y="46228"/>
                </a:lnTo>
                <a:close/>
              </a:path>
              <a:path w="1465579" h="103504">
                <a:moveTo>
                  <a:pt x="1452752" y="46228"/>
                </a:moveTo>
                <a:lnTo>
                  <a:pt x="1449577" y="46228"/>
                </a:lnTo>
                <a:lnTo>
                  <a:pt x="1449577" y="57150"/>
                </a:lnTo>
                <a:lnTo>
                  <a:pt x="1452752" y="57150"/>
                </a:lnTo>
                <a:lnTo>
                  <a:pt x="1452752" y="46228"/>
                </a:lnTo>
                <a:close/>
              </a:path>
              <a:path w="1465579" h="103504">
                <a:moveTo>
                  <a:pt x="1376807" y="0"/>
                </a:moveTo>
                <a:lnTo>
                  <a:pt x="1372870" y="1016"/>
                </a:lnTo>
                <a:lnTo>
                  <a:pt x="1369314" y="7112"/>
                </a:lnTo>
                <a:lnTo>
                  <a:pt x="1370329" y="10922"/>
                </a:lnTo>
                <a:lnTo>
                  <a:pt x="1440216" y="51689"/>
                </a:lnTo>
                <a:lnTo>
                  <a:pt x="1449577" y="46228"/>
                </a:lnTo>
                <a:lnTo>
                  <a:pt x="1452752" y="46228"/>
                </a:lnTo>
                <a:lnTo>
                  <a:pt x="1452752" y="45338"/>
                </a:lnTo>
                <a:lnTo>
                  <a:pt x="1454435" y="45338"/>
                </a:lnTo>
                <a:lnTo>
                  <a:pt x="1379727" y="1778"/>
                </a:lnTo>
                <a:lnTo>
                  <a:pt x="1376807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23991" y="4170045"/>
            <a:ext cx="2242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Notice of Review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Results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79441" y="4610100"/>
            <a:ext cx="3931920" cy="727710"/>
            <a:chOff x="4679441" y="4610100"/>
            <a:chExt cx="3931920" cy="727710"/>
          </a:xfrm>
        </p:grpSpPr>
        <p:sp>
          <p:nvSpPr>
            <p:cNvPr id="31" name="object 31"/>
            <p:cNvSpPr/>
            <p:nvPr/>
          </p:nvSpPr>
          <p:spPr>
            <a:xfrm>
              <a:off x="6530339" y="4610100"/>
              <a:ext cx="228600" cy="188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79441" y="4831841"/>
              <a:ext cx="3931920" cy="506095"/>
            </a:xfrm>
            <a:custGeom>
              <a:avLst/>
              <a:gdLst/>
              <a:ahLst/>
              <a:cxnLst/>
              <a:rect l="l" t="t" r="r" b="b"/>
              <a:pathLst>
                <a:path w="3931920" h="506095">
                  <a:moveTo>
                    <a:pt x="3881374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0"/>
                  </a:lnTo>
                  <a:lnTo>
                    <a:pt x="0" y="50545"/>
                  </a:lnTo>
                  <a:lnTo>
                    <a:pt x="0" y="455421"/>
                  </a:lnTo>
                  <a:lnTo>
                    <a:pt x="3968" y="475106"/>
                  </a:lnTo>
                  <a:lnTo>
                    <a:pt x="14795" y="491172"/>
                  </a:lnTo>
                  <a:lnTo>
                    <a:pt x="30861" y="501999"/>
                  </a:lnTo>
                  <a:lnTo>
                    <a:pt x="50546" y="505967"/>
                  </a:lnTo>
                  <a:lnTo>
                    <a:pt x="3881374" y="505967"/>
                  </a:lnTo>
                  <a:lnTo>
                    <a:pt x="3901059" y="501999"/>
                  </a:lnTo>
                  <a:lnTo>
                    <a:pt x="3917124" y="491172"/>
                  </a:lnTo>
                  <a:lnTo>
                    <a:pt x="3927951" y="475106"/>
                  </a:lnTo>
                  <a:lnTo>
                    <a:pt x="3931919" y="455421"/>
                  </a:lnTo>
                  <a:lnTo>
                    <a:pt x="3931919" y="50545"/>
                  </a:lnTo>
                  <a:lnTo>
                    <a:pt x="3927951" y="30860"/>
                  </a:lnTo>
                  <a:lnTo>
                    <a:pt x="3917124" y="14795"/>
                  </a:lnTo>
                  <a:lnTo>
                    <a:pt x="3901059" y="396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37835" y="4824476"/>
            <a:ext cx="3215005" cy="500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187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MHLW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ts val="1870"/>
              </a:lnSpc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(Evaluation &amp;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Licensing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Div,</a:t>
            </a:r>
            <a:r>
              <a:rPr sz="1600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PFSB)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79441" y="5367528"/>
            <a:ext cx="3931920" cy="727710"/>
            <a:chOff x="4679441" y="5367528"/>
            <a:chExt cx="3931920" cy="727710"/>
          </a:xfrm>
        </p:grpSpPr>
        <p:sp>
          <p:nvSpPr>
            <p:cNvPr id="35" name="object 35"/>
            <p:cNvSpPr/>
            <p:nvPr/>
          </p:nvSpPr>
          <p:spPr>
            <a:xfrm>
              <a:off x="6530339" y="5367528"/>
              <a:ext cx="228600" cy="190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9441" y="5590794"/>
              <a:ext cx="3931920" cy="504825"/>
            </a:xfrm>
            <a:custGeom>
              <a:avLst/>
              <a:gdLst/>
              <a:ahLst/>
              <a:cxnLst/>
              <a:rect l="l" t="t" r="r" b="b"/>
              <a:pathLst>
                <a:path w="3931920" h="504825">
                  <a:moveTo>
                    <a:pt x="3881501" y="0"/>
                  </a:moveTo>
                  <a:lnTo>
                    <a:pt x="50419" y="0"/>
                  </a:lnTo>
                  <a:lnTo>
                    <a:pt x="30807" y="3963"/>
                  </a:lnTo>
                  <a:lnTo>
                    <a:pt x="14779" y="14773"/>
                  </a:lnTo>
                  <a:lnTo>
                    <a:pt x="3966" y="30807"/>
                  </a:lnTo>
                  <a:lnTo>
                    <a:pt x="0" y="50444"/>
                  </a:lnTo>
                  <a:lnTo>
                    <a:pt x="0" y="453999"/>
                  </a:lnTo>
                  <a:lnTo>
                    <a:pt x="3966" y="473636"/>
                  </a:lnTo>
                  <a:lnTo>
                    <a:pt x="14779" y="489670"/>
                  </a:lnTo>
                  <a:lnTo>
                    <a:pt x="30807" y="500480"/>
                  </a:lnTo>
                  <a:lnTo>
                    <a:pt x="50419" y="504443"/>
                  </a:lnTo>
                  <a:lnTo>
                    <a:pt x="3881501" y="504443"/>
                  </a:lnTo>
                  <a:lnTo>
                    <a:pt x="3901112" y="500480"/>
                  </a:lnTo>
                  <a:lnTo>
                    <a:pt x="3917140" y="489670"/>
                  </a:lnTo>
                  <a:lnTo>
                    <a:pt x="3927953" y="473636"/>
                  </a:lnTo>
                  <a:lnTo>
                    <a:pt x="3931919" y="453999"/>
                  </a:lnTo>
                  <a:lnTo>
                    <a:pt x="3931919" y="50444"/>
                  </a:lnTo>
                  <a:lnTo>
                    <a:pt x="3927953" y="30807"/>
                  </a:lnTo>
                  <a:lnTo>
                    <a:pt x="3917140" y="14773"/>
                  </a:lnTo>
                  <a:lnTo>
                    <a:pt x="3901112" y="3963"/>
                  </a:lnTo>
                  <a:lnTo>
                    <a:pt x="388150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932679" y="5687059"/>
            <a:ext cx="3423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Minister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MHLW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(Final</a:t>
            </a:r>
            <a:r>
              <a:rPr sz="16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Evaluation)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1140" y="6598107"/>
            <a:ext cx="276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PFSB: P’ceutical and Food Safety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Bureau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05740" y="5599176"/>
            <a:ext cx="3891279" cy="586740"/>
            <a:chOff x="205740" y="5599176"/>
            <a:chExt cx="3891279" cy="586740"/>
          </a:xfrm>
        </p:grpSpPr>
        <p:sp>
          <p:nvSpPr>
            <p:cNvPr id="40" name="object 40"/>
            <p:cNvSpPr/>
            <p:nvPr/>
          </p:nvSpPr>
          <p:spPr>
            <a:xfrm>
              <a:off x="255236" y="5627116"/>
              <a:ext cx="3841275" cy="488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5740" y="5599176"/>
              <a:ext cx="3884676" cy="586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05561" y="5651753"/>
            <a:ext cx="3721735" cy="368935"/>
          </a:xfrm>
          <a:prstGeom prst="rect">
            <a:avLst/>
          </a:prstGeom>
          <a:solidFill>
            <a:srgbClr val="9F4DA2"/>
          </a:solidFill>
          <a:ln w="32003">
            <a:solidFill>
              <a:srgbClr val="FFFFF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Approval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&amp; entry in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NHI Price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List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05655" y="5615940"/>
            <a:ext cx="477520" cy="414655"/>
            <a:chOff x="4105655" y="5615940"/>
            <a:chExt cx="477520" cy="414655"/>
          </a:xfrm>
        </p:grpSpPr>
        <p:sp>
          <p:nvSpPr>
            <p:cNvPr id="44" name="object 44"/>
            <p:cNvSpPr/>
            <p:nvPr/>
          </p:nvSpPr>
          <p:spPr>
            <a:xfrm>
              <a:off x="4115561" y="5625846"/>
              <a:ext cx="457200" cy="394970"/>
            </a:xfrm>
            <a:custGeom>
              <a:avLst/>
              <a:gdLst/>
              <a:ahLst/>
              <a:cxnLst/>
              <a:rect l="l" t="t" r="r" b="b"/>
              <a:pathLst>
                <a:path w="457200" h="394970">
                  <a:moveTo>
                    <a:pt x="197358" y="0"/>
                  </a:moveTo>
                  <a:lnTo>
                    <a:pt x="0" y="197357"/>
                  </a:lnTo>
                  <a:lnTo>
                    <a:pt x="197358" y="394715"/>
                  </a:lnTo>
                  <a:lnTo>
                    <a:pt x="197358" y="296036"/>
                  </a:lnTo>
                  <a:lnTo>
                    <a:pt x="457200" y="296036"/>
                  </a:lnTo>
                  <a:lnTo>
                    <a:pt x="457200" y="98678"/>
                  </a:lnTo>
                  <a:lnTo>
                    <a:pt x="197358" y="98678"/>
                  </a:lnTo>
                  <a:lnTo>
                    <a:pt x="19735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15561" y="5625846"/>
              <a:ext cx="457200" cy="394970"/>
            </a:xfrm>
            <a:custGeom>
              <a:avLst/>
              <a:gdLst/>
              <a:ahLst/>
              <a:cxnLst/>
              <a:rect l="l" t="t" r="r" b="b"/>
              <a:pathLst>
                <a:path w="457200" h="394970">
                  <a:moveTo>
                    <a:pt x="0" y="197357"/>
                  </a:moveTo>
                  <a:lnTo>
                    <a:pt x="197358" y="0"/>
                  </a:lnTo>
                  <a:lnTo>
                    <a:pt x="197358" y="98678"/>
                  </a:lnTo>
                  <a:lnTo>
                    <a:pt x="457200" y="98678"/>
                  </a:lnTo>
                  <a:lnTo>
                    <a:pt x="457200" y="296036"/>
                  </a:lnTo>
                  <a:lnTo>
                    <a:pt x="197358" y="296036"/>
                  </a:lnTo>
                  <a:lnTo>
                    <a:pt x="197358" y="394715"/>
                  </a:lnTo>
                  <a:lnTo>
                    <a:pt x="0" y="197357"/>
                  </a:lnTo>
                  <a:close/>
                </a:path>
              </a:pathLst>
            </a:custGeom>
            <a:ln w="19812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259323" y="3602735"/>
            <a:ext cx="2524125" cy="443865"/>
            <a:chOff x="5259323" y="3602735"/>
            <a:chExt cx="2524125" cy="443865"/>
          </a:xfrm>
        </p:grpSpPr>
        <p:sp>
          <p:nvSpPr>
            <p:cNvPr id="47" name="object 47"/>
            <p:cNvSpPr/>
            <p:nvPr/>
          </p:nvSpPr>
          <p:spPr>
            <a:xfrm>
              <a:off x="5263895" y="3607307"/>
              <a:ext cx="2514600" cy="434340"/>
            </a:xfrm>
            <a:custGeom>
              <a:avLst/>
              <a:gdLst/>
              <a:ahLst/>
              <a:cxnLst/>
              <a:rect l="l" t="t" r="r" b="b"/>
              <a:pathLst>
                <a:path w="2514600" h="434339">
                  <a:moveTo>
                    <a:pt x="2514600" y="0"/>
                  </a:moveTo>
                  <a:lnTo>
                    <a:pt x="2512749" y="68622"/>
                  </a:lnTo>
                  <a:lnTo>
                    <a:pt x="2507601" y="128235"/>
                  </a:lnTo>
                  <a:lnTo>
                    <a:pt x="2499759" y="175253"/>
                  </a:lnTo>
                  <a:lnTo>
                    <a:pt x="2478404" y="217170"/>
                  </a:lnTo>
                  <a:lnTo>
                    <a:pt x="1293495" y="217170"/>
                  </a:lnTo>
                  <a:lnTo>
                    <a:pt x="1282074" y="228246"/>
                  </a:lnTo>
                  <a:lnTo>
                    <a:pt x="1272140" y="259086"/>
                  </a:lnTo>
                  <a:lnTo>
                    <a:pt x="1264298" y="306104"/>
                  </a:lnTo>
                  <a:lnTo>
                    <a:pt x="1259150" y="365717"/>
                  </a:lnTo>
                  <a:lnTo>
                    <a:pt x="1257300" y="434340"/>
                  </a:lnTo>
                  <a:lnTo>
                    <a:pt x="1255449" y="365717"/>
                  </a:lnTo>
                  <a:lnTo>
                    <a:pt x="1250301" y="306104"/>
                  </a:lnTo>
                  <a:lnTo>
                    <a:pt x="1242459" y="259086"/>
                  </a:lnTo>
                  <a:lnTo>
                    <a:pt x="1232525" y="228246"/>
                  </a:lnTo>
                  <a:lnTo>
                    <a:pt x="1221104" y="217170"/>
                  </a:lnTo>
                  <a:lnTo>
                    <a:pt x="36194" y="217170"/>
                  </a:lnTo>
                  <a:lnTo>
                    <a:pt x="24774" y="206093"/>
                  </a:lnTo>
                  <a:lnTo>
                    <a:pt x="14840" y="175253"/>
                  </a:lnTo>
                  <a:lnTo>
                    <a:pt x="6998" y="128235"/>
                  </a:lnTo>
                  <a:lnTo>
                    <a:pt x="1850" y="6862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62699" y="3776471"/>
              <a:ext cx="317500" cy="265430"/>
            </a:xfrm>
            <a:custGeom>
              <a:avLst/>
              <a:gdLst/>
              <a:ahLst/>
              <a:cxnLst/>
              <a:rect l="l" t="t" r="r" b="b"/>
              <a:pathLst>
                <a:path w="317500" h="265429">
                  <a:moveTo>
                    <a:pt x="253619" y="0"/>
                  </a:moveTo>
                  <a:lnTo>
                    <a:pt x="63373" y="0"/>
                  </a:lnTo>
                  <a:lnTo>
                    <a:pt x="63373" y="132587"/>
                  </a:lnTo>
                  <a:lnTo>
                    <a:pt x="0" y="132587"/>
                  </a:lnTo>
                  <a:lnTo>
                    <a:pt x="158496" y="265175"/>
                  </a:lnTo>
                  <a:lnTo>
                    <a:pt x="316992" y="132587"/>
                  </a:lnTo>
                  <a:lnTo>
                    <a:pt x="253619" y="132587"/>
                  </a:lnTo>
                  <a:lnTo>
                    <a:pt x="253619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9810" y="2769489"/>
            <a:ext cx="2856865" cy="461645"/>
            <a:chOff x="789810" y="2769489"/>
            <a:chExt cx="2856865" cy="461645"/>
          </a:xfrm>
        </p:grpSpPr>
        <p:sp>
          <p:nvSpPr>
            <p:cNvPr id="3" name="object 3"/>
            <p:cNvSpPr/>
            <p:nvPr/>
          </p:nvSpPr>
          <p:spPr>
            <a:xfrm>
              <a:off x="789810" y="2775539"/>
              <a:ext cx="2856743" cy="455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085" y="2775585"/>
              <a:ext cx="2806065" cy="403860"/>
            </a:xfrm>
            <a:custGeom>
              <a:avLst/>
              <a:gdLst/>
              <a:ahLst/>
              <a:cxnLst/>
              <a:rect l="l" t="t" r="r" b="b"/>
              <a:pathLst>
                <a:path w="2806065" h="403860">
                  <a:moveTo>
                    <a:pt x="2648712" y="1397"/>
                  </a:moveTo>
                  <a:lnTo>
                    <a:pt x="2618359" y="1397"/>
                  </a:lnTo>
                  <a:lnTo>
                    <a:pt x="2462784" y="397001"/>
                  </a:lnTo>
                  <a:lnTo>
                    <a:pt x="2539746" y="397001"/>
                  </a:lnTo>
                  <a:lnTo>
                    <a:pt x="2566924" y="317880"/>
                  </a:lnTo>
                  <a:lnTo>
                    <a:pt x="2774289" y="317880"/>
                  </a:lnTo>
                  <a:lnTo>
                    <a:pt x="2753276" y="264922"/>
                  </a:lnTo>
                  <a:lnTo>
                    <a:pt x="2586609" y="264922"/>
                  </a:lnTo>
                  <a:lnTo>
                    <a:pt x="2633599" y="120776"/>
                  </a:lnTo>
                  <a:lnTo>
                    <a:pt x="2696080" y="120776"/>
                  </a:lnTo>
                  <a:lnTo>
                    <a:pt x="2648712" y="1397"/>
                  </a:lnTo>
                  <a:close/>
                </a:path>
                <a:path w="2806065" h="403860">
                  <a:moveTo>
                    <a:pt x="2774289" y="317880"/>
                  </a:moveTo>
                  <a:lnTo>
                    <a:pt x="2700654" y="317880"/>
                  </a:lnTo>
                  <a:lnTo>
                    <a:pt x="2729229" y="397001"/>
                  </a:lnTo>
                  <a:lnTo>
                    <a:pt x="2805684" y="397001"/>
                  </a:lnTo>
                  <a:lnTo>
                    <a:pt x="2774289" y="317880"/>
                  </a:lnTo>
                  <a:close/>
                </a:path>
                <a:path w="2806065" h="403860">
                  <a:moveTo>
                    <a:pt x="2696080" y="120776"/>
                  </a:moveTo>
                  <a:lnTo>
                    <a:pt x="2633599" y="120776"/>
                  </a:lnTo>
                  <a:lnTo>
                    <a:pt x="2680462" y="264922"/>
                  </a:lnTo>
                  <a:lnTo>
                    <a:pt x="2753276" y="264922"/>
                  </a:lnTo>
                  <a:lnTo>
                    <a:pt x="2696080" y="120776"/>
                  </a:lnTo>
                  <a:close/>
                </a:path>
                <a:path w="2806065" h="403860">
                  <a:moveTo>
                    <a:pt x="1475739" y="2666"/>
                  </a:moveTo>
                  <a:lnTo>
                    <a:pt x="1462787" y="2805"/>
                  </a:lnTo>
                  <a:lnTo>
                    <a:pt x="1447942" y="3206"/>
                  </a:lnTo>
                  <a:lnTo>
                    <a:pt x="1372562" y="6609"/>
                  </a:lnTo>
                  <a:lnTo>
                    <a:pt x="1367536" y="6730"/>
                  </a:lnTo>
                  <a:lnTo>
                    <a:pt x="1367536" y="397001"/>
                  </a:lnTo>
                  <a:lnTo>
                    <a:pt x="1439545" y="397001"/>
                  </a:lnTo>
                  <a:lnTo>
                    <a:pt x="1439545" y="233934"/>
                  </a:lnTo>
                  <a:lnTo>
                    <a:pt x="1560522" y="233934"/>
                  </a:lnTo>
                  <a:lnTo>
                    <a:pt x="1552194" y="221234"/>
                  </a:lnTo>
                  <a:lnTo>
                    <a:pt x="1567074" y="214282"/>
                  </a:lnTo>
                  <a:lnTo>
                    <a:pt x="1580657" y="205247"/>
                  </a:lnTo>
                  <a:lnTo>
                    <a:pt x="1592931" y="194141"/>
                  </a:lnTo>
                  <a:lnTo>
                    <a:pt x="1603883" y="180975"/>
                  </a:lnTo>
                  <a:lnTo>
                    <a:pt x="1606356" y="176911"/>
                  </a:lnTo>
                  <a:lnTo>
                    <a:pt x="1468755" y="176911"/>
                  </a:lnTo>
                  <a:lnTo>
                    <a:pt x="1463137" y="176815"/>
                  </a:lnTo>
                  <a:lnTo>
                    <a:pt x="1456388" y="176530"/>
                  </a:lnTo>
                  <a:lnTo>
                    <a:pt x="1448520" y="176053"/>
                  </a:lnTo>
                  <a:lnTo>
                    <a:pt x="1439545" y="175387"/>
                  </a:lnTo>
                  <a:lnTo>
                    <a:pt x="1439545" y="66928"/>
                  </a:lnTo>
                  <a:lnTo>
                    <a:pt x="1447672" y="65912"/>
                  </a:lnTo>
                  <a:lnTo>
                    <a:pt x="1455420" y="65277"/>
                  </a:lnTo>
                  <a:lnTo>
                    <a:pt x="1612225" y="65277"/>
                  </a:lnTo>
                  <a:lnTo>
                    <a:pt x="1600555" y="44171"/>
                  </a:lnTo>
                  <a:lnTo>
                    <a:pt x="1570837" y="21121"/>
                  </a:lnTo>
                  <a:lnTo>
                    <a:pt x="1529232" y="7282"/>
                  </a:lnTo>
                  <a:lnTo>
                    <a:pt x="1475739" y="2666"/>
                  </a:lnTo>
                  <a:close/>
                </a:path>
                <a:path w="2806065" h="403860">
                  <a:moveTo>
                    <a:pt x="1560522" y="233934"/>
                  </a:moveTo>
                  <a:lnTo>
                    <a:pt x="1439545" y="233934"/>
                  </a:lnTo>
                  <a:lnTo>
                    <a:pt x="1464611" y="235267"/>
                  </a:lnTo>
                  <a:lnTo>
                    <a:pt x="1474817" y="235648"/>
                  </a:lnTo>
                  <a:lnTo>
                    <a:pt x="1483487" y="235838"/>
                  </a:lnTo>
                  <a:lnTo>
                    <a:pt x="1587627" y="397001"/>
                  </a:lnTo>
                  <a:lnTo>
                    <a:pt x="1739645" y="397001"/>
                  </a:lnTo>
                  <a:lnTo>
                    <a:pt x="1741216" y="392429"/>
                  </a:lnTo>
                  <a:lnTo>
                    <a:pt x="1664462" y="392429"/>
                  </a:lnTo>
                  <a:lnTo>
                    <a:pt x="1560522" y="233934"/>
                  </a:lnTo>
                  <a:close/>
                </a:path>
                <a:path w="2806065" h="403860">
                  <a:moveTo>
                    <a:pt x="1974189" y="317880"/>
                  </a:moveTo>
                  <a:lnTo>
                    <a:pt x="1900555" y="317880"/>
                  </a:lnTo>
                  <a:lnTo>
                    <a:pt x="1929130" y="397001"/>
                  </a:lnTo>
                  <a:lnTo>
                    <a:pt x="2005583" y="397001"/>
                  </a:lnTo>
                  <a:lnTo>
                    <a:pt x="1974189" y="317880"/>
                  </a:lnTo>
                  <a:close/>
                </a:path>
                <a:path w="2806065" h="403860">
                  <a:moveTo>
                    <a:pt x="1848612" y="1397"/>
                  </a:moveTo>
                  <a:lnTo>
                    <a:pt x="1818258" y="1397"/>
                  </a:lnTo>
                  <a:lnTo>
                    <a:pt x="1664462" y="392429"/>
                  </a:lnTo>
                  <a:lnTo>
                    <a:pt x="1741216" y="392429"/>
                  </a:lnTo>
                  <a:lnTo>
                    <a:pt x="1766824" y="317880"/>
                  </a:lnTo>
                  <a:lnTo>
                    <a:pt x="1974189" y="317880"/>
                  </a:lnTo>
                  <a:lnTo>
                    <a:pt x="1953176" y="264922"/>
                  </a:lnTo>
                  <a:lnTo>
                    <a:pt x="1786508" y="264922"/>
                  </a:lnTo>
                  <a:lnTo>
                    <a:pt x="1833499" y="120776"/>
                  </a:lnTo>
                  <a:lnTo>
                    <a:pt x="1895980" y="120776"/>
                  </a:lnTo>
                  <a:lnTo>
                    <a:pt x="1848612" y="1397"/>
                  </a:lnTo>
                  <a:close/>
                </a:path>
                <a:path w="2806065" h="403860">
                  <a:moveTo>
                    <a:pt x="1895980" y="120776"/>
                  </a:moveTo>
                  <a:lnTo>
                    <a:pt x="1833499" y="120776"/>
                  </a:lnTo>
                  <a:lnTo>
                    <a:pt x="1880362" y="264922"/>
                  </a:lnTo>
                  <a:lnTo>
                    <a:pt x="1953176" y="264922"/>
                  </a:lnTo>
                  <a:lnTo>
                    <a:pt x="1895980" y="120776"/>
                  </a:lnTo>
                  <a:close/>
                </a:path>
                <a:path w="2806065" h="403860">
                  <a:moveTo>
                    <a:pt x="1612225" y="65277"/>
                  </a:moveTo>
                  <a:lnTo>
                    <a:pt x="1462913" y="65277"/>
                  </a:lnTo>
                  <a:lnTo>
                    <a:pt x="1484530" y="65994"/>
                  </a:lnTo>
                  <a:lnTo>
                    <a:pt x="1503076" y="68151"/>
                  </a:lnTo>
                  <a:lnTo>
                    <a:pt x="1540285" y="83623"/>
                  </a:lnTo>
                  <a:lnTo>
                    <a:pt x="1552447" y="116966"/>
                  </a:lnTo>
                  <a:lnTo>
                    <a:pt x="1551187" y="133250"/>
                  </a:lnTo>
                  <a:lnTo>
                    <a:pt x="1520832" y="170052"/>
                  </a:lnTo>
                  <a:lnTo>
                    <a:pt x="1468755" y="176911"/>
                  </a:lnTo>
                  <a:lnTo>
                    <a:pt x="1606356" y="176911"/>
                  </a:lnTo>
                  <a:lnTo>
                    <a:pt x="1612810" y="166308"/>
                  </a:lnTo>
                  <a:lnTo>
                    <a:pt x="1619202" y="150891"/>
                  </a:lnTo>
                  <a:lnTo>
                    <a:pt x="1623046" y="134737"/>
                  </a:lnTo>
                  <a:lnTo>
                    <a:pt x="1624330" y="117855"/>
                  </a:lnTo>
                  <a:lnTo>
                    <a:pt x="1618386" y="76420"/>
                  </a:lnTo>
                  <a:lnTo>
                    <a:pt x="1612225" y="65277"/>
                  </a:lnTo>
                  <a:close/>
                </a:path>
                <a:path w="2806065" h="403860">
                  <a:moveTo>
                    <a:pt x="185953" y="1397"/>
                  </a:moveTo>
                  <a:lnTo>
                    <a:pt x="155575" y="1397"/>
                  </a:lnTo>
                  <a:lnTo>
                    <a:pt x="0" y="397001"/>
                  </a:lnTo>
                  <a:lnTo>
                    <a:pt x="76987" y="397001"/>
                  </a:lnTo>
                  <a:lnTo>
                    <a:pt x="104165" y="317880"/>
                  </a:lnTo>
                  <a:lnTo>
                    <a:pt x="311480" y="317880"/>
                  </a:lnTo>
                  <a:lnTo>
                    <a:pt x="290475" y="264922"/>
                  </a:lnTo>
                  <a:lnTo>
                    <a:pt x="123875" y="264922"/>
                  </a:lnTo>
                  <a:lnTo>
                    <a:pt x="170764" y="120776"/>
                  </a:lnTo>
                  <a:lnTo>
                    <a:pt x="233302" y="120776"/>
                  </a:lnTo>
                  <a:lnTo>
                    <a:pt x="185953" y="1397"/>
                  </a:lnTo>
                  <a:close/>
                </a:path>
                <a:path w="2806065" h="403860">
                  <a:moveTo>
                    <a:pt x="311480" y="317880"/>
                  </a:moveTo>
                  <a:lnTo>
                    <a:pt x="237896" y="317880"/>
                  </a:lnTo>
                  <a:lnTo>
                    <a:pt x="266395" y="397001"/>
                  </a:lnTo>
                  <a:lnTo>
                    <a:pt x="342861" y="397001"/>
                  </a:lnTo>
                  <a:lnTo>
                    <a:pt x="311480" y="317880"/>
                  </a:lnTo>
                  <a:close/>
                </a:path>
                <a:path w="2806065" h="403860">
                  <a:moveTo>
                    <a:pt x="233302" y="120776"/>
                  </a:moveTo>
                  <a:lnTo>
                    <a:pt x="170764" y="120776"/>
                  </a:lnTo>
                  <a:lnTo>
                    <a:pt x="217652" y="264922"/>
                  </a:lnTo>
                  <a:lnTo>
                    <a:pt x="290475" y="264922"/>
                  </a:lnTo>
                  <a:lnTo>
                    <a:pt x="233302" y="120776"/>
                  </a:lnTo>
                  <a:close/>
                </a:path>
                <a:path w="2806065" h="403860">
                  <a:moveTo>
                    <a:pt x="2419604" y="6730"/>
                  </a:moveTo>
                  <a:lnTo>
                    <a:pt x="2350389" y="6730"/>
                  </a:lnTo>
                  <a:lnTo>
                    <a:pt x="2350389" y="397001"/>
                  </a:lnTo>
                  <a:lnTo>
                    <a:pt x="2419604" y="397001"/>
                  </a:lnTo>
                  <a:lnTo>
                    <a:pt x="2419604" y="6730"/>
                  </a:lnTo>
                  <a:close/>
                </a:path>
                <a:path w="2806065" h="403860">
                  <a:moveTo>
                    <a:pt x="2116582" y="6730"/>
                  </a:moveTo>
                  <a:lnTo>
                    <a:pt x="2047239" y="6730"/>
                  </a:lnTo>
                  <a:lnTo>
                    <a:pt x="2047239" y="397001"/>
                  </a:lnTo>
                  <a:lnTo>
                    <a:pt x="2292858" y="397001"/>
                  </a:lnTo>
                  <a:lnTo>
                    <a:pt x="2292858" y="335406"/>
                  </a:lnTo>
                  <a:lnTo>
                    <a:pt x="2116582" y="335406"/>
                  </a:lnTo>
                  <a:lnTo>
                    <a:pt x="2116582" y="6730"/>
                  </a:lnTo>
                  <a:close/>
                </a:path>
                <a:path w="2806065" h="403860">
                  <a:moveTo>
                    <a:pt x="1192530" y="68199"/>
                  </a:moveTo>
                  <a:lnTo>
                    <a:pt x="1123314" y="68199"/>
                  </a:lnTo>
                  <a:lnTo>
                    <a:pt x="1123314" y="397001"/>
                  </a:lnTo>
                  <a:lnTo>
                    <a:pt x="1192530" y="397001"/>
                  </a:lnTo>
                  <a:lnTo>
                    <a:pt x="1192530" y="68199"/>
                  </a:lnTo>
                  <a:close/>
                </a:path>
                <a:path w="2806065" h="403860">
                  <a:moveTo>
                    <a:pt x="1322324" y="6730"/>
                  </a:moveTo>
                  <a:lnTo>
                    <a:pt x="999108" y="6730"/>
                  </a:lnTo>
                  <a:lnTo>
                    <a:pt x="999108" y="68199"/>
                  </a:lnTo>
                  <a:lnTo>
                    <a:pt x="1322324" y="68199"/>
                  </a:lnTo>
                  <a:lnTo>
                    <a:pt x="1322324" y="6730"/>
                  </a:lnTo>
                  <a:close/>
                </a:path>
                <a:path w="2806065" h="403860">
                  <a:moveTo>
                    <a:pt x="453834" y="6730"/>
                  </a:moveTo>
                  <a:lnTo>
                    <a:pt x="384581" y="6730"/>
                  </a:lnTo>
                  <a:lnTo>
                    <a:pt x="384601" y="275209"/>
                  </a:lnTo>
                  <a:lnTo>
                    <a:pt x="393803" y="329834"/>
                  </a:lnTo>
                  <a:lnTo>
                    <a:pt x="421474" y="370331"/>
                  </a:lnTo>
                  <a:lnTo>
                    <a:pt x="466151" y="395303"/>
                  </a:lnTo>
                  <a:lnTo>
                    <a:pt x="526288" y="403605"/>
                  </a:lnTo>
                  <a:lnTo>
                    <a:pt x="558315" y="401484"/>
                  </a:lnTo>
                  <a:lnTo>
                    <a:pt x="612227" y="384478"/>
                  </a:lnTo>
                  <a:lnTo>
                    <a:pt x="651706" y="350879"/>
                  </a:lnTo>
                  <a:lnTo>
                    <a:pt x="656713" y="342138"/>
                  </a:lnTo>
                  <a:lnTo>
                    <a:pt x="525779" y="342138"/>
                  </a:lnTo>
                  <a:lnTo>
                    <a:pt x="509901" y="340901"/>
                  </a:lnTo>
                  <a:lnTo>
                    <a:pt x="473075" y="322452"/>
                  </a:lnTo>
                  <a:lnTo>
                    <a:pt x="455037" y="286252"/>
                  </a:lnTo>
                  <a:lnTo>
                    <a:pt x="453834" y="271272"/>
                  </a:lnTo>
                  <a:lnTo>
                    <a:pt x="453834" y="6730"/>
                  </a:lnTo>
                  <a:close/>
                </a:path>
                <a:path w="2806065" h="403860">
                  <a:moveTo>
                    <a:pt x="674369" y="6730"/>
                  </a:moveTo>
                  <a:lnTo>
                    <a:pt x="605154" y="6730"/>
                  </a:lnTo>
                  <a:lnTo>
                    <a:pt x="605040" y="271272"/>
                  </a:lnTo>
                  <a:lnTo>
                    <a:pt x="603845" y="285811"/>
                  </a:lnTo>
                  <a:lnTo>
                    <a:pt x="584200" y="322834"/>
                  </a:lnTo>
                  <a:lnTo>
                    <a:pt x="543516" y="340925"/>
                  </a:lnTo>
                  <a:lnTo>
                    <a:pt x="525779" y="342138"/>
                  </a:lnTo>
                  <a:lnTo>
                    <a:pt x="656713" y="342138"/>
                  </a:lnTo>
                  <a:lnTo>
                    <a:pt x="664289" y="328914"/>
                  </a:lnTo>
                  <a:lnTo>
                    <a:pt x="671847" y="303686"/>
                  </a:lnTo>
                  <a:lnTo>
                    <a:pt x="674369" y="275209"/>
                  </a:lnTo>
                  <a:lnTo>
                    <a:pt x="674369" y="6730"/>
                  </a:lnTo>
                  <a:close/>
                </a:path>
                <a:path w="2806065" h="403860">
                  <a:moveTo>
                    <a:pt x="761872" y="313309"/>
                  </a:moveTo>
                  <a:lnTo>
                    <a:pt x="736219" y="375412"/>
                  </a:lnTo>
                  <a:lnTo>
                    <a:pt x="758886" y="387746"/>
                  </a:lnTo>
                  <a:lnTo>
                    <a:pt x="782875" y="396557"/>
                  </a:lnTo>
                  <a:lnTo>
                    <a:pt x="808174" y="401843"/>
                  </a:lnTo>
                  <a:lnTo>
                    <a:pt x="834770" y="403605"/>
                  </a:lnTo>
                  <a:lnTo>
                    <a:pt x="864627" y="401699"/>
                  </a:lnTo>
                  <a:lnTo>
                    <a:pt x="914816" y="386407"/>
                  </a:lnTo>
                  <a:lnTo>
                    <a:pt x="951509" y="356635"/>
                  </a:lnTo>
                  <a:lnTo>
                    <a:pt x="960715" y="342138"/>
                  </a:lnTo>
                  <a:lnTo>
                    <a:pt x="842518" y="342138"/>
                  </a:lnTo>
                  <a:lnTo>
                    <a:pt x="822612" y="340330"/>
                  </a:lnTo>
                  <a:lnTo>
                    <a:pt x="802528" y="334914"/>
                  </a:lnTo>
                  <a:lnTo>
                    <a:pt x="782278" y="325903"/>
                  </a:lnTo>
                  <a:lnTo>
                    <a:pt x="761872" y="313309"/>
                  </a:lnTo>
                  <a:close/>
                </a:path>
                <a:path w="2806065" h="403860">
                  <a:moveTo>
                    <a:pt x="855344" y="0"/>
                  </a:moveTo>
                  <a:lnTo>
                    <a:pt x="808085" y="7492"/>
                  </a:lnTo>
                  <a:lnTo>
                    <a:pt x="770254" y="29844"/>
                  </a:lnTo>
                  <a:lnTo>
                    <a:pt x="745394" y="63579"/>
                  </a:lnTo>
                  <a:lnTo>
                    <a:pt x="737107" y="105028"/>
                  </a:lnTo>
                  <a:lnTo>
                    <a:pt x="737631" y="116863"/>
                  </a:lnTo>
                  <a:lnTo>
                    <a:pt x="750131" y="158890"/>
                  </a:lnTo>
                  <a:lnTo>
                    <a:pt x="779010" y="191508"/>
                  </a:lnTo>
                  <a:lnTo>
                    <a:pt x="829944" y="220725"/>
                  </a:lnTo>
                  <a:lnTo>
                    <a:pt x="850443" y="231755"/>
                  </a:lnTo>
                  <a:lnTo>
                    <a:pt x="889126" y="261365"/>
                  </a:lnTo>
                  <a:lnTo>
                    <a:pt x="903605" y="299465"/>
                  </a:lnTo>
                  <a:lnTo>
                    <a:pt x="899793" y="318135"/>
                  </a:lnTo>
                  <a:lnTo>
                    <a:pt x="888349" y="331470"/>
                  </a:lnTo>
                  <a:lnTo>
                    <a:pt x="869261" y="339471"/>
                  </a:lnTo>
                  <a:lnTo>
                    <a:pt x="842518" y="342138"/>
                  </a:lnTo>
                  <a:lnTo>
                    <a:pt x="960715" y="342138"/>
                  </a:lnTo>
                  <a:lnTo>
                    <a:pt x="963215" y="338200"/>
                  </a:lnTo>
                  <a:lnTo>
                    <a:pt x="970230" y="317670"/>
                  </a:lnTo>
                  <a:lnTo>
                    <a:pt x="972565" y="295020"/>
                  </a:lnTo>
                  <a:lnTo>
                    <a:pt x="971996" y="282110"/>
                  </a:lnTo>
                  <a:lnTo>
                    <a:pt x="958474" y="236731"/>
                  </a:lnTo>
                  <a:lnTo>
                    <a:pt x="927105" y="201336"/>
                  </a:lnTo>
                  <a:lnTo>
                    <a:pt x="880618" y="174243"/>
                  </a:lnTo>
                  <a:lnTo>
                    <a:pt x="848113" y="156313"/>
                  </a:lnTo>
                  <a:lnTo>
                    <a:pt x="824896" y="138715"/>
                  </a:lnTo>
                  <a:lnTo>
                    <a:pt x="810966" y="121451"/>
                  </a:lnTo>
                  <a:lnTo>
                    <a:pt x="806322" y="104520"/>
                  </a:lnTo>
                  <a:lnTo>
                    <a:pt x="807154" y="94827"/>
                  </a:lnTo>
                  <a:lnTo>
                    <a:pt x="835406" y="62087"/>
                  </a:lnTo>
                  <a:lnTo>
                    <a:pt x="856614" y="58927"/>
                  </a:lnTo>
                  <a:lnTo>
                    <a:pt x="942888" y="58927"/>
                  </a:lnTo>
                  <a:lnTo>
                    <a:pt x="954658" y="25400"/>
                  </a:lnTo>
                  <a:lnTo>
                    <a:pt x="936587" y="14305"/>
                  </a:lnTo>
                  <a:lnTo>
                    <a:pt x="914003" y="6365"/>
                  </a:lnTo>
                  <a:lnTo>
                    <a:pt x="886918" y="1593"/>
                  </a:lnTo>
                  <a:lnTo>
                    <a:pt x="855344" y="0"/>
                  </a:lnTo>
                  <a:close/>
                </a:path>
                <a:path w="2806065" h="403860">
                  <a:moveTo>
                    <a:pt x="942888" y="58927"/>
                  </a:moveTo>
                  <a:lnTo>
                    <a:pt x="856614" y="58927"/>
                  </a:lnTo>
                  <a:lnTo>
                    <a:pt x="876643" y="60569"/>
                  </a:lnTo>
                  <a:lnTo>
                    <a:pt x="896159" y="65484"/>
                  </a:lnTo>
                  <a:lnTo>
                    <a:pt x="915175" y="73661"/>
                  </a:lnTo>
                  <a:lnTo>
                    <a:pt x="933703" y="85089"/>
                  </a:lnTo>
                  <a:lnTo>
                    <a:pt x="942888" y="5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961" y="2896362"/>
              <a:ext cx="2557145" cy="144145"/>
            </a:xfrm>
            <a:custGeom>
              <a:avLst/>
              <a:gdLst/>
              <a:ahLst/>
              <a:cxnLst/>
              <a:rect l="l" t="t" r="r" b="b"/>
              <a:pathLst>
                <a:path w="2557145" h="144144">
                  <a:moveTo>
                    <a:pt x="2509723" y="0"/>
                  </a:moveTo>
                  <a:lnTo>
                    <a:pt x="2462733" y="144145"/>
                  </a:lnTo>
                  <a:lnTo>
                    <a:pt x="2556586" y="144145"/>
                  </a:lnTo>
                  <a:lnTo>
                    <a:pt x="2509723" y="0"/>
                  </a:lnTo>
                  <a:close/>
                </a:path>
                <a:path w="2557145" h="144144">
                  <a:moveTo>
                    <a:pt x="1709623" y="0"/>
                  </a:moveTo>
                  <a:lnTo>
                    <a:pt x="1662633" y="144145"/>
                  </a:lnTo>
                  <a:lnTo>
                    <a:pt x="1756486" y="144145"/>
                  </a:lnTo>
                  <a:lnTo>
                    <a:pt x="1709623" y="0"/>
                  </a:lnTo>
                  <a:close/>
                </a:path>
                <a:path w="2557145" h="144144">
                  <a:moveTo>
                    <a:pt x="46888" y="0"/>
                  </a:moveTo>
                  <a:lnTo>
                    <a:pt x="0" y="144145"/>
                  </a:lnTo>
                  <a:lnTo>
                    <a:pt x="93776" y="144145"/>
                  </a:lnTo>
                  <a:lnTo>
                    <a:pt x="46888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8534" y="2834767"/>
              <a:ext cx="125094" cy="123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085" y="2775585"/>
              <a:ext cx="2806065" cy="403860"/>
            </a:xfrm>
            <a:custGeom>
              <a:avLst/>
              <a:gdLst/>
              <a:ahLst/>
              <a:cxnLst/>
              <a:rect l="l" t="t" r="r" b="b"/>
              <a:pathLst>
                <a:path w="2806065" h="403860">
                  <a:moveTo>
                    <a:pt x="2350389" y="6730"/>
                  </a:moveTo>
                  <a:lnTo>
                    <a:pt x="2419604" y="6730"/>
                  </a:lnTo>
                  <a:lnTo>
                    <a:pt x="2419604" y="397001"/>
                  </a:lnTo>
                  <a:lnTo>
                    <a:pt x="2350389" y="397001"/>
                  </a:lnTo>
                  <a:lnTo>
                    <a:pt x="2350389" y="6730"/>
                  </a:lnTo>
                  <a:close/>
                </a:path>
                <a:path w="2806065" h="403860">
                  <a:moveTo>
                    <a:pt x="2047239" y="6730"/>
                  </a:moveTo>
                  <a:lnTo>
                    <a:pt x="2116582" y="6730"/>
                  </a:lnTo>
                  <a:lnTo>
                    <a:pt x="2116582" y="335406"/>
                  </a:lnTo>
                  <a:lnTo>
                    <a:pt x="2292858" y="335406"/>
                  </a:lnTo>
                  <a:lnTo>
                    <a:pt x="2292858" y="397001"/>
                  </a:lnTo>
                  <a:lnTo>
                    <a:pt x="2047239" y="397001"/>
                  </a:lnTo>
                  <a:lnTo>
                    <a:pt x="2047239" y="6730"/>
                  </a:lnTo>
                  <a:close/>
                </a:path>
                <a:path w="2806065" h="403860">
                  <a:moveTo>
                    <a:pt x="999108" y="6730"/>
                  </a:moveTo>
                  <a:lnTo>
                    <a:pt x="1322324" y="6730"/>
                  </a:lnTo>
                  <a:lnTo>
                    <a:pt x="1322324" y="68199"/>
                  </a:lnTo>
                  <a:lnTo>
                    <a:pt x="1192530" y="68199"/>
                  </a:lnTo>
                  <a:lnTo>
                    <a:pt x="1192530" y="397001"/>
                  </a:lnTo>
                  <a:lnTo>
                    <a:pt x="1123314" y="397001"/>
                  </a:lnTo>
                  <a:lnTo>
                    <a:pt x="1123314" y="68199"/>
                  </a:lnTo>
                  <a:lnTo>
                    <a:pt x="999108" y="68199"/>
                  </a:lnTo>
                  <a:lnTo>
                    <a:pt x="999108" y="6730"/>
                  </a:lnTo>
                  <a:close/>
                </a:path>
                <a:path w="2806065" h="403860">
                  <a:moveTo>
                    <a:pt x="384581" y="6730"/>
                  </a:moveTo>
                  <a:lnTo>
                    <a:pt x="453834" y="6730"/>
                  </a:lnTo>
                  <a:lnTo>
                    <a:pt x="453834" y="271272"/>
                  </a:lnTo>
                  <a:lnTo>
                    <a:pt x="455037" y="286252"/>
                  </a:lnTo>
                  <a:lnTo>
                    <a:pt x="473075" y="322452"/>
                  </a:lnTo>
                  <a:lnTo>
                    <a:pt x="509901" y="340901"/>
                  </a:lnTo>
                  <a:lnTo>
                    <a:pt x="525779" y="342138"/>
                  </a:lnTo>
                  <a:lnTo>
                    <a:pt x="543516" y="340925"/>
                  </a:lnTo>
                  <a:lnTo>
                    <a:pt x="584200" y="322834"/>
                  </a:lnTo>
                  <a:lnTo>
                    <a:pt x="603845" y="285811"/>
                  </a:lnTo>
                  <a:lnTo>
                    <a:pt x="605154" y="269875"/>
                  </a:lnTo>
                  <a:lnTo>
                    <a:pt x="605154" y="6730"/>
                  </a:lnTo>
                  <a:lnTo>
                    <a:pt x="674369" y="6730"/>
                  </a:lnTo>
                  <a:lnTo>
                    <a:pt x="674369" y="275209"/>
                  </a:lnTo>
                  <a:lnTo>
                    <a:pt x="671847" y="303686"/>
                  </a:lnTo>
                  <a:lnTo>
                    <a:pt x="651706" y="350879"/>
                  </a:lnTo>
                  <a:lnTo>
                    <a:pt x="612227" y="384478"/>
                  </a:lnTo>
                  <a:lnTo>
                    <a:pt x="558315" y="401484"/>
                  </a:lnTo>
                  <a:lnTo>
                    <a:pt x="526288" y="403605"/>
                  </a:lnTo>
                  <a:lnTo>
                    <a:pt x="494296" y="401532"/>
                  </a:lnTo>
                  <a:lnTo>
                    <a:pt x="441872" y="384907"/>
                  </a:lnTo>
                  <a:lnTo>
                    <a:pt x="405332" y="351875"/>
                  </a:lnTo>
                  <a:lnTo>
                    <a:pt x="386886" y="304198"/>
                  </a:lnTo>
                  <a:lnTo>
                    <a:pt x="384581" y="274954"/>
                  </a:lnTo>
                  <a:lnTo>
                    <a:pt x="384581" y="6730"/>
                  </a:lnTo>
                  <a:close/>
                </a:path>
                <a:path w="2806065" h="403860">
                  <a:moveTo>
                    <a:pt x="2618359" y="1397"/>
                  </a:moveTo>
                  <a:lnTo>
                    <a:pt x="2648712" y="1397"/>
                  </a:lnTo>
                  <a:lnTo>
                    <a:pt x="2805684" y="397001"/>
                  </a:lnTo>
                  <a:lnTo>
                    <a:pt x="2729229" y="397001"/>
                  </a:lnTo>
                  <a:lnTo>
                    <a:pt x="2700654" y="317880"/>
                  </a:lnTo>
                  <a:lnTo>
                    <a:pt x="2566924" y="317880"/>
                  </a:lnTo>
                  <a:lnTo>
                    <a:pt x="2539746" y="397001"/>
                  </a:lnTo>
                  <a:lnTo>
                    <a:pt x="2462784" y="397001"/>
                  </a:lnTo>
                  <a:lnTo>
                    <a:pt x="2618359" y="1397"/>
                  </a:lnTo>
                  <a:close/>
                </a:path>
                <a:path w="2806065" h="403860">
                  <a:moveTo>
                    <a:pt x="1818258" y="1397"/>
                  </a:moveTo>
                  <a:lnTo>
                    <a:pt x="1848612" y="1397"/>
                  </a:lnTo>
                  <a:lnTo>
                    <a:pt x="2005583" y="397001"/>
                  </a:lnTo>
                  <a:lnTo>
                    <a:pt x="1929130" y="397001"/>
                  </a:lnTo>
                  <a:lnTo>
                    <a:pt x="1900555" y="317880"/>
                  </a:lnTo>
                  <a:lnTo>
                    <a:pt x="1766824" y="317880"/>
                  </a:lnTo>
                  <a:lnTo>
                    <a:pt x="1739645" y="397001"/>
                  </a:lnTo>
                  <a:lnTo>
                    <a:pt x="1667509" y="397001"/>
                  </a:lnTo>
                  <a:lnTo>
                    <a:pt x="1662683" y="397001"/>
                  </a:lnTo>
                  <a:lnTo>
                    <a:pt x="1587627" y="397001"/>
                  </a:lnTo>
                  <a:lnTo>
                    <a:pt x="1483487" y="235838"/>
                  </a:lnTo>
                  <a:lnTo>
                    <a:pt x="1474817" y="235648"/>
                  </a:lnTo>
                  <a:lnTo>
                    <a:pt x="1464611" y="235267"/>
                  </a:lnTo>
                  <a:lnTo>
                    <a:pt x="1452858" y="234696"/>
                  </a:lnTo>
                  <a:lnTo>
                    <a:pt x="1439545" y="233934"/>
                  </a:lnTo>
                  <a:lnTo>
                    <a:pt x="1439545" y="397001"/>
                  </a:lnTo>
                  <a:lnTo>
                    <a:pt x="1367536" y="397001"/>
                  </a:lnTo>
                  <a:lnTo>
                    <a:pt x="1367536" y="6730"/>
                  </a:lnTo>
                  <a:lnTo>
                    <a:pt x="1372562" y="6609"/>
                  </a:lnTo>
                  <a:lnTo>
                    <a:pt x="1381744" y="6238"/>
                  </a:lnTo>
                  <a:lnTo>
                    <a:pt x="1395093" y="5605"/>
                  </a:lnTo>
                  <a:lnTo>
                    <a:pt x="1412620" y="4699"/>
                  </a:lnTo>
                  <a:lnTo>
                    <a:pt x="1431216" y="3845"/>
                  </a:lnTo>
                  <a:lnTo>
                    <a:pt x="1447942" y="3206"/>
                  </a:lnTo>
                  <a:lnTo>
                    <a:pt x="1462787" y="2805"/>
                  </a:lnTo>
                  <a:lnTo>
                    <a:pt x="1475739" y="2666"/>
                  </a:lnTo>
                  <a:lnTo>
                    <a:pt x="1529232" y="7282"/>
                  </a:lnTo>
                  <a:lnTo>
                    <a:pt x="1570837" y="21121"/>
                  </a:lnTo>
                  <a:lnTo>
                    <a:pt x="1600555" y="44171"/>
                  </a:lnTo>
                  <a:lnTo>
                    <a:pt x="1618386" y="76420"/>
                  </a:lnTo>
                  <a:lnTo>
                    <a:pt x="1624330" y="117855"/>
                  </a:lnTo>
                  <a:lnTo>
                    <a:pt x="1623046" y="134737"/>
                  </a:lnTo>
                  <a:lnTo>
                    <a:pt x="1603883" y="180975"/>
                  </a:lnTo>
                  <a:lnTo>
                    <a:pt x="1567074" y="214282"/>
                  </a:lnTo>
                  <a:lnTo>
                    <a:pt x="1552194" y="221234"/>
                  </a:lnTo>
                  <a:lnTo>
                    <a:pt x="1664462" y="392429"/>
                  </a:lnTo>
                  <a:lnTo>
                    <a:pt x="1818258" y="1397"/>
                  </a:lnTo>
                  <a:close/>
                </a:path>
                <a:path w="2806065" h="403860">
                  <a:moveTo>
                    <a:pt x="155575" y="1397"/>
                  </a:moveTo>
                  <a:lnTo>
                    <a:pt x="185953" y="1397"/>
                  </a:lnTo>
                  <a:lnTo>
                    <a:pt x="342861" y="397001"/>
                  </a:lnTo>
                  <a:lnTo>
                    <a:pt x="266395" y="397001"/>
                  </a:lnTo>
                  <a:lnTo>
                    <a:pt x="237896" y="317880"/>
                  </a:lnTo>
                  <a:lnTo>
                    <a:pt x="104165" y="317880"/>
                  </a:lnTo>
                  <a:lnTo>
                    <a:pt x="76987" y="397001"/>
                  </a:lnTo>
                  <a:lnTo>
                    <a:pt x="0" y="397001"/>
                  </a:lnTo>
                  <a:lnTo>
                    <a:pt x="155575" y="1397"/>
                  </a:lnTo>
                  <a:close/>
                </a:path>
                <a:path w="2806065" h="403860">
                  <a:moveTo>
                    <a:pt x="855344" y="0"/>
                  </a:moveTo>
                  <a:lnTo>
                    <a:pt x="886918" y="1593"/>
                  </a:lnTo>
                  <a:lnTo>
                    <a:pt x="914003" y="6365"/>
                  </a:lnTo>
                  <a:lnTo>
                    <a:pt x="936587" y="14305"/>
                  </a:lnTo>
                  <a:lnTo>
                    <a:pt x="954658" y="25400"/>
                  </a:lnTo>
                  <a:lnTo>
                    <a:pt x="933703" y="85089"/>
                  </a:lnTo>
                  <a:lnTo>
                    <a:pt x="915175" y="73661"/>
                  </a:lnTo>
                  <a:lnTo>
                    <a:pt x="896159" y="65484"/>
                  </a:lnTo>
                  <a:lnTo>
                    <a:pt x="876643" y="60569"/>
                  </a:lnTo>
                  <a:lnTo>
                    <a:pt x="856614" y="58927"/>
                  </a:lnTo>
                  <a:lnTo>
                    <a:pt x="845355" y="59715"/>
                  </a:lnTo>
                  <a:lnTo>
                    <a:pt x="809640" y="86121"/>
                  </a:lnTo>
                  <a:lnTo>
                    <a:pt x="806322" y="104520"/>
                  </a:lnTo>
                  <a:lnTo>
                    <a:pt x="810966" y="121451"/>
                  </a:lnTo>
                  <a:lnTo>
                    <a:pt x="824896" y="138715"/>
                  </a:lnTo>
                  <a:lnTo>
                    <a:pt x="848113" y="156313"/>
                  </a:lnTo>
                  <a:lnTo>
                    <a:pt x="880618" y="174243"/>
                  </a:lnTo>
                  <a:lnTo>
                    <a:pt x="898860" y="183671"/>
                  </a:lnTo>
                  <a:lnTo>
                    <a:pt x="914352" y="192706"/>
                  </a:lnTo>
                  <a:lnTo>
                    <a:pt x="945278" y="217959"/>
                  </a:lnTo>
                  <a:lnTo>
                    <a:pt x="967476" y="258194"/>
                  </a:lnTo>
                  <a:lnTo>
                    <a:pt x="972565" y="295020"/>
                  </a:lnTo>
                  <a:lnTo>
                    <a:pt x="970230" y="317670"/>
                  </a:lnTo>
                  <a:lnTo>
                    <a:pt x="951509" y="356635"/>
                  </a:lnTo>
                  <a:lnTo>
                    <a:pt x="914816" y="386407"/>
                  </a:lnTo>
                  <a:lnTo>
                    <a:pt x="864627" y="401699"/>
                  </a:lnTo>
                  <a:lnTo>
                    <a:pt x="834770" y="403605"/>
                  </a:lnTo>
                  <a:lnTo>
                    <a:pt x="808174" y="401843"/>
                  </a:lnTo>
                  <a:lnTo>
                    <a:pt x="782875" y="396557"/>
                  </a:lnTo>
                  <a:lnTo>
                    <a:pt x="758886" y="387746"/>
                  </a:lnTo>
                  <a:lnTo>
                    <a:pt x="736219" y="375412"/>
                  </a:lnTo>
                  <a:lnTo>
                    <a:pt x="761872" y="313309"/>
                  </a:lnTo>
                  <a:lnTo>
                    <a:pt x="782278" y="325903"/>
                  </a:lnTo>
                  <a:lnTo>
                    <a:pt x="802528" y="334914"/>
                  </a:lnTo>
                  <a:lnTo>
                    <a:pt x="822612" y="340330"/>
                  </a:lnTo>
                  <a:lnTo>
                    <a:pt x="842518" y="342138"/>
                  </a:lnTo>
                  <a:lnTo>
                    <a:pt x="869261" y="339471"/>
                  </a:lnTo>
                  <a:lnTo>
                    <a:pt x="888349" y="331470"/>
                  </a:lnTo>
                  <a:lnTo>
                    <a:pt x="899793" y="318135"/>
                  </a:lnTo>
                  <a:lnTo>
                    <a:pt x="903605" y="299465"/>
                  </a:lnTo>
                  <a:lnTo>
                    <a:pt x="902700" y="289583"/>
                  </a:lnTo>
                  <a:lnTo>
                    <a:pt x="880058" y="252051"/>
                  </a:lnTo>
                  <a:lnTo>
                    <a:pt x="829944" y="220725"/>
                  </a:lnTo>
                  <a:lnTo>
                    <a:pt x="809299" y="209986"/>
                  </a:lnTo>
                  <a:lnTo>
                    <a:pt x="792321" y="200247"/>
                  </a:lnTo>
                  <a:lnTo>
                    <a:pt x="762081" y="176174"/>
                  </a:lnTo>
                  <a:lnTo>
                    <a:pt x="741822" y="138961"/>
                  </a:lnTo>
                  <a:lnTo>
                    <a:pt x="737107" y="105028"/>
                  </a:lnTo>
                  <a:lnTo>
                    <a:pt x="739179" y="83333"/>
                  </a:lnTo>
                  <a:lnTo>
                    <a:pt x="755753" y="45753"/>
                  </a:lnTo>
                  <a:lnTo>
                    <a:pt x="787997" y="16823"/>
                  </a:lnTo>
                  <a:lnTo>
                    <a:pt x="830530" y="1877"/>
                  </a:lnTo>
                  <a:lnTo>
                    <a:pt x="855344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5961" y="27813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46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75690" y="2889503"/>
            <a:ext cx="3932554" cy="3968750"/>
            <a:chOff x="4775690" y="2889503"/>
            <a:chExt cx="3932554" cy="3968750"/>
          </a:xfrm>
        </p:grpSpPr>
        <p:sp>
          <p:nvSpPr>
            <p:cNvPr id="11" name="object 11"/>
            <p:cNvSpPr/>
            <p:nvPr/>
          </p:nvSpPr>
          <p:spPr>
            <a:xfrm>
              <a:off x="4775690" y="5983939"/>
              <a:ext cx="3666440" cy="874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0200" y="2889503"/>
              <a:ext cx="3297936" cy="39684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180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260" dirty="0"/>
              <a:t> </a:t>
            </a:r>
            <a:r>
              <a:rPr sz="4000" spc="-5" dirty="0"/>
              <a:t>Agency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89561"/>
            <a:ext cx="7962265" cy="462407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0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The TGA regulates </a:t>
            </a:r>
            <a:r>
              <a:rPr sz="2400" spc="-5" dirty="0">
                <a:latin typeface="Georgia"/>
                <a:cs typeface="Georgia"/>
              </a:rPr>
              <a:t>therapeutic </a:t>
            </a:r>
            <a:r>
              <a:rPr sz="2400" dirty="0">
                <a:latin typeface="Georgia"/>
                <a:cs typeface="Georgia"/>
              </a:rPr>
              <a:t>goods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through:</a:t>
            </a:r>
            <a:endParaRPr sz="24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860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Pre-market</a:t>
            </a:r>
            <a:r>
              <a:rPr sz="2200" spc="1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assessment</a:t>
            </a:r>
            <a:endParaRPr sz="22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830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Post-market monitoring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and enforcement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of</a:t>
            </a:r>
            <a:r>
              <a:rPr sz="2200" spc="2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standards</a:t>
            </a:r>
            <a:endParaRPr sz="2200">
              <a:latin typeface="Georgia"/>
              <a:cs typeface="Georgia"/>
            </a:endParaRPr>
          </a:p>
          <a:p>
            <a:pPr marL="561340" marR="5080" indent="-247650" algn="just">
              <a:lnSpc>
                <a:spcPct val="120000"/>
              </a:lnSpc>
              <a:spcBef>
                <a:spcPts val="300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Licensing of Australian manufacturers and verifying 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overseas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manufacturers' compliance with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the same  standards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as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their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Australian</a:t>
            </a:r>
            <a:r>
              <a:rPr sz="2200" spc="7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counterparts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87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Australian </a:t>
            </a:r>
            <a:r>
              <a:rPr sz="2800" spc="-10" dirty="0">
                <a:latin typeface="Georgia"/>
                <a:cs typeface="Georgia"/>
              </a:rPr>
              <a:t>Drug Evaluation Committee</a:t>
            </a:r>
            <a:r>
              <a:rPr sz="2800" spc="1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(ADEC)</a:t>
            </a:r>
            <a:endParaRPr sz="28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925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Gives advice for new</a:t>
            </a:r>
            <a:r>
              <a:rPr sz="2200" spc="1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medicines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8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Drug Safety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Evaluation </a:t>
            </a:r>
            <a:r>
              <a:rPr sz="2800" spc="-5" dirty="0">
                <a:latin typeface="Georgia"/>
                <a:cs typeface="Georgia"/>
              </a:rPr>
              <a:t>Branch</a:t>
            </a:r>
            <a:r>
              <a:rPr sz="2800" spc="10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(DSEB)</a:t>
            </a:r>
            <a:endParaRPr sz="28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919"/>
              </a:spcBef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NDA/ANDA</a:t>
            </a:r>
            <a:r>
              <a:rPr sz="2200" spc="1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Application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202" y="2781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4879" y="762000"/>
            <a:ext cx="3742944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2405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Guidelines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45588"/>
            <a:ext cx="7964170" cy="456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350" indent="-256540" algn="just">
              <a:lnSpc>
                <a:spcPct val="1101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An </a:t>
            </a:r>
            <a:r>
              <a:rPr sz="2400" dirty="0">
                <a:latin typeface="Georgia"/>
                <a:cs typeface="Georgia"/>
              </a:rPr>
              <a:t>application is </a:t>
            </a:r>
            <a:r>
              <a:rPr sz="2400" spc="-5" dirty="0">
                <a:latin typeface="Georgia"/>
                <a:cs typeface="Georgia"/>
              </a:rPr>
              <a:t>submitted to </a:t>
            </a:r>
            <a:r>
              <a:rPr sz="2400" dirty="0">
                <a:latin typeface="Georgia"/>
                <a:cs typeface="Georgia"/>
              </a:rPr>
              <a:t>TGA </a:t>
            </a:r>
            <a:r>
              <a:rPr sz="2400" spc="-5" dirty="0">
                <a:latin typeface="Georgia"/>
                <a:cs typeface="Georgia"/>
              </a:rPr>
              <a:t>to register the </a:t>
            </a:r>
            <a:r>
              <a:rPr sz="2400" spc="-10" dirty="0">
                <a:latin typeface="Georgia"/>
                <a:cs typeface="Georgia"/>
              </a:rPr>
              <a:t>drug 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Australian </a:t>
            </a:r>
            <a:r>
              <a:rPr sz="2400" dirty="0">
                <a:latin typeface="Georgia"/>
                <a:cs typeface="Georgia"/>
              </a:rPr>
              <a:t>Register of </a:t>
            </a:r>
            <a:r>
              <a:rPr sz="2400" spc="-5" dirty="0">
                <a:latin typeface="Georgia"/>
                <a:cs typeface="Georgia"/>
              </a:rPr>
              <a:t>Therapeutic Goods </a:t>
            </a:r>
            <a:r>
              <a:rPr sz="2400" dirty="0">
                <a:latin typeface="Georgia"/>
                <a:cs typeface="Georgia"/>
              </a:rPr>
              <a:t>(ARTG)  after </a:t>
            </a:r>
            <a:r>
              <a:rPr sz="2400" spc="-5" dirty="0">
                <a:latin typeface="Georgia"/>
                <a:cs typeface="Georgia"/>
              </a:rPr>
              <a:t>the completion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clinical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trials.</a:t>
            </a:r>
            <a:endParaRPr sz="2400">
              <a:latin typeface="Georgia"/>
              <a:cs typeface="Georgia"/>
            </a:endParaRPr>
          </a:p>
          <a:p>
            <a:pPr marL="268605" marR="7620" indent="-256540" algn="just">
              <a:lnSpc>
                <a:spcPct val="11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The application </a:t>
            </a:r>
            <a:r>
              <a:rPr sz="2400" spc="-5" dirty="0">
                <a:latin typeface="Georgia"/>
                <a:cs typeface="Georgia"/>
              </a:rPr>
              <a:t>consists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data to support the </a:t>
            </a:r>
            <a:r>
              <a:rPr sz="2400" spc="-10" dirty="0">
                <a:latin typeface="Georgia"/>
                <a:cs typeface="Georgia"/>
              </a:rPr>
              <a:t>quality,  </a:t>
            </a:r>
            <a:r>
              <a:rPr sz="2400" spc="-5" dirty="0">
                <a:latin typeface="Georgia"/>
                <a:cs typeface="Georgia"/>
              </a:rPr>
              <a:t>safety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efficacy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the product for </a:t>
            </a:r>
            <a:r>
              <a:rPr sz="2400" dirty="0">
                <a:latin typeface="Georgia"/>
                <a:cs typeface="Georgia"/>
              </a:rPr>
              <a:t>its intended</a:t>
            </a:r>
            <a:r>
              <a:rPr sz="2400" spc="-9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use.</a:t>
            </a:r>
            <a:endParaRPr sz="24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1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The application is </a:t>
            </a:r>
            <a:r>
              <a:rPr sz="2400" spc="-5" dirty="0">
                <a:latin typeface="Georgia"/>
                <a:cs typeface="Georgia"/>
              </a:rPr>
              <a:t>assessed </a:t>
            </a:r>
            <a:r>
              <a:rPr sz="2400" dirty="0">
                <a:latin typeface="Georgia"/>
                <a:cs typeface="Georgia"/>
              </a:rPr>
              <a:t>(on an </a:t>
            </a:r>
            <a:r>
              <a:rPr sz="2400" spc="-5" dirty="0">
                <a:latin typeface="Georgia"/>
                <a:cs typeface="Georgia"/>
              </a:rPr>
              <a:t>administrative </a:t>
            </a:r>
            <a:r>
              <a:rPr sz="2400" spc="-10" dirty="0">
                <a:latin typeface="Georgia"/>
                <a:cs typeface="Georgia"/>
              </a:rPr>
              <a:t>level)  </a:t>
            </a:r>
            <a:r>
              <a:rPr sz="2400" spc="-5" dirty="0">
                <a:latin typeface="Georgia"/>
                <a:cs typeface="Georgia"/>
              </a:rPr>
              <a:t>to </a:t>
            </a:r>
            <a:r>
              <a:rPr sz="2400" dirty="0">
                <a:latin typeface="Georgia"/>
                <a:cs typeface="Georgia"/>
              </a:rPr>
              <a:t>make </a:t>
            </a:r>
            <a:r>
              <a:rPr sz="2400" spc="-5" dirty="0">
                <a:latin typeface="Georgia"/>
                <a:cs typeface="Georgia"/>
              </a:rPr>
              <a:t>sure for compliance with basic guidelines </a:t>
            </a:r>
            <a:r>
              <a:rPr sz="2400" dirty="0">
                <a:latin typeface="Georgia"/>
                <a:cs typeface="Georgia"/>
              </a:rPr>
              <a:t>and  </a:t>
            </a:r>
            <a:r>
              <a:rPr sz="2400" spc="-5" dirty="0">
                <a:latin typeface="Georgia"/>
                <a:cs typeface="Georgia"/>
              </a:rPr>
              <a:t>further evaluated by different sections and advice can  </a:t>
            </a:r>
            <a:r>
              <a:rPr sz="2400" dirty="0">
                <a:latin typeface="Georgia"/>
                <a:cs typeface="Georgia"/>
              </a:rPr>
              <a:t>also </a:t>
            </a:r>
            <a:r>
              <a:rPr sz="2400" spc="-5" dirty="0">
                <a:latin typeface="Georgia"/>
                <a:cs typeface="Georgia"/>
              </a:rPr>
              <a:t>be sought </a:t>
            </a:r>
            <a:r>
              <a:rPr sz="2400" dirty="0">
                <a:latin typeface="Georgia"/>
                <a:cs typeface="Georgia"/>
              </a:rPr>
              <a:t>on key </a:t>
            </a:r>
            <a:r>
              <a:rPr sz="2400" spc="-5" dirty="0">
                <a:latin typeface="Georgia"/>
                <a:cs typeface="Georgia"/>
              </a:rPr>
              <a:t>issues to take final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decision.</a:t>
            </a:r>
            <a:endParaRPr sz="2400">
              <a:latin typeface="Georgia"/>
              <a:cs typeface="Georgia"/>
            </a:endParaRPr>
          </a:p>
          <a:p>
            <a:pPr marL="268605" marR="8255" indent="-256540" algn="just">
              <a:lnSpc>
                <a:spcPct val="11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company </a:t>
            </a:r>
            <a:r>
              <a:rPr sz="2400" dirty="0">
                <a:latin typeface="Georgia"/>
                <a:cs typeface="Georgia"/>
              </a:rPr>
              <a:t>can make </a:t>
            </a:r>
            <a:r>
              <a:rPr sz="2400" spc="-5" dirty="0">
                <a:latin typeface="Georgia"/>
                <a:cs typeface="Georgia"/>
              </a:rPr>
              <a:t>comments </a:t>
            </a:r>
            <a:r>
              <a:rPr sz="2400" dirty="0">
                <a:latin typeface="Georgia"/>
                <a:cs typeface="Georgia"/>
              </a:rPr>
              <a:t>on </a:t>
            </a:r>
            <a:r>
              <a:rPr sz="2400" spc="-5" dirty="0">
                <a:latin typeface="Georgia"/>
                <a:cs typeface="Georgia"/>
              </a:rPr>
              <a:t>the evaluation  report, </a:t>
            </a:r>
            <a:r>
              <a:rPr sz="2400" dirty="0">
                <a:latin typeface="Georgia"/>
                <a:cs typeface="Georgia"/>
              </a:rPr>
              <a:t>if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necessary.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9866" y="27813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5961" y="27813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2170" y="764286"/>
            <a:ext cx="3758565" cy="512445"/>
          </a:xfrm>
          <a:custGeom>
            <a:avLst/>
            <a:gdLst/>
            <a:ahLst/>
            <a:cxnLst/>
            <a:rect l="l" t="t" r="r" b="b"/>
            <a:pathLst>
              <a:path w="3758565" h="512444">
                <a:moveTo>
                  <a:pt x="3707003" y="0"/>
                </a:moveTo>
                <a:lnTo>
                  <a:pt x="51181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0"/>
                </a:lnTo>
                <a:lnTo>
                  <a:pt x="0" y="460883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1" y="512063"/>
                </a:lnTo>
                <a:lnTo>
                  <a:pt x="3707003" y="512063"/>
                </a:lnTo>
                <a:lnTo>
                  <a:pt x="3726894" y="508031"/>
                </a:lnTo>
                <a:lnTo>
                  <a:pt x="3743166" y="497046"/>
                </a:lnTo>
                <a:lnTo>
                  <a:pt x="3754151" y="480774"/>
                </a:lnTo>
                <a:lnTo>
                  <a:pt x="3758183" y="460883"/>
                </a:lnTo>
                <a:lnTo>
                  <a:pt x="3758183" y="51180"/>
                </a:lnTo>
                <a:lnTo>
                  <a:pt x="3754151" y="31289"/>
                </a:lnTo>
                <a:lnTo>
                  <a:pt x="3743166" y="15017"/>
                </a:lnTo>
                <a:lnTo>
                  <a:pt x="3726894" y="4032"/>
                </a:lnTo>
                <a:lnTo>
                  <a:pt x="3707003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476" y="790194"/>
            <a:ext cx="3415665" cy="4210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177290" marR="5080" indent="-1165225">
              <a:lnSpc>
                <a:spcPts val="1430"/>
              </a:lnSpc>
              <a:spcBef>
                <a:spcPts val="36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Preparation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&amp; submission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of Application to 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DSEB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TGA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22170" y="1307591"/>
            <a:ext cx="3758565" cy="738505"/>
            <a:chOff x="2122170" y="1307591"/>
            <a:chExt cx="3758565" cy="738505"/>
          </a:xfrm>
        </p:grpSpPr>
        <p:sp>
          <p:nvSpPr>
            <p:cNvPr id="6" name="object 6"/>
            <p:cNvSpPr/>
            <p:nvPr/>
          </p:nvSpPr>
          <p:spPr>
            <a:xfrm>
              <a:off x="3884676" y="1307591"/>
              <a:ext cx="231648" cy="193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2170" y="1533905"/>
              <a:ext cx="3758565" cy="512445"/>
            </a:xfrm>
            <a:custGeom>
              <a:avLst/>
              <a:gdLst/>
              <a:ahLst/>
              <a:cxnLst/>
              <a:rect l="l" t="t" r="r" b="b"/>
              <a:pathLst>
                <a:path w="3758565" h="512444">
                  <a:moveTo>
                    <a:pt x="3707003" y="0"/>
                  </a:moveTo>
                  <a:lnTo>
                    <a:pt x="51181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1"/>
                  </a:lnTo>
                  <a:lnTo>
                    <a:pt x="0" y="460883"/>
                  </a:lnTo>
                  <a:lnTo>
                    <a:pt x="4032" y="480774"/>
                  </a:lnTo>
                  <a:lnTo>
                    <a:pt x="15017" y="497046"/>
                  </a:lnTo>
                  <a:lnTo>
                    <a:pt x="31289" y="508031"/>
                  </a:lnTo>
                  <a:lnTo>
                    <a:pt x="51181" y="512064"/>
                  </a:lnTo>
                  <a:lnTo>
                    <a:pt x="3707003" y="512064"/>
                  </a:lnTo>
                  <a:lnTo>
                    <a:pt x="3726894" y="508031"/>
                  </a:lnTo>
                  <a:lnTo>
                    <a:pt x="3743166" y="497046"/>
                  </a:lnTo>
                  <a:lnTo>
                    <a:pt x="3754151" y="480774"/>
                  </a:lnTo>
                  <a:lnTo>
                    <a:pt x="3758183" y="460883"/>
                  </a:lnTo>
                  <a:lnTo>
                    <a:pt x="3758183" y="51181"/>
                  </a:lnTo>
                  <a:lnTo>
                    <a:pt x="3754151" y="31289"/>
                  </a:lnTo>
                  <a:lnTo>
                    <a:pt x="3743166" y="15017"/>
                  </a:lnTo>
                  <a:lnTo>
                    <a:pt x="3726894" y="4032"/>
                  </a:lnTo>
                  <a:lnTo>
                    <a:pt x="3707003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8385" y="1650873"/>
            <a:ext cx="33635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Application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reviewed by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entry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review</a:t>
            </a:r>
            <a:r>
              <a:rPr sz="14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team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2170" y="2077211"/>
            <a:ext cx="3758565" cy="738505"/>
            <a:chOff x="2122170" y="2077211"/>
            <a:chExt cx="3758565" cy="738505"/>
          </a:xfrm>
        </p:grpSpPr>
        <p:sp>
          <p:nvSpPr>
            <p:cNvPr id="10" name="object 10"/>
            <p:cNvSpPr/>
            <p:nvPr/>
          </p:nvSpPr>
          <p:spPr>
            <a:xfrm>
              <a:off x="3884676" y="2077211"/>
              <a:ext cx="231648" cy="193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2170" y="2303525"/>
              <a:ext cx="3758565" cy="512445"/>
            </a:xfrm>
            <a:custGeom>
              <a:avLst/>
              <a:gdLst/>
              <a:ahLst/>
              <a:cxnLst/>
              <a:rect l="l" t="t" r="r" b="b"/>
              <a:pathLst>
                <a:path w="3758565" h="512444">
                  <a:moveTo>
                    <a:pt x="3707003" y="0"/>
                  </a:moveTo>
                  <a:lnTo>
                    <a:pt x="51181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1"/>
                  </a:lnTo>
                  <a:lnTo>
                    <a:pt x="0" y="460883"/>
                  </a:lnTo>
                  <a:lnTo>
                    <a:pt x="4032" y="480774"/>
                  </a:lnTo>
                  <a:lnTo>
                    <a:pt x="15017" y="497046"/>
                  </a:lnTo>
                  <a:lnTo>
                    <a:pt x="31289" y="508031"/>
                  </a:lnTo>
                  <a:lnTo>
                    <a:pt x="51181" y="512063"/>
                  </a:lnTo>
                  <a:lnTo>
                    <a:pt x="3707003" y="512063"/>
                  </a:lnTo>
                  <a:lnTo>
                    <a:pt x="3726894" y="508031"/>
                  </a:lnTo>
                  <a:lnTo>
                    <a:pt x="3743166" y="497046"/>
                  </a:lnTo>
                  <a:lnTo>
                    <a:pt x="3754151" y="480774"/>
                  </a:lnTo>
                  <a:lnTo>
                    <a:pt x="3758183" y="460883"/>
                  </a:lnTo>
                  <a:lnTo>
                    <a:pt x="3758183" y="51181"/>
                  </a:lnTo>
                  <a:lnTo>
                    <a:pt x="3754151" y="31289"/>
                  </a:lnTo>
                  <a:lnTo>
                    <a:pt x="3743166" y="15017"/>
                  </a:lnTo>
                  <a:lnTo>
                    <a:pt x="3726894" y="4032"/>
                  </a:lnTo>
                  <a:lnTo>
                    <a:pt x="3707003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87420" y="1956917"/>
            <a:ext cx="2026920" cy="70358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85"/>
              </a:spcBef>
            </a:pPr>
            <a:r>
              <a:rPr sz="1400" i="1" spc="-5" dirty="0">
                <a:latin typeface="Georgia"/>
                <a:cs typeface="Georgia"/>
              </a:rPr>
              <a:t>Accepted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Evaluation of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028" y="1473453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Georgia"/>
                <a:cs typeface="Georgia"/>
              </a:rPr>
              <a:t>-</a:t>
            </a:r>
            <a:r>
              <a:rPr sz="1800" i="1" dirty="0">
                <a:latin typeface="Georgia"/>
                <a:cs typeface="Georgia"/>
              </a:rPr>
              <a:t>ve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9800" y="1708404"/>
            <a:ext cx="381000" cy="348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77761" y="1632966"/>
            <a:ext cx="1600200" cy="533400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0340">
              <a:lnSpc>
                <a:spcPts val="2039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Sent back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  <a:p>
            <a:pPr marL="3086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Applicant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7394" y="2846958"/>
            <a:ext cx="1329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Georgia"/>
                <a:cs typeface="Georgia"/>
              </a:rPr>
              <a:t>Within </a:t>
            </a:r>
            <a:r>
              <a:rPr sz="1400" i="1" spc="-5" dirty="0">
                <a:latin typeface="Georgia"/>
                <a:cs typeface="Georgia"/>
              </a:rPr>
              <a:t>225</a:t>
            </a:r>
            <a:r>
              <a:rPr sz="1400" i="1" spc="-95" dirty="0">
                <a:latin typeface="Georgia"/>
                <a:cs typeface="Georgia"/>
              </a:rPr>
              <a:t> </a:t>
            </a:r>
            <a:r>
              <a:rPr sz="1400" i="1" spc="-5" dirty="0">
                <a:latin typeface="Georgia"/>
                <a:cs typeface="Georgia"/>
              </a:rPr>
              <a:t>days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377" y="3388614"/>
            <a:ext cx="3886200" cy="591820"/>
          </a:xfrm>
          <a:custGeom>
            <a:avLst/>
            <a:gdLst/>
            <a:ahLst/>
            <a:cxnLst/>
            <a:rect l="l" t="t" r="r" b="b"/>
            <a:pathLst>
              <a:path w="3886200" h="591820">
                <a:moveTo>
                  <a:pt x="3827018" y="0"/>
                </a:moveTo>
                <a:lnTo>
                  <a:pt x="59131" y="0"/>
                </a:lnTo>
                <a:lnTo>
                  <a:pt x="36117" y="4639"/>
                </a:lnTo>
                <a:lnTo>
                  <a:pt x="17321" y="17303"/>
                </a:lnTo>
                <a:lnTo>
                  <a:pt x="4647" y="36111"/>
                </a:lnTo>
                <a:lnTo>
                  <a:pt x="0" y="59182"/>
                </a:lnTo>
                <a:lnTo>
                  <a:pt x="0" y="532130"/>
                </a:lnTo>
                <a:lnTo>
                  <a:pt x="4647" y="555200"/>
                </a:lnTo>
                <a:lnTo>
                  <a:pt x="17321" y="574008"/>
                </a:lnTo>
                <a:lnTo>
                  <a:pt x="36117" y="586672"/>
                </a:lnTo>
                <a:lnTo>
                  <a:pt x="59131" y="591312"/>
                </a:lnTo>
                <a:lnTo>
                  <a:pt x="3827018" y="591312"/>
                </a:lnTo>
                <a:lnTo>
                  <a:pt x="3850088" y="586672"/>
                </a:lnTo>
                <a:lnTo>
                  <a:pt x="3868896" y="574008"/>
                </a:lnTo>
                <a:lnTo>
                  <a:pt x="3881560" y="555200"/>
                </a:lnTo>
                <a:lnTo>
                  <a:pt x="3886200" y="532130"/>
                </a:lnTo>
                <a:lnTo>
                  <a:pt x="3886200" y="59182"/>
                </a:lnTo>
                <a:lnTo>
                  <a:pt x="3881560" y="36111"/>
                </a:lnTo>
                <a:lnTo>
                  <a:pt x="3868896" y="17303"/>
                </a:lnTo>
                <a:lnTo>
                  <a:pt x="3850088" y="4639"/>
                </a:lnTo>
                <a:lnTo>
                  <a:pt x="382701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0697" y="3545585"/>
            <a:ext cx="2315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Report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sent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to TGA</a:t>
            </a:r>
            <a:r>
              <a:rPr sz="1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delegates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8377" y="4015740"/>
            <a:ext cx="3886200" cy="849630"/>
            <a:chOff x="738377" y="4015740"/>
            <a:chExt cx="3886200" cy="849630"/>
          </a:xfrm>
        </p:grpSpPr>
        <p:sp>
          <p:nvSpPr>
            <p:cNvPr id="20" name="object 20"/>
            <p:cNvSpPr/>
            <p:nvPr/>
          </p:nvSpPr>
          <p:spPr>
            <a:xfrm>
              <a:off x="2546604" y="4015740"/>
              <a:ext cx="266700" cy="220979"/>
            </a:xfrm>
            <a:custGeom>
              <a:avLst/>
              <a:gdLst/>
              <a:ahLst/>
              <a:cxnLst/>
              <a:rect l="l" t="t" r="r" b="b"/>
              <a:pathLst>
                <a:path w="266700" h="220979">
                  <a:moveTo>
                    <a:pt x="213359" y="0"/>
                  </a:moveTo>
                  <a:lnTo>
                    <a:pt x="53339" y="0"/>
                  </a:lnTo>
                  <a:lnTo>
                    <a:pt x="53339" y="110490"/>
                  </a:lnTo>
                  <a:lnTo>
                    <a:pt x="0" y="110490"/>
                  </a:lnTo>
                  <a:lnTo>
                    <a:pt x="133350" y="220980"/>
                  </a:lnTo>
                  <a:lnTo>
                    <a:pt x="266700" y="110490"/>
                  </a:lnTo>
                  <a:lnTo>
                    <a:pt x="213359" y="11049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377" y="4274058"/>
              <a:ext cx="3886200" cy="591820"/>
            </a:xfrm>
            <a:custGeom>
              <a:avLst/>
              <a:gdLst/>
              <a:ahLst/>
              <a:cxnLst/>
              <a:rect l="l" t="t" r="r" b="b"/>
              <a:pathLst>
                <a:path w="3886200" h="591820">
                  <a:moveTo>
                    <a:pt x="3827018" y="0"/>
                  </a:moveTo>
                  <a:lnTo>
                    <a:pt x="59131" y="0"/>
                  </a:lnTo>
                  <a:lnTo>
                    <a:pt x="36117" y="4639"/>
                  </a:lnTo>
                  <a:lnTo>
                    <a:pt x="17321" y="17303"/>
                  </a:lnTo>
                  <a:lnTo>
                    <a:pt x="4647" y="36111"/>
                  </a:lnTo>
                  <a:lnTo>
                    <a:pt x="0" y="59182"/>
                  </a:lnTo>
                  <a:lnTo>
                    <a:pt x="0" y="532130"/>
                  </a:lnTo>
                  <a:lnTo>
                    <a:pt x="4647" y="555200"/>
                  </a:lnTo>
                  <a:lnTo>
                    <a:pt x="17321" y="574008"/>
                  </a:lnTo>
                  <a:lnTo>
                    <a:pt x="36117" y="586672"/>
                  </a:lnTo>
                  <a:lnTo>
                    <a:pt x="59131" y="591312"/>
                  </a:lnTo>
                  <a:lnTo>
                    <a:pt x="3827018" y="591312"/>
                  </a:lnTo>
                  <a:lnTo>
                    <a:pt x="3850088" y="586672"/>
                  </a:lnTo>
                  <a:lnTo>
                    <a:pt x="3868896" y="574008"/>
                  </a:lnTo>
                  <a:lnTo>
                    <a:pt x="3881560" y="555200"/>
                  </a:lnTo>
                  <a:lnTo>
                    <a:pt x="3886200" y="532130"/>
                  </a:lnTo>
                  <a:lnTo>
                    <a:pt x="3886200" y="59182"/>
                  </a:lnTo>
                  <a:lnTo>
                    <a:pt x="3881560" y="36111"/>
                  </a:lnTo>
                  <a:lnTo>
                    <a:pt x="3868896" y="17303"/>
                  </a:lnTo>
                  <a:lnTo>
                    <a:pt x="3850088" y="4639"/>
                  </a:lnTo>
                  <a:lnTo>
                    <a:pt x="382701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61261" y="4431538"/>
            <a:ext cx="2435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Delegates seek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advice of</a:t>
            </a:r>
            <a:r>
              <a:rPr sz="14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ADEC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8377" y="4901184"/>
            <a:ext cx="3886200" cy="849630"/>
            <a:chOff x="738377" y="4901184"/>
            <a:chExt cx="3886200" cy="849630"/>
          </a:xfrm>
        </p:grpSpPr>
        <p:sp>
          <p:nvSpPr>
            <p:cNvPr id="24" name="object 24"/>
            <p:cNvSpPr/>
            <p:nvPr/>
          </p:nvSpPr>
          <p:spPr>
            <a:xfrm>
              <a:off x="2546604" y="4901184"/>
              <a:ext cx="266700" cy="220979"/>
            </a:xfrm>
            <a:custGeom>
              <a:avLst/>
              <a:gdLst/>
              <a:ahLst/>
              <a:cxnLst/>
              <a:rect l="l" t="t" r="r" b="b"/>
              <a:pathLst>
                <a:path w="266700" h="220979">
                  <a:moveTo>
                    <a:pt x="213359" y="0"/>
                  </a:moveTo>
                  <a:lnTo>
                    <a:pt x="53339" y="0"/>
                  </a:lnTo>
                  <a:lnTo>
                    <a:pt x="53339" y="110490"/>
                  </a:lnTo>
                  <a:lnTo>
                    <a:pt x="0" y="110490"/>
                  </a:lnTo>
                  <a:lnTo>
                    <a:pt x="133350" y="220980"/>
                  </a:lnTo>
                  <a:lnTo>
                    <a:pt x="266700" y="110490"/>
                  </a:lnTo>
                  <a:lnTo>
                    <a:pt x="213359" y="11049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8377" y="5161026"/>
              <a:ext cx="3886200" cy="589915"/>
            </a:xfrm>
            <a:custGeom>
              <a:avLst/>
              <a:gdLst/>
              <a:ahLst/>
              <a:cxnLst/>
              <a:rect l="l" t="t" r="r" b="b"/>
              <a:pathLst>
                <a:path w="3886200" h="589914">
                  <a:moveTo>
                    <a:pt x="3827272" y="0"/>
                  </a:moveTo>
                  <a:lnTo>
                    <a:pt x="58978" y="0"/>
                  </a:lnTo>
                  <a:lnTo>
                    <a:pt x="36020" y="4635"/>
                  </a:lnTo>
                  <a:lnTo>
                    <a:pt x="17273" y="17272"/>
                  </a:lnTo>
                  <a:lnTo>
                    <a:pt x="4634" y="36004"/>
                  </a:lnTo>
                  <a:lnTo>
                    <a:pt x="0" y="58928"/>
                  </a:lnTo>
                  <a:lnTo>
                    <a:pt x="0" y="530809"/>
                  </a:lnTo>
                  <a:lnTo>
                    <a:pt x="4634" y="553767"/>
                  </a:lnTo>
                  <a:lnTo>
                    <a:pt x="17273" y="572514"/>
                  </a:lnTo>
                  <a:lnTo>
                    <a:pt x="36020" y="585153"/>
                  </a:lnTo>
                  <a:lnTo>
                    <a:pt x="58978" y="589788"/>
                  </a:lnTo>
                  <a:lnTo>
                    <a:pt x="3827272" y="589788"/>
                  </a:lnTo>
                  <a:lnTo>
                    <a:pt x="3850195" y="585153"/>
                  </a:lnTo>
                  <a:lnTo>
                    <a:pt x="3868928" y="572514"/>
                  </a:lnTo>
                  <a:lnTo>
                    <a:pt x="3881564" y="553767"/>
                  </a:lnTo>
                  <a:lnTo>
                    <a:pt x="3886200" y="530809"/>
                  </a:lnTo>
                  <a:lnTo>
                    <a:pt x="3886200" y="58928"/>
                  </a:lnTo>
                  <a:lnTo>
                    <a:pt x="3881564" y="36004"/>
                  </a:lnTo>
                  <a:lnTo>
                    <a:pt x="3868928" y="17272"/>
                  </a:lnTo>
                  <a:lnTo>
                    <a:pt x="3850195" y="4635"/>
                  </a:lnTo>
                  <a:lnTo>
                    <a:pt x="3827272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66596" y="5226558"/>
            <a:ext cx="3226435" cy="4210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463550" marR="5080" indent="-451484">
              <a:lnSpc>
                <a:spcPts val="1430"/>
              </a:lnSpc>
              <a:spcBef>
                <a:spcPts val="359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Delegates make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final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decision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noting</a:t>
            </a:r>
            <a:r>
              <a:rPr sz="14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any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recommendation from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ADEC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38377" y="5786628"/>
            <a:ext cx="3886200" cy="849630"/>
            <a:chOff x="738377" y="5786628"/>
            <a:chExt cx="3886200" cy="849630"/>
          </a:xfrm>
        </p:grpSpPr>
        <p:sp>
          <p:nvSpPr>
            <p:cNvPr id="28" name="object 28"/>
            <p:cNvSpPr/>
            <p:nvPr/>
          </p:nvSpPr>
          <p:spPr>
            <a:xfrm>
              <a:off x="2546604" y="5786628"/>
              <a:ext cx="266700" cy="222885"/>
            </a:xfrm>
            <a:custGeom>
              <a:avLst/>
              <a:gdLst/>
              <a:ahLst/>
              <a:cxnLst/>
              <a:rect l="l" t="t" r="r" b="b"/>
              <a:pathLst>
                <a:path w="266700" h="222885">
                  <a:moveTo>
                    <a:pt x="213359" y="0"/>
                  </a:moveTo>
                  <a:lnTo>
                    <a:pt x="53339" y="0"/>
                  </a:lnTo>
                  <a:lnTo>
                    <a:pt x="53339" y="111252"/>
                  </a:lnTo>
                  <a:lnTo>
                    <a:pt x="0" y="111252"/>
                  </a:lnTo>
                  <a:lnTo>
                    <a:pt x="133350" y="222504"/>
                  </a:lnTo>
                  <a:lnTo>
                    <a:pt x="266700" y="111252"/>
                  </a:lnTo>
                  <a:lnTo>
                    <a:pt x="213359" y="111252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8377" y="6046470"/>
              <a:ext cx="3886200" cy="589915"/>
            </a:xfrm>
            <a:custGeom>
              <a:avLst/>
              <a:gdLst/>
              <a:ahLst/>
              <a:cxnLst/>
              <a:rect l="l" t="t" r="r" b="b"/>
              <a:pathLst>
                <a:path w="3886200" h="589915">
                  <a:moveTo>
                    <a:pt x="3827272" y="0"/>
                  </a:moveTo>
                  <a:lnTo>
                    <a:pt x="58978" y="0"/>
                  </a:lnTo>
                  <a:lnTo>
                    <a:pt x="36020" y="4634"/>
                  </a:lnTo>
                  <a:lnTo>
                    <a:pt x="17273" y="17273"/>
                  </a:lnTo>
                  <a:lnTo>
                    <a:pt x="4634" y="36020"/>
                  </a:lnTo>
                  <a:lnTo>
                    <a:pt x="0" y="58978"/>
                  </a:lnTo>
                  <a:lnTo>
                    <a:pt x="0" y="530809"/>
                  </a:lnTo>
                  <a:lnTo>
                    <a:pt x="4634" y="553767"/>
                  </a:lnTo>
                  <a:lnTo>
                    <a:pt x="17273" y="572514"/>
                  </a:lnTo>
                  <a:lnTo>
                    <a:pt x="36020" y="585153"/>
                  </a:lnTo>
                  <a:lnTo>
                    <a:pt x="58978" y="589787"/>
                  </a:lnTo>
                  <a:lnTo>
                    <a:pt x="3827272" y="589787"/>
                  </a:lnTo>
                  <a:lnTo>
                    <a:pt x="3850195" y="585153"/>
                  </a:lnTo>
                  <a:lnTo>
                    <a:pt x="3868928" y="572514"/>
                  </a:lnTo>
                  <a:lnTo>
                    <a:pt x="3881564" y="553767"/>
                  </a:lnTo>
                  <a:lnTo>
                    <a:pt x="3886200" y="530809"/>
                  </a:lnTo>
                  <a:lnTo>
                    <a:pt x="3886200" y="58978"/>
                  </a:lnTo>
                  <a:lnTo>
                    <a:pt x="3881564" y="36020"/>
                  </a:lnTo>
                  <a:lnTo>
                    <a:pt x="3868928" y="17273"/>
                  </a:lnTo>
                  <a:lnTo>
                    <a:pt x="3850195" y="4634"/>
                  </a:lnTo>
                  <a:lnTo>
                    <a:pt x="3827272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87042" y="6203391"/>
            <a:ext cx="138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Approval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Drug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99531" y="2820161"/>
            <a:ext cx="3276600" cy="1305560"/>
            <a:chOff x="2699531" y="2820161"/>
            <a:chExt cx="3276600" cy="1305560"/>
          </a:xfrm>
        </p:grpSpPr>
        <p:sp>
          <p:nvSpPr>
            <p:cNvPr id="32" name="object 32"/>
            <p:cNvSpPr/>
            <p:nvPr/>
          </p:nvSpPr>
          <p:spPr>
            <a:xfrm>
              <a:off x="2699524" y="2820161"/>
              <a:ext cx="3266440" cy="1295400"/>
            </a:xfrm>
            <a:custGeom>
              <a:avLst/>
              <a:gdLst/>
              <a:ahLst/>
              <a:cxnLst/>
              <a:rect l="l" t="t" r="r" b="b"/>
              <a:pathLst>
                <a:path w="3266440" h="1295400">
                  <a:moveTo>
                    <a:pt x="2650909" y="426402"/>
                  </a:moveTo>
                  <a:lnTo>
                    <a:pt x="2650439" y="419138"/>
                  </a:lnTo>
                  <a:lnTo>
                    <a:pt x="2647264" y="412584"/>
                  </a:lnTo>
                  <a:lnTo>
                    <a:pt x="2641587" y="407543"/>
                  </a:lnTo>
                  <a:lnTo>
                    <a:pt x="2634462" y="405079"/>
                  </a:lnTo>
                  <a:lnTo>
                    <a:pt x="2627185" y="405549"/>
                  </a:lnTo>
                  <a:lnTo>
                    <a:pt x="2620594" y="408724"/>
                  </a:lnTo>
                  <a:lnTo>
                    <a:pt x="2615552" y="414401"/>
                  </a:lnTo>
                  <a:lnTo>
                    <a:pt x="2584437" y="467741"/>
                  </a:lnTo>
                  <a:lnTo>
                    <a:pt x="2584310" y="467969"/>
                  </a:lnTo>
                  <a:lnTo>
                    <a:pt x="2584437" y="307086"/>
                  </a:lnTo>
                  <a:lnTo>
                    <a:pt x="2584437" y="288036"/>
                  </a:lnTo>
                  <a:lnTo>
                    <a:pt x="2582938" y="280619"/>
                  </a:lnTo>
                  <a:lnTo>
                    <a:pt x="2578862" y="274561"/>
                  </a:lnTo>
                  <a:lnTo>
                    <a:pt x="2572804" y="270484"/>
                  </a:lnTo>
                  <a:lnTo>
                    <a:pt x="2565387" y="268986"/>
                  </a:lnTo>
                  <a:lnTo>
                    <a:pt x="1360411" y="268986"/>
                  </a:lnTo>
                  <a:lnTo>
                    <a:pt x="1360411" y="0"/>
                  </a:lnTo>
                  <a:lnTo>
                    <a:pt x="1328661" y="0"/>
                  </a:lnTo>
                  <a:lnTo>
                    <a:pt x="1322311" y="0"/>
                  </a:lnTo>
                  <a:lnTo>
                    <a:pt x="1290561" y="0"/>
                  </a:lnTo>
                  <a:lnTo>
                    <a:pt x="1290561" y="268986"/>
                  </a:lnTo>
                  <a:lnTo>
                    <a:pt x="85585" y="268986"/>
                  </a:lnTo>
                  <a:lnTo>
                    <a:pt x="78155" y="270484"/>
                  </a:lnTo>
                  <a:lnTo>
                    <a:pt x="72097" y="274561"/>
                  </a:lnTo>
                  <a:lnTo>
                    <a:pt x="68021" y="280619"/>
                  </a:lnTo>
                  <a:lnTo>
                    <a:pt x="66535" y="288036"/>
                  </a:lnTo>
                  <a:lnTo>
                    <a:pt x="66535" y="467753"/>
                  </a:lnTo>
                  <a:lnTo>
                    <a:pt x="35420" y="414401"/>
                  </a:lnTo>
                  <a:lnTo>
                    <a:pt x="30365" y="408724"/>
                  </a:lnTo>
                  <a:lnTo>
                    <a:pt x="23761" y="405549"/>
                  </a:lnTo>
                  <a:lnTo>
                    <a:pt x="16446" y="405079"/>
                  </a:lnTo>
                  <a:lnTo>
                    <a:pt x="9258" y="407543"/>
                  </a:lnTo>
                  <a:lnTo>
                    <a:pt x="3644" y="412584"/>
                  </a:lnTo>
                  <a:lnTo>
                    <a:pt x="495" y="419138"/>
                  </a:lnTo>
                  <a:lnTo>
                    <a:pt x="0" y="426402"/>
                  </a:lnTo>
                  <a:lnTo>
                    <a:pt x="2400" y="433578"/>
                  </a:lnTo>
                  <a:lnTo>
                    <a:pt x="85585" y="576072"/>
                  </a:lnTo>
                  <a:lnTo>
                    <a:pt x="107670" y="538226"/>
                  </a:lnTo>
                  <a:lnTo>
                    <a:pt x="168770" y="433578"/>
                  </a:lnTo>
                  <a:lnTo>
                    <a:pt x="171157" y="426402"/>
                  </a:lnTo>
                  <a:lnTo>
                    <a:pt x="170675" y="419138"/>
                  </a:lnTo>
                  <a:lnTo>
                    <a:pt x="167513" y="412584"/>
                  </a:lnTo>
                  <a:lnTo>
                    <a:pt x="161912" y="407543"/>
                  </a:lnTo>
                  <a:lnTo>
                    <a:pt x="154711" y="405079"/>
                  </a:lnTo>
                  <a:lnTo>
                    <a:pt x="147396" y="405549"/>
                  </a:lnTo>
                  <a:lnTo>
                    <a:pt x="140792" y="408724"/>
                  </a:lnTo>
                  <a:lnTo>
                    <a:pt x="135750" y="414401"/>
                  </a:lnTo>
                  <a:lnTo>
                    <a:pt x="104635" y="467753"/>
                  </a:lnTo>
                  <a:lnTo>
                    <a:pt x="85585" y="500405"/>
                  </a:lnTo>
                  <a:lnTo>
                    <a:pt x="104622" y="467753"/>
                  </a:lnTo>
                  <a:lnTo>
                    <a:pt x="104635" y="307086"/>
                  </a:lnTo>
                  <a:lnTo>
                    <a:pt x="1309611" y="307086"/>
                  </a:lnTo>
                  <a:lnTo>
                    <a:pt x="1317028" y="305600"/>
                  </a:lnTo>
                  <a:lnTo>
                    <a:pt x="1323086" y="301523"/>
                  </a:lnTo>
                  <a:lnTo>
                    <a:pt x="1325473" y="297967"/>
                  </a:lnTo>
                  <a:lnTo>
                    <a:pt x="1327873" y="301523"/>
                  </a:lnTo>
                  <a:lnTo>
                    <a:pt x="1333931" y="305600"/>
                  </a:lnTo>
                  <a:lnTo>
                    <a:pt x="1341361" y="307086"/>
                  </a:lnTo>
                  <a:lnTo>
                    <a:pt x="2546337" y="307086"/>
                  </a:lnTo>
                  <a:lnTo>
                    <a:pt x="2546337" y="467969"/>
                  </a:lnTo>
                  <a:lnTo>
                    <a:pt x="2546337" y="538226"/>
                  </a:lnTo>
                  <a:lnTo>
                    <a:pt x="2546210" y="467741"/>
                  </a:lnTo>
                  <a:lnTo>
                    <a:pt x="2515095" y="414401"/>
                  </a:lnTo>
                  <a:lnTo>
                    <a:pt x="2510104" y="408724"/>
                  </a:lnTo>
                  <a:lnTo>
                    <a:pt x="2503551" y="405549"/>
                  </a:lnTo>
                  <a:lnTo>
                    <a:pt x="2496248" y="405079"/>
                  </a:lnTo>
                  <a:lnTo>
                    <a:pt x="2489060" y="407543"/>
                  </a:lnTo>
                  <a:lnTo>
                    <a:pt x="2483434" y="412584"/>
                  </a:lnTo>
                  <a:lnTo>
                    <a:pt x="2480246" y="419138"/>
                  </a:lnTo>
                  <a:lnTo>
                    <a:pt x="2479751" y="426402"/>
                  </a:lnTo>
                  <a:lnTo>
                    <a:pt x="2482202" y="433578"/>
                  </a:lnTo>
                  <a:lnTo>
                    <a:pt x="2565387" y="576072"/>
                  </a:lnTo>
                  <a:lnTo>
                    <a:pt x="2587447" y="538226"/>
                  </a:lnTo>
                  <a:lnTo>
                    <a:pt x="2648445" y="433578"/>
                  </a:lnTo>
                  <a:lnTo>
                    <a:pt x="2650909" y="426402"/>
                  </a:lnTo>
                  <a:close/>
                </a:path>
                <a:path w="3266440" h="1295400">
                  <a:moveTo>
                    <a:pt x="3266173" y="647954"/>
                  </a:moveTo>
                  <a:lnTo>
                    <a:pt x="3260509" y="620014"/>
                  </a:lnTo>
                  <a:lnTo>
                    <a:pt x="3245091" y="597154"/>
                  </a:lnTo>
                  <a:lnTo>
                    <a:pt x="3222231" y="581736"/>
                  </a:lnTo>
                  <a:lnTo>
                    <a:pt x="3194291" y="576072"/>
                  </a:lnTo>
                  <a:lnTo>
                    <a:pt x="2565387" y="576072"/>
                  </a:lnTo>
                  <a:lnTo>
                    <a:pt x="2403843" y="576072"/>
                  </a:lnTo>
                  <a:lnTo>
                    <a:pt x="2375890" y="581736"/>
                  </a:lnTo>
                  <a:lnTo>
                    <a:pt x="2353043" y="597154"/>
                  </a:lnTo>
                  <a:lnTo>
                    <a:pt x="2337612" y="620014"/>
                  </a:lnTo>
                  <a:lnTo>
                    <a:pt x="2331961" y="647954"/>
                  </a:lnTo>
                  <a:lnTo>
                    <a:pt x="2331961" y="1223518"/>
                  </a:lnTo>
                  <a:lnTo>
                    <a:pt x="2337612" y="1251470"/>
                  </a:lnTo>
                  <a:lnTo>
                    <a:pt x="2353043" y="1274318"/>
                  </a:lnTo>
                  <a:lnTo>
                    <a:pt x="2375890" y="1289748"/>
                  </a:lnTo>
                  <a:lnTo>
                    <a:pt x="2403843" y="1295400"/>
                  </a:lnTo>
                  <a:lnTo>
                    <a:pt x="3194291" y="1295400"/>
                  </a:lnTo>
                  <a:lnTo>
                    <a:pt x="3222231" y="1289748"/>
                  </a:lnTo>
                  <a:lnTo>
                    <a:pt x="3245091" y="1274318"/>
                  </a:lnTo>
                  <a:lnTo>
                    <a:pt x="3260509" y="1251470"/>
                  </a:lnTo>
                  <a:lnTo>
                    <a:pt x="3266173" y="1223518"/>
                  </a:lnTo>
                  <a:lnTo>
                    <a:pt x="3266173" y="647954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31486" y="3396233"/>
              <a:ext cx="934719" cy="719455"/>
            </a:xfrm>
            <a:custGeom>
              <a:avLst/>
              <a:gdLst/>
              <a:ahLst/>
              <a:cxnLst/>
              <a:rect l="l" t="t" r="r" b="b"/>
              <a:pathLst>
                <a:path w="934720" h="719454">
                  <a:moveTo>
                    <a:pt x="0" y="71881"/>
                  </a:moveTo>
                  <a:lnTo>
                    <a:pt x="5659" y="43934"/>
                  </a:lnTo>
                  <a:lnTo>
                    <a:pt x="21082" y="21081"/>
                  </a:lnTo>
                  <a:lnTo>
                    <a:pt x="43934" y="5659"/>
                  </a:lnTo>
                  <a:lnTo>
                    <a:pt x="71881" y="0"/>
                  </a:lnTo>
                  <a:lnTo>
                    <a:pt x="862329" y="0"/>
                  </a:lnTo>
                  <a:lnTo>
                    <a:pt x="890277" y="5659"/>
                  </a:lnTo>
                  <a:lnTo>
                    <a:pt x="913129" y="21081"/>
                  </a:lnTo>
                  <a:lnTo>
                    <a:pt x="928552" y="43934"/>
                  </a:lnTo>
                  <a:lnTo>
                    <a:pt x="934212" y="71881"/>
                  </a:lnTo>
                  <a:lnTo>
                    <a:pt x="934212" y="647445"/>
                  </a:lnTo>
                  <a:lnTo>
                    <a:pt x="928552" y="675393"/>
                  </a:lnTo>
                  <a:lnTo>
                    <a:pt x="913129" y="698245"/>
                  </a:lnTo>
                  <a:lnTo>
                    <a:pt x="890277" y="713668"/>
                  </a:lnTo>
                  <a:lnTo>
                    <a:pt x="862329" y="719327"/>
                  </a:lnTo>
                  <a:lnTo>
                    <a:pt x="71881" y="719327"/>
                  </a:lnTo>
                  <a:lnTo>
                    <a:pt x="43934" y="713668"/>
                  </a:lnTo>
                  <a:lnTo>
                    <a:pt x="21082" y="698245"/>
                  </a:lnTo>
                  <a:lnTo>
                    <a:pt x="5659" y="675393"/>
                  </a:lnTo>
                  <a:lnTo>
                    <a:pt x="0" y="647445"/>
                  </a:lnTo>
                  <a:lnTo>
                    <a:pt x="0" y="7188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04638" y="3526282"/>
            <a:ext cx="788670" cy="4210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04775">
              <a:lnSpc>
                <a:spcPts val="1430"/>
              </a:lnSpc>
              <a:spcBef>
                <a:spcPts val="36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Sent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57900" y="3639311"/>
            <a:ext cx="198120" cy="231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9078" y="3396234"/>
            <a:ext cx="2575560" cy="719455"/>
          </a:xfrm>
          <a:custGeom>
            <a:avLst/>
            <a:gdLst/>
            <a:ahLst/>
            <a:cxnLst/>
            <a:rect l="l" t="t" r="r" b="b"/>
            <a:pathLst>
              <a:path w="2575559" h="719454">
                <a:moveTo>
                  <a:pt x="2503678" y="0"/>
                </a:moveTo>
                <a:lnTo>
                  <a:pt x="71882" y="0"/>
                </a:lnTo>
                <a:lnTo>
                  <a:pt x="43934" y="5659"/>
                </a:lnTo>
                <a:lnTo>
                  <a:pt x="21082" y="21081"/>
                </a:lnTo>
                <a:lnTo>
                  <a:pt x="5659" y="43934"/>
                </a:lnTo>
                <a:lnTo>
                  <a:pt x="0" y="71881"/>
                </a:lnTo>
                <a:lnTo>
                  <a:pt x="0" y="647445"/>
                </a:lnTo>
                <a:lnTo>
                  <a:pt x="5659" y="675393"/>
                </a:lnTo>
                <a:lnTo>
                  <a:pt x="21082" y="698245"/>
                </a:lnTo>
                <a:lnTo>
                  <a:pt x="43934" y="713668"/>
                </a:lnTo>
                <a:lnTo>
                  <a:pt x="71882" y="719327"/>
                </a:lnTo>
                <a:lnTo>
                  <a:pt x="2503678" y="719327"/>
                </a:lnTo>
                <a:lnTo>
                  <a:pt x="2531625" y="713668"/>
                </a:lnTo>
                <a:lnTo>
                  <a:pt x="2554478" y="698245"/>
                </a:lnTo>
                <a:lnTo>
                  <a:pt x="2569900" y="675393"/>
                </a:lnTo>
                <a:lnTo>
                  <a:pt x="2575560" y="647445"/>
                </a:lnTo>
                <a:lnTo>
                  <a:pt x="2575560" y="71881"/>
                </a:lnTo>
                <a:lnTo>
                  <a:pt x="2569900" y="43934"/>
                </a:lnTo>
                <a:lnTo>
                  <a:pt x="2554478" y="21081"/>
                </a:lnTo>
                <a:lnTo>
                  <a:pt x="2531625" y="5659"/>
                </a:lnTo>
                <a:lnTo>
                  <a:pt x="2503678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31991" y="3435222"/>
            <a:ext cx="2188210" cy="6026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algn="ctr">
              <a:lnSpc>
                <a:spcPts val="1430"/>
              </a:lnSpc>
              <a:spcBef>
                <a:spcPts val="36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Applicant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comments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1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report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submits 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supplementary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81700" y="2433827"/>
            <a:ext cx="1714500" cy="962025"/>
          </a:xfrm>
          <a:custGeom>
            <a:avLst/>
            <a:gdLst/>
            <a:ahLst/>
            <a:cxnLst/>
            <a:rect l="l" t="t" r="r" b="b"/>
            <a:pathLst>
              <a:path w="1714500" h="962025">
                <a:moveTo>
                  <a:pt x="164211" y="0"/>
                </a:moveTo>
                <a:lnTo>
                  <a:pt x="0" y="148971"/>
                </a:lnTo>
                <a:lnTo>
                  <a:pt x="164211" y="297814"/>
                </a:lnTo>
                <a:lnTo>
                  <a:pt x="164211" y="231012"/>
                </a:lnTo>
                <a:lnTo>
                  <a:pt x="1293749" y="231012"/>
                </a:lnTo>
                <a:lnTo>
                  <a:pt x="1339875" y="235144"/>
                </a:lnTo>
                <a:lnTo>
                  <a:pt x="1383283" y="247057"/>
                </a:lnTo>
                <a:lnTo>
                  <a:pt x="1423251" y="266027"/>
                </a:lnTo>
                <a:lnTo>
                  <a:pt x="1459054" y="291331"/>
                </a:lnTo>
                <a:lnTo>
                  <a:pt x="1489970" y="322247"/>
                </a:lnTo>
                <a:lnTo>
                  <a:pt x="1515274" y="358050"/>
                </a:lnTo>
                <a:lnTo>
                  <a:pt x="1534244" y="398018"/>
                </a:lnTo>
                <a:lnTo>
                  <a:pt x="1546157" y="441426"/>
                </a:lnTo>
                <a:lnTo>
                  <a:pt x="1550289" y="487552"/>
                </a:lnTo>
                <a:lnTo>
                  <a:pt x="1550289" y="961644"/>
                </a:lnTo>
                <a:lnTo>
                  <a:pt x="1714500" y="961644"/>
                </a:lnTo>
                <a:lnTo>
                  <a:pt x="1714500" y="487552"/>
                </a:lnTo>
                <a:lnTo>
                  <a:pt x="1711669" y="438477"/>
                </a:lnTo>
                <a:lnTo>
                  <a:pt x="1703389" y="391067"/>
                </a:lnTo>
                <a:lnTo>
                  <a:pt x="1689974" y="345636"/>
                </a:lnTo>
                <a:lnTo>
                  <a:pt x="1671740" y="302501"/>
                </a:lnTo>
                <a:lnTo>
                  <a:pt x="1649002" y="261977"/>
                </a:lnTo>
                <a:lnTo>
                  <a:pt x="1622076" y="224379"/>
                </a:lnTo>
                <a:lnTo>
                  <a:pt x="1591278" y="190023"/>
                </a:lnTo>
                <a:lnTo>
                  <a:pt x="1556922" y="159225"/>
                </a:lnTo>
                <a:lnTo>
                  <a:pt x="1519324" y="132299"/>
                </a:lnTo>
                <a:lnTo>
                  <a:pt x="1478800" y="109561"/>
                </a:lnTo>
                <a:lnTo>
                  <a:pt x="1435665" y="91327"/>
                </a:lnTo>
                <a:lnTo>
                  <a:pt x="1390234" y="77912"/>
                </a:lnTo>
                <a:lnTo>
                  <a:pt x="1342824" y="69632"/>
                </a:lnTo>
                <a:lnTo>
                  <a:pt x="1293749" y="66801"/>
                </a:lnTo>
                <a:lnTo>
                  <a:pt x="164211" y="66801"/>
                </a:lnTo>
                <a:lnTo>
                  <a:pt x="164211" y="0"/>
                </a:lnTo>
                <a:close/>
              </a:path>
            </a:pathLst>
          </a:custGeom>
          <a:solidFill>
            <a:srgbClr val="DBD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64658" y="4344161"/>
            <a:ext cx="3575685" cy="533400"/>
          </a:xfrm>
          <a:prstGeom prst="rect">
            <a:avLst/>
          </a:prstGeom>
          <a:solidFill>
            <a:srgbClr val="525389"/>
          </a:solidFill>
          <a:ln w="19811">
            <a:solidFill>
              <a:srgbClr val="3A3A6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2039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Applicant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has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opportunity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  <a:p>
            <a:pPr marL="310515">
              <a:lnSpc>
                <a:spcPts val="216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comment on delegates report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51247" y="4457700"/>
            <a:ext cx="612775" cy="266700"/>
          </a:xfrm>
          <a:custGeom>
            <a:avLst/>
            <a:gdLst/>
            <a:ahLst/>
            <a:cxnLst/>
            <a:rect l="l" t="t" r="r" b="b"/>
            <a:pathLst>
              <a:path w="612775" h="266700">
                <a:moveTo>
                  <a:pt x="479298" y="0"/>
                </a:moveTo>
                <a:lnTo>
                  <a:pt x="479298" y="66675"/>
                </a:lnTo>
                <a:lnTo>
                  <a:pt x="133350" y="66675"/>
                </a:lnTo>
                <a:lnTo>
                  <a:pt x="133350" y="0"/>
                </a:lnTo>
                <a:lnTo>
                  <a:pt x="0" y="133350"/>
                </a:lnTo>
                <a:lnTo>
                  <a:pt x="133350" y="266700"/>
                </a:lnTo>
                <a:lnTo>
                  <a:pt x="133350" y="200025"/>
                </a:lnTo>
                <a:lnTo>
                  <a:pt x="479298" y="200025"/>
                </a:lnTo>
                <a:lnTo>
                  <a:pt x="479298" y="266700"/>
                </a:lnTo>
                <a:lnTo>
                  <a:pt x="612648" y="133350"/>
                </a:lnTo>
                <a:lnTo>
                  <a:pt x="479298" y="0"/>
                </a:lnTo>
                <a:close/>
              </a:path>
            </a:pathLst>
          </a:custGeom>
          <a:solidFill>
            <a:srgbClr val="DBD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9887" y="406095"/>
            <a:ext cx="4560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Drug </a:t>
            </a:r>
            <a:r>
              <a:rPr sz="1800" b="1" spc="-5" dirty="0">
                <a:solidFill>
                  <a:srgbClr val="000000"/>
                </a:solidFill>
                <a:latin typeface="Georgia"/>
                <a:cs typeface="Georgia"/>
              </a:rPr>
              <a:t>Registration Process </a:t>
            </a: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in</a:t>
            </a:r>
            <a:r>
              <a:rPr sz="1800" b="1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Australia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611" y="2769489"/>
            <a:ext cx="1598295" cy="461645"/>
            <a:chOff x="809611" y="2769489"/>
            <a:chExt cx="1598295" cy="461645"/>
          </a:xfrm>
        </p:grpSpPr>
        <p:sp>
          <p:nvSpPr>
            <p:cNvPr id="3" name="object 3"/>
            <p:cNvSpPr/>
            <p:nvPr/>
          </p:nvSpPr>
          <p:spPr>
            <a:xfrm>
              <a:off x="809611" y="2775539"/>
              <a:ext cx="1597940" cy="455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5063" y="2775585"/>
              <a:ext cx="1546860" cy="403860"/>
            </a:xfrm>
            <a:custGeom>
              <a:avLst/>
              <a:gdLst/>
              <a:ahLst/>
              <a:cxnLst/>
              <a:rect l="l" t="t" r="r" b="b"/>
              <a:pathLst>
                <a:path w="1546860" h="403860">
                  <a:moveTo>
                    <a:pt x="1389722" y="1397"/>
                  </a:moveTo>
                  <a:lnTo>
                    <a:pt x="1359369" y="1397"/>
                  </a:lnTo>
                  <a:lnTo>
                    <a:pt x="1203794" y="397001"/>
                  </a:lnTo>
                  <a:lnTo>
                    <a:pt x="1280756" y="397001"/>
                  </a:lnTo>
                  <a:lnTo>
                    <a:pt x="1307934" y="317880"/>
                  </a:lnTo>
                  <a:lnTo>
                    <a:pt x="1515300" y="317880"/>
                  </a:lnTo>
                  <a:lnTo>
                    <a:pt x="1494286" y="264922"/>
                  </a:lnTo>
                  <a:lnTo>
                    <a:pt x="1327619" y="264922"/>
                  </a:lnTo>
                  <a:lnTo>
                    <a:pt x="1374609" y="120776"/>
                  </a:lnTo>
                  <a:lnTo>
                    <a:pt x="1437091" y="120776"/>
                  </a:lnTo>
                  <a:lnTo>
                    <a:pt x="1389722" y="1397"/>
                  </a:lnTo>
                  <a:close/>
                </a:path>
                <a:path w="1546860" h="403860">
                  <a:moveTo>
                    <a:pt x="1515300" y="317880"/>
                  </a:moveTo>
                  <a:lnTo>
                    <a:pt x="1441665" y="317880"/>
                  </a:lnTo>
                  <a:lnTo>
                    <a:pt x="1470240" y="397001"/>
                  </a:lnTo>
                  <a:lnTo>
                    <a:pt x="1546694" y="397001"/>
                  </a:lnTo>
                  <a:lnTo>
                    <a:pt x="1515300" y="317880"/>
                  </a:lnTo>
                  <a:close/>
                </a:path>
                <a:path w="1546860" h="403860">
                  <a:moveTo>
                    <a:pt x="1437091" y="120776"/>
                  </a:moveTo>
                  <a:lnTo>
                    <a:pt x="1374609" y="120776"/>
                  </a:lnTo>
                  <a:lnTo>
                    <a:pt x="1421472" y="264922"/>
                  </a:lnTo>
                  <a:lnTo>
                    <a:pt x="1494286" y="264922"/>
                  </a:lnTo>
                  <a:lnTo>
                    <a:pt x="1437091" y="120776"/>
                  </a:lnTo>
                  <a:close/>
                </a:path>
                <a:path w="1546860" h="403860">
                  <a:moveTo>
                    <a:pt x="1027812" y="155320"/>
                  </a:moveTo>
                  <a:lnTo>
                    <a:pt x="944841" y="155320"/>
                  </a:lnTo>
                  <a:lnTo>
                    <a:pt x="1134198" y="402336"/>
                  </a:lnTo>
                  <a:lnTo>
                    <a:pt x="1162392" y="402336"/>
                  </a:lnTo>
                  <a:lnTo>
                    <a:pt x="1162392" y="242188"/>
                  </a:lnTo>
                  <a:lnTo>
                    <a:pt x="1095844" y="242188"/>
                  </a:lnTo>
                  <a:lnTo>
                    <a:pt x="1027812" y="155320"/>
                  </a:lnTo>
                  <a:close/>
                </a:path>
                <a:path w="1546860" h="403860">
                  <a:moveTo>
                    <a:pt x="911440" y="6730"/>
                  </a:moveTo>
                  <a:lnTo>
                    <a:pt x="878166" y="6730"/>
                  </a:lnTo>
                  <a:lnTo>
                    <a:pt x="878166" y="397255"/>
                  </a:lnTo>
                  <a:lnTo>
                    <a:pt x="944841" y="397255"/>
                  </a:lnTo>
                  <a:lnTo>
                    <a:pt x="944841" y="155320"/>
                  </a:lnTo>
                  <a:lnTo>
                    <a:pt x="1027812" y="155320"/>
                  </a:lnTo>
                  <a:lnTo>
                    <a:pt x="911440" y="6730"/>
                  </a:lnTo>
                  <a:close/>
                </a:path>
                <a:path w="1546860" h="403860">
                  <a:moveTo>
                    <a:pt x="1162392" y="6730"/>
                  </a:moveTo>
                  <a:lnTo>
                    <a:pt x="1095844" y="6730"/>
                  </a:lnTo>
                  <a:lnTo>
                    <a:pt x="1095844" y="242188"/>
                  </a:lnTo>
                  <a:lnTo>
                    <a:pt x="1162392" y="242188"/>
                  </a:lnTo>
                  <a:lnTo>
                    <a:pt x="1162392" y="6730"/>
                  </a:lnTo>
                  <a:close/>
                </a:path>
                <a:path w="1546860" h="403860">
                  <a:moveTo>
                    <a:pt x="796378" y="6730"/>
                  </a:moveTo>
                  <a:lnTo>
                    <a:pt x="727163" y="6730"/>
                  </a:lnTo>
                  <a:lnTo>
                    <a:pt x="727163" y="397001"/>
                  </a:lnTo>
                  <a:lnTo>
                    <a:pt x="796378" y="397001"/>
                  </a:lnTo>
                  <a:lnTo>
                    <a:pt x="796378" y="6730"/>
                  </a:lnTo>
                  <a:close/>
                </a:path>
                <a:path w="1546860" h="403860">
                  <a:moveTo>
                    <a:pt x="421665" y="6730"/>
                  </a:moveTo>
                  <a:lnTo>
                    <a:pt x="352412" y="6730"/>
                  </a:lnTo>
                  <a:lnTo>
                    <a:pt x="352412" y="397001"/>
                  </a:lnTo>
                  <a:lnTo>
                    <a:pt x="421665" y="397001"/>
                  </a:lnTo>
                  <a:lnTo>
                    <a:pt x="421665" y="221234"/>
                  </a:lnTo>
                  <a:lnTo>
                    <a:pt x="645502" y="221234"/>
                  </a:lnTo>
                  <a:lnTo>
                    <a:pt x="645502" y="159638"/>
                  </a:lnTo>
                  <a:lnTo>
                    <a:pt x="421665" y="159638"/>
                  </a:lnTo>
                  <a:lnTo>
                    <a:pt x="421665" y="6730"/>
                  </a:lnTo>
                  <a:close/>
                </a:path>
                <a:path w="1546860" h="403860">
                  <a:moveTo>
                    <a:pt x="645502" y="221234"/>
                  </a:moveTo>
                  <a:lnTo>
                    <a:pt x="576922" y="221234"/>
                  </a:lnTo>
                  <a:lnTo>
                    <a:pt x="576922" y="397001"/>
                  </a:lnTo>
                  <a:lnTo>
                    <a:pt x="645502" y="397001"/>
                  </a:lnTo>
                  <a:lnTo>
                    <a:pt x="645502" y="221234"/>
                  </a:lnTo>
                  <a:close/>
                </a:path>
                <a:path w="1546860" h="403860">
                  <a:moveTo>
                    <a:pt x="645502" y="6730"/>
                  </a:moveTo>
                  <a:lnTo>
                    <a:pt x="576922" y="6730"/>
                  </a:lnTo>
                  <a:lnTo>
                    <a:pt x="576922" y="159638"/>
                  </a:lnTo>
                  <a:lnTo>
                    <a:pt x="645502" y="159638"/>
                  </a:lnTo>
                  <a:lnTo>
                    <a:pt x="645502" y="6730"/>
                  </a:lnTo>
                  <a:close/>
                </a:path>
                <a:path w="1546860" h="403860">
                  <a:moveTo>
                    <a:pt x="178752" y="0"/>
                  </a:moveTo>
                  <a:lnTo>
                    <a:pt x="107459" y="14573"/>
                  </a:lnTo>
                  <a:lnTo>
                    <a:pt x="50215" y="58292"/>
                  </a:lnTo>
                  <a:lnTo>
                    <a:pt x="12553" y="123539"/>
                  </a:lnTo>
                  <a:lnTo>
                    <a:pt x="3138" y="161520"/>
                  </a:lnTo>
                  <a:lnTo>
                    <a:pt x="0" y="203073"/>
                  </a:lnTo>
                  <a:lnTo>
                    <a:pt x="2831" y="247104"/>
                  </a:lnTo>
                  <a:lnTo>
                    <a:pt x="11323" y="286242"/>
                  </a:lnTo>
                  <a:lnTo>
                    <a:pt x="45288" y="349885"/>
                  </a:lnTo>
                  <a:lnTo>
                    <a:pt x="99706" y="390175"/>
                  </a:lnTo>
                  <a:lnTo>
                    <a:pt x="172364" y="403605"/>
                  </a:lnTo>
                  <a:lnTo>
                    <a:pt x="210792" y="400796"/>
                  </a:lnTo>
                  <a:lnTo>
                    <a:pt x="244294" y="392366"/>
                  </a:lnTo>
                  <a:lnTo>
                    <a:pt x="272866" y="378317"/>
                  </a:lnTo>
                  <a:lnTo>
                    <a:pt x="296506" y="358648"/>
                  </a:lnTo>
                  <a:lnTo>
                    <a:pt x="287005" y="342138"/>
                  </a:lnTo>
                  <a:lnTo>
                    <a:pt x="177965" y="342138"/>
                  </a:lnTo>
                  <a:lnTo>
                    <a:pt x="155057" y="339830"/>
                  </a:lnTo>
                  <a:lnTo>
                    <a:pt x="116494" y="321403"/>
                  </a:lnTo>
                  <a:lnTo>
                    <a:pt x="88188" y="285325"/>
                  </a:lnTo>
                  <a:lnTo>
                    <a:pt x="73738" y="235692"/>
                  </a:lnTo>
                  <a:lnTo>
                    <a:pt x="71932" y="205993"/>
                  </a:lnTo>
                  <a:lnTo>
                    <a:pt x="73880" y="176033"/>
                  </a:lnTo>
                  <a:lnTo>
                    <a:pt x="89463" y="124305"/>
                  </a:lnTo>
                  <a:lnTo>
                    <a:pt x="119781" y="84580"/>
                  </a:lnTo>
                  <a:lnTo>
                    <a:pt x="159743" y="64144"/>
                  </a:lnTo>
                  <a:lnTo>
                    <a:pt x="183019" y="61594"/>
                  </a:lnTo>
                  <a:lnTo>
                    <a:pt x="269183" y="61594"/>
                  </a:lnTo>
                  <a:lnTo>
                    <a:pt x="286118" y="27559"/>
                  </a:lnTo>
                  <a:lnTo>
                    <a:pt x="264320" y="15537"/>
                  </a:lnTo>
                  <a:lnTo>
                    <a:pt x="239160" y="6921"/>
                  </a:lnTo>
                  <a:lnTo>
                    <a:pt x="210637" y="1734"/>
                  </a:lnTo>
                  <a:lnTo>
                    <a:pt x="178752" y="0"/>
                  </a:lnTo>
                  <a:close/>
                </a:path>
                <a:path w="1546860" h="403860">
                  <a:moveTo>
                    <a:pt x="264274" y="302640"/>
                  </a:moveTo>
                  <a:lnTo>
                    <a:pt x="247191" y="319903"/>
                  </a:lnTo>
                  <a:lnTo>
                    <a:pt x="227110" y="332247"/>
                  </a:lnTo>
                  <a:lnTo>
                    <a:pt x="204034" y="339663"/>
                  </a:lnTo>
                  <a:lnTo>
                    <a:pt x="177965" y="342138"/>
                  </a:lnTo>
                  <a:lnTo>
                    <a:pt x="287005" y="342138"/>
                  </a:lnTo>
                  <a:lnTo>
                    <a:pt x="264274" y="302640"/>
                  </a:lnTo>
                  <a:close/>
                </a:path>
                <a:path w="1546860" h="403860">
                  <a:moveTo>
                    <a:pt x="269183" y="61594"/>
                  </a:moveTo>
                  <a:lnTo>
                    <a:pt x="183019" y="61594"/>
                  </a:lnTo>
                  <a:lnTo>
                    <a:pt x="206963" y="63047"/>
                  </a:lnTo>
                  <a:lnTo>
                    <a:pt x="227377" y="67405"/>
                  </a:lnTo>
                  <a:lnTo>
                    <a:pt x="244263" y="74668"/>
                  </a:lnTo>
                  <a:lnTo>
                    <a:pt x="257619" y="84836"/>
                  </a:lnTo>
                  <a:lnTo>
                    <a:pt x="269183" y="61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5063" y="2775585"/>
              <a:ext cx="1546860" cy="403860"/>
            </a:xfrm>
            <a:custGeom>
              <a:avLst/>
              <a:gdLst/>
              <a:ahLst/>
              <a:cxnLst/>
              <a:rect l="l" t="t" r="r" b="b"/>
              <a:pathLst>
                <a:path w="1546860" h="403860">
                  <a:moveTo>
                    <a:pt x="1374609" y="120776"/>
                  </a:moveTo>
                  <a:lnTo>
                    <a:pt x="1327619" y="264922"/>
                  </a:lnTo>
                  <a:lnTo>
                    <a:pt x="1421472" y="264922"/>
                  </a:lnTo>
                  <a:lnTo>
                    <a:pt x="1374609" y="120776"/>
                  </a:lnTo>
                  <a:close/>
                </a:path>
                <a:path w="1546860" h="403860">
                  <a:moveTo>
                    <a:pt x="878166" y="6730"/>
                  </a:moveTo>
                  <a:lnTo>
                    <a:pt x="911440" y="6730"/>
                  </a:lnTo>
                  <a:lnTo>
                    <a:pt x="1095844" y="242188"/>
                  </a:lnTo>
                  <a:lnTo>
                    <a:pt x="1095844" y="6730"/>
                  </a:lnTo>
                  <a:lnTo>
                    <a:pt x="1162392" y="6730"/>
                  </a:lnTo>
                  <a:lnTo>
                    <a:pt x="1162392" y="402336"/>
                  </a:lnTo>
                  <a:lnTo>
                    <a:pt x="1134198" y="402336"/>
                  </a:lnTo>
                  <a:lnTo>
                    <a:pt x="944841" y="155320"/>
                  </a:lnTo>
                  <a:lnTo>
                    <a:pt x="944841" y="397255"/>
                  </a:lnTo>
                  <a:lnTo>
                    <a:pt x="878166" y="397255"/>
                  </a:lnTo>
                  <a:lnTo>
                    <a:pt x="878166" y="6730"/>
                  </a:lnTo>
                  <a:close/>
                </a:path>
                <a:path w="1546860" h="403860">
                  <a:moveTo>
                    <a:pt x="727163" y="6730"/>
                  </a:moveTo>
                  <a:lnTo>
                    <a:pt x="796378" y="6730"/>
                  </a:lnTo>
                  <a:lnTo>
                    <a:pt x="796378" y="397001"/>
                  </a:lnTo>
                  <a:lnTo>
                    <a:pt x="727163" y="397001"/>
                  </a:lnTo>
                  <a:lnTo>
                    <a:pt x="727163" y="6730"/>
                  </a:lnTo>
                  <a:close/>
                </a:path>
                <a:path w="1546860" h="403860">
                  <a:moveTo>
                    <a:pt x="352412" y="6730"/>
                  </a:moveTo>
                  <a:lnTo>
                    <a:pt x="421665" y="6730"/>
                  </a:lnTo>
                  <a:lnTo>
                    <a:pt x="421665" y="159638"/>
                  </a:lnTo>
                  <a:lnTo>
                    <a:pt x="576922" y="159638"/>
                  </a:lnTo>
                  <a:lnTo>
                    <a:pt x="576922" y="6730"/>
                  </a:lnTo>
                  <a:lnTo>
                    <a:pt x="645502" y="6730"/>
                  </a:lnTo>
                  <a:lnTo>
                    <a:pt x="645502" y="397001"/>
                  </a:lnTo>
                  <a:lnTo>
                    <a:pt x="576922" y="397001"/>
                  </a:lnTo>
                  <a:lnTo>
                    <a:pt x="576922" y="221234"/>
                  </a:lnTo>
                  <a:lnTo>
                    <a:pt x="421665" y="221234"/>
                  </a:lnTo>
                  <a:lnTo>
                    <a:pt x="421665" y="397001"/>
                  </a:lnTo>
                  <a:lnTo>
                    <a:pt x="352412" y="397001"/>
                  </a:lnTo>
                  <a:lnTo>
                    <a:pt x="352412" y="6730"/>
                  </a:lnTo>
                  <a:close/>
                </a:path>
                <a:path w="1546860" h="403860">
                  <a:moveTo>
                    <a:pt x="1359369" y="1397"/>
                  </a:moveTo>
                  <a:lnTo>
                    <a:pt x="1389722" y="1397"/>
                  </a:lnTo>
                  <a:lnTo>
                    <a:pt x="1546694" y="397001"/>
                  </a:lnTo>
                  <a:lnTo>
                    <a:pt x="1470240" y="397001"/>
                  </a:lnTo>
                  <a:lnTo>
                    <a:pt x="1441665" y="317880"/>
                  </a:lnTo>
                  <a:lnTo>
                    <a:pt x="1307934" y="317880"/>
                  </a:lnTo>
                  <a:lnTo>
                    <a:pt x="1280756" y="397001"/>
                  </a:lnTo>
                  <a:lnTo>
                    <a:pt x="1203794" y="397001"/>
                  </a:lnTo>
                  <a:lnTo>
                    <a:pt x="1359369" y="1397"/>
                  </a:lnTo>
                  <a:close/>
                </a:path>
                <a:path w="1546860" h="403860">
                  <a:moveTo>
                    <a:pt x="178752" y="0"/>
                  </a:moveTo>
                  <a:lnTo>
                    <a:pt x="210637" y="1734"/>
                  </a:lnTo>
                  <a:lnTo>
                    <a:pt x="239160" y="6921"/>
                  </a:lnTo>
                  <a:lnTo>
                    <a:pt x="264320" y="15537"/>
                  </a:lnTo>
                  <a:lnTo>
                    <a:pt x="286118" y="27559"/>
                  </a:lnTo>
                  <a:lnTo>
                    <a:pt x="257619" y="84836"/>
                  </a:lnTo>
                  <a:lnTo>
                    <a:pt x="244263" y="74668"/>
                  </a:lnTo>
                  <a:lnTo>
                    <a:pt x="227377" y="67405"/>
                  </a:lnTo>
                  <a:lnTo>
                    <a:pt x="206963" y="63047"/>
                  </a:lnTo>
                  <a:lnTo>
                    <a:pt x="183019" y="61594"/>
                  </a:lnTo>
                  <a:lnTo>
                    <a:pt x="159743" y="64144"/>
                  </a:lnTo>
                  <a:lnTo>
                    <a:pt x="119781" y="84580"/>
                  </a:lnTo>
                  <a:lnTo>
                    <a:pt x="89463" y="124305"/>
                  </a:lnTo>
                  <a:lnTo>
                    <a:pt x="73880" y="176033"/>
                  </a:lnTo>
                  <a:lnTo>
                    <a:pt x="71932" y="205993"/>
                  </a:lnTo>
                  <a:lnTo>
                    <a:pt x="73738" y="235692"/>
                  </a:lnTo>
                  <a:lnTo>
                    <a:pt x="88188" y="285325"/>
                  </a:lnTo>
                  <a:lnTo>
                    <a:pt x="116494" y="321403"/>
                  </a:lnTo>
                  <a:lnTo>
                    <a:pt x="155057" y="339830"/>
                  </a:lnTo>
                  <a:lnTo>
                    <a:pt x="177965" y="342138"/>
                  </a:lnTo>
                  <a:lnTo>
                    <a:pt x="204034" y="339663"/>
                  </a:lnTo>
                  <a:lnTo>
                    <a:pt x="227110" y="332247"/>
                  </a:lnTo>
                  <a:lnTo>
                    <a:pt x="247191" y="319903"/>
                  </a:lnTo>
                  <a:lnTo>
                    <a:pt x="264274" y="302640"/>
                  </a:lnTo>
                  <a:lnTo>
                    <a:pt x="296506" y="358648"/>
                  </a:lnTo>
                  <a:lnTo>
                    <a:pt x="272866" y="378317"/>
                  </a:lnTo>
                  <a:lnTo>
                    <a:pt x="244294" y="392366"/>
                  </a:lnTo>
                  <a:lnTo>
                    <a:pt x="210792" y="400796"/>
                  </a:lnTo>
                  <a:lnTo>
                    <a:pt x="172364" y="403605"/>
                  </a:lnTo>
                  <a:lnTo>
                    <a:pt x="133754" y="400248"/>
                  </a:lnTo>
                  <a:lnTo>
                    <a:pt x="70217" y="373387"/>
                  </a:lnTo>
                  <a:lnTo>
                    <a:pt x="25476" y="320498"/>
                  </a:lnTo>
                  <a:lnTo>
                    <a:pt x="2831" y="247104"/>
                  </a:lnTo>
                  <a:lnTo>
                    <a:pt x="0" y="203073"/>
                  </a:lnTo>
                  <a:lnTo>
                    <a:pt x="3138" y="161520"/>
                  </a:lnTo>
                  <a:lnTo>
                    <a:pt x="12553" y="123539"/>
                  </a:lnTo>
                  <a:lnTo>
                    <a:pt x="50215" y="58292"/>
                  </a:lnTo>
                  <a:lnTo>
                    <a:pt x="107459" y="14573"/>
                  </a:lnTo>
                  <a:lnTo>
                    <a:pt x="141350" y="3643"/>
                  </a:lnTo>
                  <a:lnTo>
                    <a:pt x="178752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438" y="27813"/>
            <a:ext cx="27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3276600"/>
            <a:ext cx="4114800" cy="358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180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260" dirty="0"/>
              <a:t> </a:t>
            </a:r>
            <a:r>
              <a:rPr sz="4000" spc="-5" dirty="0"/>
              <a:t>Agency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82521"/>
            <a:ext cx="6283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State </a:t>
            </a:r>
            <a:r>
              <a:rPr sz="2400" dirty="0">
                <a:latin typeface="Georgia"/>
                <a:cs typeface="Georgia"/>
              </a:rPr>
              <a:t>Food and </a:t>
            </a:r>
            <a:r>
              <a:rPr sz="2400" spc="-5" dirty="0">
                <a:latin typeface="Georgia"/>
                <a:cs typeface="Georgia"/>
              </a:rPr>
              <a:t>Drug </a:t>
            </a:r>
            <a:r>
              <a:rPr sz="2400" dirty="0">
                <a:latin typeface="Georgia"/>
                <a:cs typeface="Georgia"/>
              </a:rPr>
              <a:t>Administration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(SFDA)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461926"/>
            <a:ext cx="7961630" cy="21316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75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Provincial </a:t>
            </a:r>
            <a:r>
              <a:rPr sz="2400" spc="-5" dirty="0">
                <a:latin typeface="Georgia"/>
                <a:cs typeface="Georgia"/>
              </a:rPr>
              <a:t>Drug </a:t>
            </a:r>
            <a:r>
              <a:rPr sz="2400" dirty="0">
                <a:latin typeface="Georgia"/>
                <a:cs typeface="Georgia"/>
              </a:rPr>
              <a:t>Administration </a:t>
            </a:r>
            <a:r>
              <a:rPr sz="2400" spc="-5" dirty="0">
                <a:latin typeface="Georgia"/>
                <a:cs typeface="Georgia"/>
              </a:rPr>
              <a:t>Authorities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(PDAAs)</a:t>
            </a:r>
            <a:endParaRPr sz="2400">
              <a:latin typeface="Georgia"/>
              <a:cs typeface="Georgia"/>
            </a:endParaRPr>
          </a:p>
          <a:p>
            <a:pPr marL="561340" marR="5080" indent="-247650">
              <a:lnSpc>
                <a:spcPct val="110000"/>
              </a:lnSpc>
              <a:spcBef>
                <a:spcPts val="330"/>
              </a:spcBef>
              <a:tabLst>
                <a:tab pos="561340" algn="l"/>
                <a:tab pos="1844675" algn="l"/>
                <a:tab pos="2411730" algn="l"/>
                <a:tab pos="3324860" algn="l"/>
                <a:tab pos="3738879" algn="l"/>
                <a:tab pos="4304665" algn="l"/>
                <a:tab pos="5298440" algn="l"/>
                <a:tab pos="6280150" algn="l"/>
                <a:tab pos="6694805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O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g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an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i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ze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</a:t>
            </a:r>
            <a:r>
              <a:rPr sz="2200" spc="5" dirty="0">
                <a:solidFill>
                  <a:srgbClr val="438085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work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s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of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th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f</a:t>
            </a:r>
            <a:r>
              <a:rPr sz="2200" spc="5" dirty="0">
                <a:solidFill>
                  <a:srgbClr val="438085"/>
                </a:solidFill>
                <a:latin typeface="Georgia"/>
                <a:cs typeface="Georgia"/>
              </a:rPr>
              <a:t>o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rmal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review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of</a:t>
            </a:r>
            <a:r>
              <a:rPr sz="22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submi</a:t>
            </a:r>
            <a:r>
              <a:rPr sz="2200" spc="5" dirty="0">
                <a:solidFill>
                  <a:srgbClr val="438085"/>
                </a:solidFill>
                <a:latin typeface="Georgia"/>
                <a:cs typeface="Georgia"/>
              </a:rPr>
              <a:t>t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ted  materials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55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Centre for Drug Evaluation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(CDE)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95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Evaluate the submitted</a:t>
            </a:r>
            <a:r>
              <a:rPr sz="24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information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7109" y="27813"/>
            <a:ext cx="23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2286000"/>
            <a:ext cx="7696200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5012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Drug </a:t>
            </a:r>
            <a:r>
              <a:rPr sz="4000" spc="-5" dirty="0"/>
              <a:t>Approval</a:t>
            </a:r>
            <a:r>
              <a:rPr sz="4000" spc="-265" dirty="0"/>
              <a:t> </a:t>
            </a:r>
            <a:r>
              <a:rPr sz="4000" spc="-30" dirty="0"/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6730"/>
            <a:ext cx="7966075" cy="475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6985" indent="-256540" algn="just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After formal review, the </a:t>
            </a:r>
            <a:r>
              <a:rPr sz="2000" dirty="0">
                <a:latin typeface="Georgia"/>
                <a:cs typeface="Georgia"/>
              </a:rPr>
              <a:t>PDAAs </a:t>
            </a:r>
            <a:r>
              <a:rPr sz="2000" spc="-5" dirty="0">
                <a:latin typeface="Georgia"/>
                <a:cs typeface="Georgia"/>
              </a:rPr>
              <a:t>send the qualified applications </a:t>
            </a:r>
            <a:r>
              <a:rPr sz="2000" dirty="0">
                <a:latin typeface="Georgia"/>
                <a:cs typeface="Georgia"/>
              </a:rPr>
              <a:t>to  </a:t>
            </a:r>
            <a:r>
              <a:rPr sz="2000" spc="-5" dirty="0">
                <a:latin typeface="Georgia"/>
                <a:cs typeface="Georgia"/>
              </a:rPr>
              <a:t>the SFDA for further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review.</a:t>
            </a:r>
            <a:endParaRPr sz="2000">
              <a:latin typeface="Georgia"/>
              <a:cs typeface="Georgia"/>
            </a:endParaRPr>
          </a:p>
          <a:p>
            <a:pPr marL="268605" marR="889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The import </a:t>
            </a:r>
            <a:r>
              <a:rPr sz="2000" spc="-5" dirty="0">
                <a:latin typeface="Georgia"/>
                <a:cs typeface="Georgia"/>
              </a:rPr>
              <a:t>drug </a:t>
            </a:r>
            <a:r>
              <a:rPr sz="2000" dirty="0">
                <a:latin typeface="Georgia"/>
                <a:cs typeface="Georgia"/>
              </a:rPr>
              <a:t>registration </a:t>
            </a:r>
            <a:r>
              <a:rPr sz="2000" spc="-5" dirty="0">
                <a:latin typeface="Georgia"/>
                <a:cs typeface="Georgia"/>
              </a:rPr>
              <a:t>application should </a:t>
            </a:r>
            <a:r>
              <a:rPr sz="2000" dirty="0">
                <a:latin typeface="Georgia"/>
                <a:cs typeface="Georgia"/>
              </a:rPr>
              <a:t>be </a:t>
            </a:r>
            <a:r>
              <a:rPr sz="2000" spc="-5" dirty="0">
                <a:latin typeface="Georgia"/>
                <a:cs typeface="Georgia"/>
              </a:rPr>
              <a:t>directly  </a:t>
            </a:r>
            <a:r>
              <a:rPr sz="2000" dirty="0">
                <a:latin typeface="Georgia"/>
                <a:cs typeface="Georgia"/>
              </a:rPr>
              <a:t>submitted to </a:t>
            </a:r>
            <a:r>
              <a:rPr sz="2000" spc="-5" dirty="0">
                <a:latin typeface="Georgia"/>
                <a:cs typeface="Georgia"/>
              </a:rPr>
              <a:t>SFDA </a:t>
            </a:r>
            <a:r>
              <a:rPr sz="2000" dirty="0">
                <a:latin typeface="Georgia"/>
                <a:cs typeface="Georgia"/>
              </a:rPr>
              <a:t>by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applicant.</a:t>
            </a:r>
            <a:endParaRPr sz="2000">
              <a:latin typeface="Georgia"/>
              <a:cs typeface="Georgia"/>
            </a:endParaRPr>
          </a:p>
          <a:p>
            <a:pPr marL="268605" marR="698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SFDA’s Department of Drug Registration carefully reviews the  completeness of the submitted </a:t>
            </a:r>
            <a:r>
              <a:rPr sz="2000" dirty="0">
                <a:latin typeface="Georgia"/>
                <a:cs typeface="Georgia"/>
              </a:rPr>
              <a:t>materials, </a:t>
            </a:r>
            <a:r>
              <a:rPr sz="2000" spc="-5" dirty="0">
                <a:latin typeface="Georgia"/>
                <a:cs typeface="Georgia"/>
              </a:rPr>
              <a:t>files the qualified  </a:t>
            </a:r>
            <a:r>
              <a:rPr sz="2000" dirty="0">
                <a:latin typeface="Georgia"/>
                <a:cs typeface="Georgia"/>
              </a:rPr>
              <a:t>applications and </a:t>
            </a:r>
            <a:r>
              <a:rPr sz="2000" spc="-5" dirty="0">
                <a:latin typeface="Georgia"/>
                <a:cs typeface="Georgia"/>
              </a:rPr>
              <a:t>transmits </a:t>
            </a:r>
            <a:r>
              <a:rPr sz="2000" dirty="0">
                <a:latin typeface="Georgia"/>
                <a:cs typeface="Georgia"/>
              </a:rPr>
              <a:t>all </a:t>
            </a:r>
            <a:r>
              <a:rPr sz="2000" spc="-5" dirty="0">
                <a:latin typeface="Georgia"/>
                <a:cs typeface="Georgia"/>
              </a:rPr>
              <a:t>the materials of qualified applications  </a:t>
            </a:r>
            <a:r>
              <a:rPr sz="2000" dirty="0">
                <a:latin typeface="Georgia"/>
                <a:cs typeface="Georgia"/>
              </a:rPr>
              <a:t>to </a:t>
            </a:r>
            <a:r>
              <a:rPr sz="2000" spc="-5" dirty="0">
                <a:latin typeface="Georgia"/>
                <a:cs typeface="Georgia"/>
              </a:rPr>
              <a:t>the directly </a:t>
            </a:r>
            <a:r>
              <a:rPr sz="2000" dirty="0">
                <a:latin typeface="Georgia"/>
                <a:cs typeface="Georgia"/>
              </a:rPr>
              <a:t>attached to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SFDA.</a:t>
            </a:r>
            <a:endParaRPr sz="2000">
              <a:latin typeface="Georgia"/>
              <a:cs typeface="Georgia"/>
            </a:endParaRPr>
          </a:p>
          <a:p>
            <a:pPr marL="268605" marR="762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CDE determine </a:t>
            </a:r>
            <a:r>
              <a:rPr sz="2000" spc="-10" dirty="0">
                <a:latin typeface="Georgia"/>
                <a:cs typeface="Georgia"/>
              </a:rPr>
              <a:t>whether </a:t>
            </a:r>
            <a:r>
              <a:rPr sz="2000" spc="-5" dirty="0">
                <a:latin typeface="Georgia"/>
                <a:cs typeface="Georgia"/>
              </a:rPr>
              <a:t>the safety </a:t>
            </a:r>
            <a:r>
              <a:rPr sz="2000" spc="5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effectiveness </a:t>
            </a:r>
            <a:r>
              <a:rPr sz="2000" dirty="0">
                <a:latin typeface="Georgia"/>
                <a:cs typeface="Georgia"/>
              </a:rPr>
              <a:t>information  </a:t>
            </a:r>
            <a:r>
              <a:rPr sz="2000" spc="-5" dirty="0">
                <a:latin typeface="Georgia"/>
                <a:cs typeface="Georgia"/>
              </a:rPr>
              <a:t>submitted for </a:t>
            </a:r>
            <a:r>
              <a:rPr sz="2000" dirty="0">
                <a:latin typeface="Georgia"/>
                <a:cs typeface="Georgia"/>
              </a:rPr>
              <a:t>a new drug are adequate </a:t>
            </a:r>
            <a:r>
              <a:rPr sz="2000" spc="-5" dirty="0">
                <a:latin typeface="Georgia"/>
                <a:cs typeface="Georgia"/>
              </a:rPr>
              <a:t>for manufacturing </a:t>
            </a:r>
            <a:r>
              <a:rPr sz="2000" dirty="0">
                <a:latin typeface="Georgia"/>
                <a:cs typeface="Georgia"/>
              </a:rPr>
              <a:t>and  marketing </a:t>
            </a:r>
            <a:r>
              <a:rPr sz="2000" spc="-5" dirty="0">
                <a:latin typeface="Georgia"/>
                <a:cs typeface="Georgia"/>
              </a:rPr>
              <a:t>approval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send the report </a:t>
            </a:r>
            <a:r>
              <a:rPr sz="2000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review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SFDA.</a:t>
            </a:r>
            <a:endParaRPr sz="20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30200" algn="l"/>
              </a:tabLst>
            </a:pPr>
            <a:r>
              <a:rPr dirty="0"/>
              <a:t>	</a:t>
            </a:r>
            <a:r>
              <a:rPr sz="2000" spc="-5" dirty="0">
                <a:latin typeface="Georgia"/>
                <a:cs typeface="Georgia"/>
              </a:rPr>
              <a:t>SFDA </a:t>
            </a:r>
            <a:r>
              <a:rPr sz="2000" dirty="0">
                <a:latin typeface="Georgia"/>
                <a:cs typeface="Georgia"/>
              </a:rPr>
              <a:t>carefully </a:t>
            </a:r>
            <a:r>
              <a:rPr sz="2000" spc="-5" dirty="0">
                <a:latin typeface="Georgia"/>
                <a:cs typeface="Georgia"/>
              </a:rPr>
              <a:t>considers the </a:t>
            </a:r>
            <a:r>
              <a:rPr sz="2000" dirty="0">
                <a:latin typeface="Georgia"/>
                <a:cs typeface="Georgia"/>
              </a:rPr>
              <a:t>recommendations </a:t>
            </a:r>
            <a:r>
              <a:rPr sz="2000" spc="-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CDE and </a:t>
            </a:r>
            <a:r>
              <a:rPr sz="2000" spc="-5" dirty="0">
                <a:latin typeface="Georgia"/>
                <a:cs typeface="Georgia"/>
              </a:rPr>
              <a:t>makes  </a:t>
            </a:r>
            <a:r>
              <a:rPr sz="2000" dirty="0">
                <a:latin typeface="Georgia"/>
                <a:cs typeface="Georgia"/>
              </a:rPr>
              <a:t>a decision </a:t>
            </a:r>
            <a:r>
              <a:rPr sz="2000" spc="-5" dirty="0">
                <a:latin typeface="Georgia"/>
                <a:cs typeface="Georgia"/>
              </a:rPr>
              <a:t>whether or </a:t>
            </a:r>
            <a:r>
              <a:rPr sz="2000" dirty="0">
                <a:latin typeface="Georgia"/>
                <a:cs typeface="Georgia"/>
              </a:rPr>
              <a:t>not </a:t>
            </a:r>
            <a:r>
              <a:rPr sz="2000" spc="-5" dirty="0">
                <a:latin typeface="Georgia"/>
                <a:cs typeface="Georgia"/>
              </a:rPr>
              <a:t>the drug </a:t>
            </a:r>
            <a:r>
              <a:rPr sz="2000" dirty="0">
                <a:latin typeface="Georgia"/>
                <a:cs typeface="Georgia"/>
              </a:rPr>
              <a:t>registration </a:t>
            </a:r>
            <a:r>
              <a:rPr sz="2000" spc="-5" dirty="0">
                <a:latin typeface="Georgia"/>
                <a:cs typeface="Georgia"/>
              </a:rPr>
              <a:t>application can </a:t>
            </a:r>
            <a:r>
              <a:rPr sz="2000" spc="15" dirty="0">
                <a:latin typeface="Georgia"/>
                <a:cs typeface="Georgia"/>
              </a:rPr>
              <a:t>be  </a:t>
            </a:r>
            <a:r>
              <a:rPr sz="2000" spc="-5" dirty="0">
                <a:latin typeface="Georgia"/>
                <a:cs typeface="Georgia"/>
              </a:rPr>
              <a:t>approved and </a:t>
            </a:r>
            <a:r>
              <a:rPr sz="2000" dirty="0">
                <a:latin typeface="Georgia"/>
                <a:cs typeface="Georgia"/>
              </a:rPr>
              <a:t>issues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certificate </a:t>
            </a:r>
            <a:r>
              <a:rPr sz="2000" spc="-10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drug approval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drug  approval </a:t>
            </a:r>
            <a:r>
              <a:rPr sz="2000" dirty="0">
                <a:latin typeface="Georgia"/>
                <a:cs typeface="Georgia"/>
              </a:rPr>
              <a:t>number to </a:t>
            </a:r>
            <a:r>
              <a:rPr sz="2000" spc="-5" dirty="0">
                <a:latin typeface="Georgia"/>
                <a:cs typeface="Georgia"/>
              </a:rPr>
              <a:t>the qualified applicant.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6630" y="27813"/>
            <a:ext cx="26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8154" y="27813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361" y="3277361"/>
            <a:ext cx="3733800" cy="762000"/>
          </a:xfrm>
          <a:custGeom>
            <a:avLst/>
            <a:gdLst/>
            <a:ahLst/>
            <a:cxnLst/>
            <a:rect l="l" t="t" r="r" b="b"/>
            <a:pathLst>
              <a:path w="3733800" h="762000">
                <a:moveTo>
                  <a:pt x="3657600" y="0"/>
                </a:moveTo>
                <a:lnTo>
                  <a:pt x="76200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685800"/>
                </a:lnTo>
                <a:lnTo>
                  <a:pt x="5987" y="715440"/>
                </a:lnTo>
                <a:lnTo>
                  <a:pt x="22317" y="739663"/>
                </a:lnTo>
                <a:lnTo>
                  <a:pt x="46537" y="756005"/>
                </a:lnTo>
                <a:lnTo>
                  <a:pt x="76200" y="762000"/>
                </a:lnTo>
                <a:lnTo>
                  <a:pt x="3657600" y="762000"/>
                </a:lnTo>
                <a:lnTo>
                  <a:pt x="3687240" y="756005"/>
                </a:lnTo>
                <a:lnTo>
                  <a:pt x="3711463" y="739663"/>
                </a:lnTo>
                <a:lnTo>
                  <a:pt x="3727805" y="715440"/>
                </a:lnTo>
                <a:lnTo>
                  <a:pt x="3733800" y="685800"/>
                </a:lnTo>
                <a:lnTo>
                  <a:pt x="3733800" y="76200"/>
                </a:lnTo>
                <a:lnTo>
                  <a:pt x="3727805" y="46559"/>
                </a:lnTo>
                <a:lnTo>
                  <a:pt x="3711463" y="22336"/>
                </a:lnTo>
                <a:lnTo>
                  <a:pt x="3687240" y="5994"/>
                </a:lnTo>
                <a:lnTo>
                  <a:pt x="36576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040" y="3412997"/>
            <a:ext cx="3333115" cy="4495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55880">
              <a:lnSpc>
                <a:spcPts val="1540"/>
              </a:lnSpc>
              <a:spcBef>
                <a:spcPts val="365"/>
              </a:spcBef>
            </a:pPr>
            <a:r>
              <a:rPr sz="1500" b="1" spc="-5" dirty="0">
                <a:solidFill>
                  <a:srgbClr val="FFFFFF"/>
                </a:solidFill>
                <a:latin typeface="Georgia"/>
                <a:cs typeface="Georgia"/>
              </a:rPr>
              <a:t>Dossier transferred from CDE 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to  SFDA </a:t>
            </a:r>
            <a:r>
              <a:rPr sz="1500" b="1" spc="-5" dirty="0">
                <a:solidFill>
                  <a:srgbClr val="FFFFFF"/>
                </a:solidFill>
                <a:latin typeface="Georgia"/>
                <a:cs typeface="Georgia"/>
              </a:rPr>
              <a:t>for administrative</a:t>
            </a:r>
            <a:r>
              <a:rPr sz="15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Georgia"/>
                <a:cs typeface="Georgia"/>
              </a:rPr>
              <a:t>approval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4811" y="4085844"/>
            <a:ext cx="341630" cy="287020"/>
          </a:xfrm>
          <a:custGeom>
            <a:avLst/>
            <a:gdLst/>
            <a:ahLst/>
            <a:cxnLst/>
            <a:rect l="l" t="t" r="r" b="b"/>
            <a:pathLst>
              <a:path w="341630" h="287020">
                <a:moveTo>
                  <a:pt x="273050" y="0"/>
                </a:moveTo>
                <a:lnTo>
                  <a:pt x="68325" y="0"/>
                </a:lnTo>
                <a:lnTo>
                  <a:pt x="68325" y="143255"/>
                </a:lnTo>
                <a:lnTo>
                  <a:pt x="0" y="143255"/>
                </a:lnTo>
                <a:lnTo>
                  <a:pt x="170687" y="286511"/>
                </a:lnTo>
                <a:lnTo>
                  <a:pt x="341375" y="143255"/>
                </a:lnTo>
                <a:lnTo>
                  <a:pt x="273050" y="143255"/>
                </a:lnTo>
                <a:lnTo>
                  <a:pt x="273050" y="0"/>
                </a:lnTo>
                <a:close/>
              </a:path>
            </a:pathLst>
          </a:custGeom>
          <a:solidFill>
            <a:srgbClr val="AFC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361" y="4420361"/>
            <a:ext cx="3733800" cy="762000"/>
          </a:xfrm>
          <a:custGeom>
            <a:avLst/>
            <a:gdLst/>
            <a:ahLst/>
            <a:cxnLst/>
            <a:rect l="l" t="t" r="r" b="b"/>
            <a:pathLst>
              <a:path w="3733800" h="762000">
                <a:moveTo>
                  <a:pt x="3657600" y="0"/>
                </a:moveTo>
                <a:lnTo>
                  <a:pt x="76200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685800"/>
                </a:lnTo>
                <a:lnTo>
                  <a:pt x="5987" y="715440"/>
                </a:lnTo>
                <a:lnTo>
                  <a:pt x="22317" y="739663"/>
                </a:lnTo>
                <a:lnTo>
                  <a:pt x="46537" y="756005"/>
                </a:lnTo>
                <a:lnTo>
                  <a:pt x="76200" y="762000"/>
                </a:lnTo>
                <a:lnTo>
                  <a:pt x="3657600" y="762000"/>
                </a:lnTo>
                <a:lnTo>
                  <a:pt x="3687240" y="756005"/>
                </a:lnTo>
                <a:lnTo>
                  <a:pt x="3711463" y="739663"/>
                </a:lnTo>
                <a:lnTo>
                  <a:pt x="3727805" y="715440"/>
                </a:lnTo>
                <a:lnTo>
                  <a:pt x="3733800" y="685800"/>
                </a:lnTo>
                <a:lnTo>
                  <a:pt x="3733800" y="76200"/>
                </a:lnTo>
                <a:lnTo>
                  <a:pt x="3727805" y="46559"/>
                </a:lnTo>
                <a:lnTo>
                  <a:pt x="3711463" y="22336"/>
                </a:lnTo>
                <a:lnTo>
                  <a:pt x="3687240" y="5994"/>
                </a:lnTo>
                <a:lnTo>
                  <a:pt x="36576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6452" y="4653153"/>
            <a:ext cx="2838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Georgia"/>
                <a:cs typeface="Georgia"/>
              </a:rPr>
              <a:t>Regulatory approval</a:t>
            </a:r>
            <a:r>
              <a:rPr sz="15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Georgia"/>
                <a:cs typeface="Georgia"/>
              </a:rPr>
              <a:t>granted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87017" y="840486"/>
            <a:ext cx="6486525" cy="1903730"/>
            <a:chOff x="1287017" y="840486"/>
            <a:chExt cx="6486525" cy="1903730"/>
          </a:xfrm>
        </p:grpSpPr>
        <p:sp>
          <p:nvSpPr>
            <p:cNvPr id="9" name="object 9"/>
            <p:cNvSpPr/>
            <p:nvPr/>
          </p:nvSpPr>
          <p:spPr>
            <a:xfrm>
              <a:off x="1287017" y="840486"/>
              <a:ext cx="6486525" cy="475615"/>
            </a:xfrm>
            <a:custGeom>
              <a:avLst/>
              <a:gdLst/>
              <a:ahLst/>
              <a:cxnLst/>
              <a:rect l="l" t="t" r="r" b="b"/>
              <a:pathLst>
                <a:path w="6486525" h="475615">
                  <a:moveTo>
                    <a:pt x="6438646" y="0"/>
                  </a:moveTo>
                  <a:lnTo>
                    <a:pt x="47497" y="0"/>
                  </a:lnTo>
                  <a:lnTo>
                    <a:pt x="29039" y="3742"/>
                  </a:lnTo>
                  <a:lnTo>
                    <a:pt x="13938" y="13938"/>
                  </a:lnTo>
                  <a:lnTo>
                    <a:pt x="3742" y="29039"/>
                  </a:lnTo>
                  <a:lnTo>
                    <a:pt x="0" y="47498"/>
                  </a:lnTo>
                  <a:lnTo>
                    <a:pt x="0" y="427989"/>
                  </a:lnTo>
                  <a:lnTo>
                    <a:pt x="3742" y="446448"/>
                  </a:lnTo>
                  <a:lnTo>
                    <a:pt x="13938" y="461549"/>
                  </a:lnTo>
                  <a:lnTo>
                    <a:pt x="29039" y="471745"/>
                  </a:lnTo>
                  <a:lnTo>
                    <a:pt x="47497" y="475488"/>
                  </a:lnTo>
                  <a:lnTo>
                    <a:pt x="6438646" y="475488"/>
                  </a:lnTo>
                  <a:lnTo>
                    <a:pt x="6457104" y="471745"/>
                  </a:lnTo>
                  <a:lnTo>
                    <a:pt x="6472205" y="461549"/>
                  </a:lnTo>
                  <a:lnTo>
                    <a:pt x="6482401" y="446448"/>
                  </a:lnTo>
                  <a:lnTo>
                    <a:pt x="6486143" y="427989"/>
                  </a:lnTo>
                  <a:lnTo>
                    <a:pt x="6486143" y="47498"/>
                  </a:lnTo>
                  <a:lnTo>
                    <a:pt x="6482401" y="29039"/>
                  </a:lnTo>
                  <a:lnTo>
                    <a:pt x="6472205" y="13938"/>
                  </a:lnTo>
                  <a:lnTo>
                    <a:pt x="6457104" y="3742"/>
                  </a:lnTo>
                  <a:lnTo>
                    <a:pt x="6438646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2647" y="1344168"/>
              <a:ext cx="213360" cy="178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7017" y="1553718"/>
              <a:ext cx="6486525" cy="475615"/>
            </a:xfrm>
            <a:custGeom>
              <a:avLst/>
              <a:gdLst/>
              <a:ahLst/>
              <a:cxnLst/>
              <a:rect l="l" t="t" r="r" b="b"/>
              <a:pathLst>
                <a:path w="6486525" h="475614">
                  <a:moveTo>
                    <a:pt x="6438646" y="0"/>
                  </a:moveTo>
                  <a:lnTo>
                    <a:pt x="47497" y="0"/>
                  </a:lnTo>
                  <a:lnTo>
                    <a:pt x="29039" y="3742"/>
                  </a:lnTo>
                  <a:lnTo>
                    <a:pt x="13938" y="13938"/>
                  </a:lnTo>
                  <a:lnTo>
                    <a:pt x="3742" y="29039"/>
                  </a:lnTo>
                  <a:lnTo>
                    <a:pt x="0" y="47498"/>
                  </a:lnTo>
                  <a:lnTo>
                    <a:pt x="0" y="427990"/>
                  </a:lnTo>
                  <a:lnTo>
                    <a:pt x="3742" y="446448"/>
                  </a:lnTo>
                  <a:lnTo>
                    <a:pt x="13938" y="461549"/>
                  </a:lnTo>
                  <a:lnTo>
                    <a:pt x="29039" y="471745"/>
                  </a:lnTo>
                  <a:lnTo>
                    <a:pt x="47497" y="475488"/>
                  </a:lnTo>
                  <a:lnTo>
                    <a:pt x="6438646" y="475488"/>
                  </a:lnTo>
                  <a:lnTo>
                    <a:pt x="6457104" y="471745"/>
                  </a:lnTo>
                  <a:lnTo>
                    <a:pt x="6472205" y="461549"/>
                  </a:lnTo>
                  <a:lnTo>
                    <a:pt x="6482401" y="446448"/>
                  </a:lnTo>
                  <a:lnTo>
                    <a:pt x="6486143" y="427990"/>
                  </a:lnTo>
                  <a:lnTo>
                    <a:pt x="6486143" y="47498"/>
                  </a:lnTo>
                  <a:lnTo>
                    <a:pt x="6482401" y="29039"/>
                  </a:lnTo>
                  <a:lnTo>
                    <a:pt x="6472205" y="13938"/>
                  </a:lnTo>
                  <a:lnTo>
                    <a:pt x="6457104" y="3742"/>
                  </a:lnTo>
                  <a:lnTo>
                    <a:pt x="6438646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2647" y="2058924"/>
              <a:ext cx="213360" cy="178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7017" y="2268474"/>
              <a:ext cx="6486525" cy="475615"/>
            </a:xfrm>
            <a:custGeom>
              <a:avLst/>
              <a:gdLst/>
              <a:ahLst/>
              <a:cxnLst/>
              <a:rect l="l" t="t" r="r" b="b"/>
              <a:pathLst>
                <a:path w="6486525" h="475614">
                  <a:moveTo>
                    <a:pt x="6438646" y="0"/>
                  </a:moveTo>
                  <a:lnTo>
                    <a:pt x="47497" y="0"/>
                  </a:lnTo>
                  <a:lnTo>
                    <a:pt x="29039" y="3742"/>
                  </a:lnTo>
                  <a:lnTo>
                    <a:pt x="13938" y="13938"/>
                  </a:lnTo>
                  <a:lnTo>
                    <a:pt x="3742" y="29039"/>
                  </a:lnTo>
                  <a:lnTo>
                    <a:pt x="0" y="47498"/>
                  </a:lnTo>
                  <a:lnTo>
                    <a:pt x="0" y="427989"/>
                  </a:lnTo>
                  <a:lnTo>
                    <a:pt x="3742" y="446448"/>
                  </a:lnTo>
                  <a:lnTo>
                    <a:pt x="13938" y="461549"/>
                  </a:lnTo>
                  <a:lnTo>
                    <a:pt x="29039" y="471745"/>
                  </a:lnTo>
                  <a:lnTo>
                    <a:pt x="47497" y="475488"/>
                  </a:lnTo>
                  <a:lnTo>
                    <a:pt x="6438646" y="475488"/>
                  </a:lnTo>
                  <a:lnTo>
                    <a:pt x="6457104" y="471745"/>
                  </a:lnTo>
                  <a:lnTo>
                    <a:pt x="6472205" y="461549"/>
                  </a:lnTo>
                  <a:lnTo>
                    <a:pt x="6482401" y="446448"/>
                  </a:lnTo>
                  <a:lnTo>
                    <a:pt x="6486143" y="427989"/>
                  </a:lnTo>
                  <a:lnTo>
                    <a:pt x="6486143" y="47498"/>
                  </a:lnTo>
                  <a:lnTo>
                    <a:pt x="6482401" y="29039"/>
                  </a:lnTo>
                  <a:lnTo>
                    <a:pt x="6472205" y="13938"/>
                  </a:lnTo>
                  <a:lnTo>
                    <a:pt x="6457104" y="3742"/>
                  </a:lnTo>
                  <a:lnTo>
                    <a:pt x="6438646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676400" y="2819399"/>
            <a:ext cx="288290" cy="360045"/>
          </a:xfrm>
          <a:custGeom>
            <a:avLst/>
            <a:gdLst/>
            <a:ahLst/>
            <a:cxnLst/>
            <a:rect l="l" t="t" r="r" b="b"/>
            <a:pathLst>
              <a:path w="288289" h="360044">
                <a:moveTo>
                  <a:pt x="288036" y="215646"/>
                </a:moveTo>
                <a:lnTo>
                  <a:pt x="230378" y="215646"/>
                </a:lnTo>
                <a:lnTo>
                  <a:pt x="230378" y="0"/>
                </a:lnTo>
                <a:lnTo>
                  <a:pt x="230124" y="0"/>
                </a:lnTo>
                <a:lnTo>
                  <a:pt x="57912" y="0"/>
                </a:lnTo>
                <a:lnTo>
                  <a:pt x="57658" y="0"/>
                </a:lnTo>
                <a:lnTo>
                  <a:pt x="57658" y="215646"/>
                </a:lnTo>
                <a:lnTo>
                  <a:pt x="0" y="215646"/>
                </a:lnTo>
                <a:lnTo>
                  <a:pt x="144018" y="359664"/>
                </a:lnTo>
                <a:lnTo>
                  <a:pt x="288036" y="215646"/>
                </a:lnTo>
                <a:close/>
              </a:path>
            </a:pathLst>
          </a:custGeom>
          <a:solidFill>
            <a:srgbClr val="D5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75102" y="4066413"/>
            <a:ext cx="1243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Within 30</a:t>
            </a:r>
            <a:r>
              <a:rPr sz="1400" i="1" spc="-1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days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5126" y="3117850"/>
            <a:ext cx="3980179" cy="1209040"/>
            <a:chOff x="4945126" y="3117850"/>
            <a:chExt cx="3980179" cy="1209040"/>
          </a:xfrm>
        </p:grpSpPr>
        <p:sp>
          <p:nvSpPr>
            <p:cNvPr id="17" name="object 17"/>
            <p:cNvSpPr/>
            <p:nvPr/>
          </p:nvSpPr>
          <p:spPr>
            <a:xfrm>
              <a:off x="4955286" y="3128010"/>
              <a:ext cx="3959860" cy="426720"/>
            </a:xfrm>
            <a:custGeom>
              <a:avLst/>
              <a:gdLst/>
              <a:ahLst/>
              <a:cxnLst/>
              <a:rect l="l" t="t" r="r" b="b"/>
              <a:pathLst>
                <a:path w="3959859" h="426720">
                  <a:moveTo>
                    <a:pt x="0" y="42672"/>
                  </a:moveTo>
                  <a:lnTo>
                    <a:pt x="3345" y="26038"/>
                  </a:lnTo>
                  <a:lnTo>
                    <a:pt x="12477" y="12477"/>
                  </a:lnTo>
                  <a:lnTo>
                    <a:pt x="26038" y="3345"/>
                  </a:lnTo>
                  <a:lnTo>
                    <a:pt x="42672" y="0"/>
                  </a:lnTo>
                  <a:lnTo>
                    <a:pt x="3916680" y="0"/>
                  </a:lnTo>
                  <a:lnTo>
                    <a:pt x="3933313" y="3345"/>
                  </a:lnTo>
                  <a:lnTo>
                    <a:pt x="3946874" y="12477"/>
                  </a:lnTo>
                  <a:lnTo>
                    <a:pt x="3956006" y="26038"/>
                  </a:lnTo>
                  <a:lnTo>
                    <a:pt x="3959352" y="42672"/>
                  </a:lnTo>
                  <a:lnTo>
                    <a:pt x="3959352" y="384048"/>
                  </a:lnTo>
                  <a:lnTo>
                    <a:pt x="3956006" y="400681"/>
                  </a:lnTo>
                  <a:lnTo>
                    <a:pt x="3946874" y="414242"/>
                  </a:lnTo>
                  <a:lnTo>
                    <a:pt x="3933313" y="423374"/>
                  </a:lnTo>
                  <a:lnTo>
                    <a:pt x="3916680" y="426719"/>
                  </a:lnTo>
                  <a:lnTo>
                    <a:pt x="42672" y="426719"/>
                  </a:lnTo>
                  <a:lnTo>
                    <a:pt x="26038" y="423374"/>
                  </a:lnTo>
                  <a:lnTo>
                    <a:pt x="12477" y="414242"/>
                  </a:lnTo>
                  <a:lnTo>
                    <a:pt x="3345" y="400681"/>
                  </a:lnTo>
                  <a:lnTo>
                    <a:pt x="0" y="384048"/>
                  </a:lnTo>
                  <a:lnTo>
                    <a:pt x="0" y="42672"/>
                  </a:lnTo>
                  <a:close/>
                </a:path>
              </a:pathLst>
            </a:custGeom>
            <a:ln w="19812">
              <a:solidFill>
                <a:srgbClr val="3B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81800" y="3596640"/>
              <a:ext cx="304800" cy="254635"/>
            </a:xfrm>
            <a:custGeom>
              <a:avLst/>
              <a:gdLst/>
              <a:ahLst/>
              <a:cxnLst/>
              <a:rect l="l" t="t" r="r" b="b"/>
              <a:pathLst>
                <a:path w="304800" h="254635">
                  <a:moveTo>
                    <a:pt x="243840" y="0"/>
                  </a:moveTo>
                  <a:lnTo>
                    <a:pt x="60959" y="0"/>
                  </a:lnTo>
                  <a:lnTo>
                    <a:pt x="60959" y="127254"/>
                  </a:lnTo>
                  <a:lnTo>
                    <a:pt x="0" y="127254"/>
                  </a:lnTo>
                  <a:lnTo>
                    <a:pt x="152400" y="254508"/>
                  </a:lnTo>
                  <a:lnTo>
                    <a:pt x="304800" y="127254"/>
                  </a:lnTo>
                  <a:lnTo>
                    <a:pt x="243840" y="127254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AF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5286" y="3893058"/>
              <a:ext cx="3959860" cy="424180"/>
            </a:xfrm>
            <a:custGeom>
              <a:avLst/>
              <a:gdLst/>
              <a:ahLst/>
              <a:cxnLst/>
              <a:rect l="l" t="t" r="r" b="b"/>
              <a:pathLst>
                <a:path w="3959859" h="424179">
                  <a:moveTo>
                    <a:pt x="0" y="42418"/>
                  </a:moveTo>
                  <a:lnTo>
                    <a:pt x="3323" y="25878"/>
                  </a:lnTo>
                  <a:lnTo>
                    <a:pt x="12398" y="12398"/>
                  </a:lnTo>
                  <a:lnTo>
                    <a:pt x="25878" y="3323"/>
                  </a:lnTo>
                  <a:lnTo>
                    <a:pt x="42417" y="0"/>
                  </a:lnTo>
                  <a:lnTo>
                    <a:pt x="3916934" y="0"/>
                  </a:lnTo>
                  <a:lnTo>
                    <a:pt x="3933473" y="3323"/>
                  </a:lnTo>
                  <a:lnTo>
                    <a:pt x="3946953" y="12398"/>
                  </a:lnTo>
                  <a:lnTo>
                    <a:pt x="3956028" y="25878"/>
                  </a:lnTo>
                  <a:lnTo>
                    <a:pt x="3959352" y="42418"/>
                  </a:lnTo>
                  <a:lnTo>
                    <a:pt x="3959352" y="381254"/>
                  </a:lnTo>
                  <a:lnTo>
                    <a:pt x="3956028" y="397793"/>
                  </a:lnTo>
                  <a:lnTo>
                    <a:pt x="3946953" y="411273"/>
                  </a:lnTo>
                  <a:lnTo>
                    <a:pt x="3933473" y="420348"/>
                  </a:lnTo>
                  <a:lnTo>
                    <a:pt x="3916934" y="423672"/>
                  </a:lnTo>
                  <a:lnTo>
                    <a:pt x="42417" y="423672"/>
                  </a:lnTo>
                  <a:lnTo>
                    <a:pt x="25878" y="420348"/>
                  </a:lnTo>
                  <a:lnTo>
                    <a:pt x="12398" y="411273"/>
                  </a:lnTo>
                  <a:lnTo>
                    <a:pt x="3323" y="397793"/>
                  </a:lnTo>
                  <a:lnTo>
                    <a:pt x="0" y="381254"/>
                  </a:lnTo>
                  <a:lnTo>
                    <a:pt x="0" y="42418"/>
                  </a:lnTo>
                  <a:close/>
                </a:path>
              </a:pathLst>
            </a:custGeom>
            <a:ln w="19812">
              <a:solidFill>
                <a:srgbClr val="3B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43678" y="3875659"/>
            <a:ext cx="3781425" cy="4210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460500" marR="5080" indent="-1448435">
              <a:lnSpc>
                <a:spcPts val="1430"/>
              </a:lnSpc>
              <a:spcBef>
                <a:spcPts val="359"/>
              </a:spcBef>
            </a:pPr>
            <a:r>
              <a:rPr sz="1400" b="1" spc="-5" dirty="0">
                <a:latin typeface="Georgia"/>
                <a:cs typeface="Georgia"/>
              </a:rPr>
              <a:t>Resubmission of </a:t>
            </a:r>
            <a:r>
              <a:rPr sz="1400" b="1" dirty="0">
                <a:latin typeface="Georgia"/>
                <a:cs typeface="Georgia"/>
              </a:rPr>
              <a:t>amended </a:t>
            </a:r>
            <a:r>
              <a:rPr sz="1400" b="1" spc="-5" dirty="0">
                <a:latin typeface="Georgia"/>
                <a:cs typeface="Georgia"/>
              </a:rPr>
              <a:t>application </a:t>
            </a:r>
            <a:r>
              <a:rPr sz="1400" b="1" dirty="0">
                <a:latin typeface="Georgia"/>
                <a:cs typeface="Georgia"/>
              </a:rPr>
              <a:t>by  applicant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43602" y="4358640"/>
            <a:ext cx="3982720" cy="722630"/>
            <a:chOff x="4943602" y="4358640"/>
            <a:chExt cx="3982720" cy="722630"/>
          </a:xfrm>
        </p:grpSpPr>
        <p:sp>
          <p:nvSpPr>
            <p:cNvPr id="22" name="object 22"/>
            <p:cNvSpPr/>
            <p:nvPr/>
          </p:nvSpPr>
          <p:spPr>
            <a:xfrm>
              <a:off x="6781800" y="4358640"/>
              <a:ext cx="304800" cy="253365"/>
            </a:xfrm>
            <a:custGeom>
              <a:avLst/>
              <a:gdLst/>
              <a:ahLst/>
              <a:cxnLst/>
              <a:rect l="l" t="t" r="r" b="b"/>
              <a:pathLst>
                <a:path w="304800" h="253364">
                  <a:moveTo>
                    <a:pt x="243840" y="0"/>
                  </a:moveTo>
                  <a:lnTo>
                    <a:pt x="60959" y="0"/>
                  </a:lnTo>
                  <a:lnTo>
                    <a:pt x="60959" y="126492"/>
                  </a:lnTo>
                  <a:lnTo>
                    <a:pt x="0" y="126492"/>
                  </a:lnTo>
                  <a:lnTo>
                    <a:pt x="152400" y="252984"/>
                  </a:lnTo>
                  <a:lnTo>
                    <a:pt x="304800" y="126492"/>
                  </a:lnTo>
                  <a:lnTo>
                    <a:pt x="243840" y="126492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AF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3762" y="4655058"/>
              <a:ext cx="3962400" cy="416559"/>
            </a:xfrm>
            <a:custGeom>
              <a:avLst/>
              <a:gdLst/>
              <a:ahLst/>
              <a:cxnLst/>
              <a:rect l="l" t="t" r="r" b="b"/>
              <a:pathLst>
                <a:path w="3962400" h="416560">
                  <a:moveTo>
                    <a:pt x="0" y="41656"/>
                  </a:moveTo>
                  <a:lnTo>
                    <a:pt x="3276" y="25449"/>
                  </a:lnTo>
                  <a:lnTo>
                    <a:pt x="12207" y="12207"/>
                  </a:lnTo>
                  <a:lnTo>
                    <a:pt x="25449" y="3276"/>
                  </a:lnTo>
                  <a:lnTo>
                    <a:pt x="41655" y="0"/>
                  </a:lnTo>
                  <a:lnTo>
                    <a:pt x="3920743" y="0"/>
                  </a:lnTo>
                  <a:lnTo>
                    <a:pt x="3936950" y="3276"/>
                  </a:lnTo>
                  <a:lnTo>
                    <a:pt x="3950192" y="12207"/>
                  </a:lnTo>
                  <a:lnTo>
                    <a:pt x="3959123" y="25449"/>
                  </a:lnTo>
                  <a:lnTo>
                    <a:pt x="3962399" y="41656"/>
                  </a:lnTo>
                  <a:lnTo>
                    <a:pt x="3962399" y="374396"/>
                  </a:lnTo>
                  <a:lnTo>
                    <a:pt x="3959123" y="390602"/>
                  </a:lnTo>
                  <a:lnTo>
                    <a:pt x="3950192" y="403844"/>
                  </a:lnTo>
                  <a:lnTo>
                    <a:pt x="3936950" y="412775"/>
                  </a:lnTo>
                  <a:lnTo>
                    <a:pt x="3920743" y="416052"/>
                  </a:lnTo>
                  <a:lnTo>
                    <a:pt x="41655" y="416052"/>
                  </a:lnTo>
                  <a:lnTo>
                    <a:pt x="25449" y="412775"/>
                  </a:lnTo>
                  <a:lnTo>
                    <a:pt x="12207" y="403844"/>
                  </a:lnTo>
                  <a:lnTo>
                    <a:pt x="3276" y="390602"/>
                  </a:lnTo>
                  <a:lnTo>
                    <a:pt x="0" y="374396"/>
                  </a:lnTo>
                  <a:lnTo>
                    <a:pt x="0" y="41656"/>
                  </a:lnTo>
                  <a:close/>
                </a:path>
              </a:pathLst>
            </a:custGeom>
            <a:ln w="19812">
              <a:solidFill>
                <a:srgbClr val="3B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0372" y="4633976"/>
            <a:ext cx="3326765" cy="4210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792480" marR="5080" indent="-780415">
              <a:lnSpc>
                <a:spcPts val="1430"/>
              </a:lnSpc>
              <a:spcBef>
                <a:spcPts val="359"/>
              </a:spcBef>
            </a:pPr>
            <a:r>
              <a:rPr sz="1400" b="1" dirty="0">
                <a:latin typeface="Georgia"/>
                <a:cs typeface="Georgia"/>
              </a:rPr>
              <a:t>Technical review report </a:t>
            </a:r>
            <a:r>
              <a:rPr sz="1400" b="1" spc="-5" dirty="0">
                <a:latin typeface="Georgia"/>
                <a:cs typeface="Georgia"/>
              </a:rPr>
              <a:t>of</a:t>
            </a:r>
            <a:r>
              <a:rPr sz="1400" b="1" spc="-11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amended  </a:t>
            </a:r>
            <a:r>
              <a:rPr sz="1400" b="1" spc="-5" dirty="0">
                <a:latin typeface="Georgia"/>
                <a:cs typeface="Georgia"/>
              </a:rPr>
              <a:t>application </a:t>
            </a:r>
            <a:r>
              <a:rPr sz="1400" b="1" dirty="0">
                <a:latin typeface="Georgia"/>
                <a:cs typeface="Georgia"/>
              </a:rPr>
              <a:t>by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CDE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43602" y="5113020"/>
            <a:ext cx="3982720" cy="722630"/>
            <a:chOff x="4943602" y="5113020"/>
            <a:chExt cx="3982720" cy="722630"/>
          </a:xfrm>
        </p:grpSpPr>
        <p:sp>
          <p:nvSpPr>
            <p:cNvPr id="26" name="object 26"/>
            <p:cNvSpPr/>
            <p:nvPr/>
          </p:nvSpPr>
          <p:spPr>
            <a:xfrm>
              <a:off x="6781800" y="5113020"/>
              <a:ext cx="304800" cy="254635"/>
            </a:xfrm>
            <a:custGeom>
              <a:avLst/>
              <a:gdLst/>
              <a:ahLst/>
              <a:cxnLst/>
              <a:rect l="l" t="t" r="r" b="b"/>
              <a:pathLst>
                <a:path w="304800" h="254635">
                  <a:moveTo>
                    <a:pt x="243840" y="0"/>
                  </a:moveTo>
                  <a:lnTo>
                    <a:pt x="60959" y="0"/>
                  </a:lnTo>
                  <a:lnTo>
                    <a:pt x="60959" y="127253"/>
                  </a:lnTo>
                  <a:lnTo>
                    <a:pt x="0" y="127253"/>
                  </a:lnTo>
                  <a:lnTo>
                    <a:pt x="152400" y="254507"/>
                  </a:lnTo>
                  <a:lnTo>
                    <a:pt x="304800" y="127253"/>
                  </a:lnTo>
                  <a:lnTo>
                    <a:pt x="243840" y="127253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AF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53762" y="5410962"/>
              <a:ext cx="3962400" cy="414655"/>
            </a:xfrm>
            <a:custGeom>
              <a:avLst/>
              <a:gdLst/>
              <a:ahLst/>
              <a:cxnLst/>
              <a:rect l="l" t="t" r="r" b="b"/>
              <a:pathLst>
                <a:path w="3962400" h="414654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1" y="0"/>
                  </a:lnTo>
                  <a:lnTo>
                    <a:pt x="3920997" y="0"/>
                  </a:lnTo>
                  <a:lnTo>
                    <a:pt x="3937111" y="3254"/>
                  </a:lnTo>
                  <a:lnTo>
                    <a:pt x="3950271" y="12128"/>
                  </a:lnTo>
                  <a:lnTo>
                    <a:pt x="3959145" y="25288"/>
                  </a:lnTo>
                  <a:lnTo>
                    <a:pt x="3962399" y="41401"/>
                  </a:lnTo>
                  <a:lnTo>
                    <a:pt x="3962399" y="373075"/>
                  </a:lnTo>
                  <a:lnTo>
                    <a:pt x="3959145" y="389212"/>
                  </a:lnTo>
                  <a:lnTo>
                    <a:pt x="3950271" y="402388"/>
                  </a:lnTo>
                  <a:lnTo>
                    <a:pt x="3937111" y="411271"/>
                  </a:lnTo>
                  <a:lnTo>
                    <a:pt x="3920997" y="414528"/>
                  </a:lnTo>
                  <a:lnTo>
                    <a:pt x="41401" y="414528"/>
                  </a:lnTo>
                  <a:lnTo>
                    <a:pt x="25288" y="411271"/>
                  </a:lnTo>
                  <a:lnTo>
                    <a:pt x="12128" y="402388"/>
                  </a:lnTo>
                  <a:lnTo>
                    <a:pt x="3254" y="389212"/>
                  </a:lnTo>
                  <a:lnTo>
                    <a:pt x="0" y="373075"/>
                  </a:lnTo>
                  <a:lnTo>
                    <a:pt x="0" y="41401"/>
                  </a:lnTo>
                  <a:close/>
                </a:path>
              </a:pathLst>
            </a:custGeom>
            <a:ln w="19811">
              <a:solidFill>
                <a:srgbClr val="3B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99328" y="5479796"/>
            <a:ext cx="32696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Georgia"/>
                <a:cs typeface="Georgia"/>
              </a:rPr>
              <a:t>Opinion of </a:t>
            </a:r>
            <a:r>
              <a:rPr sz="1400" b="1" dirty="0">
                <a:latin typeface="Georgia"/>
                <a:cs typeface="Georgia"/>
              </a:rPr>
              <a:t>CDE </a:t>
            </a:r>
            <a:r>
              <a:rPr sz="1400" b="1" spc="-5" dirty="0">
                <a:latin typeface="Georgia"/>
                <a:cs typeface="Georgia"/>
              </a:rPr>
              <a:t>on </a:t>
            </a:r>
            <a:r>
              <a:rPr sz="1400" b="1" dirty="0">
                <a:latin typeface="Georgia"/>
                <a:cs typeface="Georgia"/>
              </a:rPr>
              <a:t>technical</a:t>
            </a:r>
            <a:r>
              <a:rPr sz="1400" b="1" spc="-7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review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43602" y="2819400"/>
            <a:ext cx="3982720" cy="3798570"/>
            <a:chOff x="4943602" y="2819400"/>
            <a:chExt cx="3982720" cy="3798570"/>
          </a:xfrm>
        </p:grpSpPr>
        <p:sp>
          <p:nvSpPr>
            <p:cNvPr id="30" name="object 30"/>
            <p:cNvSpPr/>
            <p:nvPr/>
          </p:nvSpPr>
          <p:spPr>
            <a:xfrm>
              <a:off x="6781800" y="5867400"/>
              <a:ext cx="304800" cy="257810"/>
            </a:xfrm>
            <a:custGeom>
              <a:avLst/>
              <a:gdLst/>
              <a:ahLst/>
              <a:cxnLst/>
              <a:rect l="l" t="t" r="r" b="b"/>
              <a:pathLst>
                <a:path w="304800" h="257810">
                  <a:moveTo>
                    <a:pt x="243840" y="0"/>
                  </a:moveTo>
                  <a:lnTo>
                    <a:pt x="60959" y="0"/>
                  </a:lnTo>
                  <a:lnTo>
                    <a:pt x="60959" y="128778"/>
                  </a:lnTo>
                  <a:lnTo>
                    <a:pt x="0" y="128778"/>
                  </a:lnTo>
                  <a:lnTo>
                    <a:pt x="152400" y="257556"/>
                  </a:lnTo>
                  <a:lnTo>
                    <a:pt x="304800" y="128778"/>
                  </a:lnTo>
                  <a:lnTo>
                    <a:pt x="243840" y="128778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AF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53762" y="6168390"/>
              <a:ext cx="3962400" cy="439420"/>
            </a:xfrm>
            <a:custGeom>
              <a:avLst/>
              <a:gdLst/>
              <a:ahLst/>
              <a:cxnLst/>
              <a:rect l="l" t="t" r="r" b="b"/>
              <a:pathLst>
                <a:path w="3962400" h="439420">
                  <a:moveTo>
                    <a:pt x="0" y="43891"/>
                  </a:moveTo>
                  <a:lnTo>
                    <a:pt x="3454" y="26805"/>
                  </a:lnTo>
                  <a:lnTo>
                    <a:pt x="12874" y="12853"/>
                  </a:lnTo>
                  <a:lnTo>
                    <a:pt x="26842" y="3448"/>
                  </a:lnTo>
                  <a:lnTo>
                    <a:pt x="43941" y="0"/>
                  </a:lnTo>
                  <a:lnTo>
                    <a:pt x="3918458" y="0"/>
                  </a:lnTo>
                  <a:lnTo>
                    <a:pt x="3935557" y="3448"/>
                  </a:lnTo>
                  <a:lnTo>
                    <a:pt x="3949525" y="12853"/>
                  </a:lnTo>
                  <a:lnTo>
                    <a:pt x="3958945" y="26805"/>
                  </a:lnTo>
                  <a:lnTo>
                    <a:pt x="3962399" y="43891"/>
                  </a:lnTo>
                  <a:lnTo>
                    <a:pt x="3962399" y="395020"/>
                  </a:lnTo>
                  <a:lnTo>
                    <a:pt x="3958945" y="412106"/>
                  </a:lnTo>
                  <a:lnTo>
                    <a:pt x="3949525" y="426058"/>
                  </a:lnTo>
                  <a:lnTo>
                    <a:pt x="3935557" y="435463"/>
                  </a:lnTo>
                  <a:lnTo>
                    <a:pt x="3918458" y="438912"/>
                  </a:lnTo>
                  <a:lnTo>
                    <a:pt x="43941" y="438912"/>
                  </a:lnTo>
                  <a:lnTo>
                    <a:pt x="26842" y="435463"/>
                  </a:lnTo>
                  <a:lnTo>
                    <a:pt x="12874" y="426058"/>
                  </a:lnTo>
                  <a:lnTo>
                    <a:pt x="3454" y="412106"/>
                  </a:lnTo>
                  <a:lnTo>
                    <a:pt x="0" y="395020"/>
                  </a:lnTo>
                  <a:lnTo>
                    <a:pt x="0" y="43891"/>
                  </a:lnTo>
                  <a:close/>
                </a:path>
              </a:pathLst>
            </a:custGeom>
            <a:ln w="19812">
              <a:solidFill>
                <a:srgbClr val="3B7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62800" y="28193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6" y="144018"/>
                  </a:moveTo>
                  <a:lnTo>
                    <a:pt x="230378" y="144018"/>
                  </a:lnTo>
                  <a:lnTo>
                    <a:pt x="230378" y="0"/>
                  </a:lnTo>
                  <a:lnTo>
                    <a:pt x="230111" y="0"/>
                  </a:lnTo>
                  <a:lnTo>
                    <a:pt x="57912" y="0"/>
                  </a:lnTo>
                  <a:lnTo>
                    <a:pt x="57658" y="0"/>
                  </a:lnTo>
                  <a:lnTo>
                    <a:pt x="57658" y="144018"/>
                  </a:lnTo>
                  <a:lnTo>
                    <a:pt x="0" y="144018"/>
                  </a:lnTo>
                  <a:lnTo>
                    <a:pt x="144018" y="288036"/>
                  </a:lnTo>
                  <a:lnTo>
                    <a:pt x="288036" y="144018"/>
                  </a:lnTo>
                  <a:close/>
                </a:path>
              </a:pathLst>
            </a:custGeom>
            <a:solidFill>
              <a:srgbClr val="D5E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29003" y="920572"/>
            <a:ext cx="6900545" cy="252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342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Filing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drug registration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application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600" b="1" spc="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PDAA</a:t>
            </a:r>
            <a:endParaRPr sz="1600">
              <a:latin typeface="Georgia"/>
              <a:cs typeface="Georgia"/>
            </a:endParaRPr>
          </a:p>
          <a:p>
            <a:pPr marL="1101090">
              <a:lnSpc>
                <a:spcPct val="100000"/>
              </a:lnSpc>
              <a:spcBef>
                <a:spcPts val="1230"/>
              </a:spcBef>
            </a:pP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After formal</a:t>
            </a:r>
            <a:r>
              <a:rPr sz="1400" i="1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review</a:t>
            </a:r>
            <a:endParaRPr sz="1400">
              <a:latin typeface="Georgia"/>
              <a:cs typeface="Georgia"/>
            </a:endParaRPr>
          </a:p>
          <a:p>
            <a:pPr marR="695325" algn="ctr">
              <a:lnSpc>
                <a:spcPct val="100000"/>
              </a:lnSpc>
              <a:spcBef>
                <a:spcPts val="795"/>
              </a:spcBef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Application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sent to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SFDA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for reviewing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600" b="1" spc="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completeness</a:t>
            </a:r>
            <a:endParaRPr sz="1600">
              <a:latin typeface="Georgia"/>
              <a:cs typeface="Georgia"/>
            </a:endParaRPr>
          </a:p>
          <a:p>
            <a:pPr marL="796290">
              <a:lnSpc>
                <a:spcPct val="100000"/>
              </a:lnSpc>
              <a:spcBef>
                <a:spcPts val="1030"/>
              </a:spcBef>
            </a:pP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Within 30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working</a:t>
            </a:r>
            <a:r>
              <a:rPr sz="1400" i="1" spc="-7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days</a:t>
            </a:r>
            <a:endParaRPr sz="1400">
              <a:latin typeface="Georgia"/>
              <a:cs typeface="Georgia"/>
            </a:endParaRPr>
          </a:p>
          <a:p>
            <a:pPr marR="693420" algn="ctr">
              <a:lnSpc>
                <a:spcPct val="100000"/>
              </a:lnSpc>
              <a:spcBef>
                <a:spcPts val="994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Dossier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transferred from SFDA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CDE for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technical</a:t>
            </a:r>
            <a:r>
              <a:rPr sz="1600" b="1" spc="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review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Georgia"/>
              <a:cs typeface="Georgia"/>
            </a:endParaRPr>
          </a:p>
          <a:p>
            <a:pPr marR="693420" algn="ctr">
              <a:lnSpc>
                <a:spcPct val="100000"/>
              </a:lnSpc>
              <a:tabLst>
                <a:tab pos="3717290" algn="l"/>
              </a:tabLst>
            </a:pP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If complete within</a:t>
            </a:r>
            <a:r>
              <a:rPr sz="1400" i="1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120</a:t>
            </a:r>
            <a:r>
              <a:rPr sz="1400" i="1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days	</a:t>
            </a: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If not</a:t>
            </a:r>
            <a:r>
              <a:rPr sz="1400" i="1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complete</a:t>
            </a:r>
            <a:endParaRPr sz="1400">
              <a:latin typeface="Georgia"/>
              <a:cs typeface="Georgia"/>
            </a:endParaRPr>
          </a:p>
          <a:p>
            <a:pPr marL="4122420">
              <a:lnSpc>
                <a:spcPct val="100000"/>
              </a:lnSpc>
              <a:spcBef>
                <a:spcPts val="1125"/>
              </a:spcBef>
            </a:pPr>
            <a:r>
              <a:rPr sz="1400" b="1" spc="-5" dirty="0">
                <a:latin typeface="Georgia"/>
                <a:cs typeface="Georgia"/>
              </a:rPr>
              <a:t>Notify </a:t>
            </a:r>
            <a:r>
              <a:rPr sz="1400" b="1" dirty="0">
                <a:latin typeface="Georgia"/>
                <a:cs typeface="Georgia"/>
              </a:rPr>
              <a:t>applicant </a:t>
            </a:r>
            <a:r>
              <a:rPr sz="1400" b="1" spc="-5" dirty="0">
                <a:latin typeface="Georgia"/>
                <a:cs typeface="Georgia"/>
              </a:rPr>
              <a:t>for</a:t>
            </a:r>
            <a:r>
              <a:rPr sz="1400" b="1" spc="-7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deficiency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70957" y="3608654"/>
            <a:ext cx="13531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Within 4</a:t>
            </a:r>
            <a:r>
              <a:rPr sz="1400" i="1" spc="-1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months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6903" y="4371213"/>
            <a:ext cx="1245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Within 40</a:t>
            </a:r>
            <a:r>
              <a:rPr sz="1400" i="1" spc="-1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days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62400" y="3429000"/>
            <a:ext cx="957580" cy="2195830"/>
          </a:xfrm>
          <a:custGeom>
            <a:avLst/>
            <a:gdLst/>
            <a:ahLst/>
            <a:cxnLst/>
            <a:rect l="l" t="t" r="r" b="b"/>
            <a:pathLst>
              <a:path w="957579" h="2195829">
                <a:moveTo>
                  <a:pt x="957072" y="2002790"/>
                </a:moveTo>
                <a:lnTo>
                  <a:pt x="574548" y="2002790"/>
                </a:lnTo>
                <a:lnTo>
                  <a:pt x="574548" y="100330"/>
                </a:lnTo>
                <a:lnTo>
                  <a:pt x="504444" y="100330"/>
                </a:lnTo>
                <a:lnTo>
                  <a:pt x="504444" y="95631"/>
                </a:lnTo>
                <a:lnTo>
                  <a:pt x="191262" y="95631"/>
                </a:lnTo>
                <a:lnTo>
                  <a:pt x="191262" y="0"/>
                </a:lnTo>
                <a:lnTo>
                  <a:pt x="0" y="191262"/>
                </a:lnTo>
                <a:lnTo>
                  <a:pt x="191262" y="382524"/>
                </a:lnTo>
                <a:lnTo>
                  <a:pt x="191262" y="286893"/>
                </a:lnTo>
                <a:lnTo>
                  <a:pt x="381000" y="286893"/>
                </a:lnTo>
                <a:lnTo>
                  <a:pt x="381000" y="2002790"/>
                </a:lnTo>
                <a:lnTo>
                  <a:pt x="381000" y="2195830"/>
                </a:lnTo>
                <a:lnTo>
                  <a:pt x="957072" y="2195830"/>
                </a:lnTo>
                <a:lnTo>
                  <a:pt x="957072" y="2002790"/>
                </a:lnTo>
                <a:close/>
              </a:path>
            </a:pathLst>
          </a:custGeom>
          <a:solidFill>
            <a:srgbClr val="D5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41445" y="5362194"/>
            <a:ext cx="320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438085"/>
                </a:solidFill>
                <a:latin typeface="Georgia"/>
                <a:cs typeface="Georgia"/>
              </a:rPr>
              <a:t>+</a:t>
            </a: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ve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65011" y="5819343"/>
            <a:ext cx="1739264" cy="66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438085"/>
                </a:solidFill>
                <a:latin typeface="Georgia"/>
                <a:cs typeface="Georgia"/>
              </a:rPr>
              <a:t>-ve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Refusal </a:t>
            </a:r>
            <a:r>
              <a:rPr sz="1400" b="1" dirty="0">
                <a:latin typeface="Georgia"/>
                <a:cs typeface="Georgia"/>
              </a:rPr>
              <a:t>to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Proceed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19887" y="494538"/>
            <a:ext cx="473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00"/>
                </a:solidFill>
                <a:latin typeface="Georgia"/>
                <a:cs typeface="Georgia"/>
              </a:rPr>
              <a:t>New </a:t>
            </a: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Drug </a:t>
            </a:r>
            <a:r>
              <a:rPr sz="1800" b="1" spc="-5" dirty="0">
                <a:solidFill>
                  <a:srgbClr val="000000"/>
                </a:solidFill>
                <a:latin typeface="Georgia"/>
                <a:cs typeface="Georgia"/>
              </a:rPr>
              <a:t>Registration Process </a:t>
            </a:r>
            <a:r>
              <a:rPr sz="1800" b="1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1800" b="1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Georgia"/>
                <a:cs typeface="Georgia"/>
              </a:rPr>
              <a:t>China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557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Regulatory</a:t>
            </a:r>
            <a:r>
              <a:rPr sz="4000" spc="-254" dirty="0"/>
              <a:t> </a:t>
            </a:r>
            <a:r>
              <a:rPr sz="4000" spc="-5" dirty="0"/>
              <a:t>Agencies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2051050"/>
          <a:ext cx="8686800" cy="411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USA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Food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Drug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Administration</a:t>
                      </a:r>
                      <a:r>
                        <a:rPr sz="1800" spc="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(FDA)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Europe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191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European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Agency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for the Evaluation of Medicinal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Products 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(EMEA)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5885">
                        <a:lnSpc>
                          <a:spcPts val="206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Japan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Ministry of Health, Labour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Welfare(MHLW)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Australia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Therapeutic Goods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Administration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(TGA)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Brazil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National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Health Surveillance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Agency</a:t>
                      </a:r>
                      <a:r>
                        <a:rPr sz="18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(ANVISA)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Nigeria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528955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National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Agency for Food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Drug Administration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Control 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(NAFDAC)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588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China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State Food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Drug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Administration</a:t>
                      </a:r>
                      <a:r>
                        <a:rPr sz="1800" spc="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(SFDA)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India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Central Drugs Standard Control Organization</a:t>
                      </a:r>
                      <a:r>
                        <a:rPr sz="1800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(CDSCO)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588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Uganda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Uganda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National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Council for Science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Technology (UNCST)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  <a:solidFill>
                      <a:srgbClr val="D9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International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82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International Conference on Harmonization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(ICH) 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World Health Organization</a:t>
                      </a:r>
                      <a:r>
                        <a:rPr sz="18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(WHO)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38085"/>
                      </a:solidFill>
                      <a:prstDash val="solid"/>
                    </a:lnL>
                    <a:lnR w="12700">
                      <a:solidFill>
                        <a:srgbClr val="438085"/>
                      </a:solidFill>
                      <a:prstDash val="solid"/>
                    </a:lnR>
                    <a:lnT w="12700">
                      <a:solidFill>
                        <a:srgbClr val="438085"/>
                      </a:solidFill>
                      <a:prstDash val="solid"/>
                    </a:lnT>
                    <a:lnB w="12700">
                      <a:solidFill>
                        <a:srgbClr val="4380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24645" y="27813"/>
            <a:ext cx="13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917" y="2769489"/>
            <a:ext cx="3821429" cy="461645"/>
            <a:chOff x="827917" y="2769489"/>
            <a:chExt cx="3821429" cy="461645"/>
          </a:xfrm>
        </p:grpSpPr>
        <p:sp>
          <p:nvSpPr>
            <p:cNvPr id="3" name="object 3"/>
            <p:cNvSpPr/>
            <p:nvPr/>
          </p:nvSpPr>
          <p:spPr>
            <a:xfrm>
              <a:off x="827917" y="2775539"/>
              <a:ext cx="3821420" cy="455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719" y="2775585"/>
              <a:ext cx="3769995" cy="403860"/>
            </a:xfrm>
            <a:custGeom>
              <a:avLst/>
              <a:gdLst/>
              <a:ahLst/>
              <a:cxnLst/>
              <a:rect l="l" t="t" r="r" b="b"/>
              <a:pathLst>
                <a:path w="3769995" h="403860">
                  <a:moveTo>
                    <a:pt x="3612870" y="1397"/>
                  </a:moveTo>
                  <a:lnTo>
                    <a:pt x="3582517" y="1397"/>
                  </a:lnTo>
                  <a:lnTo>
                    <a:pt x="3426942" y="397001"/>
                  </a:lnTo>
                  <a:lnTo>
                    <a:pt x="3503904" y="397001"/>
                  </a:lnTo>
                  <a:lnTo>
                    <a:pt x="3531082" y="317880"/>
                  </a:lnTo>
                  <a:lnTo>
                    <a:pt x="3738448" y="317880"/>
                  </a:lnTo>
                  <a:lnTo>
                    <a:pt x="3717434" y="264922"/>
                  </a:lnTo>
                  <a:lnTo>
                    <a:pt x="3550767" y="264922"/>
                  </a:lnTo>
                  <a:lnTo>
                    <a:pt x="3597757" y="120776"/>
                  </a:lnTo>
                  <a:lnTo>
                    <a:pt x="3660239" y="120776"/>
                  </a:lnTo>
                  <a:lnTo>
                    <a:pt x="3612870" y="1397"/>
                  </a:lnTo>
                  <a:close/>
                </a:path>
                <a:path w="3769995" h="403860">
                  <a:moveTo>
                    <a:pt x="3738448" y="317880"/>
                  </a:moveTo>
                  <a:lnTo>
                    <a:pt x="3664813" y="317880"/>
                  </a:lnTo>
                  <a:lnTo>
                    <a:pt x="3693388" y="397001"/>
                  </a:lnTo>
                  <a:lnTo>
                    <a:pt x="3769842" y="397001"/>
                  </a:lnTo>
                  <a:lnTo>
                    <a:pt x="3738448" y="317880"/>
                  </a:lnTo>
                  <a:close/>
                </a:path>
                <a:path w="3769995" h="403860">
                  <a:moveTo>
                    <a:pt x="3660239" y="120776"/>
                  </a:moveTo>
                  <a:lnTo>
                    <a:pt x="3597757" y="120776"/>
                  </a:lnTo>
                  <a:lnTo>
                    <a:pt x="3644620" y="264922"/>
                  </a:lnTo>
                  <a:lnTo>
                    <a:pt x="3717434" y="264922"/>
                  </a:lnTo>
                  <a:lnTo>
                    <a:pt x="3660239" y="120776"/>
                  </a:lnTo>
                  <a:close/>
                </a:path>
                <a:path w="3769995" h="403860">
                  <a:moveTo>
                    <a:pt x="1729206" y="1397"/>
                  </a:moveTo>
                  <a:lnTo>
                    <a:pt x="1698853" y="1397"/>
                  </a:lnTo>
                  <a:lnTo>
                    <a:pt x="1543278" y="397001"/>
                  </a:lnTo>
                  <a:lnTo>
                    <a:pt x="1620240" y="397001"/>
                  </a:lnTo>
                  <a:lnTo>
                    <a:pt x="1647418" y="317880"/>
                  </a:lnTo>
                  <a:lnTo>
                    <a:pt x="1854784" y="317880"/>
                  </a:lnTo>
                  <a:lnTo>
                    <a:pt x="1833770" y="264922"/>
                  </a:lnTo>
                  <a:lnTo>
                    <a:pt x="1667103" y="264922"/>
                  </a:lnTo>
                  <a:lnTo>
                    <a:pt x="1714093" y="120776"/>
                  </a:lnTo>
                  <a:lnTo>
                    <a:pt x="1776575" y="120776"/>
                  </a:lnTo>
                  <a:lnTo>
                    <a:pt x="1729206" y="1397"/>
                  </a:lnTo>
                  <a:close/>
                </a:path>
                <a:path w="3769995" h="403860">
                  <a:moveTo>
                    <a:pt x="1854784" y="317880"/>
                  </a:moveTo>
                  <a:lnTo>
                    <a:pt x="1781149" y="317880"/>
                  </a:lnTo>
                  <a:lnTo>
                    <a:pt x="1809724" y="397001"/>
                  </a:lnTo>
                  <a:lnTo>
                    <a:pt x="1886178" y="397001"/>
                  </a:lnTo>
                  <a:lnTo>
                    <a:pt x="1854784" y="317880"/>
                  </a:lnTo>
                  <a:close/>
                </a:path>
                <a:path w="3769995" h="403860">
                  <a:moveTo>
                    <a:pt x="1776575" y="120776"/>
                  </a:moveTo>
                  <a:lnTo>
                    <a:pt x="1714093" y="120776"/>
                  </a:lnTo>
                  <a:lnTo>
                    <a:pt x="1760956" y="264922"/>
                  </a:lnTo>
                  <a:lnTo>
                    <a:pt x="1833770" y="264922"/>
                  </a:lnTo>
                  <a:lnTo>
                    <a:pt x="1776575" y="120776"/>
                  </a:lnTo>
                  <a:close/>
                </a:path>
                <a:path w="3769995" h="403860">
                  <a:moveTo>
                    <a:pt x="449046" y="1397"/>
                  </a:moveTo>
                  <a:lnTo>
                    <a:pt x="418693" y="1397"/>
                  </a:lnTo>
                  <a:lnTo>
                    <a:pt x="263118" y="397001"/>
                  </a:lnTo>
                  <a:lnTo>
                    <a:pt x="340106" y="397001"/>
                  </a:lnTo>
                  <a:lnTo>
                    <a:pt x="367284" y="317880"/>
                  </a:lnTo>
                  <a:lnTo>
                    <a:pt x="574624" y="317880"/>
                  </a:lnTo>
                  <a:lnTo>
                    <a:pt x="553610" y="264922"/>
                  </a:lnTo>
                  <a:lnTo>
                    <a:pt x="386994" y="264922"/>
                  </a:lnTo>
                  <a:lnTo>
                    <a:pt x="433933" y="120776"/>
                  </a:lnTo>
                  <a:lnTo>
                    <a:pt x="496415" y="120776"/>
                  </a:lnTo>
                  <a:lnTo>
                    <a:pt x="449046" y="1397"/>
                  </a:lnTo>
                  <a:close/>
                </a:path>
                <a:path w="3769995" h="403860">
                  <a:moveTo>
                    <a:pt x="574624" y="317880"/>
                  </a:moveTo>
                  <a:lnTo>
                    <a:pt x="500989" y="317880"/>
                  </a:lnTo>
                  <a:lnTo>
                    <a:pt x="529564" y="397001"/>
                  </a:lnTo>
                  <a:lnTo>
                    <a:pt x="606018" y="397001"/>
                  </a:lnTo>
                  <a:lnTo>
                    <a:pt x="574624" y="317880"/>
                  </a:lnTo>
                  <a:close/>
                </a:path>
                <a:path w="3769995" h="403860">
                  <a:moveTo>
                    <a:pt x="754608" y="68199"/>
                  </a:moveTo>
                  <a:lnTo>
                    <a:pt x="685393" y="68199"/>
                  </a:lnTo>
                  <a:lnTo>
                    <a:pt x="685393" y="397001"/>
                  </a:lnTo>
                  <a:lnTo>
                    <a:pt x="754608" y="397001"/>
                  </a:lnTo>
                  <a:lnTo>
                    <a:pt x="754608" y="68199"/>
                  </a:lnTo>
                  <a:close/>
                </a:path>
                <a:path w="3769995" h="403860">
                  <a:moveTo>
                    <a:pt x="496415" y="120776"/>
                  </a:moveTo>
                  <a:lnTo>
                    <a:pt x="433933" y="120776"/>
                  </a:lnTo>
                  <a:lnTo>
                    <a:pt x="480796" y="264922"/>
                  </a:lnTo>
                  <a:lnTo>
                    <a:pt x="553610" y="264922"/>
                  </a:lnTo>
                  <a:lnTo>
                    <a:pt x="496415" y="120776"/>
                  </a:lnTo>
                  <a:close/>
                </a:path>
                <a:path w="3769995" h="403860">
                  <a:moveTo>
                    <a:pt x="884402" y="6730"/>
                  </a:moveTo>
                  <a:lnTo>
                    <a:pt x="561187" y="6730"/>
                  </a:lnTo>
                  <a:lnTo>
                    <a:pt x="561187" y="68199"/>
                  </a:lnTo>
                  <a:lnTo>
                    <a:pt x="884402" y="68199"/>
                  </a:lnTo>
                  <a:lnTo>
                    <a:pt x="884402" y="6730"/>
                  </a:lnTo>
                  <a:close/>
                </a:path>
                <a:path w="3769995" h="403860">
                  <a:moveTo>
                    <a:pt x="2753842" y="2666"/>
                  </a:moveTo>
                  <a:lnTo>
                    <a:pt x="2740890" y="2805"/>
                  </a:lnTo>
                  <a:lnTo>
                    <a:pt x="2726045" y="3206"/>
                  </a:lnTo>
                  <a:lnTo>
                    <a:pt x="2650665" y="6609"/>
                  </a:lnTo>
                  <a:lnTo>
                    <a:pt x="2645638" y="6730"/>
                  </a:lnTo>
                  <a:lnTo>
                    <a:pt x="2645638" y="397001"/>
                  </a:lnTo>
                  <a:lnTo>
                    <a:pt x="2717647" y="397001"/>
                  </a:lnTo>
                  <a:lnTo>
                    <a:pt x="2717647" y="233934"/>
                  </a:lnTo>
                  <a:lnTo>
                    <a:pt x="2838628" y="233934"/>
                  </a:lnTo>
                  <a:lnTo>
                    <a:pt x="2830296" y="221234"/>
                  </a:lnTo>
                  <a:lnTo>
                    <a:pt x="2845177" y="214282"/>
                  </a:lnTo>
                  <a:lnTo>
                    <a:pt x="2858760" y="205247"/>
                  </a:lnTo>
                  <a:lnTo>
                    <a:pt x="2871033" y="194141"/>
                  </a:lnTo>
                  <a:lnTo>
                    <a:pt x="2881985" y="180975"/>
                  </a:lnTo>
                  <a:lnTo>
                    <a:pt x="2884459" y="176911"/>
                  </a:lnTo>
                  <a:lnTo>
                    <a:pt x="2746857" y="176911"/>
                  </a:lnTo>
                  <a:lnTo>
                    <a:pt x="2741239" y="176815"/>
                  </a:lnTo>
                  <a:lnTo>
                    <a:pt x="2734490" y="176530"/>
                  </a:lnTo>
                  <a:lnTo>
                    <a:pt x="2726622" y="176053"/>
                  </a:lnTo>
                  <a:lnTo>
                    <a:pt x="2717647" y="175387"/>
                  </a:lnTo>
                  <a:lnTo>
                    <a:pt x="2717647" y="66928"/>
                  </a:lnTo>
                  <a:lnTo>
                    <a:pt x="2725775" y="65912"/>
                  </a:lnTo>
                  <a:lnTo>
                    <a:pt x="2733522" y="65277"/>
                  </a:lnTo>
                  <a:lnTo>
                    <a:pt x="2890328" y="65277"/>
                  </a:lnTo>
                  <a:lnTo>
                    <a:pt x="2878658" y="44171"/>
                  </a:lnTo>
                  <a:lnTo>
                    <a:pt x="2848940" y="21121"/>
                  </a:lnTo>
                  <a:lnTo>
                    <a:pt x="2807335" y="7282"/>
                  </a:lnTo>
                  <a:lnTo>
                    <a:pt x="2753842" y="2666"/>
                  </a:lnTo>
                  <a:close/>
                </a:path>
                <a:path w="3769995" h="403860">
                  <a:moveTo>
                    <a:pt x="2838628" y="233934"/>
                  </a:moveTo>
                  <a:lnTo>
                    <a:pt x="2717647" y="233934"/>
                  </a:lnTo>
                  <a:lnTo>
                    <a:pt x="2742714" y="235267"/>
                  </a:lnTo>
                  <a:lnTo>
                    <a:pt x="2752919" y="235648"/>
                  </a:lnTo>
                  <a:lnTo>
                    <a:pt x="2761589" y="235838"/>
                  </a:lnTo>
                  <a:lnTo>
                    <a:pt x="2865729" y="397001"/>
                  </a:lnTo>
                  <a:lnTo>
                    <a:pt x="2945612" y="397001"/>
                  </a:lnTo>
                  <a:lnTo>
                    <a:pt x="2838628" y="233934"/>
                  </a:lnTo>
                  <a:close/>
                </a:path>
                <a:path w="3769995" h="403860">
                  <a:moveTo>
                    <a:pt x="2890328" y="65277"/>
                  </a:moveTo>
                  <a:lnTo>
                    <a:pt x="2741015" y="65277"/>
                  </a:lnTo>
                  <a:lnTo>
                    <a:pt x="2762633" y="65994"/>
                  </a:lnTo>
                  <a:lnTo>
                    <a:pt x="2781179" y="68151"/>
                  </a:lnTo>
                  <a:lnTo>
                    <a:pt x="2818388" y="83623"/>
                  </a:lnTo>
                  <a:lnTo>
                    <a:pt x="2830550" y="116966"/>
                  </a:lnTo>
                  <a:lnTo>
                    <a:pt x="2829290" y="133250"/>
                  </a:lnTo>
                  <a:lnTo>
                    <a:pt x="2798935" y="170052"/>
                  </a:lnTo>
                  <a:lnTo>
                    <a:pt x="2746857" y="176911"/>
                  </a:lnTo>
                  <a:lnTo>
                    <a:pt x="2884459" y="176911"/>
                  </a:lnTo>
                  <a:lnTo>
                    <a:pt x="2890913" y="166308"/>
                  </a:lnTo>
                  <a:lnTo>
                    <a:pt x="2897304" y="150891"/>
                  </a:lnTo>
                  <a:lnTo>
                    <a:pt x="2901148" y="134737"/>
                  </a:lnTo>
                  <a:lnTo>
                    <a:pt x="2902432" y="117855"/>
                  </a:lnTo>
                  <a:lnTo>
                    <a:pt x="2896489" y="76420"/>
                  </a:lnTo>
                  <a:lnTo>
                    <a:pt x="2890328" y="65277"/>
                  </a:lnTo>
                  <a:close/>
                </a:path>
                <a:path w="3769995" h="403860">
                  <a:moveTo>
                    <a:pt x="3050006" y="6730"/>
                  </a:moveTo>
                  <a:lnTo>
                    <a:pt x="2980791" y="6730"/>
                  </a:lnTo>
                  <a:lnTo>
                    <a:pt x="2980791" y="397001"/>
                  </a:lnTo>
                  <a:lnTo>
                    <a:pt x="3050006" y="397001"/>
                  </a:lnTo>
                  <a:lnTo>
                    <a:pt x="3050006" y="6730"/>
                  </a:lnTo>
                  <a:close/>
                </a:path>
                <a:path w="3769995" h="403860">
                  <a:moveTo>
                    <a:pt x="2583789" y="6730"/>
                  </a:moveTo>
                  <a:lnTo>
                    <a:pt x="2334742" y="6730"/>
                  </a:lnTo>
                  <a:lnTo>
                    <a:pt x="2334742" y="397001"/>
                  </a:lnTo>
                  <a:lnTo>
                    <a:pt x="2580868" y="397001"/>
                  </a:lnTo>
                  <a:lnTo>
                    <a:pt x="2580868" y="335406"/>
                  </a:lnTo>
                  <a:lnTo>
                    <a:pt x="2404084" y="335406"/>
                  </a:lnTo>
                  <a:lnTo>
                    <a:pt x="2404084" y="218566"/>
                  </a:lnTo>
                  <a:lnTo>
                    <a:pt x="2532989" y="218566"/>
                  </a:lnTo>
                  <a:lnTo>
                    <a:pt x="2532989" y="159638"/>
                  </a:lnTo>
                  <a:lnTo>
                    <a:pt x="2404084" y="159638"/>
                  </a:lnTo>
                  <a:lnTo>
                    <a:pt x="2404084" y="68199"/>
                  </a:lnTo>
                  <a:lnTo>
                    <a:pt x="2583789" y="68199"/>
                  </a:lnTo>
                  <a:lnTo>
                    <a:pt x="2583789" y="6730"/>
                  </a:lnTo>
                  <a:close/>
                </a:path>
                <a:path w="3769995" h="403860">
                  <a:moveTo>
                    <a:pt x="2066460" y="186816"/>
                  </a:moveTo>
                  <a:lnTo>
                    <a:pt x="2002129" y="186816"/>
                  </a:lnTo>
                  <a:lnTo>
                    <a:pt x="2080742" y="402336"/>
                  </a:lnTo>
                  <a:lnTo>
                    <a:pt x="2105507" y="402336"/>
                  </a:lnTo>
                  <a:lnTo>
                    <a:pt x="2153916" y="269620"/>
                  </a:lnTo>
                  <a:lnTo>
                    <a:pt x="2093061" y="269620"/>
                  </a:lnTo>
                  <a:lnTo>
                    <a:pt x="2066460" y="186816"/>
                  </a:lnTo>
                  <a:close/>
                </a:path>
                <a:path w="3769995" h="403860">
                  <a:moveTo>
                    <a:pt x="2008606" y="6730"/>
                  </a:moveTo>
                  <a:lnTo>
                    <a:pt x="1971776" y="6730"/>
                  </a:lnTo>
                  <a:lnTo>
                    <a:pt x="1893163" y="397255"/>
                  </a:lnTo>
                  <a:lnTo>
                    <a:pt x="1960092" y="397255"/>
                  </a:lnTo>
                  <a:lnTo>
                    <a:pt x="2002129" y="186816"/>
                  </a:lnTo>
                  <a:lnTo>
                    <a:pt x="2066460" y="186816"/>
                  </a:lnTo>
                  <a:lnTo>
                    <a:pt x="2008606" y="6730"/>
                  </a:lnTo>
                  <a:close/>
                </a:path>
                <a:path w="3769995" h="403860">
                  <a:moveTo>
                    <a:pt x="2248839" y="186816"/>
                  </a:moveTo>
                  <a:lnTo>
                    <a:pt x="2184120" y="186816"/>
                  </a:lnTo>
                  <a:lnTo>
                    <a:pt x="2224633" y="397255"/>
                  </a:lnTo>
                  <a:lnTo>
                    <a:pt x="2291816" y="397255"/>
                  </a:lnTo>
                  <a:lnTo>
                    <a:pt x="2248839" y="186816"/>
                  </a:lnTo>
                  <a:close/>
                </a:path>
                <a:path w="3769995" h="403860">
                  <a:moveTo>
                    <a:pt x="2212060" y="6730"/>
                  </a:moveTo>
                  <a:lnTo>
                    <a:pt x="2175611" y="6730"/>
                  </a:lnTo>
                  <a:lnTo>
                    <a:pt x="2093061" y="269620"/>
                  </a:lnTo>
                  <a:lnTo>
                    <a:pt x="2153916" y="269620"/>
                  </a:lnTo>
                  <a:lnTo>
                    <a:pt x="2184120" y="186816"/>
                  </a:lnTo>
                  <a:lnTo>
                    <a:pt x="2248839" y="186816"/>
                  </a:lnTo>
                  <a:lnTo>
                    <a:pt x="2212060" y="6730"/>
                  </a:lnTo>
                  <a:close/>
                </a:path>
                <a:path w="3769995" h="403860">
                  <a:moveTo>
                    <a:pt x="1231660" y="155320"/>
                  </a:moveTo>
                  <a:lnTo>
                    <a:pt x="1148689" y="155320"/>
                  </a:lnTo>
                  <a:lnTo>
                    <a:pt x="1338046" y="402336"/>
                  </a:lnTo>
                  <a:lnTo>
                    <a:pt x="1366240" y="402336"/>
                  </a:lnTo>
                  <a:lnTo>
                    <a:pt x="1366240" y="242188"/>
                  </a:lnTo>
                  <a:lnTo>
                    <a:pt x="1299692" y="242188"/>
                  </a:lnTo>
                  <a:lnTo>
                    <a:pt x="1231660" y="155320"/>
                  </a:lnTo>
                  <a:close/>
                </a:path>
                <a:path w="3769995" h="403860">
                  <a:moveTo>
                    <a:pt x="1115288" y="6730"/>
                  </a:moveTo>
                  <a:lnTo>
                    <a:pt x="1082014" y="6730"/>
                  </a:lnTo>
                  <a:lnTo>
                    <a:pt x="1082014" y="397255"/>
                  </a:lnTo>
                  <a:lnTo>
                    <a:pt x="1148689" y="397255"/>
                  </a:lnTo>
                  <a:lnTo>
                    <a:pt x="1148689" y="155320"/>
                  </a:lnTo>
                  <a:lnTo>
                    <a:pt x="1231660" y="155320"/>
                  </a:lnTo>
                  <a:lnTo>
                    <a:pt x="1115288" y="6730"/>
                  </a:lnTo>
                  <a:close/>
                </a:path>
                <a:path w="3769995" h="403860">
                  <a:moveTo>
                    <a:pt x="1366240" y="6730"/>
                  </a:moveTo>
                  <a:lnTo>
                    <a:pt x="1299692" y="6730"/>
                  </a:lnTo>
                  <a:lnTo>
                    <a:pt x="1299692" y="242188"/>
                  </a:lnTo>
                  <a:lnTo>
                    <a:pt x="1366240" y="242188"/>
                  </a:lnTo>
                  <a:lnTo>
                    <a:pt x="1366240" y="6730"/>
                  </a:lnTo>
                  <a:close/>
                </a:path>
                <a:path w="3769995" h="403860">
                  <a:moveTo>
                    <a:pt x="1000226" y="6730"/>
                  </a:moveTo>
                  <a:lnTo>
                    <a:pt x="931011" y="6730"/>
                  </a:lnTo>
                  <a:lnTo>
                    <a:pt x="931011" y="397001"/>
                  </a:lnTo>
                  <a:lnTo>
                    <a:pt x="1000226" y="397001"/>
                  </a:lnTo>
                  <a:lnTo>
                    <a:pt x="1000226" y="6730"/>
                  </a:lnTo>
                  <a:close/>
                </a:path>
                <a:path w="3769995" h="403860">
                  <a:moveTo>
                    <a:pt x="69253" y="6730"/>
                  </a:moveTo>
                  <a:lnTo>
                    <a:pt x="0" y="6730"/>
                  </a:lnTo>
                  <a:lnTo>
                    <a:pt x="0" y="397001"/>
                  </a:lnTo>
                  <a:lnTo>
                    <a:pt x="245618" y="397001"/>
                  </a:lnTo>
                  <a:lnTo>
                    <a:pt x="245618" y="335406"/>
                  </a:lnTo>
                  <a:lnTo>
                    <a:pt x="69253" y="335406"/>
                  </a:lnTo>
                  <a:lnTo>
                    <a:pt x="69253" y="6730"/>
                  </a:lnTo>
                  <a:close/>
                </a:path>
                <a:path w="3769995" h="403860">
                  <a:moveTo>
                    <a:pt x="3291941" y="0"/>
                  </a:moveTo>
                  <a:lnTo>
                    <a:pt x="3220631" y="14573"/>
                  </a:lnTo>
                  <a:lnTo>
                    <a:pt x="3163417" y="58292"/>
                  </a:lnTo>
                  <a:lnTo>
                    <a:pt x="3125698" y="123539"/>
                  </a:lnTo>
                  <a:lnTo>
                    <a:pt x="3116268" y="161520"/>
                  </a:lnTo>
                  <a:lnTo>
                    <a:pt x="3113125" y="203073"/>
                  </a:lnTo>
                  <a:lnTo>
                    <a:pt x="3115959" y="247104"/>
                  </a:lnTo>
                  <a:lnTo>
                    <a:pt x="3124460" y="286242"/>
                  </a:lnTo>
                  <a:lnTo>
                    <a:pt x="3158464" y="349885"/>
                  </a:lnTo>
                  <a:lnTo>
                    <a:pt x="3212868" y="390175"/>
                  </a:lnTo>
                  <a:lnTo>
                    <a:pt x="3285464" y="403605"/>
                  </a:lnTo>
                  <a:lnTo>
                    <a:pt x="3323945" y="400796"/>
                  </a:lnTo>
                  <a:lnTo>
                    <a:pt x="3357473" y="392366"/>
                  </a:lnTo>
                  <a:lnTo>
                    <a:pt x="3386048" y="378317"/>
                  </a:lnTo>
                  <a:lnTo>
                    <a:pt x="3409670" y="358648"/>
                  </a:lnTo>
                  <a:lnTo>
                    <a:pt x="3400161" y="342138"/>
                  </a:lnTo>
                  <a:lnTo>
                    <a:pt x="3291179" y="342138"/>
                  </a:lnTo>
                  <a:lnTo>
                    <a:pt x="3268220" y="339830"/>
                  </a:lnTo>
                  <a:lnTo>
                    <a:pt x="3229636" y="321403"/>
                  </a:lnTo>
                  <a:lnTo>
                    <a:pt x="3201368" y="285325"/>
                  </a:lnTo>
                  <a:lnTo>
                    <a:pt x="3186942" y="235692"/>
                  </a:lnTo>
                  <a:lnTo>
                    <a:pt x="3185134" y="205993"/>
                  </a:lnTo>
                  <a:lnTo>
                    <a:pt x="3187067" y="176033"/>
                  </a:lnTo>
                  <a:lnTo>
                    <a:pt x="3202601" y="124305"/>
                  </a:lnTo>
                  <a:lnTo>
                    <a:pt x="3232946" y="84580"/>
                  </a:lnTo>
                  <a:lnTo>
                    <a:pt x="3272863" y="64144"/>
                  </a:lnTo>
                  <a:lnTo>
                    <a:pt x="3296132" y="61594"/>
                  </a:lnTo>
                  <a:lnTo>
                    <a:pt x="3382351" y="61594"/>
                  </a:lnTo>
                  <a:lnTo>
                    <a:pt x="3399256" y="27559"/>
                  </a:lnTo>
                  <a:lnTo>
                    <a:pt x="3377470" y="15537"/>
                  </a:lnTo>
                  <a:lnTo>
                    <a:pt x="3352314" y="6921"/>
                  </a:lnTo>
                  <a:lnTo>
                    <a:pt x="3323800" y="1734"/>
                  </a:lnTo>
                  <a:lnTo>
                    <a:pt x="3291941" y="0"/>
                  </a:lnTo>
                  <a:close/>
                </a:path>
                <a:path w="3769995" h="403860">
                  <a:moveTo>
                    <a:pt x="3377412" y="302640"/>
                  </a:moveTo>
                  <a:lnTo>
                    <a:pt x="3360366" y="319903"/>
                  </a:lnTo>
                  <a:lnTo>
                    <a:pt x="3340296" y="332247"/>
                  </a:lnTo>
                  <a:lnTo>
                    <a:pt x="3317226" y="339663"/>
                  </a:lnTo>
                  <a:lnTo>
                    <a:pt x="3291179" y="342138"/>
                  </a:lnTo>
                  <a:lnTo>
                    <a:pt x="3400161" y="342138"/>
                  </a:lnTo>
                  <a:lnTo>
                    <a:pt x="3377412" y="302640"/>
                  </a:lnTo>
                  <a:close/>
                </a:path>
                <a:path w="3769995" h="403860">
                  <a:moveTo>
                    <a:pt x="3382351" y="61594"/>
                  </a:moveTo>
                  <a:lnTo>
                    <a:pt x="3296132" y="61594"/>
                  </a:lnTo>
                  <a:lnTo>
                    <a:pt x="3320087" y="63047"/>
                  </a:lnTo>
                  <a:lnTo>
                    <a:pt x="3340519" y="67405"/>
                  </a:lnTo>
                  <a:lnTo>
                    <a:pt x="3357425" y="74668"/>
                  </a:lnTo>
                  <a:lnTo>
                    <a:pt x="3370808" y="84836"/>
                  </a:lnTo>
                  <a:lnTo>
                    <a:pt x="3382351" y="61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0713" y="2896362"/>
              <a:ext cx="3258185" cy="144145"/>
            </a:xfrm>
            <a:custGeom>
              <a:avLst/>
              <a:gdLst/>
              <a:ahLst/>
              <a:cxnLst/>
              <a:rect l="l" t="t" r="r" b="b"/>
              <a:pathLst>
                <a:path w="3258185" h="144144">
                  <a:moveTo>
                    <a:pt x="3210763" y="0"/>
                  </a:moveTo>
                  <a:lnTo>
                    <a:pt x="3163773" y="144145"/>
                  </a:lnTo>
                  <a:lnTo>
                    <a:pt x="3257626" y="144145"/>
                  </a:lnTo>
                  <a:lnTo>
                    <a:pt x="3210763" y="0"/>
                  </a:lnTo>
                  <a:close/>
                </a:path>
                <a:path w="3258185" h="144144">
                  <a:moveTo>
                    <a:pt x="1327099" y="0"/>
                  </a:moveTo>
                  <a:lnTo>
                    <a:pt x="1280109" y="144145"/>
                  </a:lnTo>
                  <a:lnTo>
                    <a:pt x="1373962" y="144145"/>
                  </a:lnTo>
                  <a:lnTo>
                    <a:pt x="1327099" y="0"/>
                  </a:lnTo>
                  <a:close/>
                </a:path>
                <a:path w="3258185" h="144144">
                  <a:moveTo>
                    <a:pt x="46939" y="0"/>
                  </a:moveTo>
                  <a:lnTo>
                    <a:pt x="0" y="144145"/>
                  </a:lnTo>
                  <a:lnTo>
                    <a:pt x="93802" y="144145"/>
                  </a:lnTo>
                  <a:lnTo>
                    <a:pt x="46939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5270" y="2834767"/>
              <a:ext cx="125095" cy="123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719" y="2775585"/>
              <a:ext cx="3769995" cy="403860"/>
            </a:xfrm>
            <a:custGeom>
              <a:avLst/>
              <a:gdLst/>
              <a:ahLst/>
              <a:cxnLst/>
              <a:rect l="l" t="t" r="r" b="b"/>
              <a:pathLst>
                <a:path w="3769995" h="403860">
                  <a:moveTo>
                    <a:pt x="2980791" y="6730"/>
                  </a:moveTo>
                  <a:lnTo>
                    <a:pt x="3050006" y="6730"/>
                  </a:lnTo>
                  <a:lnTo>
                    <a:pt x="3050006" y="397001"/>
                  </a:lnTo>
                  <a:lnTo>
                    <a:pt x="2980791" y="397001"/>
                  </a:lnTo>
                  <a:lnTo>
                    <a:pt x="2980791" y="6730"/>
                  </a:lnTo>
                  <a:close/>
                </a:path>
                <a:path w="3769995" h="403860">
                  <a:moveTo>
                    <a:pt x="2334742" y="6730"/>
                  </a:moveTo>
                  <a:lnTo>
                    <a:pt x="2583789" y="6730"/>
                  </a:lnTo>
                  <a:lnTo>
                    <a:pt x="2583789" y="68199"/>
                  </a:lnTo>
                  <a:lnTo>
                    <a:pt x="2404084" y="68199"/>
                  </a:lnTo>
                  <a:lnTo>
                    <a:pt x="2404084" y="159638"/>
                  </a:lnTo>
                  <a:lnTo>
                    <a:pt x="2532989" y="159638"/>
                  </a:lnTo>
                  <a:lnTo>
                    <a:pt x="2532989" y="218566"/>
                  </a:lnTo>
                  <a:lnTo>
                    <a:pt x="2404084" y="218566"/>
                  </a:lnTo>
                  <a:lnTo>
                    <a:pt x="2404084" y="335406"/>
                  </a:lnTo>
                  <a:lnTo>
                    <a:pt x="2580868" y="335406"/>
                  </a:lnTo>
                  <a:lnTo>
                    <a:pt x="2580868" y="397001"/>
                  </a:lnTo>
                  <a:lnTo>
                    <a:pt x="2334742" y="397001"/>
                  </a:lnTo>
                  <a:lnTo>
                    <a:pt x="2334742" y="6730"/>
                  </a:lnTo>
                  <a:close/>
                </a:path>
                <a:path w="3769995" h="403860">
                  <a:moveTo>
                    <a:pt x="1971776" y="6730"/>
                  </a:moveTo>
                  <a:lnTo>
                    <a:pt x="2008606" y="6730"/>
                  </a:lnTo>
                  <a:lnTo>
                    <a:pt x="2093061" y="269620"/>
                  </a:lnTo>
                  <a:lnTo>
                    <a:pt x="2175611" y="6730"/>
                  </a:lnTo>
                  <a:lnTo>
                    <a:pt x="2212060" y="6730"/>
                  </a:lnTo>
                  <a:lnTo>
                    <a:pt x="2291816" y="397255"/>
                  </a:lnTo>
                  <a:lnTo>
                    <a:pt x="2224633" y="397255"/>
                  </a:lnTo>
                  <a:lnTo>
                    <a:pt x="2184120" y="186816"/>
                  </a:lnTo>
                  <a:lnTo>
                    <a:pt x="2105507" y="402336"/>
                  </a:lnTo>
                  <a:lnTo>
                    <a:pt x="2080742" y="402336"/>
                  </a:lnTo>
                  <a:lnTo>
                    <a:pt x="2002129" y="186816"/>
                  </a:lnTo>
                  <a:lnTo>
                    <a:pt x="1960092" y="397255"/>
                  </a:lnTo>
                  <a:lnTo>
                    <a:pt x="1893163" y="397255"/>
                  </a:lnTo>
                  <a:lnTo>
                    <a:pt x="1971776" y="6730"/>
                  </a:lnTo>
                  <a:close/>
                </a:path>
                <a:path w="3769995" h="403860">
                  <a:moveTo>
                    <a:pt x="1082014" y="6730"/>
                  </a:moveTo>
                  <a:lnTo>
                    <a:pt x="1115288" y="6730"/>
                  </a:lnTo>
                  <a:lnTo>
                    <a:pt x="1299692" y="242188"/>
                  </a:lnTo>
                  <a:lnTo>
                    <a:pt x="1299692" y="6730"/>
                  </a:lnTo>
                  <a:lnTo>
                    <a:pt x="1366240" y="6730"/>
                  </a:lnTo>
                  <a:lnTo>
                    <a:pt x="1366240" y="402336"/>
                  </a:lnTo>
                  <a:lnTo>
                    <a:pt x="1338046" y="402336"/>
                  </a:lnTo>
                  <a:lnTo>
                    <a:pt x="1148689" y="155320"/>
                  </a:lnTo>
                  <a:lnTo>
                    <a:pt x="1148689" y="397255"/>
                  </a:lnTo>
                  <a:lnTo>
                    <a:pt x="1082014" y="397255"/>
                  </a:lnTo>
                  <a:lnTo>
                    <a:pt x="1082014" y="6730"/>
                  </a:lnTo>
                  <a:close/>
                </a:path>
                <a:path w="3769995" h="403860">
                  <a:moveTo>
                    <a:pt x="931011" y="6730"/>
                  </a:moveTo>
                  <a:lnTo>
                    <a:pt x="1000226" y="6730"/>
                  </a:lnTo>
                  <a:lnTo>
                    <a:pt x="1000226" y="397001"/>
                  </a:lnTo>
                  <a:lnTo>
                    <a:pt x="931011" y="397001"/>
                  </a:lnTo>
                  <a:lnTo>
                    <a:pt x="931011" y="6730"/>
                  </a:lnTo>
                  <a:close/>
                </a:path>
                <a:path w="3769995" h="403860">
                  <a:moveTo>
                    <a:pt x="561187" y="6730"/>
                  </a:moveTo>
                  <a:lnTo>
                    <a:pt x="884402" y="6730"/>
                  </a:lnTo>
                  <a:lnTo>
                    <a:pt x="884402" y="68199"/>
                  </a:lnTo>
                  <a:lnTo>
                    <a:pt x="754608" y="68199"/>
                  </a:lnTo>
                  <a:lnTo>
                    <a:pt x="754608" y="397001"/>
                  </a:lnTo>
                  <a:lnTo>
                    <a:pt x="685393" y="397001"/>
                  </a:lnTo>
                  <a:lnTo>
                    <a:pt x="685393" y="68199"/>
                  </a:lnTo>
                  <a:lnTo>
                    <a:pt x="561187" y="68199"/>
                  </a:lnTo>
                  <a:lnTo>
                    <a:pt x="561187" y="6730"/>
                  </a:lnTo>
                  <a:close/>
                </a:path>
                <a:path w="3769995" h="403860">
                  <a:moveTo>
                    <a:pt x="0" y="6730"/>
                  </a:moveTo>
                  <a:lnTo>
                    <a:pt x="69253" y="6730"/>
                  </a:lnTo>
                  <a:lnTo>
                    <a:pt x="69253" y="335406"/>
                  </a:lnTo>
                  <a:lnTo>
                    <a:pt x="245618" y="335406"/>
                  </a:lnTo>
                  <a:lnTo>
                    <a:pt x="245618" y="397001"/>
                  </a:lnTo>
                  <a:lnTo>
                    <a:pt x="0" y="397001"/>
                  </a:lnTo>
                  <a:lnTo>
                    <a:pt x="0" y="6730"/>
                  </a:lnTo>
                  <a:close/>
                </a:path>
                <a:path w="3769995" h="403860">
                  <a:moveTo>
                    <a:pt x="2753842" y="2666"/>
                  </a:moveTo>
                  <a:lnTo>
                    <a:pt x="2807335" y="7282"/>
                  </a:lnTo>
                  <a:lnTo>
                    <a:pt x="2848940" y="21121"/>
                  </a:lnTo>
                  <a:lnTo>
                    <a:pt x="2896489" y="76420"/>
                  </a:lnTo>
                  <a:lnTo>
                    <a:pt x="2902432" y="117855"/>
                  </a:lnTo>
                  <a:lnTo>
                    <a:pt x="2901148" y="134737"/>
                  </a:lnTo>
                  <a:lnTo>
                    <a:pt x="2881985" y="180975"/>
                  </a:lnTo>
                  <a:lnTo>
                    <a:pt x="2845177" y="214282"/>
                  </a:lnTo>
                  <a:lnTo>
                    <a:pt x="2830296" y="221234"/>
                  </a:lnTo>
                  <a:lnTo>
                    <a:pt x="2945612" y="397001"/>
                  </a:lnTo>
                  <a:lnTo>
                    <a:pt x="2865729" y="397001"/>
                  </a:lnTo>
                  <a:lnTo>
                    <a:pt x="2761589" y="235838"/>
                  </a:lnTo>
                  <a:lnTo>
                    <a:pt x="2752919" y="235648"/>
                  </a:lnTo>
                  <a:lnTo>
                    <a:pt x="2742714" y="235267"/>
                  </a:lnTo>
                  <a:lnTo>
                    <a:pt x="2730960" y="234696"/>
                  </a:lnTo>
                  <a:lnTo>
                    <a:pt x="2717647" y="233934"/>
                  </a:lnTo>
                  <a:lnTo>
                    <a:pt x="2717647" y="397001"/>
                  </a:lnTo>
                  <a:lnTo>
                    <a:pt x="2645638" y="397001"/>
                  </a:lnTo>
                  <a:lnTo>
                    <a:pt x="2645638" y="6730"/>
                  </a:lnTo>
                  <a:lnTo>
                    <a:pt x="2650665" y="6609"/>
                  </a:lnTo>
                  <a:lnTo>
                    <a:pt x="2659846" y="6238"/>
                  </a:lnTo>
                  <a:lnTo>
                    <a:pt x="2673195" y="5605"/>
                  </a:lnTo>
                  <a:lnTo>
                    <a:pt x="2690723" y="4699"/>
                  </a:lnTo>
                  <a:lnTo>
                    <a:pt x="2709319" y="3845"/>
                  </a:lnTo>
                  <a:lnTo>
                    <a:pt x="2726045" y="3206"/>
                  </a:lnTo>
                  <a:lnTo>
                    <a:pt x="2740890" y="2805"/>
                  </a:lnTo>
                  <a:lnTo>
                    <a:pt x="2753842" y="2666"/>
                  </a:lnTo>
                  <a:close/>
                </a:path>
                <a:path w="3769995" h="403860">
                  <a:moveTo>
                    <a:pt x="3582517" y="1397"/>
                  </a:moveTo>
                  <a:lnTo>
                    <a:pt x="3612870" y="1397"/>
                  </a:lnTo>
                  <a:lnTo>
                    <a:pt x="3769842" y="397001"/>
                  </a:lnTo>
                  <a:lnTo>
                    <a:pt x="3693388" y="397001"/>
                  </a:lnTo>
                  <a:lnTo>
                    <a:pt x="3664813" y="317880"/>
                  </a:lnTo>
                  <a:lnTo>
                    <a:pt x="3531082" y="317880"/>
                  </a:lnTo>
                  <a:lnTo>
                    <a:pt x="3503904" y="397001"/>
                  </a:lnTo>
                  <a:lnTo>
                    <a:pt x="3426942" y="397001"/>
                  </a:lnTo>
                  <a:lnTo>
                    <a:pt x="3582517" y="1397"/>
                  </a:lnTo>
                  <a:close/>
                </a:path>
                <a:path w="3769995" h="403860">
                  <a:moveTo>
                    <a:pt x="1698853" y="1397"/>
                  </a:moveTo>
                  <a:lnTo>
                    <a:pt x="1729206" y="1397"/>
                  </a:lnTo>
                  <a:lnTo>
                    <a:pt x="1886178" y="397001"/>
                  </a:lnTo>
                  <a:lnTo>
                    <a:pt x="1809724" y="397001"/>
                  </a:lnTo>
                  <a:lnTo>
                    <a:pt x="1781149" y="317880"/>
                  </a:lnTo>
                  <a:lnTo>
                    <a:pt x="1647418" y="317880"/>
                  </a:lnTo>
                  <a:lnTo>
                    <a:pt x="1620240" y="397001"/>
                  </a:lnTo>
                  <a:lnTo>
                    <a:pt x="1543278" y="397001"/>
                  </a:lnTo>
                  <a:lnTo>
                    <a:pt x="1698853" y="1397"/>
                  </a:lnTo>
                  <a:close/>
                </a:path>
                <a:path w="3769995" h="403860">
                  <a:moveTo>
                    <a:pt x="418693" y="1397"/>
                  </a:moveTo>
                  <a:lnTo>
                    <a:pt x="449046" y="1397"/>
                  </a:lnTo>
                  <a:lnTo>
                    <a:pt x="606018" y="397001"/>
                  </a:lnTo>
                  <a:lnTo>
                    <a:pt x="529564" y="397001"/>
                  </a:lnTo>
                  <a:lnTo>
                    <a:pt x="500989" y="317880"/>
                  </a:lnTo>
                  <a:lnTo>
                    <a:pt x="367284" y="317880"/>
                  </a:lnTo>
                  <a:lnTo>
                    <a:pt x="340106" y="397001"/>
                  </a:lnTo>
                  <a:lnTo>
                    <a:pt x="263118" y="397001"/>
                  </a:lnTo>
                  <a:lnTo>
                    <a:pt x="418693" y="1397"/>
                  </a:lnTo>
                  <a:close/>
                </a:path>
                <a:path w="3769995" h="403860">
                  <a:moveTo>
                    <a:pt x="3291941" y="0"/>
                  </a:moveTo>
                  <a:lnTo>
                    <a:pt x="3323800" y="1734"/>
                  </a:lnTo>
                  <a:lnTo>
                    <a:pt x="3352314" y="6921"/>
                  </a:lnTo>
                  <a:lnTo>
                    <a:pt x="3377470" y="15537"/>
                  </a:lnTo>
                  <a:lnTo>
                    <a:pt x="3399256" y="27559"/>
                  </a:lnTo>
                  <a:lnTo>
                    <a:pt x="3370808" y="84836"/>
                  </a:lnTo>
                  <a:lnTo>
                    <a:pt x="3357425" y="74668"/>
                  </a:lnTo>
                  <a:lnTo>
                    <a:pt x="3340519" y="67405"/>
                  </a:lnTo>
                  <a:lnTo>
                    <a:pt x="3320087" y="63047"/>
                  </a:lnTo>
                  <a:lnTo>
                    <a:pt x="3296132" y="61594"/>
                  </a:lnTo>
                  <a:lnTo>
                    <a:pt x="3272863" y="64144"/>
                  </a:lnTo>
                  <a:lnTo>
                    <a:pt x="3232946" y="84580"/>
                  </a:lnTo>
                  <a:lnTo>
                    <a:pt x="3202601" y="124305"/>
                  </a:lnTo>
                  <a:lnTo>
                    <a:pt x="3187067" y="176033"/>
                  </a:lnTo>
                  <a:lnTo>
                    <a:pt x="3185134" y="205993"/>
                  </a:lnTo>
                  <a:lnTo>
                    <a:pt x="3186942" y="235692"/>
                  </a:lnTo>
                  <a:lnTo>
                    <a:pt x="3201368" y="285325"/>
                  </a:lnTo>
                  <a:lnTo>
                    <a:pt x="3229636" y="321403"/>
                  </a:lnTo>
                  <a:lnTo>
                    <a:pt x="3268220" y="339830"/>
                  </a:lnTo>
                  <a:lnTo>
                    <a:pt x="3291179" y="342138"/>
                  </a:lnTo>
                  <a:lnTo>
                    <a:pt x="3317226" y="339663"/>
                  </a:lnTo>
                  <a:lnTo>
                    <a:pt x="3340296" y="332247"/>
                  </a:lnTo>
                  <a:lnTo>
                    <a:pt x="3360366" y="319903"/>
                  </a:lnTo>
                  <a:lnTo>
                    <a:pt x="3377412" y="302640"/>
                  </a:lnTo>
                  <a:lnTo>
                    <a:pt x="3409670" y="358648"/>
                  </a:lnTo>
                  <a:lnTo>
                    <a:pt x="3386048" y="378317"/>
                  </a:lnTo>
                  <a:lnTo>
                    <a:pt x="3357473" y="392366"/>
                  </a:lnTo>
                  <a:lnTo>
                    <a:pt x="3323945" y="400796"/>
                  </a:lnTo>
                  <a:lnTo>
                    <a:pt x="3285464" y="403605"/>
                  </a:lnTo>
                  <a:lnTo>
                    <a:pt x="3246886" y="400248"/>
                  </a:lnTo>
                  <a:lnTo>
                    <a:pt x="3183398" y="373387"/>
                  </a:lnTo>
                  <a:lnTo>
                    <a:pt x="3138628" y="320498"/>
                  </a:lnTo>
                  <a:lnTo>
                    <a:pt x="3115959" y="247104"/>
                  </a:lnTo>
                  <a:lnTo>
                    <a:pt x="3113125" y="203073"/>
                  </a:lnTo>
                  <a:lnTo>
                    <a:pt x="3116268" y="161520"/>
                  </a:lnTo>
                  <a:lnTo>
                    <a:pt x="3125698" y="123539"/>
                  </a:lnTo>
                  <a:lnTo>
                    <a:pt x="3163417" y="58292"/>
                  </a:lnTo>
                  <a:lnTo>
                    <a:pt x="3220631" y="14573"/>
                  </a:lnTo>
                  <a:lnTo>
                    <a:pt x="3254536" y="3643"/>
                  </a:lnTo>
                  <a:lnTo>
                    <a:pt x="3291941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5106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0" y="2428922"/>
            <a:ext cx="2839121" cy="3743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1787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Markets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598" rIns="0" bIns="0" rtlCol="0">
            <a:spAutoFit/>
          </a:bodyPr>
          <a:lstStyle/>
          <a:p>
            <a:pPr marL="379095" marR="635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Brazil, Mexico, Venezuela , Ecuador </a:t>
            </a:r>
            <a:r>
              <a:rPr spc="-10" dirty="0"/>
              <a:t>and </a:t>
            </a:r>
            <a:r>
              <a:rPr spc="-5" dirty="0"/>
              <a:t>Colombia are some of  the </a:t>
            </a:r>
            <a:r>
              <a:rPr spc="-10" dirty="0"/>
              <a:t>major pharmaceutical</a:t>
            </a:r>
            <a:r>
              <a:rPr spc="60" dirty="0"/>
              <a:t> </a:t>
            </a:r>
            <a:r>
              <a:rPr spc="-10" dirty="0"/>
              <a:t>markets</a:t>
            </a:r>
          </a:p>
          <a:p>
            <a:pPr marL="3790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Brazil </a:t>
            </a:r>
            <a:r>
              <a:rPr spc="-10" dirty="0"/>
              <a:t>and Mexico considered Regulated</a:t>
            </a:r>
            <a:r>
              <a:rPr spc="114" dirty="0"/>
              <a:t> </a:t>
            </a:r>
            <a:r>
              <a:rPr spc="-10" dirty="0"/>
              <a:t>Markets</a:t>
            </a:r>
          </a:p>
          <a:p>
            <a:pPr marL="3790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ANVISA : Stringent norms </a:t>
            </a:r>
            <a:r>
              <a:rPr spc="-10" dirty="0"/>
              <a:t>comparable </a:t>
            </a:r>
            <a:r>
              <a:rPr spc="-5" dirty="0"/>
              <a:t>to</a:t>
            </a:r>
            <a:r>
              <a:rPr spc="95" dirty="0"/>
              <a:t> </a:t>
            </a:r>
            <a:r>
              <a:rPr spc="-10" dirty="0"/>
              <a:t>USFDA</a:t>
            </a:r>
          </a:p>
          <a:p>
            <a:pPr marL="37909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Brazil : As </a:t>
            </a:r>
            <a:r>
              <a:rPr spc="-10" dirty="0"/>
              <a:t>per </a:t>
            </a:r>
            <a:r>
              <a:rPr dirty="0"/>
              <a:t>ANVISAs </a:t>
            </a:r>
            <a:r>
              <a:rPr spc="-5" dirty="0"/>
              <a:t>norms, </a:t>
            </a:r>
            <a:r>
              <a:rPr spc="-10" dirty="0"/>
              <a:t>CROs used </a:t>
            </a:r>
            <a:r>
              <a:rPr spc="-5" dirty="0"/>
              <a:t>for </a:t>
            </a:r>
            <a:r>
              <a:rPr spc="-10" dirty="0"/>
              <a:t>BE studies  </a:t>
            </a:r>
            <a:r>
              <a:rPr spc="-5" dirty="0"/>
              <a:t>have to </a:t>
            </a:r>
            <a:r>
              <a:rPr spc="-10" dirty="0"/>
              <a:t>be </a:t>
            </a:r>
            <a:r>
              <a:rPr spc="-5" dirty="0"/>
              <a:t>approved </a:t>
            </a:r>
            <a:r>
              <a:rPr spc="-10" dirty="0"/>
              <a:t>and </a:t>
            </a:r>
            <a:r>
              <a:rPr spc="-5" dirty="0"/>
              <a:t>certified </a:t>
            </a:r>
            <a:r>
              <a:rPr spc="-10" dirty="0"/>
              <a:t>by the </a:t>
            </a:r>
            <a:r>
              <a:rPr spc="-5" dirty="0"/>
              <a:t>Brazilian</a:t>
            </a:r>
            <a:r>
              <a:rPr spc="150" dirty="0"/>
              <a:t> </a:t>
            </a:r>
            <a:r>
              <a:rPr spc="-5" dirty="0"/>
              <a:t>authority.</a:t>
            </a:r>
          </a:p>
          <a:p>
            <a:pPr marL="379095" marR="5080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dirty="0"/>
              <a:t>For </a:t>
            </a:r>
            <a:r>
              <a:rPr spc="-5" dirty="0"/>
              <a:t>BE </a:t>
            </a:r>
            <a:r>
              <a:rPr spc="-10" dirty="0"/>
              <a:t>studies, </a:t>
            </a:r>
            <a:r>
              <a:rPr dirty="0"/>
              <a:t>innovator </a:t>
            </a:r>
            <a:r>
              <a:rPr spc="-5" dirty="0"/>
              <a:t>product manufactured in Brazil </a:t>
            </a:r>
            <a:r>
              <a:rPr spc="-10" dirty="0"/>
              <a:t>has  </a:t>
            </a:r>
            <a:r>
              <a:rPr spc="-5" dirty="0"/>
              <a:t>to </a:t>
            </a:r>
            <a:r>
              <a:rPr spc="-10" dirty="0"/>
              <a:t>be used </a:t>
            </a:r>
            <a:r>
              <a:rPr spc="-5" dirty="0"/>
              <a:t>for</a:t>
            </a:r>
            <a:r>
              <a:rPr spc="25" dirty="0"/>
              <a:t> </a:t>
            </a:r>
            <a:r>
              <a:rPr spc="-5" dirty="0"/>
              <a:t>comparison</a:t>
            </a:r>
          </a:p>
          <a:p>
            <a:pPr marL="3790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  <a:tab pos="1565275" algn="l"/>
                <a:tab pos="2136775" algn="l"/>
                <a:tab pos="3924935" algn="l"/>
                <a:tab pos="4973955" algn="l"/>
                <a:tab pos="5545455" algn="l"/>
                <a:tab pos="5938520" algn="l"/>
                <a:tab pos="7159625" algn="l"/>
              </a:tabLst>
            </a:pPr>
            <a:r>
              <a:rPr spc="-5" dirty="0"/>
              <a:t>ANVISA	has	implemented	generic	</a:t>
            </a:r>
            <a:r>
              <a:rPr spc="-10" dirty="0"/>
              <a:t>law	</a:t>
            </a:r>
            <a:r>
              <a:rPr spc="-5" dirty="0"/>
              <a:t>to	facilitate	generic</a:t>
            </a:r>
          </a:p>
          <a:p>
            <a:pPr marL="379095">
              <a:lnSpc>
                <a:spcPct val="100000"/>
              </a:lnSpc>
            </a:pPr>
            <a:r>
              <a:rPr spc="-5" dirty="0"/>
              <a:t>market </a:t>
            </a:r>
            <a:r>
              <a:rPr spc="-10" dirty="0"/>
              <a:t>entry </a:t>
            </a:r>
            <a:r>
              <a:rPr spc="-5" dirty="0"/>
              <a:t>into the</a:t>
            </a:r>
            <a:r>
              <a:rPr spc="45" dirty="0"/>
              <a:t> </a:t>
            </a:r>
            <a:r>
              <a:rPr spc="-10" dirty="0"/>
              <a:t>country</a:t>
            </a:r>
          </a:p>
          <a:p>
            <a:pPr marL="3790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Mexico: </a:t>
            </a:r>
            <a:r>
              <a:rPr spc="-10" dirty="0"/>
              <a:t>Extensive analytical </a:t>
            </a:r>
            <a:r>
              <a:rPr spc="-5" dirty="0"/>
              <a:t>raw </a:t>
            </a:r>
            <a:r>
              <a:rPr spc="-10" dirty="0"/>
              <a:t>data </a:t>
            </a:r>
            <a:r>
              <a:rPr spc="-5" dirty="0"/>
              <a:t>of 3 stability</a:t>
            </a:r>
            <a:r>
              <a:rPr spc="185" dirty="0"/>
              <a:t> </a:t>
            </a:r>
            <a:r>
              <a:rPr spc="-10" dirty="0"/>
              <a:t>batches.</a:t>
            </a:r>
          </a:p>
          <a:p>
            <a:pPr marL="37909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Venezuela : Copies of </a:t>
            </a:r>
            <a:r>
              <a:rPr spc="-10" dirty="0"/>
              <a:t>source</a:t>
            </a:r>
            <a:r>
              <a:rPr dirty="0"/>
              <a:t> </a:t>
            </a:r>
            <a:r>
              <a:rPr spc="-10" dirty="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04250" y="2781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685800"/>
            <a:ext cx="44958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Drug </a:t>
            </a:r>
            <a:r>
              <a:rPr spc="-20" dirty="0"/>
              <a:t>Regulatory </a:t>
            </a:r>
            <a:r>
              <a:rPr spc="-15" dirty="0"/>
              <a:t>Requirements </a:t>
            </a:r>
            <a:r>
              <a:rPr dirty="0"/>
              <a:t>-  </a:t>
            </a:r>
            <a:r>
              <a:rPr spc="-50" dirty="0"/>
              <a:t>Technical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674426"/>
            <a:ext cx="6333490" cy="469011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6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Manufacturing </a:t>
            </a:r>
            <a:r>
              <a:rPr sz="2600" spc="-5" dirty="0">
                <a:latin typeface="Georgia"/>
                <a:cs typeface="Georgia"/>
              </a:rPr>
              <a:t>Formula and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Justification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5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Manufacturing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Process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4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Process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Validation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Batch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Numbering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Batch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Records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4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Stability Studies (Source</a:t>
            </a:r>
            <a:r>
              <a:rPr sz="2600" spc="-7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Data)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500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Accelerated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455"/>
              </a:spcBef>
              <a:tabLst>
                <a:tab pos="561340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Long</a:t>
            </a:r>
            <a:r>
              <a:rPr sz="24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Term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106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18717"/>
            <a:ext cx="775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Drug </a:t>
            </a:r>
            <a:r>
              <a:rPr spc="-20" dirty="0"/>
              <a:t>Regulatory </a:t>
            </a:r>
            <a:r>
              <a:rPr spc="-15" dirty="0"/>
              <a:t>Requirements </a:t>
            </a:r>
            <a:r>
              <a:rPr dirty="0"/>
              <a:t>-</a:t>
            </a:r>
            <a:r>
              <a:rPr spc="15" dirty="0"/>
              <a:t> </a:t>
            </a:r>
            <a:r>
              <a:rPr spc="-5" dirty="0"/>
              <a:t>Legal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910537"/>
            <a:ext cx="6873875" cy="384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Free Sale </a:t>
            </a:r>
            <a:r>
              <a:rPr sz="2800" spc="-10" dirty="0">
                <a:latin typeface="Georgia"/>
                <a:cs typeface="Georgia"/>
              </a:rPr>
              <a:t>Certificate </a:t>
            </a:r>
            <a:r>
              <a:rPr sz="2800" spc="-5" dirty="0">
                <a:latin typeface="Georgia"/>
                <a:cs typeface="Georgia"/>
              </a:rPr>
              <a:t>/ </a:t>
            </a:r>
            <a:r>
              <a:rPr sz="2800" spc="-10" dirty="0">
                <a:latin typeface="Georgia"/>
                <a:cs typeface="Georgia"/>
              </a:rPr>
              <a:t>Product</a:t>
            </a:r>
            <a:r>
              <a:rPr sz="2800" spc="8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Permission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GMP Certificate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Manufacturing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License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Power of </a:t>
            </a:r>
            <a:r>
              <a:rPr sz="2800" spc="-10" dirty="0">
                <a:latin typeface="Georgia"/>
                <a:cs typeface="Georgia"/>
              </a:rPr>
              <a:t>Attorney </a:t>
            </a:r>
            <a:r>
              <a:rPr sz="2800" spc="-5" dirty="0">
                <a:latin typeface="Georgia"/>
                <a:cs typeface="Georgia"/>
              </a:rPr>
              <a:t>/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Contract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Trademark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Registration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Contract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local </a:t>
            </a:r>
            <a:r>
              <a:rPr sz="2800" spc="-10" dirty="0">
                <a:latin typeface="Georgia"/>
                <a:cs typeface="Georgia"/>
              </a:rPr>
              <a:t>quality control</a:t>
            </a:r>
            <a:r>
              <a:rPr sz="2800" spc="1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facility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0345" y="27813"/>
            <a:ext cx="24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536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Critical </a:t>
            </a:r>
            <a:r>
              <a:rPr sz="4000" spc="-5" dirty="0"/>
              <a:t>Success</a:t>
            </a:r>
            <a:r>
              <a:rPr sz="4000" spc="-10" dirty="0"/>
              <a:t> </a:t>
            </a:r>
            <a:r>
              <a:rPr sz="4000" spc="-5" dirty="0"/>
              <a:t>Factors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74426"/>
            <a:ext cx="7962900" cy="473202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6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US FDA / UK MCA / TGA approved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facilities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5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Strong </a:t>
            </a:r>
            <a:r>
              <a:rPr sz="2600" dirty="0">
                <a:latin typeface="Georgia"/>
                <a:cs typeface="Georgia"/>
              </a:rPr>
              <a:t>Regulatory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Support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4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Good Distribution </a:t>
            </a:r>
            <a:r>
              <a:rPr sz="2600" dirty="0">
                <a:latin typeface="Georgia"/>
                <a:cs typeface="Georgia"/>
              </a:rPr>
              <a:t>Set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up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Price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Competitiveness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Good Marketing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Support</a:t>
            </a: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54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Strong </a:t>
            </a:r>
            <a:r>
              <a:rPr sz="2600" spc="-5" dirty="0">
                <a:latin typeface="Georgia"/>
                <a:cs typeface="Georgia"/>
              </a:rPr>
              <a:t>group for </a:t>
            </a:r>
            <a:r>
              <a:rPr sz="2600" dirty="0">
                <a:latin typeface="Georgia"/>
                <a:cs typeface="Georgia"/>
              </a:rPr>
              <a:t>registering products in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place</a:t>
            </a:r>
            <a:endParaRPr sz="2600">
              <a:latin typeface="Georgia"/>
              <a:cs typeface="Georgia"/>
            </a:endParaRPr>
          </a:p>
          <a:p>
            <a:pPr marL="268605" marR="5080" indent="-256540">
              <a:lnSpc>
                <a:spcPct val="14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Expansion </a:t>
            </a:r>
            <a:r>
              <a:rPr sz="2600" dirty="0">
                <a:latin typeface="Georgia"/>
                <a:cs typeface="Georgia"/>
              </a:rPr>
              <a:t>in new </a:t>
            </a:r>
            <a:r>
              <a:rPr sz="2600" spc="-5" dirty="0">
                <a:latin typeface="Georgia"/>
                <a:cs typeface="Georgia"/>
              </a:rPr>
              <a:t>markets </a:t>
            </a:r>
            <a:r>
              <a:rPr sz="2600" dirty="0">
                <a:latin typeface="Georgia"/>
                <a:cs typeface="Georgia"/>
              </a:rPr>
              <a:t>and new </a:t>
            </a:r>
            <a:r>
              <a:rPr sz="2600" spc="-5" dirty="0">
                <a:latin typeface="Georgia"/>
                <a:cs typeface="Georgia"/>
              </a:rPr>
              <a:t>products under  </a:t>
            </a:r>
            <a:r>
              <a:rPr sz="2600" dirty="0">
                <a:latin typeface="Georgia"/>
                <a:cs typeface="Georgia"/>
              </a:rPr>
              <a:t>feasibility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studies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009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3378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Stability</a:t>
            </a:r>
            <a:r>
              <a:rPr sz="4000" spc="-45" dirty="0"/>
              <a:t> </a:t>
            </a:r>
            <a:r>
              <a:rPr sz="4000" spc="-5" dirty="0"/>
              <a:t>Issues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79095" indent="-256540">
              <a:lnSpc>
                <a:spcPct val="100000"/>
              </a:lnSpc>
              <a:spcBef>
                <a:spcPts val="116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  <a:tab pos="1681480" algn="l"/>
                <a:tab pos="3037840" algn="l"/>
                <a:tab pos="4491990" algn="l"/>
                <a:tab pos="5429250" algn="l"/>
                <a:tab pos="6391275" algn="l"/>
                <a:tab pos="6946265" algn="l"/>
                <a:tab pos="7797800" algn="l"/>
              </a:tabLst>
            </a:pPr>
            <a:r>
              <a:rPr spc="-5" dirty="0"/>
              <a:t>C</a:t>
            </a:r>
            <a:r>
              <a:rPr spc="-10" dirty="0"/>
              <a:t>ommo</a:t>
            </a:r>
            <a:r>
              <a:rPr spc="-5" dirty="0"/>
              <a:t>n</a:t>
            </a:r>
            <a:r>
              <a:rPr dirty="0"/>
              <a:t>	T</a:t>
            </a:r>
            <a:r>
              <a:rPr spc="-10" dirty="0"/>
              <a:t>e</a:t>
            </a:r>
            <a:r>
              <a:rPr spc="-15" dirty="0"/>
              <a:t>c</a:t>
            </a:r>
            <a:r>
              <a:rPr spc="-10" dirty="0"/>
              <a:t>hni</a:t>
            </a:r>
            <a:r>
              <a:rPr spc="5" dirty="0"/>
              <a:t>c</a:t>
            </a:r>
            <a:r>
              <a:rPr spc="-5" dirty="0"/>
              <a:t>al</a:t>
            </a:r>
            <a:r>
              <a:rPr dirty="0"/>
              <a:t>	</a:t>
            </a:r>
            <a:r>
              <a:rPr spc="-10" dirty="0"/>
              <a:t>D</a:t>
            </a:r>
            <a:r>
              <a:rPr spc="5" dirty="0"/>
              <a:t>o</a:t>
            </a:r>
            <a:r>
              <a:rPr spc="-10" dirty="0"/>
              <a:t>cume</a:t>
            </a:r>
            <a:r>
              <a:rPr spc="-15" dirty="0"/>
              <a:t>n</a:t>
            </a:r>
            <a:r>
              <a:rPr spc="-5" dirty="0"/>
              <a:t>t</a:t>
            </a:r>
            <a:r>
              <a:rPr dirty="0"/>
              <a:t>	</a:t>
            </a:r>
            <a:r>
              <a:rPr spc="-5" dirty="0"/>
              <a:t>(</a:t>
            </a:r>
            <a:r>
              <a:rPr dirty="0"/>
              <a:t>CT</a:t>
            </a:r>
            <a:r>
              <a:rPr spc="-10" dirty="0"/>
              <a:t>D</a:t>
            </a:r>
            <a:r>
              <a:rPr spc="-5" dirty="0"/>
              <a:t>)</a:t>
            </a:r>
            <a:r>
              <a:rPr dirty="0"/>
              <a:t>	</a:t>
            </a:r>
            <a:r>
              <a:rPr spc="-5" dirty="0"/>
              <a:t>norms</a:t>
            </a:r>
            <a:r>
              <a:rPr dirty="0"/>
              <a:t>	</a:t>
            </a:r>
            <a:r>
              <a:rPr spc="-5" dirty="0"/>
              <a:t>are</a:t>
            </a:r>
            <a:r>
              <a:rPr dirty="0"/>
              <a:t>	</a:t>
            </a:r>
            <a:r>
              <a:rPr spc="-10" dirty="0"/>
              <a:t>take</a:t>
            </a:r>
            <a:r>
              <a:rPr spc="-5" dirty="0"/>
              <a:t>n</a:t>
            </a:r>
            <a:r>
              <a:rPr dirty="0"/>
              <a:t>	as</a:t>
            </a:r>
          </a:p>
          <a:p>
            <a:pPr marL="379095">
              <a:lnSpc>
                <a:spcPct val="100000"/>
              </a:lnSpc>
              <a:spcBef>
                <a:spcPts val="1060"/>
              </a:spcBef>
            </a:pPr>
            <a:r>
              <a:rPr spc="-5" dirty="0"/>
              <a:t>guidance for regulatory aspects </a:t>
            </a:r>
            <a:r>
              <a:rPr spc="-10" dirty="0"/>
              <a:t>during drug</a:t>
            </a:r>
            <a:r>
              <a:rPr spc="100" dirty="0"/>
              <a:t> </a:t>
            </a:r>
            <a:r>
              <a:rPr spc="-10" dirty="0"/>
              <a:t>development</a:t>
            </a:r>
          </a:p>
          <a:p>
            <a:pPr marL="379095" marR="7620" indent="-256540">
              <a:lnSpc>
                <a:spcPct val="14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spc="-5" dirty="0"/>
              <a:t>Major discrepancies in requirements of storage conditions for  various </a:t>
            </a:r>
            <a:r>
              <a:rPr spc="-10" dirty="0"/>
              <a:t>countries</a:t>
            </a:r>
          </a:p>
          <a:p>
            <a:pPr marL="379095" marR="7620" indent="-256540">
              <a:lnSpc>
                <a:spcPct val="14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730" algn="l"/>
                <a:tab pos="380365" algn="l"/>
              </a:tabLst>
            </a:pPr>
            <a:r>
              <a:rPr dirty="0"/>
              <a:t>Stability </a:t>
            </a:r>
            <a:r>
              <a:rPr spc="-5" dirty="0"/>
              <a:t>studies on three batches - as </a:t>
            </a:r>
            <a:r>
              <a:rPr spc="-10" dirty="0"/>
              <a:t>per </a:t>
            </a:r>
            <a:r>
              <a:rPr spc="-5" dirty="0"/>
              <a:t>ICH guidelines /  individual </a:t>
            </a:r>
            <a:r>
              <a:rPr spc="-10" dirty="0"/>
              <a:t>country</a:t>
            </a:r>
            <a:r>
              <a:rPr spc="20" dirty="0"/>
              <a:t> </a:t>
            </a:r>
            <a:r>
              <a:rPr spc="-5" dirty="0"/>
              <a:t>norms</a:t>
            </a:r>
          </a:p>
          <a:p>
            <a:pPr marL="424815">
              <a:lnSpc>
                <a:spcPct val="100000"/>
              </a:lnSpc>
              <a:spcBef>
                <a:spcPts val="1305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spc="-5" dirty="0">
                <a:solidFill>
                  <a:srgbClr val="438085"/>
                </a:solidFill>
              </a:rPr>
              <a:t>Brazil: 30</a:t>
            </a:r>
            <a:r>
              <a:rPr sz="2000" spc="-5" dirty="0">
                <a:solidFill>
                  <a:srgbClr val="438085"/>
                </a:solidFill>
                <a:latin typeface="Symbol"/>
                <a:cs typeface="Symbol"/>
              </a:rPr>
              <a:t></a:t>
            </a:r>
            <a:r>
              <a:rPr sz="2000" spc="-5" dirty="0">
                <a:solidFill>
                  <a:srgbClr val="43808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38085"/>
                </a:solidFill>
              </a:rPr>
              <a:t>± </a:t>
            </a:r>
            <a:r>
              <a:rPr sz="2000" spc="-5" dirty="0">
                <a:solidFill>
                  <a:srgbClr val="438085"/>
                </a:solidFill>
              </a:rPr>
              <a:t>2</a:t>
            </a:r>
            <a:r>
              <a:rPr sz="2000" spc="-5" dirty="0">
                <a:solidFill>
                  <a:srgbClr val="438085"/>
                </a:solidFill>
                <a:latin typeface="Symbol"/>
                <a:cs typeface="Symbol"/>
              </a:rPr>
              <a:t></a:t>
            </a:r>
            <a:r>
              <a:rPr sz="2000" spc="-5" dirty="0">
                <a:solidFill>
                  <a:srgbClr val="43808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38085"/>
                </a:solidFill>
              </a:rPr>
              <a:t>C; 75% ± 5%</a:t>
            </a:r>
            <a:r>
              <a:rPr sz="2000" spc="5" dirty="0">
                <a:solidFill>
                  <a:srgbClr val="438085"/>
                </a:solidFill>
              </a:rPr>
              <a:t> </a:t>
            </a:r>
            <a:r>
              <a:rPr sz="2000" spc="-5" dirty="0">
                <a:solidFill>
                  <a:srgbClr val="438085"/>
                </a:solidFill>
              </a:rPr>
              <a:t>RH</a:t>
            </a:r>
            <a:endParaRPr sz="2000">
              <a:latin typeface="Times New Roman"/>
              <a:cs typeface="Times New Roman"/>
            </a:endParaRPr>
          </a:p>
          <a:p>
            <a:pPr marL="424815">
              <a:lnSpc>
                <a:spcPct val="100000"/>
              </a:lnSpc>
              <a:spcBef>
                <a:spcPts val="1265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spc="-5" dirty="0">
                <a:solidFill>
                  <a:srgbClr val="438085"/>
                </a:solidFill>
              </a:rPr>
              <a:t>Colombia, </a:t>
            </a:r>
            <a:r>
              <a:rPr sz="2000" dirty="0">
                <a:solidFill>
                  <a:srgbClr val="438085"/>
                </a:solidFill>
              </a:rPr>
              <a:t>Peru, </a:t>
            </a:r>
            <a:r>
              <a:rPr sz="2000" spc="-5" dirty="0">
                <a:solidFill>
                  <a:srgbClr val="438085"/>
                </a:solidFill>
              </a:rPr>
              <a:t>Ecuador:30</a:t>
            </a:r>
            <a:r>
              <a:rPr sz="2000" spc="-5" dirty="0">
                <a:solidFill>
                  <a:srgbClr val="438085"/>
                </a:solidFill>
                <a:latin typeface="Symbol"/>
                <a:cs typeface="Symbol"/>
              </a:rPr>
              <a:t></a:t>
            </a:r>
            <a:r>
              <a:rPr sz="2000" spc="-5" dirty="0">
                <a:solidFill>
                  <a:srgbClr val="43808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38085"/>
                </a:solidFill>
              </a:rPr>
              <a:t>± 2</a:t>
            </a:r>
            <a:r>
              <a:rPr sz="2000" dirty="0">
                <a:solidFill>
                  <a:srgbClr val="438085"/>
                </a:solidFill>
                <a:latin typeface="Symbol"/>
                <a:cs typeface="Symbol"/>
              </a:rPr>
              <a:t></a:t>
            </a:r>
            <a:r>
              <a:rPr sz="2000" dirty="0">
                <a:solidFill>
                  <a:srgbClr val="438085"/>
                </a:solidFill>
              </a:rPr>
              <a:t>C / 65% ± 5% </a:t>
            </a:r>
            <a:r>
              <a:rPr sz="2000" spc="-5" dirty="0">
                <a:solidFill>
                  <a:srgbClr val="438085"/>
                </a:solidFill>
              </a:rPr>
              <a:t>RH</a:t>
            </a:r>
            <a:endParaRPr sz="2000">
              <a:latin typeface="Symbol"/>
              <a:cs typeface="Symbol"/>
            </a:endParaRPr>
          </a:p>
          <a:p>
            <a:pPr marL="424815">
              <a:lnSpc>
                <a:spcPct val="100000"/>
              </a:lnSpc>
              <a:spcBef>
                <a:spcPts val="1260"/>
              </a:spcBef>
              <a:tabLst>
                <a:tab pos="672465" algn="l"/>
              </a:tabLst>
            </a:pPr>
            <a:r>
              <a:rPr sz="2000" dirty="0">
                <a:solidFill>
                  <a:srgbClr val="438085"/>
                </a:solidFill>
              </a:rPr>
              <a:t>▫	</a:t>
            </a:r>
            <a:r>
              <a:rPr sz="2000" spc="-5" dirty="0">
                <a:solidFill>
                  <a:srgbClr val="438085"/>
                </a:solidFill>
              </a:rPr>
              <a:t>Others: 25</a:t>
            </a:r>
            <a:r>
              <a:rPr sz="2000" spc="-5" dirty="0">
                <a:solidFill>
                  <a:srgbClr val="438085"/>
                </a:solidFill>
                <a:latin typeface="Symbol"/>
                <a:cs typeface="Symbol"/>
              </a:rPr>
              <a:t></a:t>
            </a:r>
            <a:r>
              <a:rPr sz="2000" spc="-5" dirty="0">
                <a:solidFill>
                  <a:srgbClr val="43808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38085"/>
                </a:solidFill>
              </a:rPr>
              <a:t>± </a:t>
            </a:r>
            <a:r>
              <a:rPr sz="2000" spc="-5" dirty="0">
                <a:solidFill>
                  <a:srgbClr val="438085"/>
                </a:solidFill>
              </a:rPr>
              <a:t>2</a:t>
            </a:r>
            <a:r>
              <a:rPr sz="2000" spc="-5" dirty="0">
                <a:solidFill>
                  <a:srgbClr val="438085"/>
                </a:solidFill>
                <a:latin typeface="Symbol"/>
                <a:cs typeface="Symbol"/>
              </a:rPr>
              <a:t></a:t>
            </a:r>
            <a:r>
              <a:rPr sz="2000" spc="-5" dirty="0">
                <a:solidFill>
                  <a:srgbClr val="43808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38085"/>
                </a:solidFill>
              </a:rPr>
              <a:t>C; </a:t>
            </a:r>
            <a:r>
              <a:rPr sz="2000" dirty="0">
                <a:solidFill>
                  <a:srgbClr val="438085"/>
                </a:solidFill>
              </a:rPr>
              <a:t>60% ± 5%</a:t>
            </a:r>
            <a:r>
              <a:rPr sz="2000" spc="-5" dirty="0">
                <a:solidFill>
                  <a:srgbClr val="438085"/>
                </a:solidFill>
              </a:rPr>
              <a:t> RH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106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26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Data</a:t>
            </a:r>
            <a:r>
              <a:rPr sz="4000" spc="-5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575293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60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1670050"/>
            <a:ext cx="8382000" cy="341630"/>
            <a:chOff x="533400" y="1670050"/>
            <a:chExt cx="8382000" cy="341630"/>
          </a:xfrm>
        </p:grpSpPr>
        <p:sp>
          <p:nvSpPr>
            <p:cNvPr id="5" name="object 5"/>
            <p:cNvSpPr/>
            <p:nvPr/>
          </p:nvSpPr>
          <p:spPr>
            <a:xfrm>
              <a:off x="533400" y="1676399"/>
              <a:ext cx="8382000" cy="335280"/>
            </a:xfrm>
            <a:custGeom>
              <a:avLst/>
              <a:gdLst/>
              <a:ahLst/>
              <a:cxnLst/>
              <a:rect l="l" t="t" r="r" b="b"/>
              <a:pathLst>
                <a:path w="8382000" h="335280">
                  <a:moveTo>
                    <a:pt x="8382000" y="0"/>
                  </a:moveTo>
                  <a:lnTo>
                    <a:pt x="2819400" y="0"/>
                  </a:lnTo>
                  <a:lnTo>
                    <a:pt x="0" y="0"/>
                  </a:lnTo>
                  <a:lnTo>
                    <a:pt x="0" y="335280"/>
                  </a:lnTo>
                  <a:lnTo>
                    <a:pt x="2819400" y="335280"/>
                  </a:lnTo>
                  <a:lnTo>
                    <a:pt x="8382000" y="33528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5C92B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1676400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2000" y="0"/>
                  </a:lnTo>
                </a:path>
              </a:pathLst>
            </a:custGeom>
            <a:ln w="12700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33400" y="4937759"/>
            <a:ext cx="8382000" cy="914400"/>
          </a:xfrm>
          <a:custGeom>
            <a:avLst/>
            <a:gdLst/>
            <a:ahLst/>
            <a:cxnLst/>
            <a:rect l="l" t="t" r="r" b="b"/>
            <a:pathLst>
              <a:path w="8382000" h="914400">
                <a:moveTo>
                  <a:pt x="8382000" y="0"/>
                </a:moveTo>
                <a:lnTo>
                  <a:pt x="2819400" y="0"/>
                </a:lnTo>
                <a:lnTo>
                  <a:pt x="0" y="0"/>
                </a:lnTo>
                <a:lnTo>
                  <a:pt x="0" y="914400"/>
                </a:lnTo>
                <a:lnTo>
                  <a:pt x="2819400" y="914400"/>
                </a:lnTo>
                <a:lnTo>
                  <a:pt x="8382000" y="914400"/>
                </a:lnTo>
                <a:lnTo>
                  <a:pt x="8382000" y="0"/>
                </a:lnTo>
                <a:close/>
              </a:path>
            </a:pathLst>
          </a:custGeom>
          <a:solidFill>
            <a:srgbClr val="5C92B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621792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12700">
            <a:solidFill>
              <a:srgbClr val="5C9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400" y="1703577"/>
            <a:ext cx="8382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  <a:tabLst>
                <a:tab pos="2910840" algn="l"/>
              </a:tabLst>
            </a:pPr>
            <a:r>
              <a:rPr sz="1600" spc="-5" dirty="0">
                <a:latin typeface="Georgia"/>
                <a:cs typeface="Georgia"/>
              </a:rPr>
              <a:t>Site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Registration	Yes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2053793"/>
            <a:ext cx="18472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Plant </a:t>
            </a:r>
            <a:r>
              <a:rPr sz="1600" spc="-10" dirty="0">
                <a:latin typeface="Georgia"/>
                <a:cs typeface="Georgia"/>
              </a:rPr>
              <a:t>GMP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approval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2175" y="2037029"/>
            <a:ext cx="5346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Major countries do </a:t>
            </a:r>
            <a:r>
              <a:rPr sz="1800" dirty="0">
                <a:latin typeface="Georgia"/>
                <a:cs typeface="Georgia"/>
              </a:rPr>
              <a:t>audit. </a:t>
            </a:r>
            <a:r>
              <a:rPr sz="1800" spc="-5" dirty="0">
                <a:latin typeface="Georgia"/>
                <a:cs typeface="Georgia"/>
              </a:rPr>
              <a:t>(Brazil, Mexico,</a:t>
            </a:r>
            <a:r>
              <a:rPr sz="1800" spc="6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Colombia)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" y="2377439"/>
            <a:ext cx="8382000" cy="36576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  <a:tabLst>
                <a:tab pos="2910840" algn="l"/>
              </a:tabLst>
            </a:pPr>
            <a:r>
              <a:rPr sz="2400" spc="-7" baseline="1736" dirty="0">
                <a:latin typeface="Georgia"/>
                <a:cs typeface="Georgia"/>
              </a:rPr>
              <a:t>Stability</a:t>
            </a:r>
            <a:r>
              <a:rPr sz="2400" spc="67" baseline="1736" dirty="0">
                <a:latin typeface="Georgia"/>
                <a:cs typeface="Georgia"/>
              </a:rPr>
              <a:t> </a:t>
            </a:r>
            <a:r>
              <a:rPr sz="2400" spc="-7" baseline="1736" dirty="0">
                <a:latin typeface="Georgia"/>
                <a:cs typeface="Georgia"/>
              </a:rPr>
              <a:t>Zone	</a:t>
            </a:r>
            <a:r>
              <a:rPr sz="1800" dirty="0">
                <a:latin typeface="Georgia"/>
                <a:cs typeface="Georgia"/>
              </a:rPr>
              <a:t>Zone </a:t>
            </a:r>
            <a:r>
              <a:rPr sz="1800" spc="-5" dirty="0">
                <a:latin typeface="Georgia"/>
                <a:cs typeface="Georgia"/>
              </a:rPr>
              <a:t>II </a:t>
            </a:r>
            <a:r>
              <a:rPr sz="1800" dirty="0">
                <a:latin typeface="Georgia"/>
                <a:cs typeface="Georgia"/>
              </a:rPr>
              <a:t>&amp; Zone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IVb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2785998"/>
            <a:ext cx="2630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Stability guidelines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reference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2175" y="2769234"/>
            <a:ext cx="179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ANVISA and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ICH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00" y="3108960"/>
            <a:ext cx="8382000" cy="365760"/>
          </a:xfrm>
          <a:prstGeom prst="rect">
            <a:avLst/>
          </a:prstGeom>
          <a:solidFill>
            <a:srgbClr val="5C92B5">
              <a:alpha val="19999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  <a:tabLst>
                <a:tab pos="2910840" algn="l"/>
              </a:tabLst>
            </a:pPr>
            <a:r>
              <a:rPr sz="2400" spc="-7" baseline="1736" dirty="0">
                <a:latin typeface="Georgia"/>
                <a:cs typeface="Georgia"/>
              </a:rPr>
              <a:t>Stability</a:t>
            </a:r>
            <a:r>
              <a:rPr sz="2400" spc="67" baseline="1736" dirty="0">
                <a:latin typeface="Georgia"/>
                <a:cs typeface="Georgia"/>
              </a:rPr>
              <a:t> </a:t>
            </a:r>
            <a:r>
              <a:rPr sz="2400" spc="-15" baseline="1736" dirty="0">
                <a:latin typeface="Georgia"/>
                <a:cs typeface="Georgia"/>
              </a:rPr>
              <a:t>data	</a:t>
            </a:r>
            <a:r>
              <a:rPr sz="1800" dirty="0">
                <a:latin typeface="Georgia"/>
                <a:cs typeface="Georgia"/>
              </a:rPr>
              <a:t>6– </a:t>
            </a:r>
            <a:r>
              <a:rPr sz="1800" spc="-5" dirty="0">
                <a:latin typeface="Georgia"/>
                <a:cs typeface="Georgia"/>
              </a:rPr>
              <a:t>12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months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4066413"/>
            <a:ext cx="1931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BE study for </a:t>
            </a:r>
            <a:r>
              <a:rPr sz="1600" spc="-10" dirty="0">
                <a:latin typeface="Georgia"/>
                <a:cs typeface="Georgia"/>
              </a:rPr>
              <a:t>generics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2175" y="3500450"/>
            <a:ext cx="52755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Brazil: Against Brazil </a:t>
            </a:r>
            <a:r>
              <a:rPr sz="1800" spc="-5" dirty="0">
                <a:latin typeface="Georgia"/>
                <a:cs typeface="Georgia"/>
              </a:rPr>
              <a:t>reference drug </a:t>
            </a:r>
            <a:r>
              <a:rPr sz="1800" dirty="0">
                <a:latin typeface="Georgia"/>
                <a:cs typeface="Georgia"/>
              </a:rPr>
              <a:t>in any </a:t>
            </a:r>
            <a:r>
              <a:rPr sz="1800" spc="-5" dirty="0">
                <a:latin typeface="Georgia"/>
                <a:cs typeface="Georgia"/>
              </a:rPr>
              <a:t>CRO  approved by </a:t>
            </a:r>
            <a:r>
              <a:rPr sz="1800" dirty="0">
                <a:latin typeface="Georgia"/>
                <a:cs typeface="Georgia"/>
              </a:rPr>
              <a:t>ANVISA. </a:t>
            </a:r>
            <a:r>
              <a:rPr sz="1800" spc="-5" dirty="0">
                <a:latin typeface="Georgia"/>
                <a:cs typeface="Georgia"/>
              </a:rPr>
              <a:t>PE to be done </a:t>
            </a:r>
            <a:r>
              <a:rPr sz="1800" dirty="0">
                <a:latin typeface="Georgia"/>
                <a:cs typeface="Georgia"/>
              </a:rPr>
              <a:t>in Brazil  </a:t>
            </a:r>
            <a:r>
              <a:rPr sz="1800" spc="-5" dirty="0">
                <a:latin typeface="Georgia"/>
                <a:cs typeface="Georgia"/>
              </a:rPr>
              <a:t>Mexico: </a:t>
            </a:r>
            <a:r>
              <a:rPr sz="1800" dirty="0">
                <a:latin typeface="Georgia"/>
                <a:cs typeface="Georgia"/>
              </a:rPr>
              <a:t>Against Mexican reference, in Mexico </a:t>
            </a:r>
            <a:r>
              <a:rPr sz="1800" spc="-5" dirty="0">
                <a:latin typeface="Georgia"/>
                <a:cs typeface="Georgia"/>
              </a:rPr>
              <a:t>Only.  Others: </a:t>
            </a:r>
            <a:r>
              <a:rPr sz="1800" dirty="0">
                <a:latin typeface="Georgia"/>
                <a:cs typeface="Georgia"/>
              </a:rPr>
              <a:t>The BE </a:t>
            </a:r>
            <a:r>
              <a:rPr sz="1800" spc="-5" dirty="0">
                <a:latin typeface="Georgia"/>
                <a:cs typeface="Georgia"/>
              </a:rPr>
              <a:t>for Brazil /Mexico </a:t>
            </a:r>
            <a:r>
              <a:rPr sz="1800" dirty="0">
                <a:latin typeface="Georgia"/>
                <a:cs typeface="Georgia"/>
              </a:rPr>
              <a:t>is normally  </a:t>
            </a:r>
            <a:r>
              <a:rPr sz="1800" spc="-5" dirty="0">
                <a:latin typeface="Georgia"/>
                <a:cs typeface="Georgia"/>
              </a:rPr>
              <a:t>accepted.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140" y="5255514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Major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Holdup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2175" y="4963744"/>
            <a:ext cx="51904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Certificate of </a:t>
            </a:r>
            <a:r>
              <a:rPr sz="1800" dirty="0">
                <a:latin typeface="Georgia"/>
                <a:cs typeface="Georgia"/>
              </a:rPr>
              <a:t>P’ceutical </a:t>
            </a:r>
            <a:r>
              <a:rPr sz="1800" spc="-5" dirty="0">
                <a:latin typeface="Georgia"/>
                <a:cs typeface="Georgia"/>
              </a:rPr>
              <a:t>Pdt., </a:t>
            </a:r>
            <a:r>
              <a:rPr sz="1800" dirty="0">
                <a:latin typeface="Georgia"/>
                <a:cs typeface="Georgia"/>
              </a:rPr>
              <a:t>Legalizations,  </a:t>
            </a:r>
            <a:r>
              <a:rPr sz="1800" spc="-5" dirty="0">
                <a:latin typeface="Georgia"/>
                <a:cs typeface="Georgia"/>
              </a:rPr>
              <a:t>Translations, GMP </a:t>
            </a:r>
            <a:r>
              <a:rPr sz="1800" dirty="0">
                <a:latin typeface="Georgia"/>
                <a:cs typeface="Georgia"/>
              </a:rPr>
              <a:t>audits, </a:t>
            </a:r>
            <a:r>
              <a:rPr sz="1800" spc="-5" dirty="0">
                <a:latin typeface="Georgia"/>
                <a:cs typeface="Georgia"/>
              </a:rPr>
              <a:t>local requirements, time  delay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140" y="5895543"/>
            <a:ext cx="1360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Dossier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format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32175" y="5878779"/>
            <a:ext cx="16598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Country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specific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18717"/>
            <a:ext cx="7373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Time </a:t>
            </a:r>
            <a:r>
              <a:rPr spc="-5" dirty="0"/>
              <a:t>and cost </a:t>
            </a:r>
            <a:r>
              <a:rPr dirty="0"/>
              <a:t>for </a:t>
            </a:r>
            <a:r>
              <a:rPr spc="-5" dirty="0"/>
              <a:t>registering </a:t>
            </a:r>
            <a:r>
              <a:rPr dirty="0"/>
              <a:t>a</a:t>
            </a:r>
            <a:r>
              <a:rPr spc="-30" dirty="0"/>
              <a:t> </a:t>
            </a:r>
            <a:r>
              <a:rPr spc="-5" dirty="0"/>
              <a:t>drug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670050"/>
          <a:ext cx="8401050" cy="4763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Country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28575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Number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of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months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28575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Cost in US dollars</a:t>
                      </a:r>
                      <a:r>
                        <a:rPr sz="1600" b="1" spc="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(2003)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28575">
                      <a:solidFill>
                        <a:srgbClr val="525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Argentina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28575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3-4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28575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$1,000 for original;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$333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generic/similar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28575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Bolivia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$50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Brazil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Original =</a:t>
                      </a:r>
                      <a:r>
                        <a:rPr sz="16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12-14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similar =</a:t>
                      </a:r>
                      <a:r>
                        <a:rPr sz="1600" spc="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8-12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generic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=</a:t>
                      </a:r>
                      <a:r>
                        <a:rPr sz="16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6-8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68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$2,700-27,000 for original (the price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depends on  the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size of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the manufacturer);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$7,000 for a</a:t>
                      </a:r>
                      <a:r>
                        <a:rPr sz="1600" spc="20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similar;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$2,000 for a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generic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Colombia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New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=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6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Similar/generic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=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$1,200 new; $1,000</a:t>
                      </a:r>
                      <a:r>
                        <a:rPr sz="1600" spc="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re-validation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Chile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8-12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$1,300 for original ; $800 for</a:t>
                      </a:r>
                      <a:r>
                        <a:rPr sz="1600" spc="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generics/similars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Ecuador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$1,339 foreign; $535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national; $344</a:t>
                      </a:r>
                      <a:r>
                        <a:rPr sz="1600" spc="1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essential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Nicaragua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$485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foreign;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$166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national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Peru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 days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$89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Uruguay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46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$500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25389"/>
                      </a:solidFill>
                      <a:prstDash val="solid"/>
                    </a:lnL>
                    <a:lnR w="12700">
                      <a:solidFill>
                        <a:srgbClr val="525389"/>
                      </a:solidFill>
                      <a:prstDash val="solid"/>
                    </a:lnR>
                    <a:lnT w="12700">
                      <a:solidFill>
                        <a:srgbClr val="525389"/>
                      </a:solidFill>
                      <a:prstDash val="solid"/>
                    </a:lnT>
                    <a:lnB w="12700">
                      <a:solidFill>
                        <a:srgbClr val="525389"/>
                      </a:solidFill>
                      <a:prstDash val="solid"/>
                    </a:lnB>
                    <a:solidFill>
                      <a:srgbClr val="DC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617966" y="27813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904" y="2769489"/>
            <a:ext cx="1770380" cy="461645"/>
            <a:chOff x="827904" y="2769489"/>
            <a:chExt cx="1770380" cy="461645"/>
          </a:xfrm>
        </p:grpSpPr>
        <p:sp>
          <p:nvSpPr>
            <p:cNvPr id="3" name="object 3"/>
            <p:cNvSpPr/>
            <p:nvPr/>
          </p:nvSpPr>
          <p:spPr>
            <a:xfrm>
              <a:off x="827904" y="2775539"/>
              <a:ext cx="1770142" cy="455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719" y="2775585"/>
              <a:ext cx="1718945" cy="403860"/>
            </a:xfrm>
            <a:custGeom>
              <a:avLst/>
              <a:gdLst/>
              <a:ahLst/>
              <a:cxnLst/>
              <a:rect l="l" t="t" r="r" b="b"/>
              <a:pathLst>
                <a:path w="1718945" h="403860">
                  <a:moveTo>
                    <a:pt x="1561566" y="1397"/>
                  </a:moveTo>
                  <a:lnTo>
                    <a:pt x="1531213" y="1397"/>
                  </a:lnTo>
                  <a:lnTo>
                    <a:pt x="1375638" y="397001"/>
                  </a:lnTo>
                  <a:lnTo>
                    <a:pt x="1452600" y="397001"/>
                  </a:lnTo>
                  <a:lnTo>
                    <a:pt x="1479778" y="317880"/>
                  </a:lnTo>
                  <a:lnTo>
                    <a:pt x="1687144" y="317880"/>
                  </a:lnTo>
                  <a:lnTo>
                    <a:pt x="1666130" y="264922"/>
                  </a:lnTo>
                  <a:lnTo>
                    <a:pt x="1499463" y="264922"/>
                  </a:lnTo>
                  <a:lnTo>
                    <a:pt x="1546453" y="120776"/>
                  </a:lnTo>
                  <a:lnTo>
                    <a:pt x="1608935" y="120776"/>
                  </a:lnTo>
                  <a:lnTo>
                    <a:pt x="1561566" y="1397"/>
                  </a:lnTo>
                  <a:close/>
                </a:path>
                <a:path w="1718945" h="403860">
                  <a:moveTo>
                    <a:pt x="1687144" y="317880"/>
                  </a:moveTo>
                  <a:lnTo>
                    <a:pt x="1613509" y="317880"/>
                  </a:lnTo>
                  <a:lnTo>
                    <a:pt x="1642084" y="397001"/>
                  </a:lnTo>
                  <a:lnTo>
                    <a:pt x="1718538" y="397001"/>
                  </a:lnTo>
                  <a:lnTo>
                    <a:pt x="1687144" y="317880"/>
                  </a:lnTo>
                  <a:close/>
                </a:path>
                <a:path w="1718945" h="403860">
                  <a:moveTo>
                    <a:pt x="1608935" y="120776"/>
                  </a:moveTo>
                  <a:lnTo>
                    <a:pt x="1546453" y="120776"/>
                  </a:lnTo>
                  <a:lnTo>
                    <a:pt x="1593316" y="264922"/>
                  </a:lnTo>
                  <a:lnTo>
                    <a:pt x="1666130" y="264922"/>
                  </a:lnTo>
                  <a:lnTo>
                    <a:pt x="1608935" y="120776"/>
                  </a:lnTo>
                  <a:close/>
                </a:path>
                <a:path w="1718945" h="403860">
                  <a:moveTo>
                    <a:pt x="108153" y="2666"/>
                  </a:moveTo>
                  <a:lnTo>
                    <a:pt x="95213" y="2805"/>
                  </a:lnTo>
                  <a:lnTo>
                    <a:pt x="80378" y="3206"/>
                  </a:lnTo>
                  <a:lnTo>
                    <a:pt x="5007" y="6609"/>
                  </a:lnTo>
                  <a:lnTo>
                    <a:pt x="0" y="6730"/>
                  </a:lnTo>
                  <a:lnTo>
                    <a:pt x="0" y="397001"/>
                  </a:lnTo>
                  <a:lnTo>
                    <a:pt x="71920" y="397001"/>
                  </a:lnTo>
                  <a:lnTo>
                    <a:pt x="71920" y="233934"/>
                  </a:lnTo>
                  <a:lnTo>
                    <a:pt x="192942" y="233934"/>
                  </a:lnTo>
                  <a:lnTo>
                    <a:pt x="184607" y="221234"/>
                  </a:lnTo>
                  <a:lnTo>
                    <a:pt x="199525" y="214282"/>
                  </a:lnTo>
                  <a:lnTo>
                    <a:pt x="213113" y="205247"/>
                  </a:lnTo>
                  <a:lnTo>
                    <a:pt x="225371" y="194141"/>
                  </a:lnTo>
                  <a:lnTo>
                    <a:pt x="236296" y="180975"/>
                  </a:lnTo>
                  <a:lnTo>
                    <a:pt x="238783" y="176911"/>
                  </a:lnTo>
                  <a:lnTo>
                    <a:pt x="101231" y="176911"/>
                  </a:lnTo>
                  <a:lnTo>
                    <a:pt x="95599" y="176815"/>
                  </a:lnTo>
                  <a:lnTo>
                    <a:pt x="88838" y="176530"/>
                  </a:lnTo>
                  <a:lnTo>
                    <a:pt x="80945" y="176053"/>
                  </a:lnTo>
                  <a:lnTo>
                    <a:pt x="71920" y="175387"/>
                  </a:lnTo>
                  <a:lnTo>
                    <a:pt x="71920" y="66928"/>
                  </a:lnTo>
                  <a:lnTo>
                    <a:pt x="80086" y="65912"/>
                  </a:lnTo>
                  <a:lnTo>
                    <a:pt x="87909" y="65277"/>
                  </a:lnTo>
                  <a:lnTo>
                    <a:pt x="244696" y="65277"/>
                  </a:lnTo>
                  <a:lnTo>
                    <a:pt x="233020" y="44171"/>
                  </a:lnTo>
                  <a:lnTo>
                    <a:pt x="203289" y="21121"/>
                  </a:lnTo>
                  <a:lnTo>
                    <a:pt x="161666" y="7282"/>
                  </a:lnTo>
                  <a:lnTo>
                    <a:pt x="108153" y="2666"/>
                  </a:lnTo>
                  <a:close/>
                </a:path>
                <a:path w="1718945" h="403860">
                  <a:moveTo>
                    <a:pt x="192942" y="233934"/>
                  </a:moveTo>
                  <a:lnTo>
                    <a:pt x="71920" y="233934"/>
                  </a:lnTo>
                  <a:lnTo>
                    <a:pt x="97031" y="235267"/>
                  </a:lnTo>
                  <a:lnTo>
                    <a:pt x="107235" y="235648"/>
                  </a:lnTo>
                  <a:lnTo>
                    <a:pt x="115874" y="235838"/>
                  </a:lnTo>
                  <a:lnTo>
                    <a:pt x="220040" y="397001"/>
                  </a:lnTo>
                  <a:lnTo>
                    <a:pt x="299961" y="397001"/>
                  </a:lnTo>
                  <a:lnTo>
                    <a:pt x="192942" y="233934"/>
                  </a:lnTo>
                  <a:close/>
                </a:path>
                <a:path w="1718945" h="403860">
                  <a:moveTo>
                    <a:pt x="244696" y="65277"/>
                  </a:moveTo>
                  <a:lnTo>
                    <a:pt x="95364" y="65277"/>
                  </a:lnTo>
                  <a:lnTo>
                    <a:pt x="116990" y="65994"/>
                  </a:lnTo>
                  <a:lnTo>
                    <a:pt x="135521" y="68151"/>
                  </a:lnTo>
                  <a:lnTo>
                    <a:pt x="172738" y="83623"/>
                  </a:lnTo>
                  <a:lnTo>
                    <a:pt x="184873" y="116966"/>
                  </a:lnTo>
                  <a:lnTo>
                    <a:pt x="183616" y="133250"/>
                  </a:lnTo>
                  <a:lnTo>
                    <a:pt x="153254" y="170052"/>
                  </a:lnTo>
                  <a:lnTo>
                    <a:pt x="101231" y="176911"/>
                  </a:lnTo>
                  <a:lnTo>
                    <a:pt x="238783" y="176911"/>
                  </a:lnTo>
                  <a:lnTo>
                    <a:pt x="245271" y="166308"/>
                  </a:lnTo>
                  <a:lnTo>
                    <a:pt x="251680" y="150891"/>
                  </a:lnTo>
                  <a:lnTo>
                    <a:pt x="255525" y="134737"/>
                  </a:lnTo>
                  <a:lnTo>
                    <a:pt x="256806" y="117855"/>
                  </a:lnTo>
                  <a:lnTo>
                    <a:pt x="250860" y="76420"/>
                  </a:lnTo>
                  <a:lnTo>
                    <a:pt x="244696" y="65277"/>
                  </a:lnTo>
                  <a:close/>
                </a:path>
                <a:path w="1718945" h="403860">
                  <a:moveTo>
                    <a:pt x="1332458" y="6730"/>
                  </a:moveTo>
                  <a:lnTo>
                    <a:pt x="1263243" y="6730"/>
                  </a:lnTo>
                  <a:lnTo>
                    <a:pt x="1263243" y="397001"/>
                  </a:lnTo>
                  <a:lnTo>
                    <a:pt x="1332458" y="397001"/>
                  </a:lnTo>
                  <a:lnTo>
                    <a:pt x="1332458" y="6730"/>
                  </a:lnTo>
                  <a:close/>
                </a:path>
                <a:path w="1718945" h="403860">
                  <a:moveTo>
                    <a:pt x="403009" y="6730"/>
                  </a:moveTo>
                  <a:lnTo>
                    <a:pt x="333756" y="6730"/>
                  </a:lnTo>
                  <a:lnTo>
                    <a:pt x="333776" y="275209"/>
                  </a:lnTo>
                  <a:lnTo>
                    <a:pt x="342977" y="329834"/>
                  </a:lnTo>
                  <a:lnTo>
                    <a:pt x="370649" y="370331"/>
                  </a:lnTo>
                  <a:lnTo>
                    <a:pt x="415326" y="395303"/>
                  </a:lnTo>
                  <a:lnTo>
                    <a:pt x="475462" y="403605"/>
                  </a:lnTo>
                  <a:lnTo>
                    <a:pt x="507490" y="401484"/>
                  </a:lnTo>
                  <a:lnTo>
                    <a:pt x="561401" y="384478"/>
                  </a:lnTo>
                  <a:lnTo>
                    <a:pt x="600881" y="350879"/>
                  </a:lnTo>
                  <a:lnTo>
                    <a:pt x="605888" y="342138"/>
                  </a:lnTo>
                  <a:lnTo>
                    <a:pt x="474954" y="342138"/>
                  </a:lnTo>
                  <a:lnTo>
                    <a:pt x="459075" y="340901"/>
                  </a:lnTo>
                  <a:lnTo>
                    <a:pt x="422249" y="322452"/>
                  </a:lnTo>
                  <a:lnTo>
                    <a:pt x="404209" y="286252"/>
                  </a:lnTo>
                  <a:lnTo>
                    <a:pt x="403009" y="271272"/>
                  </a:lnTo>
                  <a:lnTo>
                    <a:pt x="403009" y="6730"/>
                  </a:lnTo>
                  <a:close/>
                </a:path>
                <a:path w="1718945" h="403860">
                  <a:moveTo>
                    <a:pt x="623544" y="6730"/>
                  </a:moveTo>
                  <a:lnTo>
                    <a:pt x="554329" y="6730"/>
                  </a:lnTo>
                  <a:lnTo>
                    <a:pt x="554214" y="271272"/>
                  </a:lnTo>
                  <a:lnTo>
                    <a:pt x="553019" y="285811"/>
                  </a:lnTo>
                  <a:lnTo>
                    <a:pt x="533374" y="322834"/>
                  </a:lnTo>
                  <a:lnTo>
                    <a:pt x="492690" y="340925"/>
                  </a:lnTo>
                  <a:lnTo>
                    <a:pt x="474954" y="342138"/>
                  </a:lnTo>
                  <a:lnTo>
                    <a:pt x="605888" y="342138"/>
                  </a:lnTo>
                  <a:lnTo>
                    <a:pt x="613463" y="328914"/>
                  </a:lnTo>
                  <a:lnTo>
                    <a:pt x="621022" y="303686"/>
                  </a:lnTo>
                  <a:lnTo>
                    <a:pt x="623544" y="275209"/>
                  </a:lnTo>
                  <a:lnTo>
                    <a:pt x="623544" y="6730"/>
                  </a:lnTo>
                  <a:close/>
                </a:path>
                <a:path w="1718945" h="403860">
                  <a:moveTo>
                    <a:pt x="989939" y="313309"/>
                  </a:moveTo>
                  <a:lnTo>
                    <a:pt x="964285" y="375412"/>
                  </a:lnTo>
                  <a:lnTo>
                    <a:pt x="986953" y="387746"/>
                  </a:lnTo>
                  <a:lnTo>
                    <a:pt x="1010942" y="396557"/>
                  </a:lnTo>
                  <a:lnTo>
                    <a:pt x="1036241" y="401843"/>
                  </a:lnTo>
                  <a:lnTo>
                    <a:pt x="1062837" y="403605"/>
                  </a:lnTo>
                  <a:lnTo>
                    <a:pt x="1092694" y="401699"/>
                  </a:lnTo>
                  <a:lnTo>
                    <a:pt x="1142883" y="386407"/>
                  </a:lnTo>
                  <a:lnTo>
                    <a:pt x="1179576" y="356635"/>
                  </a:lnTo>
                  <a:lnTo>
                    <a:pt x="1188782" y="342138"/>
                  </a:lnTo>
                  <a:lnTo>
                    <a:pt x="1070584" y="342138"/>
                  </a:lnTo>
                  <a:lnTo>
                    <a:pt x="1050679" y="340330"/>
                  </a:lnTo>
                  <a:lnTo>
                    <a:pt x="1030595" y="334914"/>
                  </a:lnTo>
                  <a:lnTo>
                    <a:pt x="1010344" y="325903"/>
                  </a:lnTo>
                  <a:lnTo>
                    <a:pt x="989939" y="313309"/>
                  </a:lnTo>
                  <a:close/>
                </a:path>
                <a:path w="1718945" h="403860">
                  <a:moveTo>
                    <a:pt x="1083411" y="0"/>
                  </a:moveTo>
                  <a:lnTo>
                    <a:pt x="1036151" y="7492"/>
                  </a:lnTo>
                  <a:lnTo>
                    <a:pt x="998321" y="29844"/>
                  </a:lnTo>
                  <a:lnTo>
                    <a:pt x="973461" y="63579"/>
                  </a:lnTo>
                  <a:lnTo>
                    <a:pt x="965174" y="105028"/>
                  </a:lnTo>
                  <a:lnTo>
                    <a:pt x="965698" y="116863"/>
                  </a:lnTo>
                  <a:lnTo>
                    <a:pt x="978198" y="158890"/>
                  </a:lnTo>
                  <a:lnTo>
                    <a:pt x="1007076" y="191508"/>
                  </a:lnTo>
                  <a:lnTo>
                    <a:pt x="1058011" y="220725"/>
                  </a:lnTo>
                  <a:lnTo>
                    <a:pt x="1078510" y="231755"/>
                  </a:lnTo>
                  <a:lnTo>
                    <a:pt x="1117193" y="261365"/>
                  </a:lnTo>
                  <a:lnTo>
                    <a:pt x="1131671" y="299465"/>
                  </a:lnTo>
                  <a:lnTo>
                    <a:pt x="1127859" y="318135"/>
                  </a:lnTo>
                  <a:lnTo>
                    <a:pt x="1116415" y="331470"/>
                  </a:lnTo>
                  <a:lnTo>
                    <a:pt x="1097328" y="339471"/>
                  </a:lnTo>
                  <a:lnTo>
                    <a:pt x="1070584" y="342138"/>
                  </a:lnTo>
                  <a:lnTo>
                    <a:pt x="1188782" y="342138"/>
                  </a:lnTo>
                  <a:lnTo>
                    <a:pt x="1191282" y="338200"/>
                  </a:lnTo>
                  <a:lnTo>
                    <a:pt x="1198296" y="317670"/>
                  </a:lnTo>
                  <a:lnTo>
                    <a:pt x="1200632" y="295020"/>
                  </a:lnTo>
                  <a:lnTo>
                    <a:pt x="1200063" y="282110"/>
                  </a:lnTo>
                  <a:lnTo>
                    <a:pt x="1186541" y="236731"/>
                  </a:lnTo>
                  <a:lnTo>
                    <a:pt x="1155172" y="201336"/>
                  </a:lnTo>
                  <a:lnTo>
                    <a:pt x="1108684" y="174243"/>
                  </a:lnTo>
                  <a:lnTo>
                    <a:pt x="1076180" y="156313"/>
                  </a:lnTo>
                  <a:lnTo>
                    <a:pt x="1052963" y="138715"/>
                  </a:lnTo>
                  <a:lnTo>
                    <a:pt x="1039033" y="121451"/>
                  </a:lnTo>
                  <a:lnTo>
                    <a:pt x="1034389" y="104520"/>
                  </a:lnTo>
                  <a:lnTo>
                    <a:pt x="1035221" y="94827"/>
                  </a:lnTo>
                  <a:lnTo>
                    <a:pt x="1063472" y="62087"/>
                  </a:lnTo>
                  <a:lnTo>
                    <a:pt x="1084681" y="58927"/>
                  </a:lnTo>
                  <a:lnTo>
                    <a:pt x="1170955" y="58927"/>
                  </a:lnTo>
                  <a:lnTo>
                    <a:pt x="1182725" y="25400"/>
                  </a:lnTo>
                  <a:lnTo>
                    <a:pt x="1164653" y="14305"/>
                  </a:lnTo>
                  <a:lnTo>
                    <a:pt x="1142069" y="6365"/>
                  </a:lnTo>
                  <a:lnTo>
                    <a:pt x="1114984" y="1593"/>
                  </a:lnTo>
                  <a:lnTo>
                    <a:pt x="1083411" y="0"/>
                  </a:lnTo>
                  <a:close/>
                </a:path>
                <a:path w="1718945" h="403860">
                  <a:moveTo>
                    <a:pt x="1170955" y="58927"/>
                  </a:moveTo>
                  <a:lnTo>
                    <a:pt x="1084681" y="58927"/>
                  </a:lnTo>
                  <a:lnTo>
                    <a:pt x="1104709" y="60569"/>
                  </a:lnTo>
                  <a:lnTo>
                    <a:pt x="1124226" y="65484"/>
                  </a:lnTo>
                  <a:lnTo>
                    <a:pt x="1143242" y="73661"/>
                  </a:lnTo>
                  <a:lnTo>
                    <a:pt x="1161770" y="85089"/>
                  </a:lnTo>
                  <a:lnTo>
                    <a:pt x="1170955" y="58927"/>
                  </a:lnTo>
                  <a:close/>
                </a:path>
                <a:path w="1718945" h="403860">
                  <a:moveTo>
                    <a:pt x="711047" y="313309"/>
                  </a:moveTo>
                  <a:lnTo>
                    <a:pt x="685393" y="375412"/>
                  </a:lnTo>
                  <a:lnTo>
                    <a:pt x="708061" y="387746"/>
                  </a:lnTo>
                  <a:lnTo>
                    <a:pt x="732050" y="396557"/>
                  </a:lnTo>
                  <a:lnTo>
                    <a:pt x="757349" y="401843"/>
                  </a:lnTo>
                  <a:lnTo>
                    <a:pt x="783945" y="403605"/>
                  </a:lnTo>
                  <a:lnTo>
                    <a:pt x="813802" y="401699"/>
                  </a:lnTo>
                  <a:lnTo>
                    <a:pt x="863991" y="386407"/>
                  </a:lnTo>
                  <a:lnTo>
                    <a:pt x="900684" y="356635"/>
                  </a:lnTo>
                  <a:lnTo>
                    <a:pt x="909890" y="342138"/>
                  </a:lnTo>
                  <a:lnTo>
                    <a:pt x="791692" y="342138"/>
                  </a:lnTo>
                  <a:lnTo>
                    <a:pt x="771787" y="340330"/>
                  </a:lnTo>
                  <a:lnTo>
                    <a:pt x="751703" y="334914"/>
                  </a:lnTo>
                  <a:lnTo>
                    <a:pt x="731452" y="325903"/>
                  </a:lnTo>
                  <a:lnTo>
                    <a:pt x="711047" y="313309"/>
                  </a:lnTo>
                  <a:close/>
                </a:path>
                <a:path w="1718945" h="403860">
                  <a:moveTo>
                    <a:pt x="804519" y="0"/>
                  </a:moveTo>
                  <a:lnTo>
                    <a:pt x="757259" y="7492"/>
                  </a:lnTo>
                  <a:lnTo>
                    <a:pt x="719429" y="29844"/>
                  </a:lnTo>
                  <a:lnTo>
                    <a:pt x="694569" y="63579"/>
                  </a:lnTo>
                  <a:lnTo>
                    <a:pt x="686282" y="105028"/>
                  </a:lnTo>
                  <a:lnTo>
                    <a:pt x="686806" y="116863"/>
                  </a:lnTo>
                  <a:lnTo>
                    <a:pt x="699306" y="158890"/>
                  </a:lnTo>
                  <a:lnTo>
                    <a:pt x="728184" y="191508"/>
                  </a:lnTo>
                  <a:lnTo>
                    <a:pt x="779119" y="220725"/>
                  </a:lnTo>
                  <a:lnTo>
                    <a:pt x="799618" y="231755"/>
                  </a:lnTo>
                  <a:lnTo>
                    <a:pt x="838301" y="261365"/>
                  </a:lnTo>
                  <a:lnTo>
                    <a:pt x="852779" y="299465"/>
                  </a:lnTo>
                  <a:lnTo>
                    <a:pt x="848967" y="318135"/>
                  </a:lnTo>
                  <a:lnTo>
                    <a:pt x="837523" y="331470"/>
                  </a:lnTo>
                  <a:lnTo>
                    <a:pt x="818436" y="339471"/>
                  </a:lnTo>
                  <a:lnTo>
                    <a:pt x="791692" y="342138"/>
                  </a:lnTo>
                  <a:lnTo>
                    <a:pt x="909890" y="342138"/>
                  </a:lnTo>
                  <a:lnTo>
                    <a:pt x="912390" y="338200"/>
                  </a:lnTo>
                  <a:lnTo>
                    <a:pt x="919404" y="317670"/>
                  </a:lnTo>
                  <a:lnTo>
                    <a:pt x="921740" y="295020"/>
                  </a:lnTo>
                  <a:lnTo>
                    <a:pt x="921171" y="282110"/>
                  </a:lnTo>
                  <a:lnTo>
                    <a:pt x="907649" y="236731"/>
                  </a:lnTo>
                  <a:lnTo>
                    <a:pt x="876280" y="201336"/>
                  </a:lnTo>
                  <a:lnTo>
                    <a:pt x="829792" y="174243"/>
                  </a:lnTo>
                  <a:lnTo>
                    <a:pt x="797288" y="156313"/>
                  </a:lnTo>
                  <a:lnTo>
                    <a:pt x="774071" y="138715"/>
                  </a:lnTo>
                  <a:lnTo>
                    <a:pt x="760141" y="121451"/>
                  </a:lnTo>
                  <a:lnTo>
                    <a:pt x="755497" y="104520"/>
                  </a:lnTo>
                  <a:lnTo>
                    <a:pt x="756329" y="94827"/>
                  </a:lnTo>
                  <a:lnTo>
                    <a:pt x="784580" y="62087"/>
                  </a:lnTo>
                  <a:lnTo>
                    <a:pt x="805789" y="58927"/>
                  </a:lnTo>
                  <a:lnTo>
                    <a:pt x="892063" y="58927"/>
                  </a:lnTo>
                  <a:lnTo>
                    <a:pt x="903833" y="25400"/>
                  </a:lnTo>
                  <a:lnTo>
                    <a:pt x="885761" y="14305"/>
                  </a:lnTo>
                  <a:lnTo>
                    <a:pt x="863177" y="6365"/>
                  </a:lnTo>
                  <a:lnTo>
                    <a:pt x="836092" y="1593"/>
                  </a:lnTo>
                  <a:lnTo>
                    <a:pt x="804519" y="0"/>
                  </a:lnTo>
                  <a:close/>
                </a:path>
                <a:path w="1718945" h="403860">
                  <a:moveTo>
                    <a:pt x="892063" y="58927"/>
                  </a:moveTo>
                  <a:lnTo>
                    <a:pt x="805789" y="58927"/>
                  </a:lnTo>
                  <a:lnTo>
                    <a:pt x="825817" y="60569"/>
                  </a:lnTo>
                  <a:lnTo>
                    <a:pt x="845334" y="65484"/>
                  </a:lnTo>
                  <a:lnTo>
                    <a:pt x="864350" y="73661"/>
                  </a:lnTo>
                  <a:lnTo>
                    <a:pt x="882878" y="85089"/>
                  </a:lnTo>
                  <a:lnTo>
                    <a:pt x="892063" y="58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3183" y="2896362"/>
              <a:ext cx="93980" cy="144145"/>
            </a:xfrm>
            <a:custGeom>
              <a:avLst/>
              <a:gdLst/>
              <a:ahLst/>
              <a:cxnLst/>
              <a:rect l="l" t="t" r="r" b="b"/>
              <a:pathLst>
                <a:path w="93980" h="144144">
                  <a:moveTo>
                    <a:pt x="46990" y="0"/>
                  </a:moveTo>
                  <a:lnTo>
                    <a:pt x="0" y="144145"/>
                  </a:lnTo>
                  <a:lnTo>
                    <a:pt x="93853" y="144145"/>
                  </a:lnTo>
                  <a:lnTo>
                    <a:pt x="46990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9543" y="2834767"/>
              <a:ext cx="125145" cy="123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719" y="2775585"/>
              <a:ext cx="1718945" cy="403860"/>
            </a:xfrm>
            <a:custGeom>
              <a:avLst/>
              <a:gdLst/>
              <a:ahLst/>
              <a:cxnLst/>
              <a:rect l="l" t="t" r="r" b="b"/>
              <a:pathLst>
                <a:path w="1718945" h="403860">
                  <a:moveTo>
                    <a:pt x="1263243" y="6730"/>
                  </a:moveTo>
                  <a:lnTo>
                    <a:pt x="1332458" y="6730"/>
                  </a:lnTo>
                  <a:lnTo>
                    <a:pt x="1332458" y="397001"/>
                  </a:lnTo>
                  <a:lnTo>
                    <a:pt x="1263243" y="397001"/>
                  </a:lnTo>
                  <a:lnTo>
                    <a:pt x="1263243" y="6730"/>
                  </a:lnTo>
                  <a:close/>
                </a:path>
                <a:path w="1718945" h="403860">
                  <a:moveTo>
                    <a:pt x="333756" y="6730"/>
                  </a:moveTo>
                  <a:lnTo>
                    <a:pt x="403009" y="6730"/>
                  </a:lnTo>
                  <a:lnTo>
                    <a:pt x="403009" y="271272"/>
                  </a:lnTo>
                  <a:lnTo>
                    <a:pt x="404209" y="286252"/>
                  </a:lnTo>
                  <a:lnTo>
                    <a:pt x="422249" y="322452"/>
                  </a:lnTo>
                  <a:lnTo>
                    <a:pt x="459075" y="340901"/>
                  </a:lnTo>
                  <a:lnTo>
                    <a:pt x="474954" y="342138"/>
                  </a:lnTo>
                  <a:lnTo>
                    <a:pt x="492690" y="340925"/>
                  </a:lnTo>
                  <a:lnTo>
                    <a:pt x="533374" y="322834"/>
                  </a:lnTo>
                  <a:lnTo>
                    <a:pt x="553019" y="285811"/>
                  </a:lnTo>
                  <a:lnTo>
                    <a:pt x="554329" y="269875"/>
                  </a:lnTo>
                  <a:lnTo>
                    <a:pt x="554329" y="6730"/>
                  </a:lnTo>
                  <a:lnTo>
                    <a:pt x="623544" y="6730"/>
                  </a:lnTo>
                  <a:lnTo>
                    <a:pt x="623544" y="275209"/>
                  </a:lnTo>
                  <a:lnTo>
                    <a:pt x="621022" y="303686"/>
                  </a:lnTo>
                  <a:lnTo>
                    <a:pt x="600881" y="350879"/>
                  </a:lnTo>
                  <a:lnTo>
                    <a:pt x="561401" y="384478"/>
                  </a:lnTo>
                  <a:lnTo>
                    <a:pt x="507490" y="401484"/>
                  </a:lnTo>
                  <a:lnTo>
                    <a:pt x="475462" y="403605"/>
                  </a:lnTo>
                  <a:lnTo>
                    <a:pt x="443471" y="401532"/>
                  </a:lnTo>
                  <a:lnTo>
                    <a:pt x="391046" y="384907"/>
                  </a:lnTo>
                  <a:lnTo>
                    <a:pt x="354506" y="351875"/>
                  </a:lnTo>
                  <a:lnTo>
                    <a:pt x="336061" y="304198"/>
                  </a:lnTo>
                  <a:lnTo>
                    <a:pt x="333756" y="274954"/>
                  </a:lnTo>
                  <a:lnTo>
                    <a:pt x="333756" y="6730"/>
                  </a:lnTo>
                  <a:close/>
                </a:path>
                <a:path w="1718945" h="403860">
                  <a:moveTo>
                    <a:pt x="108153" y="2666"/>
                  </a:moveTo>
                  <a:lnTo>
                    <a:pt x="161666" y="7282"/>
                  </a:lnTo>
                  <a:lnTo>
                    <a:pt x="203289" y="21121"/>
                  </a:lnTo>
                  <a:lnTo>
                    <a:pt x="250860" y="76420"/>
                  </a:lnTo>
                  <a:lnTo>
                    <a:pt x="256806" y="117855"/>
                  </a:lnTo>
                  <a:lnTo>
                    <a:pt x="255525" y="134737"/>
                  </a:lnTo>
                  <a:lnTo>
                    <a:pt x="236296" y="180975"/>
                  </a:lnTo>
                  <a:lnTo>
                    <a:pt x="199525" y="214282"/>
                  </a:lnTo>
                  <a:lnTo>
                    <a:pt x="184607" y="221234"/>
                  </a:lnTo>
                  <a:lnTo>
                    <a:pt x="299961" y="397001"/>
                  </a:lnTo>
                  <a:lnTo>
                    <a:pt x="220040" y="397001"/>
                  </a:lnTo>
                  <a:lnTo>
                    <a:pt x="115874" y="235838"/>
                  </a:lnTo>
                  <a:lnTo>
                    <a:pt x="107235" y="235648"/>
                  </a:lnTo>
                  <a:lnTo>
                    <a:pt x="97031" y="235267"/>
                  </a:lnTo>
                  <a:lnTo>
                    <a:pt x="85260" y="234696"/>
                  </a:lnTo>
                  <a:lnTo>
                    <a:pt x="71920" y="233934"/>
                  </a:lnTo>
                  <a:lnTo>
                    <a:pt x="71920" y="397001"/>
                  </a:lnTo>
                  <a:lnTo>
                    <a:pt x="0" y="397001"/>
                  </a:lnTo>
                  <a:lnTo>
                    <a:pt x="0" y="6730"/>
                  </a:lnTo>
                  <a:lnTo>
                    <a:pt x="5007" y="6609"/>
                  </a:lnTo>
                  <a:lnTo>
                    <a:pt x="14181" y="6238"/>
                  </a:lnTo>
                  <a:lnTo>
                    <a:pt x="27519" y="5605"/>
                  </a:lnTo>
                  <a:lnTo>
                    <a:pt x="45021" y="4699"/>
                  </a:lnTo>
                  <a:lnTo>
                    <a:pt x="63647" y="3845"/>
                  </a:lnTo>
                  <a:lnTo>
                    <a:pt x="80378" y="3206"/>
                  </a:lnTo>
                  <a:lnTo>
                    <a:pt x="95213" y="2805"/>
                  </a:lnTo>
                  <a:lnTo>
                    <a:pt x="108153" y="2666"/>
                  </a:lnTo>
                  <a:close/>
                </a:path>
                <a:path w="1718945" h="403860">
                  <a:moveTo>
                    <a:pt x="1531213" y="1397"/>
                  </a:moveTo>
                  <a:lnTo>
                    <a:pt x="1561566" y="1397"/>
                  </a:lnTo>
                  <a:lnTo>
                    <a:pt x="1718538" y="397001"/>
                  </a:lnTo>
                  <a:lnTo>
                    <a:pt x="1642084" y="397001"/>
                  </a:lnTo>
                  <a:lnTo>
                    <a:pt x="1613509" y="317880"/>
                  </a:lnTo>
                  <a:lnTo>
                    <a:pt x="1479778" y="317880"/>
                  </a:lnTo>
                  <a:lnTo>
                    <a:pt x="1452600" y="397001"/>
                  </a:lnTo>
                  <a:lnTo>
                    <a:pt x="1375638" y="397001"/>
                  </a:lnTo>
                  <a:lnTo>
                    <a:pt x="1531213" y="1397"/>
                  </a:lnTo>
                  <a:close/>
                </a:path>
                <a:path w="1718945" h="403860">
                  <a:moveTo>
                    <a:pt x="1083411" y="0"/>
                  </a:moveTo>
                  <a:lnTo>
                    <a:pt x="1114984" y="1593"/>
                  </a:lnTo>
                  <a:lnTo>
                    <a:pt x="1142069" y="6365"/>
                  </a:lnTo>
                  <a:lnTo>
                    <a:pt x="1164653" y="14305"/>
                  </a:lnTo>
                  <a:lnTo>
                    <a:pt x="1182725" y="25400"/>
                  </a:lnTo>
                  <a:lnTo>
                    <a:pt x="1161770" y="85089"/>
                  </a:lnTo>
                  <a:lnTo>
                    <a:pt x="1143242" y="73661"/>
                  </a:lnTo>
                  <a:lnTo>
                    <a:pt x="1124226" y="65484"/>
                  </a:lnTo>
                  <a:lnTo>
                    <a:pt x="1104709" y="60569"/>
                  </a:lnTo>
                  <a:lnTo>
                    <a:pt x="1084681" y="58927"/>
                  </a:lnTo>
                  <a:lnTo>
                    <a:pt x="1073422" y="59715"/>
                  </a:lnTo>
                  <a:lnTo>
                    <a:pt x="1037707" y="86121"/>
                  </a:lnTo>
                  <a:lnTo>
                    <a:pt x="1034389" y="104520"/>
                  </a:lnTo>
                  <a:lnTo>
                    <a:pt x="1039033" y="121451"/>
                  </a:lnTo>
                  <a:lnTo>
                    <a:pt x="1052963" y="138715"/>
                  </a:lnTo>
                  <a:lnTo>
                    <a:pt x="1076180" y="156313"/>
                  </a:lnTo>
                  <a:lnTo>
                    <a:pt x="1108684" y="174243"/>
                  </a:lnTo>
                  <a:lnTo>
                    <a:pt x="1126926" y="183671"/>
                  </a:lnTo>
                  <a:lnTo>
                    <a:pt x="1142418" y="192706"/>
                  </a:lnTo>
                  <a:lnTo>
                    <a:pt x="1173345" y="217959"/>
                  </a:lnTo>
                  <a:lnTo>
                    <a:pt x="1195542" y="258194"/>
                  </a:lnTo>
                  <a:lnTo>
                    <a:pt x="1200632" y="295020"/>
                  </a:lnTo>
                  <a:lnTo>
                    <a:pt x="1198296" y="317670"/>
                  </a:lnTo>
                  <a:lnTo>
                    <a:pt x="1179576" y="356635"/>
                  </a:lnTo>
                  <a:lnTo>
                    <a:pt x="1142883" y="386407"/>
                  </a:lnTo>
                  <a:lnTo>
                    <a:pt x="1092694" y="401699"/>
                  </a:lnTo>
                  <a:lnTo>
                    <a:pt x="1062837" y="403605"/>
                  </a:lnTo>
                  <a:lnTo>
                    <a:pt x="1036241" y="401843"/>
                  </a:lnTo>
                  <a:lnTo>
                    <a:pt x="1010942" y="396557"/>
                  </a:lnTo>
                  <a:lnTo>
                    <a:pt x="986953" y="387746"/>
                  </a:lnTo>
                  <a:lnTo>
                    <a:pt x="964285" y="375412"/>
                  </a:lnTo>
                  <a:lnTo>
                    <a:pt x="989939" y="313309"/>
                  </a:lnTo>
                  <a:lnTo>
                    <a:pt x="1010344" y="325903"/>
                  </a:lnTo>
                  <a:lnTo>
                    <a:pt x="1030595" y="334914"/>
                  </a:lnTo>
                  <a:lnTo>
                    <a:pt x="1050679" y="340330"/>
                  </a:lnTo>
                  <a:lnTo>
                    <a:pt x="1070584" y="342138"/>
                  </a:lnTo>
                  <a:lnTo>
                    <a:pt x="1097328" y="339471"/>
                  </a:lnTo>
                  <a:lnTo>
                    <a:pt x="1116415" y="331470"/>
                  </a:lnTo>
                  <a:lnTo>
                    <a:pt x="1127859" y="318135"/>
                  </a:lnTo>
                  <a:lnTo>
                    <a:pt x="1131671" y="299465"/>
                  </a:lnTo>
                  <a:lnTo>
                    <a:pt x="1130766" y="289583"/>
                  </a:lnTo>
                  <a:lnTo>
                    <a:pt x="1108125" y="252051"/>
                  </a:lnTo>
                  <a:lnTo>
                    <a:pt x="1058011" y="220725"/>
                  </a:lnTo>
                  <a:lnTo>
                    <a:pt x="1037366" y="209986"/>
                  </a:lnTo>
                  <a:lnTo>
                    <a:pt x="1020387" y="200247"/>
                  </a:lnTo>
                  <a:lnTo>
                    <a:pt x="990147" y="176174"/>
                  </a:lnTo>
                  <a:lnTo>
                    <a:pt x="969889" y="138961"/>
                  </a:lnTo>
                  <a:lnTo>
                    <a:pt x="965174" y="105028"/>
                  </a:lnTo>
                  <a:lnTo>
                    <a:pt x="967246" y="83333"/>
                  </a:lnTo>
                  <a:lnTo>
                    <a:pt x="983819" y="45753"/>
                  </a:lnTo>
                  <a:lnTo>
                    <a:pt x="1016063" y="16823"/>
                  </a:lnTo>
                  <a:lnTo>
                    <a:pt x="1058596" y="1877"/>
                  </a:lnTo>
                  <a:lnTo>
                    <a:pt x="1083411" y="0"/>
                  </a:lnTo>
                  <a:close/>
                </a:path>
                <a:path w="1718945" h="403860">
                  <a:moveTo>
                    <a:pt x="804519" y="0"/>
                  </a:moveTo>
                  <a:lnTo>
                    <a:pt x="836092" y="1593"/>
                  </a:lnTo>
                  <a:lnTo>
                    <a:pt x="863177" y="6365"/>
                  </a:lnTo>
                  <a:lnTo>
                    <a:pt x="885761" y="14305"/>
                  </a:lnTo>
                  <a:lnTo>
                    <a:pt x="903833" y="25400"/>
                  </a:lnTo>
                  <a:lnTo>
                    <a:pt x="882878" y="85089"/>
                  </a:lnTo>
                  <a:lnTo>
                    <a:pt x="864350" y="73661"/>
                  </a:lnTo>
                  <a:lnTo>
                    <a:pt x="845334" y="65484"/>
                  </a:lnTo>
                  <a:lnTo>
                    <a:pt x="825817" y="60569"/>
                  </a:lnTo>
                  <a:lnTo>
                    <a:pt x="805789" y="58927"/>
                  </a:lnTo>
                  <a:lnTo>
                    <a:pt x="794530" y="59715"/>
                  </a:lnTo>
                  <a:lnTo>
                    <a:pt x="758815" y="86121"/>
                  </a:lnTo>
                  <a:lnTo>
                    <a:pt x="755497" y="104520"/>
                  </a:lnTo>
                  <a:lnTo>
                    <a:pt x="760141" y="121451"/>
                  </a:lnTo>
                  <a:lnTo>
                    <a:pt x="774071" y="138715"/>
                  </a:lnTo>
                  <a:lnTo>
                    <a:pt x="797288" y="156313"/>
                  </a:lnTo>
                  <a:lnTo>
                    <a:pt x="829792" y="174243"/>
                  </a:lnTo>
                  <a:lnTo>
                    <a:pt x="848034" y="183671"/>
                  </a:lnTo>
                  <a:lnTo>
                    <a:pt x="863526" y="192706"/>
                  </a:lnTo>
                  <a:lnTo>
                    <a:pt x="894453" y="217959"/>
                  </a:lnTo>
                  <a:lnTo>
                    <a:pt x="916650" y="258194"/>
                  </a:lnTo>
                  <a:lnTo>
                    <a:pt x="921740" y="295020"/>
                  </a:lnTo>
                  <a:lnTo>
                    <a:pt x="919404" y="317670"/>
                  </a:lnTo>
                  <a:lnTo>
                    <a:pt x="900684" y="356635"/>
                  </a:lnTo>
                  <a:lnTo>
                    <a:pt x="863991" y="386407"/>
                  </a:lnTo>
                  <a:lnTo>
                    <a:pt x="813802" y="401699"/>
                  </a:lnTo>
                  <a:lnTo>
                    <a:pt x="783945" y="403605"/>
                  </a:lnTo>
                  <a:lnTo>
                    <a:pt x="757349" y="401843"/>
                  </a:lnTo>
                  <a:lnTo>
                    <a:pt x="732050" y="396557"/>
                  </a:lnTo>
                  <a:lnTo>
                    <a:pt x="708061" y="387746"/>
                  </a:lnTo>
                  <a:lnTo>
                    <a:pt x="685393" y="375412"/>
                  </a:lnTo>
                  <a:lnTo>
                    <a:pt x="711047" y="313309"/>
                  </a:lnTo>
                  <a:lnTo>
                    <a:pt x="731452" y="325903"/>
                  </a:lnTo>
                  <a:lnTo>
                    <a:pt x="751703" y="334914"/>
                  </a:lnTo>
                  <a:lnTo>
                    <a:pt x="771787" y="340330"/>
                  </a:lnTo>
                  <a:lnTo>
                    <a:pt x="791692" y="342138"/>
                  </a:lnTo>
                  <a:lnTo>
                    <a:pt x="818436" y="339471"/>
                  </a:lnTo>
                  <a:lnTo>
                    <a:pt x="837523" y="331470"/>
                  </a:lnTo>
                  <a:lnTo>
                    <a:pt x="848967" y="318135"/>
                  </a:lnTo>
                  <a:lnTo>
                    <a:pt x="852779" y="299465"/>
                  </a:lnTo>
                  <a:lnTo>
                    <a:pt x="851874" y="289583"/>
                  </a:lnTo>
                  <a:lnTo>
                    <a:pt x="829233" y="252051"/>
                  </a:lnTo>
                  <a:lnTo>
                    <a:pt x="779119" y="220725"/>
                  </a:lnTo>
                  <a:lnTo>
                    <a:pt x="758474" y="209986"/>
                  </a:lnTo>
                  <a:lnTo>
                    <a:pt x="741495" y="200247"/>
                  </a:lnTo>
                  <a:lnTo>
                    <a:pt x="711255" y="176174"/>
                  </a:lnTo>
                  <a:lnTo>
                    <a:pt x="690997" y="138961"/>
                  </a:lnTo>
                  <a:lnTo>
                    <a:pt x="686282" y="105028"/>
                  </a:lnTo>
                  <a:lnTo>
                    <a:pt x="688354" y="83333"/>
                  </a:lnTo>
                  <a:lnTo>
                    <a:pt x="704927" y="45753"/>
                  </a:lnTo>
                  <a:lnTo>
                    <a:pt x="737171" y="16823"/>
                  </a:lnTo>
                  <a:lnTo>
                    <a:pt x="779704" y="1877"/>
                  </a:lnTo>
                  <a:lnTo>
                    <a:pt x="804519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836" y="3391661"/>
            <a:ext cx="4310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COUNTRY SPECIFIC</a:t>
            </a:r>
            <a:r>
              <a:rPr sz="2100" spc="-2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424455"/>
                </a:solidFill>
                <a:latin typeface="Georgia"/>
                <a:cs typeface="Georgia"/>
              </a:rPr>
              <a:t>GUIDELINES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7485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58" y="3124242"/>
            <a:ext cx="3362974" cy="3429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2405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Guidelines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8254"/>
            <a:ext cx="7964170" cy="416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762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Russia </a:t>
            </a:r>
            <a:r>
              <a:rPr sz="2200" spc="-10" dirty="0">
                <a:latin typeface="Georgia"/>
                <a:cs typeface="Georgia"/>
              </a:rPr>
              <a:t>has </a:t>
            </a:r>
            <a:r>
              <a:rPr sz="2200" spc="-5" dirty="0">
                <a:latin typeface="Georgia"/>
                <a:cs typeface="Georgia"/>
              </a:rPr>
              <a:t>its </a:t>
            </a:r>
            <a:r>
              <a:rPr sz="2200" spc="-10" dirty="0">
                <a:latin typeface="Georgia"/>
                <a:cs typeface="Georgia"/>
              </a:rPr>
              <a:t>own, </a:t>
            </a:r>
            <a:r>
              <a:rPr sz="2200" spc="-5" dirty="0">
                <a:latin typeface="Georgia"/>
                <a:cs typeface="Georgia"/>
              </a:rPr>
              <a:t>unique regulatory system which </a:t>
            </a:r>
            <a:r>
              <a:rPr sz="2200" spc="-10" dirty="0">
                <a:latin typeface="Georgia"/>
                <a:cs typeface="Georgia"/>
              </a:rPr>
              <a:t>does </a:t>
            </a:r>
            <a:r>
              <a:rPr sz="2200" spc="-5" dirty="0">
                <a:latin typeface="Georgia"/>
                <a:cs typeface="Georgia"/>
              </a:rPr>
              <a:t>not  correspond to U.S. or EU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practices.</a:t>
            </a:r>
            <a:endParaRPr sz="2200">
              <a:latin typeface="Georgia"/>
              <a:cs typeface="Georgia"/>
            </a:endParaRPr>
          </a:p>
          <a:p>
            <a:pPr marL="268605" marR="698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Cultural and language barriers often become a challenge </a:t>
            </a:r>
            <a:r>
              <a:rPr sz="2200" spc="-10" dirty="0">
                <a:latin typeface="Georgia"/>
                <a:cs typeface="Georgia"/>
              </a:rPr>
              <a:t>to  </a:t>
            </a:r>
            <a:r>
              <a:rPr sz="2200" spc="-5" dirty="0">
                <a:latin typeface="Georgia"/>
                <a:cs typeface="Georgia"/>
              </a:rPr>
              <a:t>foreign companies </a:t>
            </a:r>
            <a:r>
              <a:rPr sz="2200" dirty="0">
                <a:latin typeface="Georgia"/>
                <a:cs typeface="Georgia"/>
              </a:rPr>
              <a:t>attempting </a:t>
            </a:r>
            <a:r>
              <a:rPr sz="2200" spc="-5" dirty="0">
                <a:latin typeface="Georgia"/>
                <a:cs typeface="Georgia"/>
              </a:rPr>
              <a:t>to register pharmaceuticals </a:t>
            </a:r>
            <a:r>
              <a:rPr sz="2200" dirty="0">
                <a:latin typeface="Georgia"/>
                <a:cs typeface="Georgia"/>
              </a:rPr>
              <a:t>by  </a:t>
            </a:r>
            <a:r>
              <a:rPr sz="2200" spc="-10" dirty="0">
                <a:latin typeface="Georgia"/>
                <a:cs typeface="Georgia"/>
              </a:rPr>
              <a:t>themselves</a:t>
            </a:r>
            <a:endParaRPr sz="22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Registration procedure is also </a:t>
            </a:r>
            <a:r>
              <a:rPr sz="2200" dirty="0">
                <a:latin typeface="Georgia"/>
                <a:cs typeface="Georgia"/>
              </a:rPr>
              <a:t>quite </a:t>
            </a:r>
            <a:r>
              <a:rPr sz="2200" spc="-5" dirty="0">
                <a:latin typeface="Georgia"/>
                <a:cs typeface="Georgia"/>
              </a:rPr>
              <a:t>complicated and the  documents tend to </a:t>
            </a:r>
            <a:r>
              <a:rPr sz="2200" spc="-10" dirty="0">
                <a:latin typeface="Georgia"/>
                <a:cs typeface="Georgia"/>
              </a:rPr>
              <a:t>be </a:t>
            </a:r>
            <a:r>
              <a:rPr sz="2200" spc="-5" dirty="0">
                <a:latin typeface="Georgia"/>
                <a:cs typeface="Georgia"/>
              </a:rPr>
              <a:t>modified </a:t>
            </a:r>
            <a:r>
              <a:rPr sz="2200" spc="-10" dirty="0">
                <a:latin typeface="Georgia"/>
                <a:cs typeface="Georgia"/>
              </a:rPr>
              <a:t>due </a:t>
            </a:r>
            <a:r>
              <a:rPr sz="2200" dirty="0">
                <a:latin typeface="Georgia"/>
                <a:cs typeface="Georgia"/>
              </a:rPr>
              <a:t>to </a:t>
            </a:r>
            <a:r>
              <a:rPr sz="2200" spc="-5" dirty="0">
                <a:latin typeface="Georgia"/>
                <a:cs typeface="Georgia"/>
              </a:rPr>
              <a:t>constant changes in </a:t>
            </a:r>
            <a:r>
              <a:rPr sz="2200" spc="-10" dirty="0">
                <a:latin typeface="Georgia"/>
                <a:cs typeface="Georgia"/>
              </a:rPr>
              <a:t>the  </a:t>
            </a:r>
            <a:r>
              <a:rPr sz="2200" spc="-5" dirty="0">
                <a:latin typeface="Georgia"/>
                <a:cs typeface="Georgia"/>
              </a:rPr>
              <a:t>regulatory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requirements.</a:t>
            </a:r>
            <a:endParaRPr sz="2200">
              <a:latin typeface="Georgia"/>
              <a:cs typeface="Georgia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Before exporting a pharmaceutical product to Russia it has </a:t>
            </a:r>
            <a:r>
              <a:rPr sz="2200" spc="-10" dirty="0">
                <a:latin typeface="Georgia"/>
                <a:cs typeface="Georgia"/>
              </a:rPr>
              <a:t>to  </a:t>
            </a:r>
            <a:r>
              <a:rPr sz="2200" dirty="0">
                <a:latin typeface="Georgia"/>
                <a:cs typeface="Georgia"/>
              </a:rPr>
              <a:t>be </a:t>
            </a:r>
            <a:r>
              <a:rPr sz="2200" spc="-5" dirty="0">
                <a:latin typeface="Georgia"/>
                <a:cs typeface="Georgia"/>
              </a:rPr>
              <a:t>registered at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Ministry of Health of the Russian  Federation; Department for registration of pharmaceuticals of  the </a:t>
            </a:r>
            <a:r>
              <a:rPr sz="2200" spc="-10" dirty="0">
                <a:latin typeface="Georgia"/>
                <a:cs typeface="Georgia"/>
              </a:rPr>
              <a:t>Federal Service </a:t>
            </a:r>
            <a:r>
              <a:rPr sz="2200" spc="-5" dirty="0">
                <a:latin typeface="Georgia"/>
                <a:cs typeface="Georgia"/>
              </a:rPr>
              <a:t>for </a:t>
            </a:r>
            <a:r>
              <a:rPr sz="2200" spc="-10" dirty="0">
                <a:latin typeface="Georgia"/>
                <a:cs typeface="Georgia"/>
              </a:rPr>
              <a:t>Health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Control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009" y="27813"/>
            <a:ext cx="26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2207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Obstacles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96063"/>
            <a:ext cx="79641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1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Pharmaceutical, Non-clinical and </a:t>
            </a:r>
            <a:r>
              <a:rPr sz="2800" dirty="0">
                <a:latin typeface="Georgia"/>
                <a:cs typeface="Georgia"/>
              </a:rPr>
              <a:t>Clinical issues  </a:t>
            </a:r>
            <a:r>
              <a:rPr sz="2800" spc="-5" dirty="0">
                <a:latin typeface="Georgia"/>
                <a:cs typeface="Georgia"/>
              </a:rPr>
              <a:t>emerge in all </a:t>
            </a:r>
            <a:r>
              <a:rPr sz="2800" spc="-10" dirty="0">
                <a:latin typeface="Georgia"/>
                <a:cs typeface="Georgia"/>
              </a:rPr>
              <a:t>stages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development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014831"/>
            <a:ext cx="3932554" cy="334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1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  <a:tab pos="2310765" algn="l"/>
              </a:tabLst>
            </a:pPr>
            <a:r>
              <a:rPr sz="2800" spc="-5" dirty="0">
                <a:latin typeface="Georgia"/>
                <a:cs typeface="Georgia"/>
              </a:rPr>
              <a:t>Regu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5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ry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guid</a:t>
            </a:r>
            <a:r>
              <a:rPr sz="2800" spc="5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lin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  problems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encountered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Language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barrier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Bureaucracy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Political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environment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0830" y="3229178"/>
            <a:ext cx="3736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0460" algn="l"/>
                <a:tab pos="2510790" algn="l"/>
              </a:tabLst>
            </a:pPr>
            <a:r>
              <a:rPr sz="2800" spc="-5" dirty="0">
                <a:latin typeface="Georgia"/>
                <a:cs typeface="Georgia"/>
              </a:rPr>
              <a:t>don’t	always	address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5502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Registration</a:t>
            </a:r>
            <a:r>
              <a:rPr sz="4000" spc="-50" dirty="0"/>
              <a:t> </a:t>
            </a:r>
            <a:r>
              <a:rPr sz="4000" spc="-25" dirty="0"/>
              <a:t>Procedure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96063"/>
            <a:ext cx="7964170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7620" indent="-256540" algn="just">
              <a:lnSpc>
                <a:spcPct val="15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 best way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dirty="0">
                <a:latin typeface="Georgia"/>
                <a:cs typeface="Georgia"/>
              </a:rPr>
              <a:t>accomplish </a:t>
            </a:r>
            <a:r>
              <a:rPr sz="2800" spc="-5" dirty="0">
                <a:latin typeface="Georgia"/>
                <a:cs typeface="Georgia"/>
              </a:rPr>
              <a:t>registration of a  pharmaceutical product in Russia is </a:t>
            </a:r>
            <a:r>
              <a:rPr sz="2800" spc="-10" dirty="0">
                <a:latin typeface="Georgia"/>
                <a:cs typeface="Georgia"/>
              </a:rPr>
              <a:t>trough </a:t>
            </a:r>
            <a:r>
              <a:rPr sz="2800" dirty="0">
                <a:latin typeface="Georgia"/>
                <a:cs typeface="Georgia"/>
              </a:rPr>
              <a:t>one  of </a:t>
            </a:r>
            <a:r>
              <a:rPr sz="2800" spc="-5" dirty="0">
                <a:latin typeface="Georgia"/>
                <a:cs typeface="Georgia"/>
              </a:rPr>
              <a:t>the following types of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companies:</a:t>
            </a:r>
            <a:endParaRPr sz="2800">
              <a:latin typeface="Georgia"/>
              <a:cs typeface="Georgia"/>
            </a:endParaRPr>
          </a:p>
          <a:p>
            <a:pPr marL="561340" marR="5080" indent="-247650" algn="just">
              <a:lnSpc>
                <a:spcPct val="150000"/>
              </a:lnSpc>
              <a:spcBef>
                <a:spcPts val="36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Company incorporated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in Russia and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belonging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to 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Indian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parent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company</a:t>
            </a:r>
            <a:endParaRPr sz="26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186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Russian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distributor/authorized</a:t>
            </a:r>
            <a:r>
              <a:rPr sz="2600" spc="-29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agent</a:t>
            </a:r>
            <a:endParaRPr sz="260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186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Consulting</a:t>
            </a:r>
            <a:r>
              <a:rPr sz="2600" spc="-2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company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61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34753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Documentation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96063"/>
            <a:ext cx="7960995" cy="384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1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For </a:t>
            </a:r>
            <a:r>
              <a:rPr sz="2800" spc="-5" dirty="0">
                <a:latin typeface="Georgia"/>
                <a:cs typeface="Georgia"/>
              </a:rPr>
              <a:t>the registration procedure a company has </a:t>
            </a:r>
            <a:r>
              <a:rPr sz="2800" spc="-15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submit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following: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92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General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documents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86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Certificates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86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Information and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test</a:t>
            </a:r>
            <a:r>
              <a:rPr sz="26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reports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865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Samples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and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package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106" y="27813"/>
            <a:ext cx="26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43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General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documents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8254"/>
            <a:ext cx="7962265" cy="457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dirty="0">
                <a:latin typeface="Georgia"/>
                <a:cs typeface="Georgia"/>
              </a:rPr>
              <a:t>Application </a:t>
            </a:r>
            <a:r>
              <a:rPr sz="2200" spc="-5" dirty="0">
                <a:latin typeface="Georgia"/>
                <a:cs typeface="Georgia"/>
              </a:rPr>
              <a:t>for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State registration of a pharmaceutical  which includes the name 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pharmaceutical </a:t>
            </a:r>
            <a:r>
              <a:rPr sz="2200" dirty="0">
                <a:latin typeface="Georgia"/>
                <a:cs typeface="Georgia"/>
              </a:rPr>
              <a:t>preparation, 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10" dirty="0">
                <a:latin typeface="Georgia"/>
                <a:cs typeface="Georgia"/>
              </a:rPr>
              <a:t>name and the contact </a:t>
            </a:r>
            <a:r>
              <a:rPr sz="2200" spc="-5" dirty="0">
                <a:latin typeface="Georgia"/>
                <a:cs typeface="Georgia"/>
              </a:rPr>
              <a:t>information of </a:t>
            </a:r>
            <a:r>
              <a:rPr sz="2200" spc="-10" dirty="0">
                <a:latin typeface="Georgia"/>
                <a:cs typeface="Georgia"/>
              </a:rPr>
              <a:t>the</a:t>
            </a:r>
            <a:r>
              <a:rPr sz="2200" spc="10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manufacturer</a:t>
            </a:r>
            <a:endParaRPr sz="22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Name 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pharmaceutical preparation, including  </a:t>
            </a:r>
            <a:r>
              <a:rPr sz="2200" dirty="0">
                <a:latin typeface="Georgia"/>
                <a:cs typeface="Georgia"/>
              </a:rPr>
              <a:t>international </a:t>
            </a:r>
            <a:r>
              <a:rPr sz="2200" spc="-5" dirty="0">
                <a:latin typeface="Georgia"/>
                <a:cs typeface="Georgia"/>
              </a:rPr>
              <a:t>non-proprietary name, scientific name in </a:t>
            </a:r>
            <a:r>
              <a:rPr sz="2200" dirty="0">
                <a:latin typeface="Georgia"/>
                <a:cs typeface="Georgia"/>
              </a:rPr>
              <a:t>Latin,  </a:t>
            </a:r>
            <a:r>
              <a:rPr sz="2200" spc="-5" dirty="0">
                <a:latin typeface="Georgia"/>
                <a:cs typeface="Georgia"/>
              </a:rPr>
              <a:t>trade name and main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synonyms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List of active ingredients </a:t>
            </a:r>
            <a:r>
              <a:rPr sz="2200" spc="-10" dirty="0">
                <a:latin typeface="Georgia"/>
                <a:cs typeface="Georgia"/>
              </a:rPr>
              <a:t>and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components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Recommended </a:t>
            </a:r>
            <a:r>
              <a:rPr sz="2200" spc="-10" dirty="0">
                <a:latin typeface="Georgia"/>
                <a:cs typeface="Georgia"/>
              </a:rPr>
              <a:t>dosage, </a:t>
            </a:r>
            <a:r>
              <a:rPr sz="2200" spc="-5" dirty="0">
                <a:latin typeface="Georgia"/>
                <a:cs typeface="Georgia"/>
              </a:rPr>
              <a:t>instruction for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use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Description of the </a:t>
            </a:r>
            <a:r>
              <a:rPr sz="2200" spc="-10" dirty="0">
                <a:latin typeface="Georgia"/>
                <a:cs typeface="Georgia"/>
              </a:rPr>
              <a:t>drug </a:t>
            </a:r>
            <a:r>
              <a:rPr sz="2200" spc="-5" dirty="0">
                <a:latin typeface="Georgia"/>
                <a:cs typeface="Georgia"/>
              </a:rPr>
              <a:t>and its packaging, </a:t>
            </a:r>
            <a:r>
              <a:rPr sz="2200" spc="-10" dirty="0">
                <a:latin typeface="Georgia"/>
                <a:cs typeface="Georgia"/>
              </a:rPr>
              <a:t>shelf</a:t>
            </a:r>
            <a:r>
              <a:rPr sz="2200" spc="2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life </a:t>
            </a:r>
            <a:r>
              <a:rPr sz="2200" spc="-10" dirty="0">
                <a:latin typeface="Georgia"/>
                <a:cs typeface="Georgia"/>
              </a:rPr>
              <a:t>and</a:t>
            </a:r>
            <a:endParaRPr sz="2200">
              <a:latin typeface="Georgia"/>
              <a:cs typeface="Georgia"/>
            </a:endParaRPr>
          </a:p>
          <a:p>
            <a:pPr marL="268605" algn="just">
              <a:lnSpc>
                <a:spcPct val="100000"/>
              </a:lnSpc>
            </a:pPr>
            <a:r>
              <a:rPr sz="2200" spc="-5" dirty="0">
                <a:latin typeface="Georgia"/>
                <a:cs typeface="Georgia"/>
              </a:rPr>
              <a:t>storage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conditions</a:t>
            </a:r>
            <a:endParaRPr sz="22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Power of Attorney issued </a:t>
            </a:r>
            <a:r>
              <a:rPr sz="2200" dirty="0">
                <a:latin typeface="Georgia"/>
                <a:cs typeface="Georgia"/>
              </a:rPr>
              <a:t>by </a:t>
            </a:r>
            <a:r>
              <a:rPr sz="2200" spc="-5" dirty="0">
                <a:latin typeface="Georgia"/>
                <a:cs typeface="Georgia"/>
              </a:rPr>
              <a:t>the manufacturer to the  authorized company for carrying </a:t>
            </a:r>
            <a:r>
              <a:rPr sz="2200" spc="-10" dirty="0">
                <a:latin typeface="Georgia"/>
                <a:cs typeface="Georgia"/>
              </a:rPr>
              <a:t>out </a:t>
            </a:r>
            <a:r>
              <a:rPr sz="2200" spc="-5" dirty="0">
                <a:latin typeface="Georgia"/>
                <a:cs typeface="Georgia"/>
              </a:rPr>
              <a:t>registration </a:t>
            </a:r>
            <a:r>
              <a:rPr sz="2200" spc="-10" dirty="0">
                <a:latin typeface="Georgia"/>
                <a:cs typeface="Georgia"/>
              </a:rPr>
              <a:t>procedure  </a:t>
            </a:r>
            <a:r>
              <a:rPr sz="2200" spc="-5" dirty="0">
                <a:latin typeface="Georgia"/>
                <a:cs typeface="Georgia"/>
              </a:rPr>
              <a:t>(notarized original </a:t>
            </a:r>
            <a:r>
              <a:rPr sz="2200" spc="-10" dirty="0">
                <a:latin typeface="Georgia"/>
                <a:cs typeface="Georgia"/>
              </a:rPr>
              <a:t>with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apostil)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61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2682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Certificates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39772"/>
            <a:ext cx="7962900" cy="44469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Copy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Free Sales Certificate (must be notarized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apostilled)</a:t>
            </a:r>
            <a:endParaRPr sz="1800">
              <a:latin typeface="Georgia"/>
              <a:cs typeface="Georgia"/>
            </a:endParaRPr>
          </a:p>
          <a:p>
            <a:pPr marL="268605" marR="571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Copy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the license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pharmaceutical manufacture (must be notarized </a:t>
            </a:r>
            <a:r>
              <a:rPr sz="1800" dirty="0">
                <a:latin typeface="Georgia"/>
                <a:cs typeface="Georgia"/>
              </a:rPr>
              <a:t>and  apostilled)</a:t>
            </a:r>
            <a:endParaRPr sz="1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Copy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GMP certificate (must be notarized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apostilled)</a:t>
            </a:r>
            <a:endParaRPr sz="1800">
              <a:latin typeface="Georgia"/>
              <a:cs typeface="Georgia"/>
            </a:endParaRPr>
          </a:p>
          <a:p>
            <a:pPr marL="268605" marR="571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Copy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Certificate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manufacturer registration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their </a:t>
            </a:r>
            <a:r>
              <a:rPr sz="1800" dirty="0">
                <a:latin typeface="Georgia"/>
                <a:cs typeface="Georgia"/>
              </a:rPr>
              <a:t>own </a:t>
            </a:r>
            <a:r>
              <a:rPr sz="1800" spc="-5" dirty="0">
                <a:latin typeface="Georgia"/>
                <a:cs typeface="Georgia"/>
              </a:rPr>
              <a:t>country </a:t>
            </a:r>
            <a:r>
              <a:rPr sz="1800" dirty="0">
                <a:latin typeface="Georgia"/>
                <a:cs typeface="Georgia"/>
              </a:rPr>
              <a:t>(must  </a:t>
            </a:r>
            <a:r>
              <a:rPr sz="1800" spc="-5" dirty="0">
                <a:latin typeface="Georgia"/>
                <a:cs typeface="Georgia"/>
              </a:rPr>
              <a:t>be notarized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apostilled)</a:t>
            </a:r>
            <a:endParaRPr sz="1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Original</a:t>
            </a:r>
            <a:r>
              <a:rPr sz="1800" spc="8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Certificate</a:t>
            </a:r>
            <a:r>
              <a:rPr sz="1800" spc="9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analysis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drug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8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its</a:t>
            </a:r>
            <a:r>
              <a:rPr sz="1800" spc="8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active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substance</a:t>
            </a:r>
            <a:r>
              <a:rPr sz="1800" spc="9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(must</a:t>
            </a:r>
            <a:endParaRPr sz="18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be signed </a:t>
            </a:r>
            <a:r>
              <a:rPr sz="1800" dirty="0">
                <a:latin typeface="Georgia"/>
                <a:cs typeface="Georgia"/>
              </a:rPr>
              <a:t>and stamped </a:t>
            </a:r>
            <a:r>
              <a:rPr sz="1800" spc="-5" dirty="0">
                <a:latin typeface="Georgia"/>
                <a:cs typeface="Georgia"/>
              </a:rPr>
              <a:t>by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manufacturer)</a:t>
            </a:r>
            <a:endParaRPr sz="1800">
              <a:latin typeface="Georgia"/>
              <a:cs typeface="Georgia"/>
            </a:endParaRPr>
          </a:p>
          <a:p>
            <a:pPr marL="268605" marR="635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Copy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Certificate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trade </a:t>
            </a:r>
            <a:r>
              <a:rPr sz="1800" dirty="0">
                <a:latin typeface="Georgia"/>
                <a:cs typeface="Georgia"/>
              </a:rPr>
              <a:t>mark </a:t>
            </a:r>
            <a:r>
              <a:rPr sz="1800" spc="-5" dirty="0">
                <a:latin typeface="Georgia"/>
                <a:cs typeface="Georgia"/>
              </a:rPr>
              <a:t>(must </a:t>
            </a:r>
            <a:r>
              <a:rPr sz="1800" spc="5" dirty="0">
                <a:latin typeface="Georgia"/>
                <a:cs typeface="Georgia"/>
              </a:rPr>
              <a:t>be </a:t>
            </a:r>
            <a:r>
              <a:rPr sz="1800" spc="-5" dirty="0">
                <a:latin typeface="Georgia"/>
                <a:cs typeface="Georgia"/>
              </a:rPr>
              <a:t>signed </a:t>
            </a:r>
            <a:r>
              <a:rPr sz="1800" dirty="0">
                <a:latin typeface="Georgia"/>
                <a:cs typeface="Georgia"/>
              </a:rPr>
              <a:t>and stamped </a:t>
            </a:r>
            <a:r>
              <a:rPr sz="1800" spc="-5" dirty="0">
                <a:latin typeface="Georgia"/>
                <a:cs typeface="Georgia"/>
              </a:rPr>
              <a:t>by </a:t>
            </a:r>
            <a:r>
              <a:rPr sz="1800" spc="5" dirty="0">
                <a:latin typeface="Georgia"/>
                <a:cs typeface="Georgia"/>
              </a:rPr>
              <a:t>the  </a:t>
            </a:r>
            <a:r>
              <a:rPr sz="1800" spc="-5" dirty="0">
                <a:latin typeface="Georgia"/>
                <a:cs typeface="Georgia"/>
              </a:rPr>
              <a:t>manufacturer)</a:t>
            </a:r>
            <a:endParaRPr sz="1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1800" spc="-5" dirty="0">
                <a:latin typeface="Georgia"/>
                <a:cs typeface="Georgia"/>
              </a:rPr>
              <a:t>Information</a:t>
            </a:r>
            <a:r>
              <a:rPr sz="1800" spc="2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2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registration</a:t>
            </a:r>
            <a:r>
              <a:rPr sz="1800" spc="2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2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the</a:t>
            </a:r>
            <a:r>
              <a:rPr sz="1800" spc="254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drug</a:t>
            </a:r>
            <a:r>
              <a:rPr sz="1800" spc="2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24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the</a:t>
            </a:r>
            <a:r>
              <a:rPr sz="1800" spc="2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country</a:t>
            </a:r>
            <a:r>
              <a:rPr sz="1800" spc="2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2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2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manufacture</a:t>
            </a:r>
            <a:endParaRPr sz="18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and in </a:t>
            </a:r>
            <a:r>
              <a:rPr sz="1800" spc="-5" dirty="0">
                <a:latin typeface="Georgia"/>
                <a:cs typeface="Georgia"/>
              </a:rPr>
              <a:t>other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countries</a:t>
            </a:r>
            <a:endParaRPr sz="18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certificate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analysis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the drug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the country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origin </a:t>
            </a:r>
            <a:r>
              <a:rPr sz="1800" dirty="0">
                <a:latin typeface="Georgia"/>
                <a:cs typeface="Georgia"/>
              </a:rPr>
              <a:t>of the  </a:t>
            </a:r>
            <a:r>
              <a:rPr sz="1800" spc="-5" dirty="0">
                <a:latin typeface="Georgia"/>
                <a:cs typeface="Georgia"/>
              </a:rPr>
              <a:t>manufacturer, GMP certificate </a:t>
            </a:r>
            <a:r>
              <a:rPr sz="1800" dirty="0">
                <a:latin typeface="Georgia"/>
                <a:cs typeface="Georgia"/>
              </a:rPr>
              <a:t>and information on </a:t>
            </a:r>
            <a:r>
              <a:rPr sz="1800" spc="-5" dirty="0">
                <a:latin typeface="Georgia"/>
                <a:cs typeface="Georgia"/>
              </a:rPr>
              <a:t>registration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drug  in </a:t>
            </a:r>
            <a:r>
              <a:rPr sz="1800" spc="-5" dirty="0">
                <a:latin typeface="Georgia"/>
                <a:cs typeface="Georgia"/>
              </a:rPr>
              <a:t>the foreign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country.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202" y="2781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6489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Information and </a:t>
            </a:r>
            <a:r>
              <a:rPr sz="4000" spc="-5" dirty="0"/>
              <a:t>test</a:t>
            </a:r>
            <a:r>
              <a:rPr sz="4000" spc="20" dirty="0"/>
              <a:t> </a:t>
            </a:r>
            <a:r>
              <a:rPr sz="4000" spc="-5" dirty="0"/>
              <a:t>reports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8254"/>
            <a:ext cx="7965440" cy="423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Summary 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method of </a:t>
            </a:r>
            <a:r>
              <a:rPr sz="2200" spc="-10" dirty="0">
                <a:latin typeface="Georgia"/>
                <a:cs typeface="Georgia"/>
              </a:rPr>
              <a:t>the drug </a:t>
            </a:r>
            <a:r>
              <a:rPr sz="2200" spc="-5" dirty="0">
                <a:latin typeface="Georgia"/>
                <a:cs typeface="Georgia"/>
              </a:rPr>
              <a:t>manufacturing (must </a:t>
            </a:r>
            <a:r>
              <a:rPr sz="2200" spc="10" dirty="0">
                <a:latin typeface="Georgia"/>
                <a:cs typeface="Georgia"/>
              </a:rPr>
              <a:t>be  </a:t>
            </a:r>
            <a:r>
              <a:rPr sz="2200" spc="-10" dirty="0">
                <a:latin typeface="Georgia"/>
                <a:cs typeface="Georgia"/>
              </a:rPr>
              <a:t>signed and stamped by</a:t>
            </a:r>
            <a:r>
              <a:rPr sz="2200" spc="9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manufacturer)</a:t>
            </a:r>
            <a:endParaRPr sz="2200">
              <a:latin typeface="Georgia"/>
              <a:cs typeface="Georgia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Complete description 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quantitative and qualitative  control methods </a:t>
            </a:r>
            <a:r>
              <a:rPr sz="2200" spc="-10" dirty="0">
                <a:latin typeface="Georgia"/>
                <a:cs typeface="Georgia"/>
              </a:rPr>
              <a:t>with </a:t>
            </a:r>
            <a:r>
              <a:rPr sz="2200" spc="-5" dirty="0">
                <a:latin typeface="Georgia"/>
                <a:cs typeface="Georgia"/>
              </a:rPr>
              <a:t>references to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pharmacopoeia and  specification (must </a:t>
            </a:r>
            <a:r>
              <a:rPr sz="2200" spc="-10" dirty="0">
                <a:latin typeface="Georgia"/>
                <a:cs typeface="Georgia"/>
              </a:rPr>
              <a:t>be signed and stamped by</a:t>
            </a:r>
            <a:r>
              <a:rPr sz="2200" spc="19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manufacturer)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10" dirty="0">
                <a:latin typeface="Georgia"/>
                <a:cs typeface="Georgia"/>
              </a:rPr>
              <a:t>Stability data </a:t>
            </a:r>
            <a:r>
              <a:rPr sz="2200" spc="-5" dirty="0">
                <a:latin typeface="Georgia"/>
                <a:cs typeface="Georgia"/>
              </a:rPr>
              <a:t>of three </a:t>
            </a:r>
            <a:r>
              <a:rPr sz="2200" spc="-10" dirty="0">
                <a:latin typeface="Georgia"/>
                <a:cs typeface="Georgia"/>
              </a:rPr>
              <a:t>drug </a:t>
            </a:r>
            <a:r>
              <a:rPr sz="2200" spc="-5" dirty="0">
                <a:latin typeface="Georgia"/>
                <a:cs typeface="Georgia"/>
              </a:rPr>
              <a:t>series – </a:t>
            </a:r>
            <a:r>
              <a:rPr sz="2200" spc="-10" dirty="0">
                <a:latin typeface="Georgia"/>
                <a:cs typeface="Georgia"/>
              </a:rPr>
              <a:t>by</a:t>
            </a:r>
            <a:r>
              <a:rPr sz="2200" spc="9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date</a:t>
            </a:r>
            <a:endParaRPr sz="22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Patterns of </a:t>
            </a:r>
            <a:r>
              <a:rPr sz="2200" spc="-10" dirty="0">
                <a:latin typeface="Georgia"/>
                <a:cs typeface="Georgia"/>
              </a:rPr>
              <a:t>the spectrums and chromatograms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the</a:t>
            </a:r>
            <a:r>
              <a:rPr sz="2200" spc="1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drug</a:t>
            </a:r>
            <a:endParaRPr sz="2200">
              <a:latin typeface="Georgia"/>
              <a:cs typeface="Georgia"/>
            </a:endParaRPr>
          </a:p>
          <a:p>
            <a:pPr marL="268605" marR="825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Report 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pharmacological (specific) activity study  substantiated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indications for </a:t>
            </a:r>
            <a:r>
              <a:rPr sz="2200" spc="-10" dirty="0">
                <a:latin typeface="Georgia"/>
                <a:cs typeface="Georgia"/>
              </a:rPr>
              <a:t>use </a:t>
            </a:r>
            <a:r>
              <a:rPr sz="2200" spc="-5" dirty="0">
                <a:latin typeface="Georgia"/>
                <a:cs typeface="Georgia"/>
              </a:rPr>
              <a:t>which are formed and  described in the instruction</a:t>
            </a:r>
            <a:endParaRPr sz="2200">
              <a:latin typeface="Georgia"/>
              <a:cs typeface="Georgia"/>
            </a:endParaRPr>
          </a:p>
          <a:p>
            <a:pPr marL="268605" marR="825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200" spc="-5" dirty="0">
                <a:latin typeface="Georgia"/>
                <a:cs typeface="Georgia"/>
              </a:rPr>
              <a:t>Test report of </a:t>
            </a:r>
            <a:r>
              <a:rPr sz="2200" spc="-10" dirty="0">
                <a:latin typeface="Georgia"/>
                <a:cs typeface="Georgia"/>
              </a:rPr>
              <a:t>the drug </a:t>
            </a:r>
            <a:r>
              <a:rPr sz="2200" spc="-5" dirty="0">
                <a:latin typeface="Georgia"/>
                <a:cs typeface="Georgia"/>
              </a:rPr>
              <a:t>toxicity (acute, </a:t>
            </a:r>
            <a:r>
              <a:rPr sz="2200" spc="-10" dirty="0">
                <a:latin typeface="Georgia"/>
                <a:cs typeface="Georgia"/>
              </a:rPr>
              <a:t>sub </a:t>
            </a:r>
            <a:r>
              <a:rPr sz="2200" spc="-5" dirty="0">
                <a:latin typeface="Georgia"/>
                <a:cs typeface="Georgia"/>
              </a:rPr>
              <a:t>acute, </a:t>
            </a:r>
            <a:r>
              <a:rPr sz="2200" spc="-10" dirty="0">
                <a:latin typeface="Georgia"/>
                <a:cs typeface="Georgia"/>
              </a:rPr>
              <a:t>sub </a:t>
            </a:r>
            <a:r>
              <a:rPr sz="2200" spc="-5" dirty="0">
                <a:latin typeface="Georgia"/>
                <a:cs typeface="Georgia"/>
              </a:rPr>
              <a:t>chronic,  chronic </a:t>
            </a:r>
            <a:r>
              <a:rPr sz="2200" spc="-10" dirty="0">
                <a:latin typeface="Georgia"/>
                <a:cs typeface="Georgia"/>
              </a:rPr>
              <a:t>toxicity)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9866" y="2781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6489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Information and </a:t>
            </a:r>
            <a:r>
              <a:rPr sz="4000" spc="-5" dirty="0"/>
              <a:t>test</a:t>
            </a:r>
            <a:r>
              <a:rPr sz="4000" spc="20" dirty="0"/>
              <a:t> </a:t>
            </a:r>
            <a:r>
              <a:rPr sz="4000" spc="-5" dirty="0"/>
              <a:t>reports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6730"/>
            <a:ext cx="7963534" cy="4789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715" indent="-256540" algn="just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Test </a:t>
            </a:r>
            <a:r>
              <a:rPr sz="2000" dirty="0">
                <a:latin typeface="Georgia"/>
                <a:cs typeface="Georgia"/>
              </a:rPr>
              <a:t>report </a:t>
            </a:r>
            <a:r>
              <a:rPr sz="2000" spc="-5" dirty="0">
                <a:latin typeface="Georgia"/>
                <a:cs typeface="Georgia"/>
              </a:rPr>
              <a:t>of the specific </a:t>
            </a:r>
            <a:r>
              <a:rPr sz="2000" dirty="0">
                <a:latin typeface="Georgia"/>
                <a:cs typeface="Georgia"/>
              </a:rPr>
              <a:t>influences </a:t>
            </a:r>
            <a:r>
              <a:rPr sz="2000" spc="-5" dirty="0">
                <a:latin typeface="Georgia"/>
                <a:cs typeface="Georgia"/>
              </a:rPr>
              <a:t>(cancerogenity, </a:t>
            </a:r>
            <a:r>
              <a:rPr sz="2000" dirty="0">
                <a:latin typeface="Georgia"/>
                <a:cs typeface="Georgia"/>
              </a:rPr>
              <a:t>mutagenic and  </a:t>
            </a:r>
            <a:r>
              <a:rPr sz="2000" spc="-5" dirty="0">
                <a:latin typeface="Georgia"/>
                <a:cs typeface="Georgia"/>
              </a:rPr>
              <a:t>teratogenic effects, embryotoxicity, </a:t>
            </a:r>
            <a:r>
              <a:rPr sz="2000" dirty="0">
                <a:latin typeface="Georgia"/>
                <a:cs typeface="Georgia"/>
              </a:rPr>
              <a:t>allergic and </a:t>
            </a:r>
            <a:r>
              <a:rPr sz="2000" spc="-5" dirty="0">
                <a:latin typeface="Georgia"/>
                <a:cs typeface="Georgia"/>
              </a:rPr>
              <a:t>local-irritative  effects)</a:t>
            </a:r>
            <a:endParaRPr sz="2000">
              <a:latin typeface="Georgia"/>
              <a:cs typeface="Georgia"/>
            </a:endParaRPr>
          </a:p>
          <a:p>
            <a:pPr marL="268605" marR="571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Clinical </a:t>
            </a:r>
            <a:r>
              <a:rPr sz="2000" spc="-5" dirty="0">
                <a:latin typeface="Georgia"/>
                <a:cs typeface="Georgia"/>
              </a:rPr>
              <a:t>trial </a:t>
            </a:r>
            <a:r>
              <a:rPr sz="2000" dirty="0">
                <a:latin typeface="Georgia"/>
                <a:cs typeface="Georgia"/>
              </a:rPr>
              <a:t>report </a:t>
            </a:r>
            <a:r>
              <a:rPr sz="2000" spc="-5" dirty="0">
                <a:latin typeface="Georgia"/>
                <a:cs typeface="Georgia"/>
              </a:rPr>
              <a:t>of the </a:t>
            </a:r>
            <a:r>
              <a:rPr sz="2000" dirty="0">
                <a:latin typeface="Georgia"/>
                <a:cs typeface="Georgia"/>
              </a:rPr>
              <a:t>medicine </a:t>
            </a:r>
            <a:r>
              <a:rPr sz="2000" spc="-5" dirty="0">
                <a:latin typeface="Georgia"/>
                <a:cs typeface="Georgia"/>
              </a:rPr>
              <a:t>usage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clinic (the </a:t>
            </a:r>
            <a:r>
              <a:rPr sz="2000" dirty="0">
                <a:latin typeface="Georgia"/>
                <a:cs typeface="Georgia"/>
              </a:rPr>
              <a:t>information  </a:t>
            </a:r>
            <a:r>
              <a:rPr sz="2000" spc="-5" dirty="0">
                <a:latin typeface="Georgia"/>
                <a:cs typeface="Georgia"/>
              </a:rPr>
              <a:t>which concerns only the drug that </a:t>
            </a:r>
            <a:r>
              <a:rPr sz="2000" dirty="0">
                <a:latin typeface="Georgia"/>
                <a:cs typeface="Georgia"/>
              </a:rPr>
              <a:t>is produced by </a:t>
            </a:r>
            <a:r>
              <a:rPr sz="2000" spc="-5" dirty="0">
                <a:latin typeface="Georgia"/>
                <a:cs typeface="Georgia"/>
              </a:rPr>
              <a:t>this  manufacturer)</a:t>
            </a:r>
            <a:endParaRPr sz="20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Copies of publications of the medicine usage </a:t>
            </a:r>
            <a:r>
              <a:rPr sz="2000" dirty="0">
                <a:latin typeface="Georgia"/>
                <a:cs typeface="Georgia"/>
              </a:rPr>
              <a:t>in clinics after </a:t>
            </a:r>
            <a:r>
              <a:rPr sz="2000" spc="-5" dirty="0">
                <a:latin typeface="Georgia"/>
                <a:cs typeface="Georgia"/>
              </a:rPr>
              <a:t>its  registration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country of origin (the </a:t>
            </a:r>
            <a:r>
              <a:rPr sz="2000" dirty="0">
                <a:latin typeface="Georgia"/>
                <a:cs typeface="Georgia"/>
              </a:rPr>
              <a:t>information </a:t>
            </a:r>
            <a:r>
              <a:rPr sz="2000" spc="-5" dirty="0">
                <a:latin typeface="Georgia"/>
                <a:cs typeface="Georgia"/>
              </a:rPr>
              <a:t>which  </a:t>
            </a:r>
            <a:r>
              <a:rPr sz="2000" dirty="0">
                <a:latin typeface="Georgia"/>
                <a:cs typeface="Georgia"/>
              </a:rPr>
              <a:t>concerns </a:t>
            </a:r>
            <a:r>
              <a:rPr sz="2000" spc="-5" dirty="0">
                <a:latin typeface="Georgia"/>
                <a:cs typeface="Georgia"/>
              </a:rPr>
              <a:t>only the drug that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produced </a:t>
            </a:r>
            <a:r>
              <a:rPr sz="2000" dirty="0">
                <a:latin typeface="Georgia"/>
                <a:cs typeface="Georgia"/>
              </a:rPr>
              <a:t>by </a:t>
            </a:r>
            <a:r>
              <a:rPr sz="2000" spc="-5" dirty="0">
                <a:latin typeface="Georgia"/>
                <a:cs typeface="Georgia"/>
              </a:rPr>
              <a:t>this</a:t>
            </a:r>
            <a:r>
              <a:rPr sz="2000" dirty="0">
                <a:latin typeface="Georgia"/>
                <a:cs typeface="Georgia"/>
              </a:rPr>
              <a:t> manufacturer)</a:t>
            </a:r>
            <a:endParaRPr sz="20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Report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pharmacokinetics</a:t>
            </a:r>
            <a:r>
              <a:rPr sz="2000" spc="8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9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pharmaceutical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study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its</a:t>
            </a:r>
            <a:endParaRPr sz="2000">
              <a:latin typeface="Georgia"/>
              <a:cs typeface="Georgia"/>
            </a:endParaRPr>
          </a:p>
          <a:p>
            <a:pPr marL="268605" algn="just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bioequivalence to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original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drug</a:t>
            </a:r>
            <a:endParaRPr sz="2000">
              <a:latin typeface="Georgia"/>
              <a:cs typeface="Georgia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Summary </a:t>
            </a:r>
            <a:r>
              <a:rPr sz="2000" dirty="0">
                <a:latin typeface="Georgia"/>
                <a:cs typeface="Georgia"/>
              </a:rPr>
              <a:t>information </a:t>
            </a:r>
            <a:r>
              <a:rPr sz="2000" spc="-5" dirty="0">
                <a:latin typeface="Georgia"/>
                <a:cs typeface="Georgia"/>
              </a:rPr>
              <a:t>of the side effects,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comparison with </a:t>
            </a:r>
            <a:r>
              <a:rPr sz="2000" spc="-10" dirty="0">
                <a:latin typeface="Georgia"/>
                <a:cs typeface="Georgia"/>
              </a:rPr>
              <a:t>other  </a:t>
            </a:r>
            <a:r>
              <a:rPr sz="2000" dirty="0">
                <a:latin typeface="Georgia"/>
                <a:cs typeface="Georgia"/>
              </a:rPr>
              <a:t>analogous medicines, </a:t>
            </a:r>
            <a:r>
              <a:rPr sz="2000" spc="-5" dirty="0">
                <a:latin typeface="Georgia"/>
                <a:cs typeface="Georgia"/>
              </a:rPr>
              <a:t>used at the same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indications</a:t>
            </a:r>
            <a:endParaRPr sz="20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Instruction </a:t>
            </a:r>
            <a:r>
              <a:rPr sz="2000" spc="-5" dirty="0">
                <a:latin typeface="Georgia"/>
                <a:cs typeface="Georgia"/>
              </a:rPr>
              <a:t>for use </a:t>
            </a:r>
            <a:r>
              <a:rPr sz="2000" dirty="0">
                <a:latin typeface="Georgia"/>
                <a:cs typeface="Georgia"/>
              </a:rPr>
              <a:t>(must be </a:t>
            </a:r>
            <a:r>
              <a:rPr sz="2000" spc="-5" dirty="0">
                <a:latin typeface="Georgia"/>
                <a:cs typeface="Georgia"/>
              </a:rPr>
              <a:t>signed </a:t>
            </a:r>
            <a:r>
              <a:rPr sz="2000" dirty="0">
                <a:latin typeface="Georgia"/>
                <a:cs typeface="Georgia"/>
              </a:rPr>
              <a:t>and stamped by </a:t>
            </a:r>
            <a:r>
              <a:rPr sz="2000" spc="-5" dirty="0">
                <a:latin typeface="Georgia"/>
                <a:cs typeface="Georgia"/>
              </a:rPr>
              <a:t>the  manufacturer)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961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860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Samples </a:t>
            </a:r>
            <a:r>
              <a:rPr sz="4000" spc="-10" dirty="0"/>
              <a:t>and</a:t>
            </a:r>
            <a:r>
              <a:rPr sz="4000" spc="-30" dirty="0"/>
              <a:t> </a:t>
            </a:r>
            <a:r>
              <a:rPr sz="4000" spc="-10" dirty="0"/>
              <a:t>package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4901"/>
            <a:ext cx="7963534" cy="440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Information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the material used </a:t>
            </a:r>
            <a:r>
              <a:rPr sz="2800" dirty="0">
                <a:latin typeface="Georgia"/>
                <a:cs typeface="Georgia"/>
              </a:rPr>
              <a:t>for </a:t>
            </a:r>
            <a:r>
              <a:rPr sz="2800" spc="-5" dirty="0">
                <a:latin typeface="Georgia"/>
                <a:cs typeface="Georgia"/>
              </a:rPr>
              <a:t>package:  Certificates of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packaging </a:t>
            </a:r>
            <a:r>
              <a:rPr sz="2800" spc="-10" dirty="0">
                <a:latin typeface="Georgia"/>
                <a:cs typeface="Georgia"/>
              </a:rPr>
              <a:t>materials </a:t>
            </a:r>
            <a:r>
              <a:rPr sz="2800" spc="-5" dirty="0">
                <a:latin typeface="Georgia"/>
                <a:cs typeface="Georgia"/>
              </a:rPr>
              <a:t>(must </a:t>
            </a:r>
            <a:r>
              <a:rPr sz="2800" spc="-15" dirty="0">
                <a:latin typeface="Georgia"/>
                <a:cs typeface="Georgia"/>
              </a:rPr>
              <a:t>be </a:t>
            </a:r>
            <a:r>
              <a:rPr sz="2800" spc="6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signed and </a:t>
            </a:r>
            <a:r>
              <a:rPr sz="2800" spc="-10" dirty="0">
                <a:latin typeface="Georgia"/>
                <a:cs typeface="Georgia"/>
              </a:rPr>
              <a:t>stamped by the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manufacturer)</a:t>
            </a:r>
            <a:endParaRPr sz="2800">
              <a:latin typeface="Georgia"/>
              <a:cs typeface="Georgia"/>
            </a:endParaRPr>
          </a:p>
          <a:p>
            <a:pPr marL="268605" marR="825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Colour design of internal and </a:t>
            </a:r>
            <a:r>
              <a:rPr sz="2800" spc="-10" dirty="0">
                <a:latin typeface="Georgia"/>
                <a:cs typeface="Georgia"/>
              </a:rPr>
              <a:t>external </a:t>
            </a:r>
            <a:r>
              <a:rPr sz="2800" spc="-5" dirty="0">
                <a:latin typeface="Georgia"/>
                <a:cs typeface="Georgia"/>
              </a:rPr>
              <a:t>packages  (Original and Russian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version)</a:t>
            </a:r>
            <a:endParaRPr sz="2800">
              <a:latin typeface="Georgia"/>
              <a:cs typeface="Georgia"/>
            </a:endParaRPr>
          </a:p>
          <a:p>
            <a:pPr marL="268605" marR="825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Standard </a:t>
            </a:r>
            <a:r>
              <a:rPr sz="2800" spc="-10" dirty="0">
                <a:latin typeface="Georgia"/>
                <a:cs typeface="Georgia"/>
              </a:rPr>
              <a:t>samples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active </a:t>
            </a:r>
            <a:r>
              <a:rPr sz="2800" spc="-10" dirty="0">
                <a:latin typeface="Georgia"/>
                <a:cs typeface="Georgia"/>
              </a:rPr>
              <a:t>substance </a:t>
            </a:r>
            <a:r>
              <a:rPr sz="2800" spc="-5" dirty="0">
                <a:latin typeface="Georgia"/>
                <a:cs typeface="Georgia"/>
              </a:rPr>
              <a:t>for  quality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control</a:t>
            </a:r>
            <a:endParaRPr sz="2800">
              <a:latin typeface="Georgia"/>
              <a:cs typeface="Georgia"/>
            </a:endParaRPr>
          </a:p>
          <a:p>
            <a:pPr marL="268605" marR="698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Standard and referenced </a:t>
            </a:r>
            <a:r>
              <a:rPr sz="2800" spc="-10" dirty="0">
                <a:latin typeface="Georgia"/>
                <a:cs typeface="Georgia"/>
              </a:rPr>
              <a:t>samples </a:t>
            </a:r>
            <a:r>
              <a:rPr sz="2800" spc="-5" dirty="0">
                <a:latin typeface="Georgia"/>
                <a:cs typeface="Georgia"/>
              </a:rPr>
              <a:t>of the drug for 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binding examination of quality (should </a:t>
            </a:r>
            <a:r>
              <a:rPr sz="2800" spc="-10" dirty="0">
                <a:latin typeface="Georgia"/>
                <a:cs typeface="Georgia"/>
              </a:rPr>
              <a:t>be in  the standard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package)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533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4473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Approval</a:t>
            </a:r>
            <a:r>
              <a:rPr sz="4000" spc="-45" dirty="0"/>
              <a:t> </a:t>
            </a:r>
            <a:r>
              <a:rPr sz="4000" spc="-25" dirty="0"/>
              <a:t>Procedure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774901"/>
            <a:ext cx="7965440" cy="437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6985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 Ministry of Health determines </a:t>
            </a:r>
            <a:r>
              <a:rPr sz="2800" spc="-10" dirty="0">
                <a:latin typeface="Georgia"/>
                <a:cs typeface="Georgia"/>
              </a:rPr>
              <a:t>whether  </a:t>
            </a:r>
            <a:r>
              <a:rPr sz="2800" spc="-5" dirty="0">
                <a:latin typeface="Georgia"/>
                <a:cs typeface="Georgia"/>
              </a:rPr>
              <a:t>these approvals are sufficient for an exemption 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drug from clinical and other testing </a:t>
            </a:r>
            <a:r>
              <a:rPr sz="2800" dirty="0">
                <a:latin typeface="Georgia"/>
                <a:cs typeface="Georgia"/>
              </a:rPr>
              <a:t>in  </a:t>
            </a:r>
            <a:r>
              <a:rPr sz="2800" spc="-5" dirty="0">
                <a:latin typeface="Georgia"/>
                <a:cs typeface="Georgia"/>
              </a:rPr>
              <a:t>Russia </a:t>
            </a:r>
            <a:r>
              <a:rPr sz="2800" spc="-10" dirty="0">
                <a:latin typeface="Georgia"/>
                <a:cs typeface="Georgia"/>
              </a:rPr>
              <a:t>before </a:t>
            </a:r>
            <a:r>
              <a:rPr sz="2800" spc="-5" dirty="0">
                <a:latin typeface="Georgia"/>
                <a:cs typeface="Georgia"/>
              </a:rPr>
              <a:t>issuing a registration</a:t>
            </a:r>
            <a:r>
              <a:rPr sz="2800" spc="10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certificate.</a:t>
            </a:r>
            <a:endParaRPr sz="28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Officially Russia does not </a:t>
            </a:r>
            <a:r>
              <a:rPr sz="2800" dirty="0">
                <a:latin typeface="Georgia"/>
                <a:cs typeface="Georgia"/>
              </a:rPr>
              <a:t>recognize </a:t>
            </a:r>
            <a:r>
              <a:rPr sz="2800" spc="-5" dirty="0">
                <a:latin typeface="Georgia"/>
                <a:cs typeface="Georgia"/>
              </a:rPr>
              <a:t>FDA and </a:t>
            </a:r>
            <a:r>
              <a:rPr sz="2800" dirty="0">
                <a:latin typeface="Georgia"/>
                <a:cs typeface="Georgia"/>
              </a:rPr>
              <a:t>EU  </a:t>
            </a:r>
            <a:r>
              <a:rPr sz="2800" spc="-5" dirty="0">
                <a:latin typeface="Georgia"/>
                <a:cs typeface="Georgia"/>
              </a:rPr>
              <a:t>certificates.</a:t>
            </a:r>
            <a:endParaRPr sz="2800">
              <a:latin typeface="Georgia"/>
              <a:cs typeface="Georgia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According </a:t>
            </a:r>
            <a:r>
              <a:rPr sz="2800" spc="-10" dirty="0">
                <a:latin typeface="Georgia"/>
                <a:cs typeface="Georgia"/>
              </a:rPr>
              <a:t>to the Law </a:t>
            </a:r>
            <a:r>
              <a:rPr sz="2800" spc="-5" dirty="0">
                <a:latin typeface="Georgia"/>
                <a:cs typeface="Georgia"/>
              </a:rPr>
              <a:t>on Medicines, a fee in </a:t>
            </a:r>
            <a:r>
              <a:rPr sz="2800" spc="-10" dirty="0">
                <a:latin typeface="Georgia"/>
                <a:cs typeface="Georgia"/>
              </a:rPr>
              <a:t>form 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a state duty is </a:t>
            </a:r>
            <a:r>
              <a:rPr sz="2800" spc="-10" dirty="0">
                <a:latin typeface="Georgia"/>
                <a:cs typeface="Georgia"/>
              </a:rPr>
              <a:t>to be </a:t>
            </a:r>
            <a:r>
              <a:rPr sz="2800" spc="-5" dirty="0">
                <a:latin typeface="Georgia"/>
                <a:cs typeface="Georgia"/>
              </a:rPr>
              <a:t>paid </a:t>
            </a:r>
            <a:r>
              <a:rPr sz="2800" dirty="0">
                <a:latin typeface="Georgia"/>
                <a:cs typeface="Georgia"/>
              </a:rPr>
              <a:t>for </a:t>
            </a:r>
            <a:r>
              <a:rPr sz="2800" spc="-5" dirty="0">
                <a:latin typeface="Georgia"/>
                <a:cs typeface="Georgia"/>
              </a:rPr>
              <a:t>state registration  and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registration should </a:t>
            </a:r>
            <a:r>
              <a:rPr sz="2800" spc="-10" dirty="0">
                <a:latin typeface="Georgia"/>
                <a:cs typeface="Georgia"/>
              </a:rPr>
              <a:t>take </a:t>
            </a:r>
            <a:r>
              <a:rPr sz="2800" spc="-5" dirty="0">
                <a:latin typeface="Georgia"/>
                <a:cs typeface="Georgia"/>
              </a:rPr>
              <a:t>no longer </a:t>
            </a:r>
            <a:r>
              <a:rPr sz="2800" spc="-10" dirty="0">
                <a:latin typeface="Georgia"/>
                <a:cs typeface="Georgia"/>
              </a:rPr>
              <a:t>than  </a:t>
            </a:r>
            <a:r>
              <a:rPr sz="2800" spc="-5" dirty="0">
                <a:latin typeface="Georgia"/>
                <a:cs typeface="Georgia"/>
              </a:rPr>
              <a:t>six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month.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3206" y="27813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56180"/>
            <a:ext cx="79254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FFFFFF"/>
                </a:solidFill>
              </a:rPr>
              <a:t>Registration </a:t>
            </a:r>
            <a:r>
              <a:rPr sz="4400" spc="-25" dirty="0">
                <a:solidFill>
                  <a:srgbClr val="FFFFFF"/>
                </a:solidFill>
              </a:rPr>
              <a:t>Procedure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-70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Drugs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3126994"/>
            <a:ext cx="67919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4400" spc="-5" dirty="0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sz="4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Trebuchet MS"/>
                <a:cs typeface="Trebuchet MS"/>
              </a:rPr>
              <a:t>Marketing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6169" y="26669"/>
            <a:ext cx="26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5012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Drug </a:t>
            </a:r>
            <a:r>
              <a:rPr sz="4000" spc="-5" dirty="0"/>
              <a:t>Approval</a:t>
            </a:r>
            <a:r>
              <a:rPr sz="4000" spc="-275" dirty="0"/>
              <a:t> </a:t>
            </a:r>
            <a:r>
              <a:rPr sz="4000" spc="-30" dirty="0"/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696063"/>
            <a:ext cx="7963534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 algn="just">
              <a:lnSpc>
                <a:spcPct val="15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 regulatory process </a:t>
            </a:r>
            <a:r>
              <a:rPr sz="2800" spc="-10" dirty="0">
                <a:latin typeface="Georgia"/>
                <a:cs typeface="Georgia"/>
              </a:rPr>
              <a:t>by </a:t>
            </a:r>
            <a:r>
              <a:rPr sz="2800" spc="-5" dirty="0">
                <a:latin typeface="Georgia"/>
                <a:cs typeface="Georgia"/>
              </a:rPr>
              <a:t>which a  person/organization/sponsor/innovator gets  authorization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spc="-5" dirty="0">
                <a:latin typeface="Georgia"/>
                <a:cs typeface="Georgia"/>
              </a:rPr>
              <a:t>launch a drug in the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market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9969" y="27813"/>
            <a:ext cx="208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237"/>
            <a:ext cx="3249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Various</a:t>
            </a:r>
            <a:r>
              <a:rPr sz="4000" spc="-75" dirty="0"/>
              <a:t> </a:t>
            </a:r>
            <a:r>
              <a:rPr sz="4000" spc="-5" dirty="0"/>
              <a:t>Stages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45668" y="1910537"/>
            <a:ext cx="7628890" cy="248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Application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spc="-5" dirty="0">
                <a:latin typeface="Georgia"/>
                <a:cs typeface="Georgia"/>
              </a:rPr>
              <a:t>conduct clinical</a:t>
            </a:r>
            <a:r>
              <a:rPr sz="2800" spc="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trials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Conducting </a:t>
            </a:r>
            <a:r>
              <a:rPr sz="2800" spc="-10" dirty="0">
                <a:latin typeface="Georgia"/>
                <a:cs typeface="Georgia"/>
              </a:rPr>
              <a:t>clinical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trials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Application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spc="-5" dirty="0">
                <a:latin typeface="Georgia"/>
                <a:cs typeface="Georgia"/>
              </a:rPr>
              <a:t>marketing </a:t>
            </a:r>
            <a:r>
              <a:rPr sz="2800" spc="-10" dirty="0">
                <a:latin typeface="Georgia"/>
                <a:cs typeface="Georgia"/>
              </a:rPr>
              <a:t>authorization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1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drug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9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Post-marketing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studies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9490" y="27813"/>
            <a:ext cx="23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4430</Words>
  <Application>Microsoft Office PowerPoint</Application>
  <PresentationFormat>On-screen Show (4:3)</PresentationFormat>
  <Paragraphs>737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Georgia</vt:lpstr>
      <vt:lpstr>Symbol</vt:lpstr>
      <vt:lpstr>Tahoma</vt:lpstr>
      <vt:lpstr>Times New Roman</vt:lpstr>
      <vt:lpstr>Trebuchet MS</vt:lpstr>
      <vt:lpstr>Office Theme</vt:lpstr>
      <vt:lpstr>International Drug Regulatory Affairs</vt:lpstr>
      <vt:lpstr>Regulatory structure</vt:lpstr>
      <vt:lpstr>What is the need?</vt:lpstr>
      <vt:lpstr>Regulatory Scenario</vt:lpstr>
      <vt:lpstr>Regulatory Agencies</vt:lpstr>
      <vt:lpstr>Obstacles</vt:lpstr>
      <vt:lpstr>Registration Procedure of Drugs</vt:lpstr>
      <vt:lpstr>Drug Approval Process</vt:lpstr>
      <vt:lpstr>Various Stages</vt:lpstr>
      <vt:lpstr>PowerPoint Presentation</vt:lpstr>
      <vt:lpstr>API Plant  Inspection</vt:lpstr>
      <vt:lpstr>Common Technical Document (CTD)</vt:lpstr>
      <vt:lpstr>PowerPoint Presentation</vt:lpstr>
      <vt:lpstr>PowerPoint Presentation</vt:lpstr>
      <vt:lpstr>Regulatory Agency</vt:lpstr>
      <vt:lpstr>Laws, Regulations, Policies &amp;  Procedures</vt:lpstr>
      <vt:lpstr>Types of Applications under Sec 505</vt:lpstr>
      <vt:lpstr>New Drug Application (NDA)</vt:lpstr>
      <vt:lpstr>NDA</vt:lpstr>
      <vt:lpstr>Applicable Regulations, Policies &amp;  Procedures (NDA)</vt:lpstr>
      <vt:lpstr>Abbreviated New Drug Application  (ANDA)</vt:lpstr>
      <vt:lpstr>ANDA</vt:lpstr>
      <vt:lpstr>Applicable Regulations, Policies &amp;  Procedures (ANDA)</vt:lpstr>
      <vt:lpstr>Data requirements</vt:lpstr>
      <vt:lpstr>Drug Registration Process in US</vt:lpstr>
      <vt:lpstr>PowerPoint Presentation</vt:lpstr>
      <vt:lpstr>Regulatory Agencies</vt:lpstr>
      <vt:lpstr>Types of Procedures</vt:lpstr>
      <vt:lpstr>Centralized Procedure</vt:lpstr>
      <vt:lpstr>PowerPoint Presentation</vt:lpstr>
      <vt:lpstr>Decentralised Procedure</vt:lpstr>
      <vt:lpstr>Decentralized Procedure Guidelines</vt:lpstr>
      <vt:lpstr>Mutual Recognition Procedure</vt:lpstr>
      <vt:lpstr>Procedure Guidelines</vt:lpstr>
      <vt:lpstr>National Procedure</vt:lpstr>
      <vt:lpstr>Procedure Guidelines</vt:lpstr>
      <vt:lpstr>Data requirements</vt:lpstr>
      <vt:lpstr>PowerPoint Presentation</vt:lpstr>
      <vt:lpstr>Regulatory Agency</vt:lpstr>
      <vt:lpstr>Data requirements</vt:lpstr>
      <vt:lpstr>PowerPoint Presentation</vt:lpstr>
      <vt:lpstr>PowerPoint Presentation</vt:lpstr>
      <vt:lpstr>Regulatory Agency</vt:lpstr>
      <vt:lpstr>Guidelines</vt:lpstr>
      <vt:lpstr>Drug Registration Process in Australia</vt:lpstr>
      <vt:lpstr>PowerPoint Presentation</vt:lpstr>
      <vt:lpstr>Regulatory Agency</vt:lpstr>
      <vt:lpstr>Drug Approval Process</vt:lpstr>
      <vt:lpstr>New Drug Registration Process of China</vt:lpstr>
      <vt:lpstr>PowerPoint Presentation</vt:lpstr>
      <vt:lpstr>Markets</vt:lpstr>
      <vt:lpstr>Drug Regulatory Requirements -  Technical</vt:lpstr>
      <vt:lpstr>Drug Regulatory Requirements - Legal</vt:lpstr>
      <vt:lpstr>Critical Success Factors</vt:lpstr>
      <vt:lpstr>Stability Issues</vt:lpstr>
      <vt:lpstr>Data requirements</vt:lpstr>
      <vt:lpstr>Time and cost for registering a drug</vt:lpstr>
      <vt:lpstr>PowerPoint Presentation</vt:lpstr>
      <vt:lpstr>Guidelines</vt:lpstr>
      <vt:lpstr>Registration Procedure</vt:lpstr>
      <vt:lpstr>Documentation</vt:lpstr>
      <vt:lpstr>General documents</vt:lpstr>
      <vt:lpstr>Certificates</vt:lpstr>
      <vt:lpstr>Information and test reports</vt:lpstr>
      <vt:lpstr>Information and test reports</vt:lpstr>
      <vt:lpstr>Samples and package</vt:lpstr>
      <vt:lpstr>Approval Procedure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Drug Regulatory Affairs</dc:title>
  <cp:lastModifiedBy>dell</cp:lastModifiedBy>
  <cp:revision>1</cp:revision>
  <dcterms:created xsi:type="dcterms:W3CDTF">2021-03-06T06:34:31Z</dcterms:created>
  <dcterms:modified xsi:type="dcterms:W3CDTF">2021-03-06T06:39:43Z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2021-03-06T00:00:00Z</vt:filetime>
  </property>
</Properties>
</file>