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75E4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2B1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75E4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75E4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200" y="5486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36214" y="544195"/>
            <a:ext cx="207517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75E4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620" y="1099692"/>
            <a:ext cx="8187055" cy="4708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E2B1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18769"/>
            <a:ext cx="698436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400" spc="-95" dirty="0">
                <a:latin typeface="Cambria"/>
                <a:cs typeface="Cambria"/>
              </a:rPr>
              <a:t>I</a:t>
            </a:r>
            <a:r>
              <a:rPr sz="5400" spc="-105" dirty="0">
                <a:latin typeface="Cambria"/>
                <a:cs typeface="Cambria"/>
              </a:rPr>
              <a:t>N</a:t>
            </a:r>
            <a:r>
              <a:rPr sz="5400" spc="-160" dirty="0">
                <a:latin typeface="Cambria"/>
                <a:cs typeface="Cambria"/>
              </a:rPr>
              <a:t>S</a:t>
            </a:r>
            <a:r>
              <a:rPr sz="5400" spc="-95" dirty="0">
                <a:latin typeface="Cambria"/>
                <a:cs typeface="Cambria"/>
              </a:rPr>
              <a:t>TIT</a:t>
            </a:r>
            <a:r>
              <a:rPr sz="5400" spc="-105" dirty="0">
                <a:latin typeface="Cambria"/>
                <a:cs typeface="Cambria"/>
              </a:rPr>
              <a:t>UT</a:t>
            </a:r>
            <a:r>
              <a:rPr sz="5400" spc="-95" dirty="0">
                <a:latin typeface="Cambria"/>
                <a:cs typeface="Cambria"/>
              </a:rPr>
              <a:t>I</a:t>
            </a:r>
            <a:r>
              <a:rPr sz="5400" spc="-110" dirty="0">
                <a:latin typeface="Cambria"/>
                <a:cs typeface="Cambria"/>
              </a:rPr>
              <a:t>O</a:t>
            </a:r>
            <a:r>
              <a:rPr sz="5400" spc="-210" dirty="0">
                <a:latin typeface="Cambria"/>
                <a:cs typeface="Cambria"/>
              </a:rPr>
              <a:t>N</a:t>
            </a:r>
            <a:r>
              <a:rPr sz="5400" spc="-100" dirty="0">
                <a:latin typeface="Cambria"/>
                <a:cs typeface="Cambria"/>
              </a:rPr>
              <a:t>A</a:t>
            </a:r>
            <a:r>
              <a:rPr sz="5400" dirty="0">
                <a:latin typeface="Cambria"/>
                <a:cs typeface="Cambria"/>
              </a:rPr>
              <a:t>L</a:t>
            </a:r>
            <a:r>
              <a:rPr sz="5400" spc="-240" dirty="0">
                <a:latin typeface="Cambria"/>
                <a:cs typeface="Cambria"/>
              </a:rPr>
              <a:t> </a:t>
            </a:r>
            <a:r>
              <a:rPr sz="5400" spc="-95" dirty="0">
                <a:latin typeface="Cambria"/>
                <a:cs typeface="Cambria"/>
              </a:rPr>
              <a:t>ETHI</a:t>
            </a:r>
            <a:r>
              <a:rPr sz="5400" spc="-135" dirty="0">
                <a:latin typeface="Cambria"/>
                <a:cs typeface="Cambria"/>
              </a:rPr>
              <a:t>C</a:t>
            </a:r>
            <a:r>
              <a:rPr sz="5400" dirty="0">
                <a:latin typeface="Cambria"/>
                <a:cs typeface="Cambria"/>
              </a:rPr>
              <a:t>S  </a:t>
            </a:r>
            <a:r>
              <a:rPr sz="5400" spc="-95" dirty="0">
                <a:latin typeface="Cambria"/>
                <a:cs typeface="Cambria"/>
              </a:rPr>
              <a:t>COMMITTEE</a:t>
            </a:r>
            <a:endParaRPr sz="54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1400" y="3505200"/>
            <a:ext cx="396240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403605"/>
            <a:ext cx="7300595" cy="5367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395730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must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volunteers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informed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research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project.</a:t>
            </a:r>
            <a:endParaRPr sz="2400">
              <a:latin typeface="Times New Roman"/>
              <a:cs typeface="Times New Roman"/>
            </a:endParaRPr>
          </a:p>
          <a:p>
            <a:pPr marL="241300" marR="24384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Every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precaution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taken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respect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privacy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the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subject,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confidentiality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the 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patient’s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to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minimize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impact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the study on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subject’s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physical and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mental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integrity and on the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personality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subject.</a:t>
            </a:r>
            <a:endParaRPr sz="2400">
              <a:latin typeface="Times New Roman"/>
              <a:cs typeface="Times New Roman"/>
            </a:endParaRPr>
          </a:p>
          <a:p>
            <a:pPr marL="241300" marR="74295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75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 a research subject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who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is legally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incompetent,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physically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or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mentally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incapable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giving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consent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or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r>
              <a:rPr sz="2400" spc="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legally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incompetent 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minor,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investigator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must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obtain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informed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consent from the legally authorized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representative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 accordance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with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applicable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law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36068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publication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results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research,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investigators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are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obliged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preserve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accuracy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the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results.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1857202"/>
            <a:ext cx="6223000" cy="2495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5"/>
              </a:spcBef>
            </a:pPr>
            <a:r>
              <a:rPr spc="-100" dirty="0"/>
              <a:t>IR</a:t>
            </a:r>
            <a:r>
              <a:rPr dirty="0"/>
              <a:t>B</a:t>
            </a:r>
            <a:r>
              <a:rPr spc="-204" dirty="0"/>
              <a:t> </a:t>
            </a:r>
            <a:r>
              <a:rPr spc="-100" dirty="0"/>
              <a:t>(In</a:t>
            </a:r>
            <a:r>
              <a:rPr spc="-95" dirty="0"/>
              <a:t>s</a:t>
            </a:r>
            <a:r>
              <a:rPr spc="-105" dirty="0"/>
              <a:t>tit</a:t>
            </a:r>
            <a:r>
              <a:rPr spc="-100" dirty="0"/>
              <a:t>u</a:t>
            </a:r>
            <a:r>
              <a:rPr spc="-105" dirty="0"/>
              <a:t>ti</a:t>
            </a:r>
            <a:r>
              <a:rPr spc="-100" dirty="0"/>
              <a:t>on</a:t>
            </a:r>
            <a:r>
              <a:rPr spc="-105" dirty="0"/>
              <a:t>a</a:t>
            </a:r>
            <a:r>
              <a:rPr dirty="0"/>
              <a:t>l</a:t>
            </a:r>
            <a:r>
              <a:rPr spc="-235" dirty="0"/>
              <a:t> </a:t>
            </a:r>
            <a:r>
              <a:rPr spc="-100" dirty="0"/>
              <a:t>R</a:t>
            </a:r>
            <a:r>
              <a:rPr spc="-105" dirty="0"/>
              <a:t>e</a:t>
            </a:r>
            <a:r>
              <a:rPr spc="-100" dirty="0"/>
              <a:t>v</a:t>
            </a:r>
            <a:r>
              <a:rPr spc="-105" dirty="0"/>
              <a:t>ie</a:t>
            </a:r>
            <a:r>
              <a:rPr dirty="0"/>
              <a:t>w</a:t>
            </a:r>
            <a:r>
              <a:rPr spc="-215" dirty="0"/>
              <a:t> </a:t>
            </a:r>
            <a:r>
              <a:rPr spc="-100" dirty="0"/>
              <a:t>Bo</a:t>
            </a:r>
            <a:r>
              <a:rPr spc="-105" dirty="0"/>
              <a:t>a</a:t>
            </a:r>
            <a:r>
              <a:rPr spc="-100" dirty="0"/>
              <a:t>rd</a:t>
            </a:r>
            <a:r>
              <a:rPr dirty="0"/>
              <a:t>)</a:t>
            </a:r>
            <a:r>
              <a:rPr spc="-220" dirty="0"/>
              <a:t> </a:t>
            </a:r>
            <a:r>
              <a:rPr spc="-100" dirty="0"/>
              <a:t>o</a:t>
            </a:r>
            <a:r>
              <a:rPr dirty="0"/>
              <a:t>r  </a:t>
            </a:r>
            <a:r>
              <a:rPr spc="-105" dirty="0"/>
              <a:t>E</a:t>
            </a:r>
            <a:r>
              <a:rPr spc="-100" dirty="0"/>
              <a:t>R</a:t>
            </a:r>
            <a:r>
              <a:rPr dirty="0"/>
              <a:t>B</a:t>
            </a:r>
            <a:r>
              <a:rPr spc="-210" dirty="0"/>
              <a:t> </a:t>
            </a:r>
            <a:r>
              <a:rPr spc="-95" dirty="0"/>
              <a:t>(</a:t>
            </a:r>
            <a:r>
              <a:rPr spc="-105" dirty="0"/>
              <a:t>Et</a:t>
            </a:r>
            <a:r>
              <a:rPr spc="-100" dirty="0"/>
              <a:t>h</a:t>
            </a:r>
            <a:r>
              <a:rPr spc="-105" dirty="0"/>
              <a:t>i</a:t>
            </a:r>
            <a:r>
              <a:rPr spc="-100" dirty="0"/>
              <a:t>c</a:t>
            </a:r>
            <a:r>
              <a:rPr spc="-5" dirty="0"/>
              <a:t>s</a:t>
            </a:r>
            <a:r>
              <a:rPr spc="-215" dirty="0"/>
              <a:t> </a:t>
            </a:r>
            <a:r>
              <a:rPr spc="-100" dirty="0"/>
              <a:t>Rev</a:t>
            </a:r>
            <a:r>
              <a:rPr spc="-105" dirty="0"/>
              <a:t>i</a:t>
            </a:r>
            <a:r>
              <a:rPr spc="-100" dirty="0"/>
              <a:t>e</a:t>
            </a:r>
            <a:r>
              <a:rPr spc="-5" dirty="0"/>
              <a:t>w</a:t>
            </a:r>
            <a:r>
              <a:rPr spc="-200" dirty="0"/>
              <a:t> </a:t>
            </a:r>
            <a:r>
              <a:rPr spc="-100" dirty="0"/>
              <a:t>Boa</a:t>
            </a:r>
            <a:r>
              <a:rPr spc="-95" dirty="0"/>
              <a:t>r</a:t>
            </a:r>
            <a:r>
              <a:rPr spc="-100" dirty="0"/>
              <a:t>d</a:t>
            </a:r>
            <a:r>
              <a:rPr dirty="0"/>
              <a:t>)</a:t>
            </a:r>
            <a:r>
              <a:rPr spc="-215" dirty="0"/>
              <a:t> </a:t>
            </a:r>
            <a:r>
              <a:rPr spc="-100" dirty="0"/>
              <a:t>o</a:t>
            </a:r>
            <a:r>
              <a:rPr dirty="0"/>
              <a:t>r  </a:t>
            </a:r>
            <a:r>
              <a:rPr spc="-100" dirty="0"/>
              <a:t>R</a:t>
            </a:r>
            <a:r>
              <a:rPr spc="-105" dirty="0"/>
              <a:t>E</a:t>
            </a:r>
            <a:r>
              <a:rPr dirty="0"/>
              <a:t>B</a:t>
            </a:r>
            <a:r>
              <a:rPr spc="-204" dirty="0"/>
              <a:t> </a:t>
            </a:r>
            <a:r>
              <a:rPr spc="-100" dirty="0"/>
              <a:t>(R</a:t>
            </a:r>
            <a:r>
              <a:rPr spc="-105" dirty="0"/>
              <a:t>e</a:t>
            </a:r>
            <a:r>
              <a:rPr spc="-95" dirty="0"/>
              <a:t>s</a:t>
            </a:r>
            <a:r>
              <a:rPr spc="-105" dirty="0"/>
              <a:t>ea</a:t>
            </a:r>
            <a:r>
              <a:rPr spc="-100" dirty="0"/>
              <a:t>r</a:t>
            </a:r>
            <a:r>
              <a:rPr spc="-105" dirty="0"/>
              <a:t>c</a:t>
            </a:r>
            <a:r>
              <a:rPr dirty="0"/>
              <a:t>h</a:t>
            </a:r>
            <a:r>
              <a:rPr spc="-220" dirty="0"/>
              <a:t> </a:t>
            </a:r>
            <a:r>
              <a:rPr spc="-105" dirty="0"/>
              <a:t>Et</a:t>
            </a:r>
            <a:r>
              <a:rPr spc="-100" dirty="0"/>
              <a:t>h</a:t>
            </a:r>
            <a:r>
              <a:rPr spc="-105" dirty="0"/>
              <a:t>ic</a:t>
            </a:r>
            <a:r>
              <a:rPr dirty="0"/>
              <a:t>s</a:t>
            </a:r>
            <a:r>
              <a:rPr spc="-215" dirty="0"/>
              <a:t> </a:t>
            </a:r>
            <a:r>
              <a:rPr spc="-100" dirty="0"/>
              <a:t>Bo</a:t>
            </a:r>
            <a:r>
              <a:rPr spc="-105" dirty="0"/>
              <a:t>a</a:t>
            </a:r>
            <a:r>
              <a:rPr spc="-100" dirty="0"/>
              <a:t>r</a:t>
            </a:r>
            <a:r>
              <a:rPr spc="-85" dirty="0"/>
              <a:t>d</a:t>
            </a:r>
            <a:r>
              <a:rPr spc="-100" dirty="0"/>
              <a:t>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9536" y="269875"/>
            <a:ext cx="528574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985" marR="5080" indent="-629920">
              <a:lnSpc>
                <a:spcPct val="100000"/>
              </a:lnSpc>
              <a:spcBef>
                <a:spcPts val="100"/>
              </a:spcBef>
            </a:pPr>
            <a:r>
              <a:rPr b="1" spc="-100" dirty="0">
                <a:solidFill>
                  <a:srgbClr val="D50092"/>
                </a:solidFill>
                <a:latin typeface="Times New Roman"/>
                <a:cs typeface="Times New Roman"/>
              </a:rPr>
              <a:t>I</a:t>
            </a:r>
            <a:r>
              <a:rPr b="1" spc="-95" dirty="0">
                <a:solidFill>
                  <a:srgbClr val="D50092"/>
                </a:solidFill>
                <a:latin typeface="Times New Roman"/>
                <a:cs typeface="Times New Roman"/>
              </a:rPr>
              <a:t>N</a:t>
            </a:r>
            <a:r>
              <a:rPr b="1" spc="-100" dirty="0">
                <a:solidFill>
                  <a:srgbClr val="D50092"/>
                </a:solidFill>
                <a:latin typeface="Times New Roman"/>
                <a:cs typeface="Times New Roman"/>
              </a:rPr>
              <a:t>STIT</a:t>
            </a:r>
            <a:r>
              <a:rPr b="1" spc="-110" dirty="0">
                <a:solidFill>
                  <a:srgbClr val="D50092"/>
                </a:solidFill>
                <a:latin typeface="Times New Roman"/>
                <a:cs typeface="Times New Roman"/>
              </a:rPr>
              <a:t>U</a:t>
            </a:r>
            <a:r>
              <a:rPr b="1" spc="-100" dirty="0">
                <a:solidFill>
                  <a:srgbClr val="D50092"/>
                </a:solidFill>
                <a:latin typeface="Times New Roman"/>
                <a:cs typeface="Times New Roman"/>
              </a:rPr>
              <a:t>T</a:t>
            </a:r>
            <a:r>
              <a:rPr b="1" spc="-110" dirty="0">
                <a:solidFill>
                  <a:srgbClr val="D50092"/>
                </a:solidFill>
                <a:latin typeface="Times New Roman"/>
                <a:cs typeface="Times New Roman"/>
              </a:rPr>
              <a:t>I</a:t>
            </a:r>
            <a:r>
              <a:rPr b="1" spc="-105" dirty="0">
                <a:solidFill>
                  <a:srgbClr val="D50092"/>
                </a:solidFill>
                <a:latin typeface="Times New Roman"/>
                <a:cs typeface="Times New Roman"/>
              </a:rPr>
              <a:t>O</a:t>
            </a:r>
            <a:r>
              <a:rPr b="1" spc="-110" dirty="0">
                <a:solidFill>
                  <a:srgbClr val="D50092"/>
                </a:solidFill>
                <a:latin typeface="Times New Roman"/>
                <a:cs typeface="Times New Roman"/>
              </a:rPr>
              <a:t>N</a:t>
            </a:r>
            <a:r>
              <a:rPr b="1" spc="-95" dirty="0">
                <a:solidFill>
                  <a:srgbClr val="D50092"/>
                </a:solidFill>
                <a:latin typeface="Times New Roman"/>
                <a:cs typeface="Times New Roman"/>
              </a:rPr>
              <a:t>A</a:t>
            </a:r>
            <a:r>
              <a:rPr b="1" dirty="0">
                <a:solidFill>
                  <a:srgbClr val="D50092"/>
                </a:solidFill>
                <a:latin typeface="Times New Roman"/>
                <a:cs typeface="Times New Roman"/>
              </a:rPr>
              <a:t>L</a:t>
            </a:r>
            <a:r>
              <a:rPr b="1" spc="-450" dirty="0">
                <a:solidFill>
                  <a:srgbClr val="D50092"/>
                </a:solidFill>
                <a:latin typeface="Times New Roman"/>
                <a:cs typeface="Times New Roman"/>
              </a:rPr>
              <a:t> </a:t>
            </a:r>
            <a:r>
              <a:rPr b="1" spc="-100" dirty="0">
                <a:solidFill>
                  <a:srgbClr val="D50092"/>
                </a:solidFill>
                <a:latin typeface="Times New Roman"/>
                <a:cs typeface="Times New Roman"/>
              </a:rPr>
              <a:t>ET</a:t>
            </a:r>
            <a:r>
              <a:rPr b="1" spc="-105" dirty="0">
                <a:solidFill>
                  <a:srgbClr val="D50092"/>
                </a:solidFill>
                <a:latin typeface="Times New Roman"/>
                <a:cs typeface="Times New Roman"/>
              </a:rPr>
              <a:t>H</a:t>
            </a:r>
            <a:r>
              <a:rPr b="1" spc="-100" dirty="0">
                <a:solidFill>
                  <a:srgbClr val="D50092"/>
                </a:solidFill>
                <a:latin typeface="Times New Roman"/>
                <a:cs typeface="Times New Roman"/>
              </a:rPr>
              <a:t>I</a:t>
            </a:r>
            <a:r>
              <a:rPr b="1" spc="-95" dirty="0">
                <a:solidFill>
                  <a:srgbClr val="D50092"/>
                </a:solidFill>
                <a:latin typeface="Times New Roman"/>
                <a:cs typeface="Times New Roman"/>
              </a:rPr>
              <a:t>C</a:t>
            </a:r>
            <a:r>
              <a:rPr b="1" spc="-5" dirty="0">
                <a:solidFill>
                  <a:srgbClr val="D50092"/>
                </a:solidFill>
                <a:latin typeface="Times New Roman"/>
                <a:cs typeface="Times New Roman"/>
              </a:rPr>
              <a:t>S  </a:t>
            </a:r>
            <a:r>
              <a:rPr b="1" spc="-95" dirty="0">
                <a:solidFill>
                  <a:srgbClr val="D50092"/>
                </a:solidFill>
                <a:latin typeface="Times New Roman"/>
                <a:cs typeface="Times New Roman"/>
              </a:rPr>
              <a:t>C</a:t>
            </a:r>
            <a:r>
              <a:rPr b="1" spc="-105" dirty="0">
                <a:solidFill>
                  <a:srgbClr val="D50092"/>
                </a:solidFill>
                <a:latin typeface="Times New Roman"/>
                <a:cs typeface="Times New Roman"/>
              </a:rPr>
              <a:t>O</a:t>
            </a:r>
            <a:r>
              <a:rPr b="1" spc="-100" dirty="0">
                <a:solidFill>
                  <a:srgbClr val="D50092"/>
                </a:solidFill>
                <a:latin typeface="Times New Roman"/>
                <a:cs typeface="Times New Roman"/>
              </a:rPr>
              <a:t>MMITTE</a:t>
            </a:r>
            <a:r>
              <a:rPr b="1" dirty="0">
                <a:solidFill>
                  <a:srgbClr val="D50092"/>
                </a:solidFill>
                <a:latin typeface="Times New Roman"/>
                <a:cs typeface="Times New Roman"/>
              </a:rPr>
              <a:t>E</a:t>
            </a:r>
            <a:r>
              <a:rPr b="1" spc="-235" dirty="0">
                <a:solidFill>
                  <a:srgbClr val="D50092"/>
                </a:solidFill>
                <a:latin typeface="Times New Roman"/>
                <a:cs typeface="Times New Roman"/>
              </a:rPr>
              <a:t> </a:t>
            </a:r>
            <a:r>
              <a:rPr b="1" spc="-95" dirty="0">
                <a:solidFill>
                  <a:srgbClr val="D50092"/>
                </a:solidFill>
                <a:latin typeface="Times New Roman"/>
                <a:cs typeface="Times New Roman"/>
              </a:rPr>
              <a:t>(</a:t>
            </a:r>
            <a:r>
              <a:rPr b="1" spc="-100" dirty="0">
                <a:solidFill>
                  <a:srgbClr val="D50092"/>
                </a:solidFill>
                <a:latin typeface="Times New Roman"/>
                <a:cs typeface="Times New Roman"/>
              </a:rPr>
              <a:t>IE</a:t>
            </a:r>
            <a:r>
              <a:rPr b="1" spc="-95" dirty="0">
                <a:solidFill>
                  <a:srgbClr val="D50092"/>
                </a:solidFill>
                <a:latin typeface="Times New Roman"/>
                <a:cs typeface="Times New Roman"/>
              </a:rPr>
              <a:t>C</a:t>
            </a:r>
            <a:r>
              <a:rPr b="1" dirty="0">
                <a:solidFill>
                  <a:srgbClr val="D50092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4019" y="1710054"/>
            <a:ext cx="7773034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50000"/>
              </a:lnSpc>
              <a:spcBef>
                <a:spcPts val="100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Independent body constituted of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medical, non-medical,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scientific and non-scientific 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members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whose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responsibility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ensure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protection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rights,</a:t>
            </a:r>
            <a:r>
              <a:rPr sz="24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safety</a:t>
            </a:r>
            <a:r>
              <a:rPr sz="24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well-being</a:t>
            </a:r>
            <a:r>
              <a:rPr sz="24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of </a:t>
            </a:r>
            <a:r>
              <a:rPr sz="2400" spc="-58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human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subjects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involved in the trial 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by,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among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other things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, </a:t>
            </a:r>
            <a:r>
              <a:rPr sz="2400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reviewing, approving &amp; providing continuing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review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trial </a:t>
            </a:r>
            <a:r>
              <a:rPr sz="2400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protocol</a:t>
            </a:r>
            <a:r>
              <a:rPr sz="2400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&amp;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 amendments.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544195"/>
            <a:ext cx="40563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S</a:t>
            </a:r>
            <a:r>
              <a:rPr spc="-100" dirty="0"/>
              <a:t>T</a:t>
            </a:r>
            <a:r>
              <a:rPr spc="-95" dirty="0"/>
              <a:t>RUC</a:t>
            </a:r>
            <a:r>
              <a:rPr spc="-100" dirty="0"/>
              <a:t>T</a:t>
            </a:r>
            <a:r>
              <a:rPr spc="-95" dirty="0"/>
              <a:t>UR</a:t>
            </a:r>
            <a:r>
              <a:rPr dirty="0"/>
              <a:t>E</a:t>
            </a:r>
            <a:r>
              <a:rPr spc="-235" dirty="0"/>
              <a:t> </a:t>
            </a:r>
            <a:r>
              <a:rPr spc="-95" dirty="0"/>
              <a:t>O</a:t>
            </a:r>
            <a:r>
              <a:rPr spc="-5" dirty="0"/>
              <a:t>F</a:t>
            </a:r>
            <a:r>
              <a:rPr spc="-210" dirty="0"/>
              <a:t> </a:t>
            </a:r>
            <a:r>
              <a:rPr spc="-95" dirty="0"/>
              <a:t>I</a:t>
            </a:r>
            <a:r>
              <a:rPr spc="-100" dirty="0"/>
              <a:t>E</a:t>
            </a:r>
            <a:r>
              <a:rPr dirty="0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359153"/>
            <a:ext cx="7129145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Composition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Multidisciplinary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multisectorial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composition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Number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persons-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8-12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Specific</a:t>
            </a:r>
            <a:r>
              <a:rPr sz="2400" b="1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members</a:t>
            </a:r>
            <a:r>
              <a:rPr sz="2400" b="1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of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IECs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241300" marR="662305" indent="-229235">
              <a:lnSpc>
                <a:spcPct val="1501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Chair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preferably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from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outside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Institution to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maintain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independence of the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Committee.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Member 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secretary,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from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same institution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 conduct </a:t>
            </a:r>
            <a:r>
              <a:rPr sz="2400" spc="-59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business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the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Committee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544195"/>
            <a:ext cx="3648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M</a:t>
            </a:r>
            <a:r>
              <a:rPr spc="-100" dirty="0"/>
              <a:t>E</a:t>
            </a:r>
            <a:r>
              <a:rPr spc="-95" dirty="0"/>
              <a:t>MB</a:t>
            </a:r>
            <a:r>
              <a:rPr spc="-100" dirty="0"/>
              <a:t>E</a:t>
            </a:r>
            <a:r>
              <a:rPr spc="-95" dirty="0"/>
              <a:t>R</a:t>
            </a:r>
            <a:r>
              <a:rPr spc="-5" dirty="0"/>
              <a:t>S</a:t>
            </a:r>
            <a:r>
              <a:rPr spc="-225" dirty="0"/>
              <a:t> </a:t>
            </a:r>
            <a:r>
              <a:rPr spc="-95" dirty="0"/>
              <a:t>O</a:t>
            </a:r>
            <a:r>
              <a:rPr spc="-5" dirty="0"/>
              <a:t>F</a:t>
            </a:r>
            <a:r>
              <a:rPr spc="-210" dirty="0"/>
              <a:t> </a:t>
            </a:r>
            <a:r>
              <a:rPr spc="-95" dirty="0"/>
              <a:t>I</a:t>
            </a:r>
            <a:r>
              <a:rPr spc="-100" dirty="0"/>
              <a:t>E</a:t>
            </a:r>
            <a:r>
              <a:rPr dirty="0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282953"/>
            <a:ext cx="6518909" cy="5293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Chair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1-2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basic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scientists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1-2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clinicians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from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various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institutes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One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legal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expert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retired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judge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One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social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scientist/representative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NG</a:t>
            </a:r>
            <a:r>
              <a:rPr sz="2400" spc="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voluntary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agency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One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philosopher/ethicist/theologian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One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lay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person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Member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Secretary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940" y="1007363"/>
            <a:ext cx="202691" cy="2133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940" y="2177795"/>
            <a:ext cx="202691" cy="2133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940" y="2799588"/>
            <a:ext cx="202691" cy="2133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940" y="3421379"/>
            <a:ext cx="202691" cy="21336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940" y="4043171"/>
            <a:ext cx="202691" cy="21336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940" y="4664964"/>
            <a:ext cx="202691" cy="21336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940" y="5286755"/>
            <a:ext cx="202691" cy="21335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879144" y="719073"/>
            <a:ext cx="6841490" cy="5476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ECs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establish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standard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operating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procedures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that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state</a:t>
            </a:r>
            <a:endParaRPr sz="2400">
              <a:latin typeface="Times New Roman"/>
              <a:cs typeface="Times New Roman"/>
            </a:endParaRPr>
          </a:p>
          <a:p>
            <a:pPr marL="12700" marR="2600325">
              <a:lnSpc>
                <a:spcPct val="170000"/>
              </a:lnSpc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functions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duties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EC,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membership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requirements,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terms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appointment,</a:t>
            </a:r>
            <a:endParaRPr sz="2400">
              <a:latin typeface="Times New Roman"/>
              <a:cs typeface="Times New Roman"/>
            </a:endParaRPr>
          </a:p>
          <a:p>
            <a:pPr marL="12700" marR="3099435">
              <a:lnSpc>
                <a:spcPct val="170000"/>
              </a:lnSpc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conditions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appointment,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offices,</a:t>
            </a:r>
            <a:endParaRPr sz="2400">
              <a:latin typeface="Times New Roman"/>
              <a:cs typeface="Times New Roman"/>
            </a:endParaRPr>
          </a:p>
          <a:p>
            <a:pPr marL="12700" marR="3757929">
              <a:lnSpc>
                <a:spcPct val="170000"/>
              </a:lnSpc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internal procedures, and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quorum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requirements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940" y="5908547"/>
            <a:ext cx="202691" cy="21336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544195"/>
            <a:ext cx="39535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FUNC</a:t>
            </a:r>
            <a:r>
              <a:rPr spc="-100" dirty="0"/>
              <a:t>T</a:t>
            </a:r>
            <a:r>
              <a:rPr spc="-95" dirty="0"/>
              <a:t>IO</a:t>
            </a:r>
            <a:r>
              <a:rPr spc="-110" dirty="0"/>
              <a:t>N</a:t>
            </a:r>
            <a:r>
              <a:rPr spc="-5" dirty="0"/>
              <a:t>S</a:t>
            </a:r>
            <a:r>
              <a:rPr spc="-240" dirty="0"/>
              <a:t> </a:t>
            </a:r>
            <a:r>
              <a:rPr spc="-95" dirty="0"/>
              <a:t>O</a:t>
            </a:r>
            <a:r>
              <a:rPr spc="-5" dirty="0"/>
              <a:t>F</a:t>
            </a:r>
            <a:r>
              <a:rPr spc="-210" dirty="0"/>
              <a:t> </a:t>
            </a:r>
            <a:r>
              <a:rPr spc="-95" dirty="0"/>
              <a:t>I</a:t>
            </a:r>
            <a:r>
              <a:rPr spc="-100" dirty="0"/>
              <a:t>E</a:t>
            </a:r>
            <a:r>
              <a:rPr dirty="0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1175892"/>
            <a:ext cx="7841615" cy="408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76275" indent="-228600">
              <a:lnSpc>
                <a:spcPct val="1501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85" dirty="0">
                <a:solidFill>
                  <a:srgbClr val="2E2B1F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provide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competent review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all ethical aspects of the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project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Undertake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free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from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bias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influence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Provide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advice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researchers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all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aspects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welfare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and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5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safety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endParaRPr sz="2400">
              <a:latin typeface="Times New Roman"/>
              <a:cs typeface="Times New Roman"/>
            </a:endParaRPr>
          </a:p>
          <a:p>
            <a:pPr marL="241300" marR="762635" indent="-228600">
              <a:lnSpc>
                <a:spcPct val="150100"/>
              </a:lnSpc>
              <a:spcBef>
                <a:spcPts val="57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85" dirty="0">
                <a:solidFill>
                  <a:srgbClr val="2E2B1F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protect 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dignity,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rights and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well-being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the potential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556465"/>
            <a:ext cx="6972934" cy="3392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9235">
              <a:lnSpc>
                <a:spcPct val="1501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90" dirty="0">
                <a:solidFill>
                  <a:srgbClr val="2E2B1F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ensure universal ethical values and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international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scientific</a:t>
            </a:r>
            <a:r>
              <a:rPr sz="24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standards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terms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local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community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values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customs.</a:t>
            </a:r>
            <a:endParaRPr sz="2400">
              <a:latin typeface="Times New Roman"/>
              <a:cs typeface="Times New Roman"/>
            </a:endParaRPr>
          </a:p>
          <a:p>
            <a:pPr marL="241300" marR="487045" indent="-229235">
              <a:lnSpc>
                <a:spcPct val="15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90" dirty="0">
                <a:solidFill>
                  <a:srgbClr val="2E2B1F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assist in the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development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the education of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community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responsive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local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health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care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requirements.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1486" y="251586"/>
            <a:ext cx="688530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8290" marR="5080" indent="-1546225">
              <a:lnSpc>
                <a:spcPct val="100000"/>
              </a:lnSpc>
              <a:spcBef>
                <a:spcPts val="100"/>
              </a:spcBef>
            </a:pPr>
            <a:r>
              <a:rPr spc="-100" dirty="0">
                <a:solidFill>
                  <a:srgbClr val="776437"/>
                </a:solidFill>
              </a:rPr>
              <a:t>S</a:t>
            </a:r>
            <a:r>
              <a:rPr spc="-95" dirty="0">
                <a:solidFill>
                  <a:srgbClr val="776437"/>
                </a:solidFill>
              </a:rPr>
              <a:t>U</a:t>
            </a:r>
            <a:r>
              <a:rPr spc="-100" dirty="0">
                <a:solidFill>
                  <a:srgbClr val="776437"/>
                </a:solidFill>
              </a:rPr>
              <a:t>BM</a:t>
            </a:r>
            <a:r>
              <a:rPr spc="-95" dirty="0">
                <a:solidFill>
                  <a:srgbClr val="776437"/>
                </a:solidFill>
              </a:rPr>
              <a:t>I</a:t>
            </a:r>
            <a:r>
              <a:rPr spc="-100" dirty="0">
                <a:solidFill>
                  <a:srgbClr val="776437"/>
                </a:solidFill>
              </a:rPr>
              <a:t>S</a:t>
            </a:r>
            <a:r>
              <a:rPr spc="-110" dirty="0">
                <a:solidFill>
                  <a:srgbClr val="776437"/>
                </a:solidFill>
              </a:rPr>
              <a:t>S</a:t>
            </a:r>
            <a:r>
              <a:rPr spc="-95" dirty="0">
                <a:solidFill>
                  <a:srgbClr val="776437"/>
                </a:solidFill>
              </a:rPr>
              <a:t>I</a:t>
            </a:r>
            <a:r>
              <a:rPr spc="-110" dirty="0">
                <a:solidFill>
                  <a:srgbClr val="776437"/>
                </a:solidFill>
              </a:rPr>
              <a:t>O</a:t>
            </a:r>
            <a:r>
              <a:rPr spc="-5" dirty="0">
                <a:solidFill>
                  <a:srgbClr val="776437"/>
                </a:solidFill>
              </a:rPr>
              <a:t>N</a:t>
            </a:r>
            <a:r>
              <a:rPr spc="-240" dirty="0">
                <a:solidFill>
                  <a:srgbClr val="776437"/>
                </a:solidFill>
              </a:rPr>
              <a:t> </a:t>
            </a:r>
            <a:r>
              <a:rPr spc="-95" dirty="0">
                <a:solidFill>
                  <a:srgbClr val="776437"/>
                </a:solidFill>
              </a:rPr>
              <a:t>O</a:t>
            </a:r>
            <a:r>
              <a:rPr spc="-5" dirty="0">
                <a:solidFill>
                  <a:srgbClr val="776437"/>
                </a:solidFill>
              </a:rPr>
              <a:t>F</a:t>
            </a:r>
            <a:r>
              <a:rPr spc="-409" dirty="0">
                <a:solidFill>
                  <a:srgbClr val="776437"/>
                </a:solidFill>
              </a:rPr>
              <a:t> </a:t>
            </a:r>
            <a:r>
              <a:rPr spc="-95" dirty="0">
                <a:solidFill>
                  <a:srgbClr val="776437"/>
                </a:solidFill>
              </a:rPr>
              <a:t>A</a:t>
            </a:r>
            <a:r>
              <a:rPr spc="-100" dirty="0">
                <a:solidFill>
                  <a:srgbClr val="776437"/>
                </a:solidFill>
              </a:rPr>
              <a:t>PP</a:t>
            </a:r>
            <a:r>
              <a:rPr spc="-105" dirty="0">
                <a:solidFill>
                  <a:srgbClr val="776437"/>
                </a:solidFill>
              </a:rPr>
              <a:t>L</a:t>
            </a:r>
            <a:r>
              <a:rPr spc="-95" dirty="0">
                <a:solidFill>
                  <a:srgbClr val="776437"/>
                </a:solidFill>
              </a:rPr>
              <a:t>I</a:t>
            </a:r>
            <a:r>
              <a:rPr spc="-100" dirty="0">
                <a:solidFill>
                  <a:srgbClr val="776437"/>
                </a:solidFill>
              </a:rPr>
              <a:t>C</a:t>
            </a:r>
            <a:r>
              <a:rPr spc="-509" dirty="0">
                <a:solidFill>
                  <a:srgbClr val="776437"/>
                </a:solidFill>
              </a:rPr>
              <a:t>A</a:t>
            </a:r>
            <a:r>
              <a:rPr spc="-105" dirty="0">
                <a:solidFill>
                  <a:srgbClr val="776437"/>
                </a:solidFill>
              </a:rPr>
              <a:t>T</a:t>
            </a:r>
            <a:r>
              <a:rPr spc="-95" dirty="0">
                <a:solidFill>
                  <a:srgbClr val="776437"/>
                </a:solidFill>
              </a:rPr>
              <a:t>I</a:t>
            </a:r>
            <a:r>
              <a:rPr spc="-110" dirty="0">
                <a:solidFill>
                  <a:srgbClr val="776437"/>
                </a:solidFill>
              </a:rPr>
              <a:t>O</a:t>
            </a:r>
            <a:r>
              <a:rPr spc="-5" dirty="0">
                <a:solidFill>
                  <a:srgbClr val="776437"/>
                </a:solidFill>
              </a:rPr>
              <a:t>N</a:t>
            </a:r>
            <a:r>
              <a:rPr spc="-235" dirty="0">
                <a:solidFill>
                  <a:srgbClr val="776437"/>
                </a:solidFill>
              </a:rPr>
              <a:t> </a:t>
            </a:r>
            <a:r>
              <a:rPr spc="-95" dirty="0">
                <a:solidFill>
                  <a:srgbClr val="776437"/>
                </a:solidFill>
              </a:rPr>
              <a:t>O</a:t>
            </a:r>
            <a:r>
              <a:rPr spc="-5" dirty="0">
                <a:solidFill>
                  <a:srgbClr val="776437"/>
                </a:solidFill>
              </a:rPr>
              <a:t>F  </a:t>
            </a:r>
            <a:r>
              <a:rPr spc="-100" dirty="0">
                <a:solidFill>
                  <a:srgbClr val="776437"/>
                </a:solidFill>
              </a:rPr>
              <a:t>R</a:t>
            </a:r>
            <a:r>
              <a:rPr spc="-105" dirty="0">
                <a:solidFill>
                  <a:srgbClr val="776437"/>
                </a:solidFill>
              </a:rPr>
              <a:t>E</a:t>
            </a:r>
            <a:r>
              <a:rPr spc="-100" dirty="0">
                <a:solidFill>
                  <a:srgbClr val="776437"/>
                </a:solidFill>
              </a:rPr>
              <a:t>S</a:t>
            </a:r>
            <a:r>
              <a:rPr spc="-105" dirty="0">
                <a:solidFill>
                  <a:srgbClr val="776437"/>
                </a:solidFill>
              </a:rPr>
              <a:t>E</a:t>
            </a:r>
            <a:r>
              <a:rPr spc="-95" dirty="0">
                <a:solidFill>
                  <a:srgbClr val="776437"/>
                </a:solidFill>
              </a:rPr>
              <a:t>A</a:t>
            </a:r>
            <a:r>
              <a:rPr spc="-100" dirty="0">
                <a:solidFill>
                  <a:srgbClr val="776437"/>
                </a:solidFill>
              </a:rPr>
              <a:t>RC</a:t>
            </a:r>
            <a:r>
              <a:rPr spc="-5" dirty="0">
                <a:solidFill>
                  <a:srgbClr val="776437"/>
                </a:solidFill>
              </a:rPr>
              <a:t>H</a:t>
            </a:r>
            <a:r>
              <a:rPr spc="-300" dirty="0">
                <a:solidFill>
                  <a:srgbClr val="776437"/>
                </a:solidFill>
              </a:rPr>
              <a:t> </a:t>
            </a:r>
            <a:r>
              <a:rPr spc="-160" dirty="0">
                <a:solidFill>
                  <a:srgbClr val="776437"/>
                </a:solidFill>
              </a:rPr>
              <a:t>T</a:t>
            </a:r>
            <a:r>
              <a:rPr spc="-5" dirty="0">
                <a:solidFill>
                  <a:srgbClr val="776437"/>
                </a:solidFill>
              </a:rPr>
              <a:t>O</a:t>
            </a:r>
            <a:r>
              <a:rPr spc="-200" dirty="0">
                <a:solidFill>
                  <a:srgbClr val="776437"/>
                </a:solidFill>
              </a:rPr>
              <a:t> </a:t>
            </a:r>
            <a:r>
              <a:rPr spc="-95" dirty="0">
                <a:solidFill>
                  <a:srgbClr val="776437"/>
                </a:solidFill>
              </a:rPr>
              <a:t>I</a:t>
            </a:r>
            <a:r>
              <a:rPr spc="-105" dirty="0">
                <a:solidFill>
                  <a:srgbClr val="776437"/>
                </a:solidFill>
              </a:rPr>
              <a:t>E</a:t>
            </a:r>
            <a:r>
              <a:rPr dirty="0">
                <a:solidFill>
                  <a:srgbClr val="776437"/>
                </a:solidFill>
              </a:rPr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6440" y="1511553"/>
            <a:ext cx="7797800" cy="4671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following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documents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must</a:t>
            </a:r>
            <a:r>
              <a:rPr sz="24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submitted: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Char char="-"/>
              <a:tabLst>
                <a:tab pos="241300" algn="l"/>
                <a:tab pos="241935" algn="l"/>
              </a:tabLst>
            </a:pP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Trial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Protocol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(in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prescribed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format)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100"/>
              </a:lnSpc>
              <a:spcBef>
                <a:spcPts val="570"/>
              </a:spcBef>
              <a:buClr>
                <a:srgbClr val="A9A47B"/>
              </a:buClr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Patient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Sheet 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Informed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Consent Form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its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translations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Investigators</a:t>
            </a:r>
            <a:r>
              <a:rPr sz="24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brochure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Char char="-"/>
              <a:tabLst>
                <a:tab pos="241300" algn="l"/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Principal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Investigator’s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current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85" dirty="0">
                <a:solidFill>
                  <a:srgbClr val="2E2B1F"/>
                </a:solidFill>
                <a:latin typeface="Times New Roman"/>
                <a:cs typeface="Times New Roman"/>
              </a:rPr>
              <a:t>C.V.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Char char="-"/>
              <a:tabLst>
                <a:tab pos="241300" algn="l"/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Insurance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policy/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compensation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participation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Char char="-"/>
              <a:tabLst>
                <a:tab pos="241300" algn="l"/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st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gators</a:t>
            </a:r>
            <a:r>
              <a:rPr sz="2400" spc="-1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Agree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m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ent wi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sponsor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650494"/>
            <a:ext cx="4344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R</a:t>
            </a:r>
            <a:r>
              <a:rPr spc="-100" dirty="0"/>
              <a:t>E</a:t>
            </a:r>
            <a:r>
              <a:rPr spc="-95" dirty="0"/>
              <a:t>VI</a:t>
            </a:r>
            <a:r>
              <a:rPr spc="-100" dirty="0"/>
              <a:t>E</a:t>
            </a:r>
            <a:r>
              <a:rPr spc="-5" dirty="0"/>
              <a:t>W</a:t>
            </a:r>
            <a:r>
              <a:rPr spc="-275" dirty="0"/>
              <a:t> </a:t>
            </a:r>
            <a:r>
              <a:rPr spc="-95" dirty="0"/>
              <a:t>O</a:t>
            </a:r>
            <a:r>
              <a:rPr spc="-5" dirty="0"/>
              <a:t>F</a:t>
            </a:r>
            <a:r>
              <a:rPr spc="-210" dirty="0"/>
              <a:t> </a:t>
            </a:r>
            <a:r>
              <a:rPr spc="-95" dirty="0"/>
              <a:t>PROJ</a:t>
            </a:r>
            <a:r>
              <a:rPr spc="-100" dirty="0"/>
              <a:t>E</a:t>
            </a:r>
            <a:r>
              <a:rPr spc="-95" dirty="0"/>
              <a:t>C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9240" y="1938654"/>
            <a:ext cx="7102475" cy="2915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50000"/>
              </a:lnSpc>
              <a:spcBef>
                <a:spcPts val="100"/>
              </a:spcBef>
              <a:buClr>
                <a:srgbClr val="A9A47B"/>
              </a:buClr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Scientific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evaluation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completed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before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ethical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evaluation</a:t>
            </a:r>
            <a:endParaRPr sz="2400">
              <a:latin typeface="Times New Roman"/>
              <a:cs typeface="Times New Roman"/>
            </a:endParaRPr>
          </a:p>
          <a:p>
            <a:pPr marL="241300" marR="753745" indent="-228600">
              <a:lnSpc>
                <a:spcPct val="15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Evaluate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possible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with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proper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justification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Expected</a:t>
            </a:r>
            <a:r>
              <a:rPr sz="2400" spc="-6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benefits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1477" y="467994"/>
            <a:ext cx="318579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5" dirty="0">
                <a:latin typeface="Cambria"/>
                <a:cs typeface="Cambria"/>
              </a:rPr>
              <a:t>S</a:t>
            </a:r>
            <a:r>
              <a:rPr sz="4600" spc="-100" dirty="0">
                <a:latin typeface="Cambria"/>
                <a:cs typeface="Cambria"/>
              </a:rPr>
              <a:t>L</a:t>
            </a:r>
            <a:r>
              <a:rPr sz="4600" spc="-105" dirty="0">
                <a:latin typeface="Cambria"/>
                <a:cs typeface="Cambria"/>
              </a:rPr>
              <a:t>ID</a:t>
            </a:r>
            <a:r>
              <a:rPr sz="4600" spc="-5" dirty="0">
                <a:latin typeface="Cambria"/>
                <a:cs typeface="Cambria"/>
              </a:rPr>
              <a:t>E</a:t>
            </a:r>
            <a:r>
              <a:rPr sz="4600" spc="-210" dirty="0">
                <a:latin typeface="Cambria"/>
                <a:cs typeface="Cambria"/>
              </a:rPr>
              <a:t> </a:t>
            </a:r>
            <a:r>
              <a:rPr sz="4600" spc="-105" dirty="0">
                <a:latin typeface="Cambria"/>
                <a:cs typeface="Cambria"/>
              </a:rPr>
              <a:t>I</a:t>
            </a:r>
            <a:r>
              <a:rPr sz="4600" spc="-100" dirty="0">
                <a:latin typeface="Cambria"/>
                <a:cs typeface="Cambria"/>
              </a:rPr>
              <a:t>N</a:t>
            </a:r>
            <a:r>
              <a:rPr sz="4600" spc="-105" dirty="0">
                <a:latin typeface="Cambria"/>
                <a:cs typeface="Cambria"/>
              </a:rPr>
              <a:t>DE</a:t>
            </a:r>
            <a:r>
              <a:rPr sz="4600" spc="-5" dirty="0">
                <a:latin typeface="Cambria"/>
                <a:cs typeface="Cambria"/>
              </a:rPr>
              <a:t>X</a:t>
            </a:r>
            <a:endParaRPr sz="46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548992"/>
            <a:ext cx="5374005" cy="445325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9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INTRODUCTION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9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DECLARATION</a:t>
            </a:r>
            <a:r>
              <a:rPr sz="2400" spc="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HELSINKI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8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ISTITUTIONAL</a:t>
            </a:r>
            <a:r>
              <a:rPr sz="2400" spc="-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ETHICS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COMMITTEE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9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STRUCTURE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8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MEMBERS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9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FUNCTION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IEC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9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SUBMISSION</a:t>
            </a:r>
            <a:r>
              <a:rPr sz="2400" spc="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APPLICATION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9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9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DECISSION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8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CONFLICT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INTEREST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9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CONCLUSION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556465"/>
            <a:ext cx="6538595" cy="3465195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54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Adequacy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documentation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ensuring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privacy,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5"/>
              </a:spcBef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confidentiality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justice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issues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ethical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 be done through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formal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meetings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not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resort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decisions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through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circulation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proposals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Decisions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are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preferably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arrived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at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by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consensus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" y="381000"/>
            <a:ext cx="8354568" cy="62484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620" y="807466"/>
            <a:ext cx="7324725" cy="3537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50100"/>
              </a:lnSpc>
              <a:spcBef>
                <a:spcPts val="95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IEC’s</a:t>
            </a:r>
            <a:r>
              <a:rPr sz="2400" spc="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member</a:t>
            </a:r>
            <a:r>
              <a:rPr sz="2400" spc="7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secretary</a:t>
            </a:r>
            <a:r>
              <a:rPr sz="2400" spc="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shall</a:t>
            </a:r>
            <a:r>
              <a:rPr sz="2400" spc="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screen</a:t>
            </a:r>
            <a:r>
              <a:rPr sz="2400" spc="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proposals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their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completeness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depending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involved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categorize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them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into: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Expedited</a:t>
            </a:r>
            <a:r>
              <a:rPr sz="2400" spc="-6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Full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Exempted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from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544195"/>
            <a:ext cx="3119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0" dirty="0">
                <a:solidFill>
                  <a:srgbClr val="6F2F9F"/>
                </a:solidFill>
                <a:latin typeface="Times New Roman"/>
                <a:cs typeface="Times New Roman"/>
              </a:rPr>
              <a:t>F</a:t>
            </a:r>
            <a:r>
              <a:rPr b="1" spc="-95" dirty="0">
                <a:solidFill>
                  <a:srgbClr val="6F2F9F"/>
                </a:solidFill>
                <a:latin typeface="Times New Roman"/>
                <a:cs typeface="Times New Roman"/>
              </a:rPr>
              <a:t>UL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L</a:t>
            </a:r>
            <a:r>
              <a:rPr b="1" spc="-409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spc="-95" dirty="0">
                <a:solidFill>
                  <a:srgbClr val="6F2F9F"/>
                </a:solidFill>
                <a:latin typeface="Times New Roman"/>
                <a:cs typeface="Times New Roman"/>
              </a:rPr>
              <a:t>REVIE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8819" y="1571132"/>
            <a:ext cx="7045325" cy="451993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16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All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200" spc="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proposals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presenting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with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more</a:t>
            </a:r>
            <a:r>
              <a:rPr sz="2200" spc="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than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minimal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60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risk.</a:t>
            </a:r>
            <a:endParaRPr sz="2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158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Projects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that</a:t>
            </a:r>
            <a:r>
              <a:rPr sz="22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involve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vulnerable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population (children,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55"/>
              </a:spcBef>
            </a:pP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psychiatric</a:t>
            </a:r>
            <a:r>
              <a:rPr sz="22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patients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etc.,)</a:t>
            </a:r>
            <a:endParaRPr sz="2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158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  <a:tab pos="1917064" algn="l"/>
                <a:tab pos="325945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Full</a:t>
            </a:r>
            <a:r>
              <a:rPr sz="22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r>
              <a:rPr sz="2200" spc="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is	carried</a:t>
            </a:r>
            <a:r>
              <a:rPr sz="2200" spc="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out	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cases involving</a:t>
            </a:r>
            <a:endParaRPr sz="2200">
              <a:latin typeface="Times New Roman"/>
              <a:cs typeface="Times New Roman"/>
            </a:endParaRPr>
          </a:p>
          <a:p>
            <a:pPr marL="311150" indent="-299085" algn="just">
              <a:lnSpc>
                <a:spcPct val="100000"/>
              </a:lnSpc>
              <a:spcBef>
                <a:spcPts val="1585"/>
              </a:spcBef>
              <a:buClr>
                <a:srgbClr val="A9A47B"/>
              </a:buClr>
              <a:buFont typeface="Wingdings"/>
              <a:buChar char=""/>
              <a:tabLst>
                <a:tab pos="311785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(a)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collection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blood</a:t>
            </a:r>
            <a:r>
              <a:rPr sz="2200" spc="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samples</a:t>
            </a:r>
            <a:endParaRPr sz="2200">
              <a:latin typeface="Times New Roman"/>
              <a:cs typeface="Times New Roman"/>
            </a:endParaRPr>
          </a:p>
          <a:p>
            <a:pPr marL="241300" marR="5080" indent="-229235" algn="just">
              <a:lnSpc>
                <a:spcPct val="140000"/>
              </a:lnSpc>
              <a:spcBef>
                <a:spcPts val="530"/>
              </a:spcBef>
              <a:buClr>
                <a:srgbClr val="A9A47B"/>
              </a:buClr>
              <a:buFont typeface="Wingdings"/>
              <a:buChar char=""/>
              <a:tabLst>
                <a:tab pos="311785" algn="l"/>
              </a:tabLst>
            </a:pPr>
            <a:r>
              <a:rPr dirty="0"/>
              <a:t>	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(b) Prospective collection of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biological specimens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eg. Skin </a:t>
            </a:r>
            <a:r>
              <a:rPr sz="2200" spc="-5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appendages, excreta saliva, placenta, amniotic fluid, sputum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etc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0536" y="544195"/>
            <a:ext cx="45256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X</a:t>
            </a:r>
            <a:r>
              <a:rPr b="1" spc="-105" dirty="0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ITE</a:t>
            </a:r>
            <a:r>
              <a:rPr b="1" spc="-5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b="1" spc="-2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IE</a:t>
            </a:r>
            <a:r>
              <a:rPr b="1" dirty="0">
                <a:solidFill>
                  <a:srgbClr val="006FC0"/>
                </a:solidFill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465"/>
            <a:ext cx="7178675" cy="3538220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54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  <a:tab pos="28378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Those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with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no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more	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than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minimal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5"/>
              </a:spcBef>
              <a:tabLst>
                <a:tab pos="1812289" algn="l"/>
                <a:tab pos="24898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	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	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subjected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this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endParaRPr sz="2400">
              <a:latin typeface="Times New Roman"/>
              <a:cs typeface="Times New Roman"/>
            </a:endParaRPr>
          </a:p>
          <a:p>
            <a:pPr marL="699770">
              <a:lnSpc>
                <a:spcPct val="100000"/>
              </a:lnSpc>
              <a:spcBef>
                <a:spcPts val="2014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Ex: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clinical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studies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drugs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devices</a:t>
            </a:r>
            <a:endParaRPr sz="2400">
              <a:latin typeface="Times New Roman"/>
              <a:cs typeface="Times New Roman"/>
            </a:endParaRPr>
          </a:p>
          <a:p>
            <a:pPr marL="964565" lvl="1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965200" algn="l"/>
                <a:tab pos="1487805" algn="l"/>
                <a:tab pos="265303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	research	involves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already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approved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drugs</a:t>
            </a:r>
            <a:endParaRPr sz="2400">
              <a:latin typeface="Times New Roman"/>
              <a:cs typeface="Times New Roman"/>
            </a:endParaRPr>
          </a:p>
          <a:p>
            <a:pPr marL="419100" indent="-24066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419734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when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adverse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event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unexpected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adverse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reaction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  <a:p>
            <a:pPr marL="397510" algn="ctr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reported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8641" y="544195"/>
            <a:ext cx="5909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X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EM</a:t>
            </a:r>
            <a:r>
              <a:rPr b="1" spc="-105" dirty="0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TE</a:t>
            </a:r>
            <a:r>
              <a:rPr b="1" spc="-5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b="1" spc="-2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b="1" spc="-105" dirty="0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b="1" spc="-105" dirty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b="1" dirty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b="1" spc="-20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IE</a:t>
            </a:r>
            <a:r>
              <a:rPr b="1" dirty="0">
                <a:solidFill>
                  <a:srgbClr val="006FC0"/>
                </a:solidFill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739849"/>
            <a:ext cx="5932170" cy="2258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Proposals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with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less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than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minimal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</a:t>
            </a:r>
            <a:endParaRPr sz="2400">
              <a:latin typeface="Times New Roman"/>
              <a:cs typeface="Times New Roman"/>
            </a:endParaRPr>
          </a:p>
          <a:p>
            <a:pPr marL="1426845">
              <a:lnSpc>
                <a:spcPct val="100000"/>
              </a:lnSpc>
              <a:spcBef>
                <a:spcPts val="2020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Ex: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educational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practice,</a:t>
            </a:r>
            <a:endParaRPr sz="2400">
              <a:latin typeface="Times New Roman"/>
              <a:cs typeface="Times New Roman"/>
            </a:endParaRPr>
          </a:p>
          <a:p>
            <a:pPr marL="1871980" indent="-3054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Arial MT"/>
              <a:buChar char="•"/>
              <a:tabLst>
                <a:tab pos="1871980" algn="l"/>
                <a:tab pos="1872614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instructional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technics,</a:t>
            </a:r>
            <a:r>
              <a:rPr sz="2400" spc="-8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curricula,</a:t>
            </a:r>
            <a:endParaRPr sz="2400">
              <a:latin typeface="Times New Roman"/>
              <a:cs typeface="Times New Roman"/>
            </a:endParaRPr>
          </a:p>
          <a:p>
            <a:pPr marL="1762125" indent="-2292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Arial MT"/>
              <a:buChar char="•"/>
              <a:tabLst>
                <a:tab pos="1762760" algn="l"/>
                <a:tab pos="31496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classroom	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management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methods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40207"/>
            <a:ext cx="48145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5" dirty="0">
                <a:solidFill>
                  <a:srgbClr val="2E2B1F"/>
                </a:solidFill>
              </a:rPr>
              <a:t>F</a:t>
            </a:r>
            <a:r>
              <a:rPr sz="2400" spc="-100" dirty="0">
                <a:solidFill>
                  <a:srgbClr val="2E2B1F"/>
                </a:solidFill>
              </a:rPr>
              <a:t>o</a:t>
            </a:r>
            <a:r>
              <a:rPr sz="2400" spc="-95" dirty="0">
                <a:solidFill>
                  <a:srgbClr val="2E2B1F"/>
                </a:solidFill>
              </a:rPr>
              <a:t>ll</a:t>
            </a:r>
            <a:r>
              <a:rPr sz="2400" spc="-100" dirty="0">
                <a:solidFill>
                  <a:srgbClr val="2E2B1F"/>
                </a:solidFill>
              </a:rPr>
              <a:t>o</a:t>
            </a:r>
            <a:r>
              <a:rPr sz="2400" spc="-110" dirty="0">
                <a:solidFill>
                  <a:srgbClr val="2E2B1F"/>
                </a:solidFill>
              </a:rPr>
              <a:t>w</a:t>
            </a:r>
            <a:r>
              <a:rPr sz="2400" spc="-95" dirty="0">
                <a:solidFill>
                  <a:srgbClr val="2E2B1F"/>
                </a:solidFill>
              </a:rPr>
              <a:t>i</a:t>
            </a:r>
            <a:r>
              <a:rPr sz="2400" spc="-110" dirty="0">
                <a:solidFill>
                  <a:srgbClr val="2E2B1F"/>
                </a:solidFill>
              </a:rPr>
              <a:t>n</a:t>
            </a:r>
            <a:r>
              <a:rPr sz="2400" dirty="0">
                <a:solidFill>
                  <a:srgbClr val="2E2B1F"/>
                </a:solidFill>
              </a:rPr>
              <a:t>g</a:t>
            </a:r>
            <a:r>
              <a:rPr sz="2400" spc="-229" dirty="0">
                <a:solidFill>
                  <a:srgbClr val="2E2B1F"/>
                </a:solidFill>
              </a:rPr>
              <a:t> </a:t>
            </a:r>
            <a:r>
              <a:rPr sz="2400" spc="-95" dirty="0">
                <a:solidFill>
                  <a:srgbClr val="2E2B1F"/>
                </a:solidFill>
              </a:rPr>
              <a:t>ar</a:t>
            </a:r>
            <a:r>
              <a:rPr sz="2400" dirty="0">
                <a:solidFill>
                  <a:srgbClr val="2E2B1F"/>
                </a:solidFill>
              </a:rPr>
              <a:t>e</a:t>
            </a:r>
            <a:r>
              <a:rPr sz="2400" spc="-229" dirty="0">
                <a:solidFill>
                  <a:srgbClr val="2E2B1F"/>
                </a:solidFill>
              </a:rPr>
              <a:t> </a:t>
            </a:r>
            <a:r>
              <a:rPr sz="2400" spc="-95" dirty="0">
                <a:solidFill>
                  <a:srgbClr val="2E2B1F"/>
                </a:solidFill>
              </a:rPr>
              <a:t>c</a:t>
            </a:r>
            <a:r>
              <a:rPr sz="2400" spc="-100" dirty="0">
                <a:solidFill>
                  <a:srgbClr val="2E2B1F"/>
                </a:solidFill>
              </a:rPr>
              <a:t>ons</a:t>
            </a:r>
            <a:r>
              <a:rPr sz="2400" spc="-95" dirty="0">
                <a:solidFill>
                  <a:srgbClr val="2E2B1F"/>
                </a:solidFill>
              </a:rPr>
              <a:t>i</a:t>
            </a:r>
            <a:r>
              <a:rPr sz="2400" spc="-100" dirty="0">
                <a:solidFill>
                  <a:srgbClr val="2E2B1F"/>
                </a:solidFill>
              </a:rPr>
              <a:t>d</a:t>
            </a:r>
            <a:r>
              <a:rPr sz="2400" spc="-110" dirty="0">
                <a:solidFill>
                  <a:srgbClr val="2E2B1F"/>
                </a:solidFill>
              </a:rPr>
              <a:t>e</a:t>
            </a:r>
            <a:r>
              <a:rPr sz="2400" spc="-105" dirty="0">
                <a:solidFill>
                  <a:srgbClr val="2E2B1F"/>
                </a:solidFill>
              </a:rPr>
              <a:t>r</a:t>
            </a:r>
            <a:r>
              <a:rPr sz="2400" spc="-95" dirty="0">
                <a:solidFill>
                  <a:srgbClr val="2E2B1F"/>
                </a:solidFill>
              </a:rPr>
              <a:t>e</a:t>
            </a:r>
            <a:r>
              <a:rPr sz="2400" dirty="0">
                <a:solidFill>
                  <a:srgbClr val="2E2B1F"/>
                </a:solidFill>
              </a:rPr>
              <a:t>d</a:t>
            </a:r>
            <a:r>
              <a:rPr sz="2400" spc="-240" dirty="0">
                <a:solidFill>
                  <a:srgbClr val="2E2B1F"/>
                </a:solidFill>
              </a:rPr>
              <a:t> </a:t>
            </a:r>
            <a:r>
              <a:rPr sz="2400" spc="-105" dirty="0">
                <a:solidFill>
                  <a:srgbClr val="2E2B1F"/>
                </a:solidFill>
              </a:rPr>
              <a:t>f</a:t>
            </a:r>
            <a:r>
              <a:rPr sz="2400" spc="-100" dirty="0">
                <a:solidFill>
                  <a:srgbClr val="2E2B1F"/>
                </a:solidFill>
              </a:rPr>
              <a:t>o</a:t>
            </a:r>
            <a:r>
              <a:rPr sz="2400" dirty="0">
                <a:solidFill>
                  <a:srgbClr val="2E2B1F"/>
                </a:solidFill>
              </a:rPr>
              <a:t>r</a:t>
            </a:r>
            <a:r>
              <a:rPr sz="2400" spc="-200" dirty="0">
                <a:solidFill>
                  <a:srgbClr val="2E2B1F"/>
                </a:solidFill>
              </a:rPr>
              <a:t> </a:t>
            </a:r>
            <a:r>
              <a:rPr sz="2400" spc="-95" dirty="0">
                <a:solidFill>
                  <a:srgbClr val="2E2B1F"/>
                </a:solidFill>
              </a:rPr>
              <a:t>et</a:t>
            </a:r>
            <a:r>
              <a:rPr sz="2400" spc="-100" dirty="0">
                <a:solidFill>
                  <a:srgbClr val="2E2B1F"/>
                </a:solidFill>
              </a:rPr>
              <a:t>h</a:t>
            </a:r>
            <a:r>
              <a:rPr sz="2400" spc="-95" dirty="0">
                <a:solidFill>
                  <a:srgbClr val="2E2B1F"/>
                </a:solidFill>
              </a:rPr>
              <a:t>i</a:t>
            </a:r>
            <a:r>
              <a:rPr sz="2400" spc="-110" dirty="0">
                <a:solidFill>
                  <a:srgbClr val="2E2B1F"/>
                </a:solidFill>
              </a:rPr>
              <a:t>ca</a:t>
            </a:r>
            <a:r>
              <a:rPr sz="2400" dirty="0">
                <a:solidFill>
                  <a:srgbClr val="2E2B1F"/>
                </a:solidFill>
              </a:rPr>
              <a:t>l</a:t>
            </a:r>
            <a:r>
              <a:rPr sz="2400" spc="-235" dirty="0">
                <a:solidFill>
                  <a:srgbClr val="2E2B1F"/>
                </a:solidFill>
              </a:rPr>
              <a:t> </a:t>
            </a:r>
            <a:r>
              <a:rPr sz="2400" spc="-95" dirty="0">
                <a:solidFill>
                  <a:srgbClr val="2E2B1F"/>
                </a:solidFill>
              </a:rPr>
              <a:t>re</a:t>
            </a:r>
            <a:r>
              <a:rPr sz="2400" spc="-100" dirty="0">
                <a:solidFill>
                  <a:srgbClr val="2E2B1F"/>
                </a:solidFill>
              </a:rPr>
              <a:t>v</a:t>
            </a:r>
            <a:r>
              <a:rPr sz="2400" spc="-95" dirty="0">
                <a:solidFill>
                  <a:srgbClr val="2E2B1F"/>
                </a:solidFill>
              </a:rPr>
              <a:t>i</a:t>
            </a:r>
            <a:r>
              <a:rPr sz="2400" spc="-110" dirty="0">
                <a:solidFill>
                  <a:srgbClr val="2E2B1F"/>
                </a:solidFill>
              </a:rPr>
              <a:t>e</a:t>
            </a:r>
            <a:r>
              <a:rPr sz="2400" spc="-5" dirty="0">
                <a:solidFill>
                  <a:srgbClr val="2E2B1F"/>
                </a:solidFill>
              </a:rPr>
              <a:t>w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1739849"/>
            <a:ext cx="6466840" cy="2879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4510" indent="-457834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Wingdings"/>
              <a:buChar char=""/>
              <a:tabLst>
                <a:tab pos="524510" algn="l"/>
                <a:tab pos="525145" algn="l"/>
                <a:tab pos="1842770" algn="l"/>
                <a:tab pos="467550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Scientific	design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conduct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	study</a:t>
            </a:r>
            <a:endParaRPr sz="2400">
              <a:latin typeface="Times New Roman"/>
              <a:cs typeface="Times New Roman"/>
            </a:endParaRPr>
          </a:p>
          <a:p>
            <a:pPr marL="584200" indent="-5721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Wingdings"/>
              <a:buChar char=""/>
              <a:tabLst>
                <a:tab pos="584200" algn="l"/>
                <a:tab pos="584835" algn="l"/>
                <a:tab pos="2570480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Recruitment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	Research</a:t>
            </a:r>
            <a:r>
              <a:rPr sz="24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endParaRPr sz="2400">
              <a:latin typeface="Times New Roman"/>
              <a:cs typeface="Times New Roman"/>
            </a:endParaRPr>
          </a:p>
          <a:p>
            <a:pPr marL="508000" indent="-495934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Wingdings"/>
              <a:buChar char=""/>
              <a:tabLst>
                <a:tab pos="508000" algn="l"/>
                <a:tab pos="508634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Care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Protection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endParaRPr sz="2400">
              <a:latin typeface="Times New Roman"/>
              <a:cs typeface="Times New Roman"/>
            </a:endParaRPr>
          </a:p>
          <a:p>
            <a:pPr marL="550545" lvl="1" indent="-424180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Wingdings"/>
              <a:buChar char=""/>
              <a:tabLst>
                <a:tab pos="550545" algn="l"/>
                <a:tab pos="55118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Protection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participant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confidentiality</a:t>
            </a:r>
            <a:endParaRPr sz="2400">
              <a:latin typeface="Times New Roman"/>
              <a:cs typeface="Times New Roman"/>
            </a:endParaRPr>
          </a:p>
          <a:p>
            <a:pPr marL="550545" lvl="1" indent="-424180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Wingdings"/>
              <a:buChar char=""/>
              <a:tabLst>
                <a:tab pos="550545" algn="l"/>
                <a:tab pos="551180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Informed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Consent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Process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846" y="269875"/>
            <a:ext cx="74358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2540000" algn="l"/>
              </a:tabLst>
            </a:pPr>
            <a:r>
              <a:rPr spc="-100" dirty="0">
                <a:solidFill>
                  <a:srgbClr val="A37A38"/>
                </a:solidFill>
              </a:rPr>
              <a:t>SC</a:t>
            </a:r>
            <a:r>
              <a:rPr spc="-95" dirty="0">
                <a:solidFill>
                  <a:srgbClr val="A37A38"/>
                </a:solidFill>
              </a:rPr>
              <a:t>I</a:t>
            </a:r>
            <a:r>
              <a:rPr spc="-105" dirty="0">
                <a:solidFill>
                  <a:srgbClr val="A37A38"/>
                </a:solidFill>
              </a:rPr>
              <a:t>E</a:t>
            </a:r>
            <a:r>
              <a:rPr spc="-95" dirty="0">
                <a:solidFill>
                  <a:srgbClr val="A37A38"/>
                </a:solidFill>
              </a:rPr>
              <a:t>N</a:t>
            </a:r>
            <a:r>
              <a:rPr spc="-105" dirty="0">
                <a:solidFill>
                  <a:srgbClr val="A37A38"/>
                </a:solidFill>
              </a:rPr>
              <a:t>T</a:t>
            </a:r>
            <a:r>
              <a:rPr spc="-95" dirty="0">
                <a:solidFill>
                  <a:srgbClr val="A37A38"/>
                </a:solidFill>
              </a:rPr>
              <a:t>I</a:t>
            </a:r>
            <a:r>
              <a:rPr spc="-100" dirty="0">
                <a:solidFill>
                  <a:srgbClr val="A37A38"/>
                </a:solidFill>
              </a:rPr>
              <a:t>F</a:t>
            </a:r>
            <a:r>
              <a:rPr spc="-95" dirty="0">
                <a:solidFill>
                  <a:srgbClr val="A37A38"/>
                </a:solidFill>
              </a:rPr>
              <a:t>I</a:t>
            </a:r>
            <a:r>
              <a:rPr spc="-5" dirty="0">
                <a:solidFill>
                  <a:srgbClr val="A37A38"/>
                </a:solidFill>
              </a:rPr>
              <a:t>C	</a:t>
            </a:r>
            <a:r>
              <a:rPr spc="-95" dirty="0">
                <a:solidFill>
                  <a:srgbClr val="A37A38"/>
                </a:solidFill>
              </a:rPr>
              <a:t>D</a:t>
            </a:r>
            <a:r>
              <a:rPr spc="-105" dirty="0">
                <a:solidFill>
                  <a:srgbClr val="A37A38"/>
                </a:solidFill>
              </a:rPr>
              <a:t>E</a:t>
            </a:r>
            <a:r>
              <a:rPr spc="-100" dirty="0">
                <a:solidFill>
                  <a:srgbClr val="A37A38"/>
                </a:solidFill>
              </a:rPr>
              <a:t>S</a:t>
            </a:r>
            <a:r>
              <a:rPr spc="-95" dirty="0">
                <a:solidFill>
                  <a:srgbClr val="A37A38"/>
                </a:solidFill>
              </a:rPr>
              <a:t>IG</a:t>
            </a:r>
            <a:r>
              <a:rPr spc="-5" dirty="0">
                <a:solidFill>
                  <a:srgbClr val="A37A38"/>
                </a:solidFill>
              </a:rPr>
              <a:t>N</a:t>
            </a:r>
            <a:r>
              <a:rPr spc="-425" dirty="0">
                <a:solidFill>
                  <a:srgbClr val="A37A38"/>
                </a:solidFill>
              </a:rPr>
              <a:t> </a:t>
            </a:r>
            <a:r>
              <a:rPr spc="-95" dirty="0">
                <a:solidFill>
                  <a:srgbClr val="A37A38"/>
                </a:solidFill>
              </a:rPr>
              <a:t>AN</a:t>
            </a:r>
            <a:r>
              <a:rPr spc="-5" dirty="0">
                <a:solidFill>
                  <a:srgbClr val="A37A38"/>
                </a:solidFill>
              </a:rPr>
              <a:t>D</a:t>
            </a:r>
            <a:r>
              <a:rPr spc="-225" dirty="0">
                <a:solidFill>
                  <a:srgbClr val="A37A38"/>
                </a:solidFill>
              </a:rPr>
              <a:t> </a:t>
            </a:r>
            <a:r>
              <a:rPr spc="-100" dirty="0">
                <a:solidFill>
                  <a:srgbClr val="A37A38"/>
                </a:solidFill>
              </a:rPr>
              <a:t>C</a:t>
            </a:r>
            <a:r>
              <a:rPr spc="-95" dirty="0">
                <a:solidFill>
                  <a:srgbClr val="A37A38"/>
                </a:solidFill>
              </a:rPr>
              <a:t>ONDU</a:t>
            </a:r>
            <a:r>
              <a:rPr spc="-100" dirty="0">
                <a:solidFill>
                  <a:srgbClr val="A37A38"/>
                </a:solidFill>
              </a:rPr>
              <a:t>C</a:t>
            </a:r>
            <a:r>
              <a:rPr dirty="0">
                <a:solidFill>
                  <a:srgbClr val="A37A38"/>
                </a:solidFill>
              </a:rPr>
              <a:t>T</a:t>
            </a:r>
          </a:p>
          <a:p>
            <a:pPr marL="448945" algn="ctr">
              <a:lnSpc>
                <a:spcPct val="100000"/>
              </a:lnSpc>
              <a:tabLst>
                <a:tab pos="1211580" algn="l"/>
              </a:tabLst>
            </a:pPr>
            <a:r>
              <a:rPr spc="-50" dirty="0">
                <a:solidFill>
                  <a:srgbClr val="A37A38"/>
                </a:solidFill>
              </a:rPr>
              <a:t>OF	</a:t>
            </a:r>
            <a:r>
              <a:rPr spc="-80" dirty="0">
                <a:solidFill>
                  <a:srgbClr val="A37A38"/>
                </a:solidFill>
              </a:rPr>
              <a:t>STUDY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8819" y="1548955"/>
            <a:ext cx="7261225" cy="43434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8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Appropriateness</a:t>
            </a:r>
            <a:r>
              <a:rPr sz="24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study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design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Statistical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methodology</a:t>
            </a:r>
            <a:r>
              <a:rPr sz="24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including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sample</a:t>
            </a:r>
            <a:r>
              <a:rPr sz="24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size</a:t>
            </a:r>
            <a:r>
              <a:rPr sz="2400" spc="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calculation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vs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anticipated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benefits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participants.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Justification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Controls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used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Withdrawal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criteria</a:t>
            </a:r>
            <a:r>
              <a:rPr sz="2400" spc="-6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Criteria</a:t>
            </a:r>
            <a:r>
              <a:rPr sz="24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termination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trial</a:t>
            </a:r>
            <a:endParaRPr sz="2400">
              <a:latin typeface="Times New Roman"/>
              <a:cs typeface="Times New Roman"/>
            </a:endParaRPr>
          </a:p>
          <a:p>
            <a:pPr marL="241300" marR="53594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  <a:tab pos="497522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Adequacy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monitoring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auditing	the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conduct</a:t>
            </a:r>
            <a:r>
              <a:rPr sz="2400" spc="-6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research.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Site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facilities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handling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emergencies.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Reporting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Publication</a:t>
            </a:r>
            <a:r>
              <a:rPr sz="2400" spc="-6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issues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2842" y="269875"/>
            <a:ext cx="619188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6550" marR="5080" indent="-1594485">
              <a:lnSpc>
                <a:spcPct val="100000"/>
              </a:lnSpc>
              <a:spcBef>
                <a:spcPts val="100"/>
              </a:spcBef>
            </a:pPr>
            <a:r>
              <a:rPr spc="-100" dirty="0">
                <a:solidFill>
                  <a:srgbClr val="A9A47B"/>
                </a:solidFill>
              </a:rPr>
              <a:t>R</a:t>
            </a:r>
            <a:r>
              <a:rPr spc="-105" dirty="0">
                <a:solidFill>
                  <a:srgbClr val="A9A47B"/>
                </a:solidFill>
              </a:rPr>
              <a:t>E</a:t>
            </a:r>
            <a:r>
              <a:rPr spc="-100" dirty="0">
                <a:solidFill>
                  <a:srgbClr val="A9A47B"/>
                </a:solidFill>
              </a:rPr>
              <a:t>CR</a:t>
            </a:r>
            <a:r>
              <a:rPr spc="-95" dirty="0">
                <a:solidFill>
                  <a:srgbClr val="A9A47B"/>
                </a:solidFill>
              </a:rPr>
              <a:t>UI</a:t>
            </a:r>
            <a:r>
              <a:rPr spc="-105" dirty="0">
                <a:solidFill>
                  <a:srgbClr val="A9A47B"/>
                </a:solidFill>
              </a:rPr>
              <a:t>T</a:t>
            </a:r>
            <a:r>
              <a:rPr spc="-100" dirty="0">
                <a:solidFill>
                  <a:srgbClr val="A9A47B"/>
                </a:solidFill>
              </a:rPr>
              <a:t>M</a:t>
            </a:r>
            <a:r>
              <a:rPr spc="-105" dirty="0">
                <a:solidFill>
                  <a:srgbClr val="A9A47B"/>
                </a:solidFill>
              </a:rPr>
              <a:t>E</a:t>
            </a:r>
            <a:r>
              <a:rPr spc="-95" dirty="0">
                <a:solidFill>
                  <a:srgbClr val="A9A47B"/>
                </a:solidFill>
              </a:rPr>
              <a:t>N</a:t>
            </a:r>
            <a:r>
              <a:rPr dirty="0">
                <a:solidFill>
                  <a:srgbClr val="A9A47B"/>
                </a:solidFill>
              </a:rPr>
              <a:t>T</a:t>
            </a:r>
            <a:r>
              <a:rPr spc="-310" dirty="0">
                <a:solidFill>
                  <a:srgbClr val="A9A47B"/>
                </a:solidFill>
              </a:rPr>
              <a:t> </a:t>
            </a:r>
            <a:r>
              <a:rPr spc="-95" dirty="0">
                <a:solidFill>
                  <a:srgbClr val="A9A47B"/>
                </a:solidFill>
              </a:rPr>
              <a:t>O</a:t>
            </a:r>
            <a:r>
              <a:rPr spc="-5" dirty="0">
                <a:solidFill>
                  <a:srgbClr val="A9A47B"/>
                </a:solidFill>
              </a:rPr>
              <a:t>F</a:t>
            </a:r>
            <a:r>
              <a:rPr spc="-215" dirty="0">
                <a:solidFill>
                  <a:srgbClr val="A9A47B"/>
                </a:solidFill>
              </a:rPr>
              <a:t> </a:t>
            </a:r>
            <a:r>
              <a:rPr spc="-100" dirty="0">
                <a:solidFill>
                  <a:srgbClr val="A9A47B"/>
                </a:solidFill>
              </a:rPr>
              <a:t>R</a:t>
            </a:r>
            <a:r>
              <a:rPr spc="-105" dirty="0">
                <a:solidFill>
                  <a:srgbClr val="A9A47B"/>
                </a:solidFill>
              </a:rPr>
              <a:t>E</a:t>
            </a:r>
            <a:r>
              <a:rPr spc="-100" dirty="0">
                <a:solidFill>
                  <a:srgbClr val="A9A47B"/>
                </a:solidFill>
              </a:rPr>
              <a:t>S</a:t>
            </a:r>
            <a:r>
              <a:rPr spc="-105" dirty="0">
                <a:solidFill>
                  <a:srgbClr val="A9A47B"/>
                </a:solidFill>
              </a:rPr>
              <a:t>E</a:t>
            </a:r>
            <a:r>
              <a:rPr spc="-95" dirty="0">
                <a:solidFill>
                  <a:srgbClr val="A9A47B"/>
                </a:solidFill>
              </a:rPr>
              <a:t>A</a:t>
            </a:r>
            <a:r>
              <a:rPr spc="-100" dirty="0">
                <a:solidFill>
                  <a:srgbClr val="A9A47B"/>
                </a:solidFill>
              </a:rPr>
              <a:t>RC</a:t>
            </a:r>
            <a:r>
              <a:rPr spc="-5" dirty="0">
                <a:solidFill>
                  <a:srgbClr val="A9A47B"/>
                </a:solidFill>
              </a:rPr>
              <a:t>H  </a:t>
            </a:r>
            <a:r>
              <a:rPr spc="-165" dirty="0">
                <a:solidFill>
                  <a:srgbClr val="A9A47B"/>
                </a:solidFill>
              </a:rPr>
              <a:t>PARTICIPANTS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739849"/>
            <a:ext cx="720852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Study population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–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demographic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characteristics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Means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by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which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are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contacted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recruited.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1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Means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by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which full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information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conveyed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 their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representatives</a:t>
            </a:r>
            <a:endParaRPr sz="2400">
              <a:latin typeface="Times New Roman"/>
              <a:cs typeface="Times New Roman"/>
            </a:endParaRPr>
          </a:p>
          <a:p>
            <a:pPr marL="241935" marR="4117975" indent="-241935">
              <a:lnSpc>
                <a:spcPct val="170000"/>
              </a:lnSpc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Criteria</a:t>
            </a:r>
            <a:r>
              <a:rPr sz="2400" spc="-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recruitment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Inclusion criteria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Exclusion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criteria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4652" y="269875"/>
            <a:ext cx="57162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 marR="5080" indent="-163195">
              <a:lnSpc>
                <a:spcPct val="100000"/>
              </a:lnSpc>
              <a:spcBef>
                <a:spcPts val="100"/>
              </a:spcBef>
            </a:pPr>
            <a:r>
              <a:rPr spc="-100" dirty="0">
                <a:solidFill>
                  <a:srgbClr val="B7AD38"/>
                </a:solidFill>
              </a:rPr>
              <a:t>C</a:t>
            </a:r>
            <a:r>
              <a:rPr spc="-95" dirty="0">
                <a:solidFill>
                  <a:srgbClr val="B7AD38"/>
                </a:solidFill>
              </a:rPr>
              <a:t>A</a:t>
            </a:r>
            <a:r>
              <a:rPr spc="-100" dirty="0">
                <a:solidFill>
                  <a:srgbClr val="B7AD38"/>
                </a:solidFill>
              </a:rPr>
              <a:t>R</a:t>
            </a:r>
            <a:r>
              <a:rPr dirty="0">
                <a:solidFill>
                  <a:srgbClr val="B7AD38"/>
                </a:solidFill>
              </a:rPr>
              <a:t>E</a:t>
            </a:r>
            <a:r>
              <a:rPr spc="-415" dirty="0">
                <a:solidFill>
                  <a:srgbClr val="B7AD38"/>
                </a:solidFill>
              </a:rPr>
              <a:t> </a:t>
            </a:r>
            <a:r>
              <a:rPr spc="-95" dirty="0">
                <a:solidFill>
                  <a:srgbClr val="B7AD38"/>
                </a:solidFill>
              </a:rPr>
              <a:t>AN</a:t>
            </a:r>
            <a:r>
              <a:rPr spc="-5" dirty="0">
                <a:solidFill>
                  <a:srgbClr val="B7AD38"/>
                </a:solidFill>
              </a:rPr>
              <a:t>D</a:t>
            </a:r>
            <a:r>
              <a:rPr spc="-225" dirty="0">
                <a:solidFill>
                  <a:srgbClr val="B7AD38"/>
                </a:solidFill>
              </a:rPr>
              <a:t> </a:t>
            </a:r>
            <a:r>
              <a:rPr spc="-100" dirty="0">
                <a:solidFill>
                  <a:srgbClr val="B7AD38"/>
                </a:solidFill>
              </a:rPr>
              <a:t>PR</a:t>
            </a:r>
            <a:r>
              <a:rPr spc="-95" dirty="0">
                <a:solidFill>
                  <a:srgbClr val="B7AD38"/>
                </a:solidFill>
              </a:rPr>
              <a:t>O</a:t>
            </a:r>
            <a:r>
              <a:rPr spc="-105" dirty="0">
                <a:solidFill>
                  <a:srgbClr val="B7AD38"/>
                </a:solidFill>
              </a:rPr>
              <a:t>TE</a:t>
            </a:r>
            <a:r>
              <a:rPr spc="-100" dirty="0">
                <a:solidFill>
                  <a:srgbClr val="B7AD38"/>
                </a:solidFill>
              </a:rPr>
              <a:t>C</a:t>
            </a:r>
            <a:r>
              <a:rPr spc="-105" dirty="0">
                <a:solidFill>
                  <a:srgbClr val="B7AD38"/>
                </a:solidFill>
              </a:rPr>
              <a:t>T</a:t>
            </a:r>
            <a:r>
              <a:rPr spc="-95" dirty="0">
                <a:solidFill>
                  <a:srgbClr val="B7AD38"/>
                </a:solidFill>
              </a:rPr>
              <a:t>IO</a:t>
            </a:r>
            <a:r>
              <a:rPr spc="-5" dirty="0">
                <a:solidFill>
                  <a:srgbClr val="B7AD38"/>
                </a:solidFill>
              </a:rPr>
              <a:t>N</a:t>
            </a:r>
            <a:r>
              <a:rPr spc="-235" dirty="0">
                <a:solidFill>
                  <a:srgbClr val="B7AD38"/>
                </a:solidFill>
              </a:rPr>
              <a:t> </a:t>
            </a:r>
            <a:r>
              <a:rPr spc="-95" dirty="0">
                <a:solidFill>
                  <a:srgbClr val="B7AD38"/>
                </a:solidFill>
              </a:rPr>
              <a:t>O</a:t>
            </a:r>
            <a:r>
              <a:rPr spc="-5" dirty="0">
                <a:solidFill>
                  <a:srgbClr val="B7AD38"/>
                </a:solidFill>
              </a:rPr>
              <a:t>F  </a:t>
            </a:r>
            <a:r>
              <a:rPr spc="-100" dirty="0">
                <a:solidFill>
                  <a:srgbClr val="B7AD38"/>
                </a:solidFill>
              </a:rPr>
              <a:t>R</a:t>
            </a:r>
            <a:r>
              <a:rPr spc="-105" dirty="0">
                <a:solidFill>
                  <a:srgbClr val="B7AD38"/>
                </a:solidFill>
              </a:rPr>
              <a:t>E</a:t>
            </a:r>
            <a:r>
              <a:rPr spc="-100" dirty="0">
                <a:solidFill>
                  <a:srgbClr val="B7AD38"/>
                </a:solidFill>
              </a:rPr>
              <a:t>S</a:t>
            </a:r>
            <a:r>
              <a:rPr spc="-105" dirty="0">
                <a:solidFill>
                  <a:srgbClr val="B7AD38"/>
                </a:solidFill>
              </a:rPr>
              <a:t>E</a:t>
            </a:r>
            <a:r>
              <a:rPr spc="-95" dirty="0">
                <a:solidFill>
                  <a:srgbClr val="B7AD38"/>
                </a:solidFill>
              </a:rPr>
              <a:t>A</a:t>
            </a:r>
            <a:r>
              <a:rPr spc="-100" dirty="0">
                <a:solidFill>
                  <a:srgbClr val="B7AD38"/>
                </a:solidFill>
              </a:rPr>
              <a:t>RC</a:t>
            </a:r>
            <a:r>
              <a:rPr spc="-5" dirty="0">
                <a:solidFill>
                  <a:srgbClr val="B7AD38"/>
                </a:solidFill>
              </a:rPr>
              <a:t>H</a:t>
            </a:r>
            <a:r>
              <a:rPr spc="-225" dirty="0">
                <a:solidFill>
                  <a:srgbClr val="B7AD38"/>
                </a:solidFill>
              </a:rPr>
              <a:t> </a:t>
            </a:r>
            <a:r>
              <a:rPr spc="-434" dirty="0">
                <a:solidFill>
                  <a:srgbClr val="B7AD38"/>
                </a:solidFill>
              </a:rPr>
              <a:t>P</a:t>
            </a:r>
            <a:r>
              <a:rPr spc="-95" dirty="0">
                <a:solidFill>
                  <a:srgbClr val="B7AD38"/>
                </a:solidFill>
              </a:rPr>
              <a:t>A</a:t>
            </a:r>
            <a:r>
              <a:rPr spc="-315" dirty="0">
                <a:solidFill>
                  <a:srgbClr val="B7AD38"/>
                </a:solidFill>
              </a:rPr>
              <a:t>R</a:t>
            </a:r>
            <a:r>
              <a:rPr spc="-105" dirty="0">
                <a:solidFill>
                  <a:srgbClr val="B7AD38"/>
                </a:solidFill>
              </a:rPr>
              <a:t>T</a:t>
            </a:r>
            <a:r>
              <a:rPr spc="-95" dirty="0">
                <a:solidFill>
                  <a:srgbClr val="B7AD38"/>
                </a:solidFill>
              </a:rPr>
              <a:t>I</a:t>
            </a:r>
            <a:r>
              <a:rPr spc="-100" dirty="0">
                <a:solidFill>
                  <a:srgbClr val="B7AD38"/>
                </a:solidFill>
              </a:rPr>
              <a:t>C</a:t>
            </a:r>
            <a:r>
              <a:rPr spc="-95" dirty="0">
                <a:solidFill>
                  <a:srgbClr val="B7AD38"/>
                </a:solidFill>
              </a:rPr>
              <a:t>I</a:t>
            </a:r>
            <a:r>
              <a:rPr spc="-434" dirty="0">
                <a:solidFill>
                  <a:srgbClr val="B7AD38"/>
                </a:solidFill>
              </a:rPr>
              <a:t>P</a:t>
            </a:r>
            <a:r>
              <a:rPr spc="-95" dirty="0">
                <a:solidFill>
                  <a:srgbClr val="B7AD38"/>
                </a:solidFill>
              </a:rPr>
              <a:t>A</a:t>
            </a:r>
            <a:r>
              <a:rPr spc="-110" dirty="0">
                <a:solidFill>
                  <a:srgbClr val="B7AD38"/>
                </a:solidFill>
              </a:rPr>
              <a:t>N</a:t>
            </a:r>
            <a:r>
              <a:rPr spc="-105" dirty="0">
                <a:solidFill>
                  <a:srgbClr val="B7AD38"/>
                </a:solidFill>
              </a:rPr>
              <a:t>T</a:t>
            </a:r>
            <a:r>
              <a:rPr spc="-5" dirty="0">
                <a:solidFill>
                  <a:srgbClr val="B7AD38"/>
                </a:solidFill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465"/>
            <a:ext cx="7498080" cy="4782185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54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Suitability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investigator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qualifications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experience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5"/>
              </a:spcBef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proposed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study.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100"/>
              </a:lnSpc>
              <a:spcBef>
                <a:spcPts val="57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Medical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care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 be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provided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during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after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research.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Adequacy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supervision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Steps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taken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if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voluntarily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withdraw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from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study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Informed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consent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2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Insurance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indemnity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arrangements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544195"/>
            <a:ext cx="33464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IN</a:t>
            </a:r>
            <a:r>
              <a:rPr spc="-100" dirty="0"/>
              <a:t>T</a:t>
            </a:r>
            <a:r>
              <a:rPr spc="-95" dirty="0"/>
              <a:t>RODU</a:t>
            </a:r>
            <a:r>
              <a:rPr spc="-110" dirty="0"/>
              <a:t>C</a:t>
            </a:r>
            <a:r>
              <a:rPr spc="-100" dirty="0"/>
              <a:t>T</a:t>
            </a:r>
            <a:r>
              <a:rPr spc="-95" dirty="0"/>
              <a:t>I</a:t>
            </a:r>
            <a:r>
              <a:rPr spc="-110" dirty="0"/>
              <a:t>O</a:t>
            </a:r>
            <a:r>
              <a:rPr spc="-5" dirty="0"/>
              <a:t>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50100"/>
              </a:lnSpc>
              <a:spcBef>
                <a:spcPts val="100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/>
              <a:t>The ethical and scientific standards for carrying out </a:t>
            </a:r>
            <a:r>
              <a:rPr spc="-5" dirty="0"/>
              <a:t>biomedical </a:t>
            </a:r>
            <a:r>
              <a:rPr dirty="0"/>
              <a:t> research</a:t>
            </a:r>
            <a:r>
              <a:rPr spc="-30" dirty="0"/>
              <a:t> </a:t>
            </a:r>
            <a:r>
              <a:rPr dirty="0"/>
              <a:t>on </a:t>
            </a:r>
            <a:r>
              <a:rPr spc="-5" dirty="0"/>
              <a:t>human </a:t>
            </a:r>
            <a:r>
              <a:rPr dirty="0"/>
              <a:t>subjects</a:t>
            </a:r>
            <a:r>
              <a:rPr spc="-25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been</a:t>
            </a:r>
            <a:r>
              <a:rPr spc="-10" dirty="0"/>
              <a:t> </a:t>
            </a:r>
            <a:r>
              <a:rPr dirty="0"/>
              <a:t>developed</a:t>
            </a:r>
            <a:r>
              <a:rPr spc="-25" dirty="0"/>
              <a:t> </a:t>
            </a:r>
            <a:r>
              <a:rPr dirty="0"/>
              <a:t>and</a:t>
            </a:r>
            <a:r>
              <a:rPr spc="-5" dirty="0"/>
              <a:t> established </a:t>
            </a:r>
            <a:r>
              <a:rPr spc="-58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international</a:t>
            </a:r>
            <a:r>
              <a:rPr spc="-35" dirty="0"/>
              <a:t> </a:t>
            </a:r>
            <a:r>
              <a:rPr dirty="0"/>
              <a:t>guidelines,</a:t>
            </a:r>
            <a:r>
              <a:rPr spc="-45" dirty="0"/>
              <a:t> </a:t>
            </a:r>
            <a:r>
              <a:rPr dirty="0"/>
              <a:t>including</a:t>
            </a: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858156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dirty="0">
                <a:solidFill>
                  <a:srgbClr val="00AF50"/>
                </a:solidFill>
              </a:rPr>
              <a:t>Declaration</a:t>
            </a:r>
            <a:r>
              <a:rPr spc="-6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of</a:t>
            </a:r>
            <a:r>
              <a:rPr spc="-2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Helsinki,</a:t>
            </a:r>
          </a:p>
          <a:p>
            <a:pPr marL="241300" marR="1062990" indent="-228600">
              <a:lnSpc>
                <a:spcPct val="15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dirty="0">
                <a:solidFill>
                  <a:srgbClr val="00AF50"/>
                </a:solidFill>
              </a:rPr>
              <a:t>CIOMS-International</a:t>
            </a:r>
            <a:r>
              <a:rPr spc="-60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Ethical</a:t>
            </a:r>
            <a:r>
              <a:rPr spc="-50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Guidelines</a:t>
            </a:r>
            <a:r>
              <a:rPr spc="-3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for</a:t>
            </a:r>
            <a:r>
              <a:rPr spc="-15" dirty="0">
                <a:solidFill>
                  <a:srgbClr val="00AF50"/>
                </a:solidFill>
              </a:rPr>
              <a:t> </a:t>
            </a:r>
            <a:r>
              <a:rPr spc="-5" dirty="0">
                <a:solidFill>
                  <a:srgbClr val="00AF50"/>
                </a:solidFill>
              </a:rPr>
              <a:t>Biomedical </a:t>
            </a:r>
            <a:r>
              <a:rPr spc="-58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Research</a:t>
            </a:r>
            <a:r>
              <a:rPr spc="-30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Involving</a:t>
            </a:r>
            <a:r>
              <a:rPr spc="-25" dirty="0">
                <a:solidFill>
                  <a:srgbClr val="00AF50"/>
                </a:solidFill>
              </a:rPr>
              <a:t> </a:t>
            </a:r>
            <a:r>
              <a:rPr spc="-5" dirty="0">
                <a:solidFill>
                  <a:srgbClr val="00AF50"/>
                </a:solidFill>
              </a:rPr>
              <a:t>Human</a:t>
            </a:r>
            <a:r>
              <a:rPr spc="20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Subjects,</a:t>
            </a:r>
            <a:r>
              <a:rPr spc="-2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and</a:t>
            </a: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pc="-10" dirty="0">
                <a:solidFill>
                  <a:srgbClr val="00AF50"/>
                </a:solidFill>
              </a:rPr>
              <a:t>WHO</a:t>
            </a:r>
            <a:r>
              <a:rPr spc="10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and</a:t>
            </a:r>
            <a:r>
              <a:rPr spc="-5" dirty="0">
                <a:solidFill>
                  <a:srgbClr val="00AF50"/>
                </a:solidFill>
              </a:rPr>
              <a:t> ICH</a:t>
            </a:r>
            <a:r>
              <a:rPr spc="-1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Guidelines</a:t>
            </a:r>
            <a:r>
              <a:rPr spc="-2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for</a:t>
            </a:r>
            <a:r>
              <a:rPr spc="-5" dirty="0">
                <a:solidFill>
                  <a:srgbClr val="00AF50"/>
                </a:solidFill>
              </a:rPr>
              <a:t> Good</a:t>
            </a:r>
            <a:r>
              <a:rPr dirty="0">
                <a:solidFill>
                  <a:srgbClr val="00AF50"/>
                </a:solidFill>
              </a:rPr>
              <a:t> Clinical</a:t>
            </a:r>
            <a:r>
              <a:rPr spc="-45" dirty="0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Practice.</a:t>
            </a: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dirty="0">
                <a:solidFill>
                  <a:srgbClr val="006FC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802" y="269875"/>
            <a:ext cx="67811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85775">
              <a:lnSpc>
                <a:spcPct val="100000"/>
              </a:lnSpc>
              <a:spcBef>
                <a:spcPts val="100"/>
              </a:spcBef>
            </a:pPr>
            <a:r>
              <a:rPr spc="-100" dirty="0">
                <a:solidFill>
                  <a:srgbClr val="A9A47B"/>
                </a:solidFill>
              </a:rPr>
              <a:t>PR</a:t>
            </a:r>
            <a:r>
              <a:rPr spc="-95" dirty="0">
                <a:solidFill>
                  <a:srgbClr val="A9A47B"/>
                </a:solidFill>
              </a:rPr>
              <a:t>O</a:t>
            </a:r>
            <a:r>
              <a:rPr spc="-105" dirty="0">
                <a:solidFill>
                  <a:srgbClr val="A9A47B"/>
                </a:solidFill>
              </a:rPr>
              <a:t>TE</a:t>
            </a:r>
            <a:r>
              <a:rPr spc="-100" dirty="0">
                <a:solidFill>
                  <a:srgbClr val="A9A47B"/>
                </a:solidFill>
              </a:rPr>
              <a:t>C</a:t>
            </a:r>
            <a:r>
              <a:rPr spc="-105" dirty="0">
                <a:solidFill>
                  <a:srgbClr val="A9A47B"/>
                </a:solidFill>
              </a:rPr>
              <a:t>T</a:t>
            </a:r>
            <a:r>
              <a:rPr spc="-95" dirty="0">
                <a:solidFill>
                  <a:srgbClr val="A9A47B"/>
                </a:solidFill>
              </a:rPr>
              <a:t>IO</a:t>
            </a:r>
            <a:r>
              <a:rPr spc="-5" dirty="0">
                <a:solidFill>
                  <a:srgbClr val="A9A47B"/>
                </a:solidFill>
              </a:rPr>
              <a:t>N</a:t>
            </a:r>
            <a:r>
              <a:rPr spc="-240" dirty="0">
                <a:solidFill>
                  <a:srgbClr val="A9A47B"/>
                </a:solidFill>
              </a:rPr>
              <a:t> </a:t>
            </a:r>
            <a:r>
              <a:rPr spc="-95" dirty="0">
                <a:solidFill>
                  <a:srgbClr val="A9A47B"/>
                </a:solidFill>
              </a:rPr>
              <a:t>O</a:t>
            </a:r>
            <a:r>
              <a:rPr spc="-5" dirty="0">
                <a:solidFill>
                  <a:srgbClr val="A9A47B"/>
                </a:solidFill>
              </a:rPr>
              <a:t>F</a:t>
            </a:r>
            <a:r>
              <a:rPr spc="-215" dirty="0">
                <a:solidFill>
                  <a:srgbClr val="A9A47B"/>
                </a:solidFill>
              </a:rPr>
              <a:t> </a:t>
            </a:r>
            <a:r>
              <a:rPr spc="-100" dirty="0">
                <a:solidFill>
                  <a:srgbClr val="A9A47B"/>
                </a:solidFill>
              </a:rPr>
              <a:t>R</a:t>
            </a:r>
            <a:r>
              <a:rPr spc="-105" dirty="0">
                <a:solidFill>
                  <a:srgbClr val="A9A47B"/>
                </a:solidFill>
              </a:rPr>
              <a:t>E</a:t>
            </a:r>
            <a:r>
              <a:rPr spc="-100" dirty="0">
                <a:solidFill>
                  <a:srgbClr val="A9A47B"/>
                </a:solidFill>
              </a:rPr>
              <a:t>S</a:t>
            </a:r>
            <a:r>
              <a:rPr spc="-105" dirty="0">
                <a:solidFill>
                  <a:srgbClr val="A9A47B"/>
                </a:solidFill>
              </a:rPr>
              <a:t>E</a:t>
            </a:r>
            <a:r>
              <a:rPr spc="-95" dirty="0">
                <a:solidFill>
                  <a:srgbClr val="A9A47B"/>
                </a:solidFill>
              </a:rPr>
              <a:t>A</a:t>
            </a:r>
            <a:r>
              <a:rPr spc="-100" dirty="0">
                <a:solidFill>
                  <a:srgbClr val="A9A47B"/>
                </a:solidFill>
              </a:rPr>
              <a:t>RC</a:t>
            </a:r>
            <a:r>
              <a:rPr spc="-5" dirty="0">
                <a:solidFill>
                  <a:srgbClr val="A9A47B"/>
                </a:solidFill>
              </a:rPr>
              <a:t>H  </a:t>
            </a:r>
            <a:r>
              <a:rPr spc="-434" dirty="0">
                <a:solidFill>
                  <a:srgbClr val="A9A47B"/>
                </a:solidFill>
              </a:rPr>
              <a:t>P</a:t>
            </a:r>
            <a:r>
              <a:rPr spc="-95" dirty="0">
                <a:solidFill>
                  <a:srgbClr val="A9A47B"/>
                </a:solidFill>
              </a:rPr>
              <a:t>A</a:t>
            </a:r>
            <a:r>
              <a:rPr spc="-315" dirty="0">
                <a:solidFill>
                  <a:srgbClr val="A9A47B"/>
                </a:solidFill>
              </a:rPr>
              <a:t>R</a:t>
            </a:r>
            <a:r>
              <a:rPr spc="-105" dirty="0">
                <a:solidFill>
                  <a:srgbClr val="A9A47B"/>
                </a:solidFill>
              </a:rPr>
              <a:t>T</a:t>
            </a:r>
            <a:r>
              <a:rPr spc="-95" dirty="0">
                <a:solidFill>
                  <a:srgbClr val="A9A47B"/>
                </a:solidFill>
              </a:rPr>
              <a:t>I</a:t>
            </a:r>
            <a:r>
              <a:rPr spc="-100" dirty="0">
                <a:solidFill>
                  <a:srgbClr val="A9A47B"/>
                </a:solidFill>
              </a:rPr>
              <a:t>C</a:t>
            </a:r>
            <a:r>
              <a:rPr spc="-95" dirty="0">
                <a:solidFill>
                  <a:srgbClr val="A9A47B"/>
                </a:solidFill>
              </a:rPr>
              <a:t>I</a:t>
            </a:r>
            <a:r>
              <a:rPr spc="-434" dirty="0">
                <a:solidFill>
                  <a:srgbClr val="A9A47B"/>
                </a:solidFill>
              </a:rPr>
              <a:t>P</a:t>
            </a:r>
            <a:r>
              <a:rPr spc="-95" dirty="0">
                <a:solidFill>
                  <a:srgbClr val="A9A47B"/>
                </a:solidFill>
              </a:rPr>
              <a:t>A</a:t>
            </a:r>
            <a:r>
              <a:rPr spc="-110" dirty="0">
                <a:solidFill>
                  <a:srgbClr val="A9A47B"/>
                </a:solidFill>
              </a:rPr>
              <a:t>N</a:t>
            </a:r>
            <a:r>
              <a:rPr dirty="0">
                <a:solidFill>
                  <a:srgbClr val="A9A47B"/>
                </a:solidFill>
              </a:rPr>
              <a:t>T</a:t>
            </a:r>
            <a:r>
              <a:rPr spc="-295" dirty="0">
                <a:solidFill>
                  <a:srgbClr val="A9A47B"/>
                </a:solidFill>
              </a:rPr>
              <a:t> </a:t>
            </a:r>
            <a:r>
              <a:rPr spc="-100" dirty="0">
                <a:solidFill>
                  <a:srgbClr val="A9A47B"/>
                </a:solidFill>
              </a:rPr>
              <a:t>C</a:t>
            </a:r>
            <a:r>
              <a:rPr spc="-95" dirty="0">
                <a:solidFill>
                  <a:srgbClr val="A9A47B"/>
                </a:solidFill>
              </a:rPr>
              <a:t>ON</a:t>
            </a:r>
            <a:r>
              <a:rPr spc="-100" dirty="0">
                <a:solidFill>
                  <a:srgbClr val="A9A47B"/>
                </a:solidFill>
              </a:rPr>
              <a:t>F</a:t>
            </a:r>
            <a:r>
              <a:rPr spc="-95" dirty="0">
                <a:solidFill>
                  <a:srgbClr val="A9A47B"/>
                </a:solidFill>
              </a:rPr>
              <a:t>I</a:t>
            </a:r>
            <a:r>
              <a:rPr spc="-110" dirty="0">
                <a:solidFill>
                  <a:srgbClr val="A9A47B"/>
                </a:solidFill>
              </a:rPr>
              <a:t>D</a:t>
            </a:r>
            <a:r>
              <a:rPr spc="-105" dirty="0">
                <a:solidFill>
                  <a:srgbClr val="A9A47B"/>
                </a:solidFill>
              </a:rPr>
              <a:t>E</a:t>
            </a:r>
            <a:r>
              <a:rPr spc="-95" dirty="0">
                <a:solidFill>
                  <a:srgbClr val="A9A47B"/>
                </a:solidFill>
              </a:rPr>
              <a:t>N</a:t>
            </a:r>
            <a:r>
              <a:rPr spc="-105" dirty="0">
                <a:solidFill>
                  <a:srgbClr val="A9A47B"/>
                </a:solidFill>
              </a:rPr>
              <a:t>T</a:t>
            </a:r>
            <a:r>
              <a:rPr spc="-110" dirty="0">
                <a:solidFill>
                  <a:srgbClr val="A9A47B"/>
                </a:solidFill>
              </a:rPr>
              <a:t>I</a:t>
            </a:r>
            <a:r>
              <a:rPr spc="-95" dirty="0">
                <a:solidFill>
                  <a:srgbClr val="A9A47B"/>
                </a:solidFill>
              </a:rPr>
              <a:t>A</a:t>
            </a:r>
            <a:r>
              <a:rPr spc="-105" dirty="0">
                <a:solidFill>
                  <a:srgbClr val="A9A47B"/>
                </a:solidFill>
              </a:rPr>
              <a:t>L</a:t>
            </a:r>
            <a:r>
              <a:rPr spc="-110" dirty="0">
                <a:solidFill>
                  <a:srgbClr val="A9A47B"/>
                </a:solidFill>
              </a:rPr>
              <a:t>I</a:t>
            </a:r>
            <a:r>
              <a:rPr spc="-105" dirty="0">
                <a:solidFill>
                  <a:srgbClr val="A9A47B"/>
                </a:solidFill>
              </a:rPr>
              <a:t>T</a:t>
            </a:r>
            <a:r>
              <a:rPr spc="-5" dirty="0">
                <a:solidFill>
                  <a:srgbClr val="A9A47B"/>
                </a:solidFill>
              </a:rPr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465"/>
            <a:ext cx="7222490" cy="2843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37160" indent="-229235">
              <a:lnSpc>
                <a:spcPct val="150100"/>
              </a:lnSpc>
              <a:spcBef>
                <a:spcPts val="10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Description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who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will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have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access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personal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data of research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including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records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biological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samples.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Measures taken to ensure the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confidentiality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security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personal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concerning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5014" y="544195"/>
            <a:ext cx="6435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>
                <a:solidFill>
                  <a:srgbClr val="A37A38"/>
                </a:solidFill>
              </a:rPr>
              <a:t>IN</a:t>
            </a:r>
            <a:r>
              <a:rPr spc="-100" dirty="0">
                <a:solidFill>
                  <a:srgbClr val="A37A38"/>
                </a:solidFill>
              </a:rPr>
              <a:t>F</a:t>
            </a:r>
            <a:r>
              <a:rPr spc="-95" dirty="0">
                <a:solidFill>
                  <a:srgbClr val="A37A38"/>
                </a:solidFill>
              </a:rPr>
              <a:t>O</a:t>
            </a:r>
            <a:r>
              <a:rPr spc="-100" dirty="0">
                <a:solidFill>
                  <a:srgbClr val="A37A38"/>
                </a:solidFill>
              </a:rPr>
              <a:t>RM</a:t>
            </a:r>
            <a:r>
              <a:rPr spc="-105" dirty="0">
                <a:solidFill>
                  <a:srgbClr val="A37A38"/>
                </a:solidFill>
              </a:rPr>
              <a:t>E</a:t>
            </a:r>
            <a:r>
              <a:rPr spc="-5" dirty="0">
                <a:solidFill>
                  <a:srgbClr val="A37A38"/>
                </a:solidFill>
              </a:rPr>
              <a:t>D</a:t>
            </a:r>
            <a:r>
              <a:rPr spc="-240" dirty="0">
                <a:solidFill>
                  <a:srgbClr val="A37A38"/>
                </a:solidFill>
              </a:rPr>
              <a:t> </a:t>
            </a:r>
            <a:r>
              <a:rPr spc="-100" dirty="0">
                <a:solidFill>
                  <a:srgbClr val="A37A38"/>
                </a:solidFill>
              </a:rPr>
              <a:t>C</a:t>
            </a:r>
            <a:r>
              <a:rPr spc="-95" dirty="0">
                <a:solidFill>
                  <a:srgbClr val="A37A38"/>
                </a:solidFill>
              </a:rPr>
              <a:t>ON</a:t>
            </a:r>
            <a:r>
              <a:rPr spc="-100" dirty="0">
                <a:solidFill>
                  <a:srgbClr val="A37A38"/>
                </a:solidFill>
              </a:rPr>
              <a:t>S</a:t>
            </a:r>
            <a:r>
              <a:rPr spc="-105" dirty="0">
                <a:solidFill>
                  <a:srgbClr val="A37A38"/>
                </a:solidFill>
              </a:rPr>
              <a:t>E</a:t>
            </a:r>
            <a:r>
              <a:rPr spc="-95" dirty="0">
                <a:solidFill>
                  <a:srgbClr val="A37A38"/>
                </a:solidFill>
              </a:rPr>
              <a:t>N</a:t>
            </a:r>
            <a:r>
              <a:rPr dirty="0">
                <a:solidFill>
                  <a:srgbClr val="A37A38"/>
                </a:solidFill>
              </a:rPr>
              <a:t>T</a:t>
            </a:r>
            <a:r>
              <a:rPr spc="-310" dirty="0">
                <a:solidFill>
                  <a:srgbClr val="A37A38"/>
                </a:solidFill>
              </a:rPr>
              <a:t> </a:t>
            </a:r>
            <a:r>
              <a:rPr spc="-100" dirty="0">
                <a:solidFill>
                  <a:srgbClr val="A37A38"/>
                </a:solidFill>
              </a:rPr>
              <a:t>PR</a:t>
            </a:r>
            <a:r>
              <a:rPr spc="-95" dirty="0">
                <a:solidFill>
                  <a:srgbClr val="A37A38"/>
                </a:solidFill>
              </a:rPr>
              <a:t>O</a:t>
            </a:r>
            <a:r>
              <a:rPr spc="-100" dirty="0">
                <a:solidFill>
                  <a:srgbClr val="A37A38"/>
                </a:solidFill>
              </a:rPr>
              <a:t>C</a:t>
            </a:r>
            <a:r>
              <a:rPr spc="-105" dirty="0">
                <a:solidFill>
                  <a:srgbClr val="A37A38"/>
                </a:solidFill>
              </a:rPr>
              <a:t>E</a:t>
            </a:r>
            <a:r>
              <a:rPr spc="-100" dirty="0">
                <a:solidFill>
                  <a:srgbClr val="A37A38"/>
                </a:solidFill>
              </a:rPr>
              <a:t>S</a:t>
            </a:r>
            <a:r>
              <a:rPr spc="-5" dirty="0">
                <a:solidFill>
                  <a:srgbClr val="A37A38"/>
                </a:solidFill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8819" y="1099692"/>
            <a:ext cx="7750175" cy="518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9235">
              <a:lnSpc>
                <a:spcPct val="150100"/>
              </a:lnSpc>
              <a:spcBef>
                <a:spcPts val="10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Adequacy,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completeness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understandability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written and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oral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given to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 their legal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representatives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Clear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justification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intention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include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individuals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who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cannot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consent</a:t>
            </a:r>
            <a:endParaRPr sz="2400">
              <a:latin typeface="Times New Roman"/>
              <a:cs typeface="Times New Roman"/>
            </a:endParaRPr>
          </a:p>
          <a:p>
            <a:pPr marL="241300" marR="87630" indent="-229235">
              <a:lnSpc>
                <a:spcPct val="150000"/>
              </a:lnSpc>
              <a:spcBef>
                <a:spcPts val="58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Assurance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that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will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receive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any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new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that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becomes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available</a:t>
            </a:r>
            <a:endParaRPr sz="2400">
              <a:latin typeface="Times New Roman"/>
              <a:cs typeface="Times New Roman"/>
            </a:endParaRPr>
          </a:p>
          <a:p>
            <a:pPr marL="241300" marR="603250" indent="-229235">
              <a:lnSpc>
                <a:spcPct val="15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Contact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details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persons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whom the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need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contact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 any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complaints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 queries.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D</a:t>
            </a:r>
            <a:r>
              <a:rPr spc="-105" dirty="0"/>
              <a:t>E</a:t>
            </a:r>
            <a:r>
              <a:rPr spc="-100" dirty="0"/>
              <a:t>C</a:t>
            </a:r>
            <a:r>
              <a:rPr spc="-95" dirty="0"/>
              <a:t>I</a:t>
            </a:r>
            <a:r>
              <a:rPr spc="-100" dirty="0"/>
              <a:t>S</a:t>
            </a:r>
            <a:r>
              <a:rPr spc="-95" dirty="0"/>
              <a:t>IO</a:t>
            </a:r>
            <a:r>
              <a:rPr spc="-5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024360"/>
            <a:ext cx="7339965" cy="5732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marR="140970" indent="-229235">
              <a:lnSpc>
                <a:spcPct val="150100"/>
              </a:lnSpc>
              <a:spcBef>
                <a:spcPts val="90"/>
              </a:spcBef>
              <a:buClr>
                <a:srgbClr val="A9A47B"/>
              </a:buClr>
              <a:buSzPct val="95833"/>
              <a:buFont typeface="Wingdings"/>
              <a:buChar char=""/>
              <a:tabLst>
                <a:tab pos="255904" algn="l"/>
                <a:tab pos="1666239" algn="l"/>
              </a:tabLst>
            </a:pP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Out</a:t>
            </a:r>
            <a:r>
              <a:rPr sz="2400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right</a:t>
            </a:r>
            <a:r>
              <a:rPr sz="2400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approval</a:t>
            </a:r>
            <a:r>
              <a:rPr sz="240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(at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most,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only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very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minor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changes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are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suggested.	The application contained all necessary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information.)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Approval with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modifications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(there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enough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 </a:t>
            </a:r>
            <a:r>
              <a:rPr sz="2400" spc="-59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judge</a:t>
            </a:r>
            <a:r>
              <a:rPr sz="2400" spc="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study,</a:t>
            </a:r>
            <a:r>
              <a:rPr sz="2400" spc="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but</a:t>
            </a:r>
            <a:r>
              <a:rPr sz="2400" spc="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clarification</a:t>
            </a:r>
            <a:r>
              <a:rPr sz="2400" spc="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</a:t>
            </a:r>
            <a:r>
              <a:rPr sz="2400" spc="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changes</a:t>
            </a:r>
            <a:r>
              <a:rPr sz="2400" spc="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are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needed)</a:t>
            </a:r>
            <a:endParaRPr sz="2400">
              <a:latin typeface="Times New Roman"/>
              <a:cs typeface="Times New Roman"/>
            </a:endParaRPr>
          </a:p>
          <a:p>
            <a:pPr marL="331470" indent="-31940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"/>
              <a:tabLst>
                <a:tab pos="332105" algn="l"/>
              </a:tabLst>
            </a:pP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Resubmit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with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more information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(there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not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enough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information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judge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application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appropriately</a:t>
            </a:r>
            <a:endParaRPr sz="2400">
              <a:latin typeface="Times New Roman"/>
              <a:cs typeface="Times New Roman"/>
            </a:endParaRPr>
          </a:p>
          <a:p>
            <a:pPr marL="241300" marR="242570" indent="-229235">
              <a:lnSpc>
                <a:spcPct val="1501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Outright</a:t>
            </a:r>
            <a:r>
              <a:rPr sz="2400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disapproval</a:t>
            </a:r>
            <a:r>
              <a:rPr sz="2400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(there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no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way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researcher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can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ethically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do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study)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9638" y="544195"/>
            <a:ext cx="2134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C00000"/>
                </a:solidFill>
              </a:rPr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8580" y="1739849"/>
            <a:ext cx="7050405" cy="4599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3070" indent="-343535">
              <a:lnSpc>
                <a:spcPct val="100000"/>
              </a:lnSpc>
              <a:spcBef>
                <a:spcPts val="100"/>
              </a:spcBef>
              <a:buClr>
                <a:srgbClr val="660066"/>
              </a:buClr>
              <a:buSzPct val="85416"/>
              <a:buFont typeface="Wingdings"/>
              <a:buChar char=""/>
              <a:tabLst>
                <a:tab pos="433070" algn="l"/>
                <a:tab pos="43370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Constitution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&amp;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composition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IEC.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2020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316865" algn="l"/>
                <a:tab pos="317500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CV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all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members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&amp;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records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training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14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SOPs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IEC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20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National</a:t>
            </a:r>
            <a:r>
              <a:rPr sz="24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&amp;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International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guidelines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14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Copies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protocol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submitted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50000"/>
              </a:lnSpc>
              <a:spcBef>
                <a:spcPts val="580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All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correspondence with IEC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members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Investigators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regarding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application,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decision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follow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up.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436" y="948160"/>
            <a:ext cx="7306309" cy="2366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50000"/>
              </a:lnSpc>
              <a:spcBef>
                <a:spcPts val="95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935" algn="l"/>
                <a:tab pos="1365885" algn="l"/>
                <a:tab pos="1797050" algn="l"/>
                <a:tab pos="2279015" algn="l"/>
                <a:tab pos="2946400" algn="l"/>
                <a:tab pos="4222750" algn="l"/>
                <a:tab pos="4838065" algn="l"/>
                <a:tab pos="6015355" algn="l"/>
                <a:tab pos="698754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Agenda	of	all	IEC	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eetings	and	Minu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tes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	signed	by  chairperson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20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Copies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decisions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communicated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applicants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2014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Notifications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issued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premature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termination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study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15021" y="4166996"/>
            <a:ext cx="582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af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4436" y="3545204"/>
            <a:ext cx="6370320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Final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report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study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000"/>
              </a:lnSpc>
              <a:spcBef>
                <a:spcPts val="575"/>
              </a:spcBef>
              <a:buClr>
                <a:srgbClr val="000066"/>
              </a:buClr>
              <a:buSzPct val="85416"/>
              <a:buFont typeface="Wingdings"/>
              <a:buChar char=""/>
              <a:tabLst>
                <a:tab pos="241935" algn="l"/>
                <a:tab pos="1006475" algn="l"/>
                <a:tab pos="2275840" algn="l"/>
                <a:tab pos="3242310" algn="l"/>
                <a:tab pos="3905250" algn="l"/>
                <a:tab pos="500570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All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	rec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o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rds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m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ust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	be	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saf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ly	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ain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t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ed 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completion/termination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study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3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years.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3290" y="43383"/>
            <a:ext cx="16205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5" dirty="0">
                <a:latin typeface="Cambria"/>
                <a:cs typeface="Cambria"/>
              </a:rPr>
              <a:t>R</a:t>
            </a:r>
            <a:r>
              <a:rPr spc="-95" dirty="0">
                <a:latin typeface="Cambria"/>
                <a:cs typeface="Cambria"/>
              </a:rPr>
              <a:t>E</a:t>
            </a:r>
            <a:r>
              <a:rPr spc="-100" dirty="0">
                <a:latin typeface="Cambria"/>
                <a:cs typeface="Cambria"/>
              </a:rPr>
              <a:t>V</a:t>
            </a:r>
            <a:r>
              <a:rPr spc="-105" dirty="0">
                <a:latin typeface="Cambria"/>
                <a:cs typeface="Cambria"/>
              </a:rPr>
              <a:t>I</a:t>
            </a:r>
            <a:r>
              <a:rPr spc="-95" dirty="0">
                <a:latin typeface="Cambria"/>
                <a:cs typeface="Cambria"/>
              </a:rPr>
              <a:t>E</a:t>
            </a:r>
            <a:r>
              <a:rPr dirty="0">
                <a:latin typeface="Cambria"/>
                <a:cs typeface="Cambria"/>
              </a:rPr>
              <a:t>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620" y="673353"/>
            <a:ext cx="7899400" cy="624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Periodic</a:t>
            </a:r>
            <a:r>
              <a:rPr sz="2400" b="1" spc="-7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Review:</a:t>
            </a:r>
            <a:endParaRPr sz="2400">
              <a:latin typeface="Times New Roman"/>
              <a:cs typeface="Times New Roman"/>
            </a:endParaRPr>
          </a:p>
          <a:p>
            <a:pPr marL="241300" marR="219075" indent="-228600">
              <a:lnSpc>
                <a:spcPct val="150100"/>
              </a:lnSpc>
              <a:spcBef>
                <a:spcPts val="570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Ongoing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reviewed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at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regular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intervals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six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months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year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Continuing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Review: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5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IEC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has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responsibility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continue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reviewing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approved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projects for continuation,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new information,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adverse event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monitoring,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follow up.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Interim</a:t>
            </a:r>
            <a:r>
              <a:rPr sz="2400" b="1" spc="-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Review:</a:t>
            </a:r>
            <a:endParaRPr sz="2400">
              <a:latin typeface="Times New Roman"/>
              <a:cs typeface="Times New Roman"/>
            </a:endParaRPr>
          </a:p>
          <a:p>
            <a:pPr marL="241300" marR="7620" indent="-228600">
              <a:lnSpc>
                <a:spcPct val="150000"/>
              </a:lnSpc>
              <a:spcBef>
                <a:spcPts val="575"/>
              </a:spcBef>
              <a:buClr>
                <a:srgbClr val="A9A47B"/>
              </a:buClr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Interim Review – decide special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circumstances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by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sub-committee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–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re-examination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proposal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already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examined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by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IEC.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994" y="506095"/>
            <a:ext cx="5268595" cy="650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100" spc="-125" dirty="0">
                <a:latin typeface="Cambria"/>
                <a:cs typeface="Cambria"/>
              </a:rPr>
              <a:t>C</a:t>
            </a:r>
            <a:r>
              <a:rPr sz="4100" spc="-100" dirty="0">
                <a:latin typeface="Cambria"/>
                <a:cs typeface="Cambria"/>
              </a:rPr>
              <a:t>O</a:t>
            </a:r>
            <a:r>
              <a:rPr sz="4100" spc="-95" dirty="0">
                <a:latin typeface="Cambria"/>
                <a:cs typeface="Cambria"/>
              </a:rPr>
              <a:t>N</a:t>
            </a:r>
            <a:r>
              <a:rPr sz="4100" spc="-90" dirty="0">
                <a:latin typeface="Cambria"/>
                <a:cs typeface="Cambria"/>
              </a:rPr>
              <a:t>FL</a:t>
            </a:r>
            <a:r>
              <a:rPr sz="4100" spc="-110" dirty="0">
                <a:latin typeface="Cambria"/>
                <a:cs typeface="Cambria"/>
              </a:rPr>
              <a:t>I</a:t>
            </a:r>
            <a:r>
              <a:rPr sz="4100" spc="-100" dirty="0">
                <a:latin typeface="Cambria"/>
                <a:cs typeface="Cambria"/>
              </a:rPr>
              <a:t>C</a:t>
            </a:r>
            <a:r>
              <a:rPr sz="4100" dirty="0">
                <a:latin typeface="Cambria"/>
                <a:cs typeface="Cambria"/>
              </a:rPr>
              <a:t>T</a:t>
            </a:r>
            <a:r>
              <a:rPr sz="4100" spc="-240" dirty="0">
                <a:latin typeface="Cambria"/>
                <a:cs typeface="Cambria"/>
              </a:rPr>
              <a:t> </a:t>
            </a:r>
            <a:r>
              <a:rPr sz="4100" spc="-100" dirty="0">
                <a:latin typeface="Cambria"/>
                <a:cs typeface="Cambria"/>
              </a:rPr>
              <a:t>O</a:t>
            </a:r>
            <a:r>
              <a:rPr sz="4100" dirty="0">
                <a:latin typeface="Cambria"/>
                <a:cs typeface="Cambria"/>
              </a:rPr>
              <a:t>F</a:t>
            </a:r>
            <a:r>
              <a:rPr sz="4100" spc="-215" dirty="0">
                <a:latin typeface="Cambria"/>
                <a:cs typeface="Cambria"/>
              </a:rPr>
              <a:t> </a:t>
            </a:r>
            <a:r>
              <a:rPr sz="4100" spc="-100" dirty="0">
                <a:latin typeface="Cambria"/>
                <a:cs typeface="Cambria"/>
              </a:rPr>
              <a:t>I</a:t>
            </a:r>
            <a:r>
              <a:rPr sz="4100" spc="-95" dirty="0">
                <a:latin typeface="Cambria"/>
                <a:cs typeface="Cambria"/>
              </a:rPr>
              <a:t>N</a:t>
            </a:r>
            <a:r>
              <a:rPr sz="4100" spc="-90" dirty="0">
                <a:latin typeface="Cambria"/>
                <a:cs typeface="Cambria"/>
              </a:rPr>
              <a:t>T</a:t>
            </a:r>
            <a:r>
              <a:rPr sz="4100" spc="-105" dirty="0">
                <a:latin typeface="Cambria"/>
                <a:cs typeface="Cambria"/>
              </a:rPr>
              <a:t>E</a:t>
            </a:r>
            <a:r>
              <a:rPr sz="4100" spc="-100" dirty="0">
                <a:latin typeface="Cambria"/>
                <a:cs typeface="Cambria"/>
              </a:rPr>
              <a:t>R</a:t>
            </a:r>
            <a:r>
              <a:rPr sz="4100" spc="-95" dirty="0">
                <a:latin typeface="Cambria"/>
                <a:cs typeface="Cambria"/>
              </a:rPr>
              <a:t>E</a:t>
            </a:r>
            <a:r>
              <a:rPr sz="4100" spc="-150" dirty="0">
                <a:latin typeface="Cambria"/>
                <a:cs typeface="Cambria"/>
              </a:rPr>
              <a:t>S</a:t>
            </a:r>
            <a:r>
              <a:rPr sz="4100" dirty="0">
                <a:latin typeface="Cambria"/>
                <a:cs typeface="Cambria"/>
              </a:rPr>
              <a:t>T</a:t>
            </a:r>
            <a:endParaRPr sz="41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32665"/>
            <a:ext cx="7763509" cy="2770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9235">
              <a:lnSpc>
                <a:spcPct val="150000"/>
              </a:lnSpc>
              <a:spcBef>
                <a:spcPts val="10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  <a:tab pos="4504690" algn="l"/>
                <a:tab pos="4537710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 conflict of interest is a set of conditions in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which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professional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judgment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concerning		a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primary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interest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(such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as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 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patient’s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welfare or the validity of the research) tends to be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unduly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influenced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by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secondary	interest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(such as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financial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gain)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4428" y="4210811"/>
            <a:ext cx="2295144" cy="2647187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3022" y="544195"/>
            <a:ext cx="2863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465"/>
            <a:ext cx="7069455" cy="448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75565" indent="-229235">
              <a:lnSpc>
                <a:spcPct val="150100"/>
              </a:lnSpc>
              <a:spcBef>
                <a:spcPts val="10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Institutional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Ethics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Committee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is a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mandatory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requirement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ICMR which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the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over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–seeing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body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India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It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 Independent body constituted of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non-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medical,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scientific and non-scientific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members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whose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responsibility is to ensure the protection of the rights,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safety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well-being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human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involved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trial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3975" y="609041"/>
            <a:ext cx="463423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dirty="0">
                <a:solidFill>
                  <a:srgbClr val="2E2B1F"/>
                </a:solidFill>
                <a:latin typeface="Arial MT"/>
                <a:cs typeface="Arial MT"/>
              </a:rPr>
              <a:t>Thank</a:t>
            </a:r>
            <a:r>
              <a:rPr sz="9600" spc="-9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9600" dirty="0">
                <a:solidFill>
                  <a:srgbClr val="2E2B1F"/>
                </a:solidFill>
                <a:latin typeface="Arial MT"/>
                <a:cs typeface="Arial MT"/>
              </a:rPr>
              <a:t>U</a:t>
            </a:r>
            <a:endParaRPr sz="9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619" y="1066546"/>
            <a:ext cx="7560309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National</a:t>
            </a:r>
            <a:r>
              <a:rPr sz="2400" spc="-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Guidelines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4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ICMR</a:t>
            </a:r>
            <a:r>
              <a:rPr sz="2400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–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Ethical</a:t>
            </a:r>
            <a:r>
              <a:rPr sz="2400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guidelines</a:t>
            </a:r>
            <a:r>
              <a:rPr sz="2400" spc="-4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for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biomedical</a:t>
            </a:r>
            <a:r>
              <a:rPr sz="2400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research</a:t>
            </a:r>
            <a:r>
              <a:rPr sz="2400" spc="-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5"/>
              </a:spcBef>
            </a:pP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human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participants.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2015"/>
              </a:spcBef>
              <a:buClr>
                <a:srgbClr val="A9A47B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Indian</a:t>
            </a:r>
            <a:r>
              <a:rPr sz="2400" spc="-5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GCP</a:t>
            </a:r>
            <a:r>
              <a:rPr sz="2400" spc="-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Guidelines</a:t>
            </a:r>
            <a:endParaRPr sz="2400">
              <a:latin typeface="Times New Roman"/>
              <a:cs typeface="Times New Roman"/>
            </a:endParaRPr>
          </a:p>
          <a:p>
            <a:pPr marL="12700" marR="5080" indent="76200">
              <a:lnSpc>
                <a:spcPct val="150000"/>
              </a:lnSpc>
              <a:spcBef>
                <a:spcPts val="575"/>
              </a:spcBef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Principle of precaution and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risk minimization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states that due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care and caution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must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 taken at all stages of research to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ensure that research participant and those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affected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by it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including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community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are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put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minimum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risk,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suffer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from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no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known irreversible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adverse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effects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8819" y="1556465"/>
            <a:ext cx="7180580" cy="2294890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545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</a:t>
            </a:r>
            <a:r>
              <a:rPr sz="2400" spc="-1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cardinal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principle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involving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445"/>
              </a:spcBef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‘respect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for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dignity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persons’.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50100"/>
              </a:lnSpc>
              <a:spcBef>
                <a:spcPts val="570"/>
              </a:spcBef>
              <a:buClr>
                <a:srgbClr val="A9A47B"/>
              </a:buClr>
              <a:buFont typeface="Wingdings"/>
              <a:buChar char="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All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guidelines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require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ethical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scientific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review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biomedical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alongside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informed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consent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608" y="609600"/>
            <a:ext cx="7949183" cy="58110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6915784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5" dirty="0">
                <a:latin typeface="Cambria"/>
                <a:cs typeface="Cambria"/>
              </a:rPr>
              <a:t>DEC</a:t>
            </a:r>
            <a:r>
              <a:rPr sz="4600" spc="-100" dirty="0">
                <a:latin typeface="Cambria"/>
                <a:cs typeface="Cambria"/>
              </a:rPr>
              <a:t>L</a:t>
            </a:r>
            <a:r>
              <a:rPr sz="4600" spc="-95" dirty="0">
                <a:latin typeface="Cambria"/>
                <a:cs typeface="Cambria"/>
              </a:rPr>
              <a:t>A</a:t>
            </a:r>
            <a:r>
              <a:rPr sz="4600" spc="-100" dirty="0">
                <a:latin typeface="Cambria"/>
                <a:cs typeface="Cambria"/>
              </a:rPr>
              <a:t>R</a:t>
            </a:r>
            <a:r>
              <a:rPr sz="4600" spc="-360" dirty="0">
                <a:latin typeface="Cambria"/>
                <a:cs typeface="Cambria"/>
              </a:rPr>
              <a:t>A</a:t>
            </a:r>
            <a:r>
              <a:rPr sz="4600" spc="-105" dirty="0">
                <a:latin typeface="Cambria"/>
                <a:cs typeface="Cambria"/>
              </a:rPr>
              <a:t>TIO</a:t>
            </a:r>
            <a:r>
              <a:rPr sz="4600" spc="-5" dirty="0">
                <a:latin typeface="Cambria"/>
                <a:cs typeface="Cambria"/>
              </a:rPr>
              <a:t>N</a:t>
            </a:r>
            <a:r>
              <a:rPr sz="4600" spc="-240" dirty="0">
                <a:latin typeface="Cambria"/>
                <a:cs typeface="Cambria"/>
              </a:rPr>
              <a:t> </a:t>
            </a:r>
            <a:r>
              <a:rPr sz="4600" spc="-105" dirty="0">
                <a:latin typeface="Cambria"/>
                <a:cs typeface="Cambria"/>
              </a:rPr>
              <a:t>O</a:t>
            </a:r>
            <a:r>
              <a:rPr sz="4600" spc="-5" dirty="0">
                <a:latin typeface="Cambria"/>
                <a:cs typeface="Cambria"/>
              </a:rPr>
              <a:t>F</a:t>
            </a:r>
            <a:r>
              <a:rPr sz="4600" spc="-220" dirty="0">
                <a:latin typeface="Cambria"/>
                <a:cs typeface="Cambria"/>
              </a:rPr>
              <a:t> </a:t>
            </a:r>
            <a:r>
              <a:rPr sz="4600" spc="-100" dirty="0">
                <a:latin typeface="Cambria"/>
                <a:cs typeface="Cambria"/>
              </a:rPr>
              <a:t>H</a:t>
            </a:r>
            <a:r>
              <a:rPr sz="4600" spc="-105" dirty="0">
                <a:latin typeface="Cambria"/>
                <a:cs typeface="Cambria"/>
              </a:rPr>
              <a:t>E</a:t>
            </a:r>
            <a:r>
              <a:rPr sz="4600" spc="-130" dirty="0">
                <a:latin typeface="Cambria"/>
                <a:cs typeface="Cambria"/>
              </a:rPr>
              <a:t>L</a:t>
            </a:r>
            <a:r>
              <a:rPr sz="4600" spc="-100" dirty="0">
                <a:latin typeface="Cambria"/>
                <a:cs typeface="Cambria"/>
              </a:rPr>
              <a:t>S</a:t>
            </a:r>
            <a:r>
              <a:rPr sz="4600" spc="-105" dirty="0">
                <a:latin typeface="Cambria"/>
                <a:cs typeface="Cambria"/>
              </a:rPr>
              <a:t>I</a:t>
            </a:r>
            <a:r>
              <a:rPr sz="4600" spc="-100" dirty="0">
                <a:latin typeface="Cambria"/>
                <a:cs typeface="Cambria"/>
              </a:rPr>
              <a:t>NK</a:t>
            </a:r>
            <a:r>
              <a:rPr sz="4600" spc="-5" dirty="0">
                <a:latin typeface="Cambria"/>
                <a:cs typeface="Cambria"/>
              </a:rPr>
              <a:t>I</a:t>
            </a:r>
            <a:endParaRPr sz="46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241805"/>
            <a:ext cx="7181850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346075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215" dirty="0">
                <a:solidFill>
                  <a:srgbClr val="2E2B1F"/>
                </a:solidFill>
                <a:latin typeface="Times New Roman"/>
                <a:cs typeface="Times New Roman"/>
              </a:rPr>
              <a:t>W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l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 Med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cal</a:t>
            </a:r>
            <a:r>
              <a:rPr sz="2400" spc="-16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Associ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at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has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develop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 Declaration of Helsinki as a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statement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ethical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principles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provide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guidance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physicians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other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participants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 involving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subjects. Medical research involving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includes research on identifiable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 material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identifiable</a:t>
            </a:r>
            <a:r>
              <a:rPr sz="24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data.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PRINCIPLES: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It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duty of the physician in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 to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protect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life,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health,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privacy,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dignity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subject.</a:t>
            </a:r>
            <a:endParaRPr sz="2400">
              <a:latin typeface="Times New Roman"/>
              <a:cs typeface="Times New Roman"/>
            </a:endParaRPr>
          </a:p>
          <a:p>
            <a:pPr marL="241300" marR="76835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Medical research involving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must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conform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generally</a:t>
            </a:r>
            <a:r>
              <a:rPr sz="24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accepted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scientific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principles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708405"/>
            <a:ext cx="7267575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46685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Appropriate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caution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must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exercised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conduct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which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may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affect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400">
              <a:latin typeface="Times New Roman"/>
              <a:cs typeface="Times New Roman"/>
            </a:endParaRPr>
          </a:p>
          <a:p>
            <a:pPr marL="241300" marR="433705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design and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performance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each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experimental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procedure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involving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</a:t>
            </a:r>
            <a:r>
              <a:rPr sz="24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clearly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formulated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experimental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protocol.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 algn="just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research protocol should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always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contain a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statement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ethical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considerations</a:t>
            </a:r>
            <a:r>
              <a:rPr sz="24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involved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indicate </a:t>
            </a:r>
            <a:r>
              <a:rPr sz="2400" spc="-59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that there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compliance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with the principles enunciated in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this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Declaration.</a:t>
            </a:r>
            <a:endParaRPr sz="2400">
              <a:latin typeface="Times New Roman"/>
              <a:cs typeface="Times New Roman"/>
            </a:endParaRPr>
          </a:p>
          <a:p>
            <a:pPr marL="241300" marR="2413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This independent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committee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 be in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conformity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with the laws and regulations of the country in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which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experiment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performed.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committee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has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the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right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monitor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ongoing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trials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860805"/>
            <a:ext cx="7631430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36195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Medical research involving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 should be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conducted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only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by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scientifically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qualified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persons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 under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supervision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clinically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competent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person.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Every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medical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 project involving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human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subjects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should be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preceded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by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careful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assessment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 predictable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risks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burdens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comparison with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foreseeable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benefits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subject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or to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others</a:t>
            </a:r>
            <a:endParaRPr sz="2400">
              <a:latin typeface="Times New Roman"/>
              <a:cs typeface="Times New Roman"/>
            </a:endParaRPr>
          </a:p>
          <a:p>
            <a:pPr marL="241300" marR="437515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Physicians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should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cease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any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investigation</a:t>
            </a:r>
            <a:r>
              <a:rPr sz="24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if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risks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are </a:t>
            </a:r>
            <a:r>
              <a:rPr sz="2400" spc="-5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found to outweigh the potential benefits or if there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conclusive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proof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positive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beneficial</a:t>
            </a:r>
            <a:r>
              <a:rPr sz="24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results.</a:t>
            </a:r>
            <a:endParaRPr sz="2400">
              <a:latin typeface="Times New Roman"/>
              <a:cs typeface="Times New Roman"/>
            </a:endParaRPr>
          </a:p>
          <a:p>
            <a:pPr marL="241300" marR="259715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Medical research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only justified if there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a reasonable </a:t>
            </a:r>
            <a:r>
              <a:rPr sz="24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likelihood that the populations in which the research 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 carried</a:t>
            </a:r>
            <a:r>
              <a:rPr sz="24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out</a:t>
            </a:r>
            <a:r>
              <a:rPr sz="24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stand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benefit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from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results</a:t>
            </a:r>
            <a:r>
              <a:rPr sz="24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E2B1F"/>
                </a:solidFill>
                <a:latin typeface="Times New Roman"/>
                <a:cs typeface="Times New Roman"/>
              </a:rPr>
              <a:t>research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1772</Words>
  <Application>Microsoft Office PowerPoint</Application>
  <PresentationFormat>On-screen Show (4:3)</PresentationFormat>
  <Paragraphs>187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 MT</vt:lpstr>
      <vt:lpstr>Calibri</vt:lpstr>
      <vt:lpstr>Cambria</vt:lpstr>
      <vt:lpstr>Times New Roman</vt:lpstr>
      <vt:lpstr>Wingdings</vt:lpstr>
      <vt:lpstr>Office Theme</vt:lpstr>
      <vt:lpstr>INSTITUTIONAL ETHICS  COMMITTEE</vt:lpstr>
      <vt:lpstr>SLIDE INDEX</vt:lpstr>
      <vt:lpstr>INTRODUCTION</vt:lpstr>
      <vt:lpstr>PowerPoint Presentation</vt:lpstr>
      <vt:lpstr>PowerPoint Presentation</vt:lpstr>
      <vt:lpstr>PowerPoint Presentation</vt:lpstr>
      <vt:lpstr>DECLARATION OF HELSINKI</vt:lpstr>
      <vt:lpstr>PowerPoint Presentation</vt:lpstr>
      <vt:lpstr>PowerPoint Presentation</vt:lpstr>
      <vt:lpstr>PowerPoint Presentation</vt:lpstr>
      <vt:lpstr>IRB (Institutional Review Board) or  ERB (Ethics Review Board) or  REB (Research Ethics Board).</vt:lpstr>
      <vt:lpstr>INSTITUTIONAL ETHICS  COMMITTEE (IEC)</vt:lpstr>
      <vt:lpstr>STRUCTURE OF IEC</vt:lpstr>
      <vt:lpstr>MEMBERS OF IEC</vt:lpstr>
      <vt:lpstr>PowerPoint Presentation</vt:lpstr>
      <vt:lpstr>FUNCTIONS OF IEC</vt:lpstr>
      <vt:lpstr>PowerPoint Presentation</vt:lpstr>
      <vt:lpstr>SUBMISSION OF APPLICATION OF  RESEARCH TO IEC</vt:lpstr>
      <vt:lpstr>REVIEW OF PROJECT</vt:lpstr>
      <vt:lpstr>PowerPoint Presentation</vt:lpstr>
      <vt:lpstr>PowerPoint Presentation</vt:lpstr>
      <vt:lpstr>PowerPoint Presentation</vt:lpstr>
      <vt:lpstr>FULL REVIEW</vt:lpstr>
      <vt:lpstr>EXPEDITED REVIEW</vt:lpstr>
      <vt:lpstr>EXEMPTED FROM REVIEW</vt:lpstr>
      <vt:lpstr>Following are considered for ethical review</vt:lpstr>
      <vt:lpstr>SCIENTIFIC DESIGN AND CONDUCT OF STUDY</vt:lpstr>
      <vt:lpstr>RECRUITMENT OF RESEARCH  PARTICIPANTS</vt:lpstr>
      <vt:lpstr>CARE AND PROTECTION OF  RESEARCH PARTICIPANTS</vt:lpstr>
      <vt:lpstr>PROTECTION OF RESEARCH  PARTICIPANT CONFIDENTIALITY</vt:lpstr>
      <vt:lpstr>INFORMED CONSENT PROCESS</vt:lpstr>
      <vt:lpstr>DECISION</vt:lpstr>
      <vt:lpstr>RECORDS</vt:lpstr>
      <vt:lpstr>PowerPoint Presentation</vt:lpstr>
      <vt:lpstr>REVIEW</vt:lpstr>
      <vt:lpstr>CONFLICT OF INTEREST</vt:lpstr>
      <vt:lpstr>CONCLUSION</vt:lpstr>
      <vt:lpstr>Thank 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ETHICS  COMMITTEE</dc:title>
  <cp:lastModifiedBy>dell</cp:lastModifiedBy>
  <cp:revision>1</cp:revision>
  <dcterms:created xsi:type="dcterms:W3CDTF">2021-03-09T01:04:46Z</dcterms:created>
  <dcterms:modified xsi:type="dcterms:W3CDTF">2021-03-09T01:05:42Z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2015-03-31T00:00:00Z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2021-03-09T00:00:00Z</vt:filetime>
  </property>
</Properties>
</file>