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9144000" y="0"/>
                </a:moveTo>
                <a:lnTo>
                  <a:pt x="0" y="0"/>
                </a:lnTo>
                <a:lnTo>
                  <a:pt x="0" y="457199"/>
                </a:lnTo>
                <a:lnTo>
                  <a:pt x="9144000" y="457199"/>
                </a:lnTo>
                <a:lnTo>
                  <a:pt x="9144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9144000" cy="67310"/>
          </a:xfrm>
          <a:custGeom>
            <a:avLst/>
            <a:gdLst/>
            <a:ahLst/>
            <a:cxnLst/>
            <a:rect l="l" t="t" r="r" b="b"/>
            <a:pathLst>
              <a:path w="9144000" h="67310">
                <a:moveTo>
                  <a:pt x="9144000" y="0"/>
                </a:moveTo>
                <a:lnTo>
                  <a:pt x="0" y="0"/>
                </a:lnTo>
                <a:lnTo>
                  <a:pt x="0" y="67055"/>
                </a:lnTo>
                <a:lnTo>
                  <a:pt x="9144000" y="67055"/>
                </a:lnTo>
                <a:lnTo>
                  <a:pt x="9144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4588" y="1737360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19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9141460" cy="457200"/>
          </a:xfrm>
          <a:custGeom>
            <a:avLst/>
            <a:gdLst/>
            <a:ahLst/>
            <a:cxnLst/>
            <a:rect l="l" t="t" r="r" b="b"/>
            <a:pathLst>
              <a:path w="9141460" h="457200">
                <a:moveTo>
                  <a:pt x="9140952" y="0"/>
                </a:moveTo>
                <a:lnTo>
                  <a:pt x="0" y="0"/>
                </a:lnTo>
                <a:lnTo>
                  <a:pt x="0" y="457199"/>
                </a:lnTo>
                <a:lnTo>
                  <a:pt x="9140952" y="457199"/>
                </a:lnTo>
                <a:lnTo>
                  <a:pt x="9140952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9141460" cy="64135"/>
          </a:xfrm>
          <a:custGeom>
            <a:avLst/>
            <a:gdLst/>
            <a:ahLst/>
            <a:cxnLst/>
            <a:rect l="l" t="t" r="r" b="b"/>
            <a:pathLst>
              <a:path w="9141460" h="64135">
                <a:moveTo>
                  <a:pt x="9140952" y="0"/>
                </a:moveTo>
                <a:lnTo>
                  <a:pt x="0" y="0"/>
                </a:lnTo>
                <a:lnTo>
                  <a:pt x="0" y="64007"/>
                </a:lnTo>
                <a:lnTo>
                  <a:pt x="9140952" y="64007"/>
                </a:lnTo>
                <a:lnTo>
                  <a:pt x="9140952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6659" y="633730"/>
            <a:ext cx="8450681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6650" y="1990089"/>
            <a:ext cx="7059930" cy="3578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22452" y="6585839"/>
            <a:ext cx="49974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14265" y="6585839"/>
            <a:ext cx="33337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1" y="6575247"/>
            <a:ext cx="304800" cy="162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6069" y="669747"/>
            <a:ext cx="521144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600" spc="-35" dirty="0">
                <a:solidFill>
                  <a:srgbClr val="E92754"/>
                </a:solidFill>
              </a:rPr>
              <a:t>Drug</a:t>
            </a:r>
            <a:r>
              <a:rPr sz="5600" spc="-155" dirty="0">
                <a:solidFill>
                  <a:srgbClr val="E92754"/>
                </a:solidFill>
              </a:rPr>
              <a:t> </a:t>
            </a:r>
            <a:r>
              <a:rPr sz="5600" spc="-10" dirty="0">
                <a:solidFill>
                  <a:srgbClr val="E92754"/>
                </a:solidFill>
              </a:rPr>
              <a:t>Master</a:t>
            </a:r>
            <a:r>
              <a:rPr sz="5600" spc="-295" dirty="0">
                <a:solidFill>
                  <a:srgbClr val="E92754"/>
                </a:solidFill>
              </a:rPr>
              <a:t> </a:t>
            </a:r>
            <a:r>
              <a:rPr sz="5600" dirty="0">
                <a:solidFill>
                  <a:srgbClr val="E92754"/>
                </a:solidFill>
              </a:rPr>
              <a:t>File</a:t>
            </a:r>
            <a:endParaRPr sz="56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2440021"/>
            <a:ext cx="3429000" cy="264592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3542" y="590753"/>
            <a:ext cx="57073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0" dirty="0">
                <a:solidFill>
                  <a:srgbClr val="006FC0"/>
                </a:solidFill>
              </a:rPr>
              <a:t>Submissions</a:t>
            </a:r>
            <a:r>
              <a:rPr sz="3200" spc="-140" dirty="0">
                <a:solidFill>
                  <a:srgbClr val="006FC0"/>
                </a:solidFill>
              </a:rPr>
              <a:t> </a:t>
            </a:r>
            <a:r>
              <a:rPr sz="3200" spc="-10" dirty="0">
                <a:solidFill>
                  <a:srgbClr val="006FC0"/>
                </a:solidFill>
              </a:rPr>
              <a:t>to</a:t>
            </a:r>
            <a:r>
              <a:rPr sz="3200" spc="-50" dirty="0">
                <a:solidFill>
                  <a:srgbClr val="006FC0"/>
                </a:solidFill>
              </a:rPr>
              <a:t> </a:t>
            </a:r>
            <a:r>
              <a:rPr sz="3200" spc="-35" dirty="0">
                <a:solidFill>
                  <a:srgbClr val="006FC0"/>
                </a:solidFill>
              </a:rPr>
              <a:t>Drug</a:t>
            </a:r>
            <a:r>
              <a:rPr sz="3200" spc="-125" dirty="0">
                <a:solidFill>
                  <a:srgbClr val="006FC0"/>
                </a:solidFill>
              </a:rPr>
              <a:t> </a:t>
            </a:r>
            <a:r>
              <a:rPr sz="3200" spc="-20" dirty="0">
                <a:solidFill>
                  <a:srgbClr val="006FC0"/>
                </a:solidFill>
              </a:rPr>
              <a:t>Master</a:t>
            </a:r>
            <a:r>
              <a:rPr sz="3200" spc="-120" dirty="0">
                <a:solidFill>
                  <a:srgbClr val="006FC0"/>
                </a:solidFill>
              </a:rPr>
              <a:t> </a:t>
            </a:r>
            <a:r>
              <a:rPr sz="3200" spc="-40" dirty="0">
                <a:solidFill>
                  <a:srgbClr val="006FC0"/>
                </a:solidFill>
              </a:rPr>
              <a:t>Files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130" y="1671040"/>
            <a:ext cx="8999855" cy="394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50000"/>
              </a:lnSpc>
              <a:spcBef>
                <a:spcPts val="100"/>
              </a:spcBef>
              <a:buSzPct val="140000"/>
              <a:buFont typeface="Arial"/>
              <a:buChar char="•"/>
              <a:tabLst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Each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DMF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submission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should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contain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transmittal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65" dirty="0">
                <a:latin typeface="Times New Roman"/>
                <a:cs typeface="Times New Roman"/>
              </a:rPr>
              <a:t>letter,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administrative </a:t>
            </a:r>
            <a:r>
              <a:rPr sz="2000" b="1" spc="-15" dirty="0">
                <a:latin typeface="Times New Roman"/>
                <a:cs typeface="Times New Roman"/>
              </a:rPr>
              <a:t> information </a:t>
            </a:r>
            <a:r>
              <a:rPr sz="2000" spc="-5" dirty="0">
                <a:latin typeface="Times New Roman"/>
                <a:cs typeface="Times New Roman"/>
              </a:rPr>
              <a:t>about the </a:t>
            </a:r>
            <a:r>
              <a:rPr sz="2000" spc="-10" dirty="0">
                <a:latin typeface="Times New Roman"/>
                <a:cs typeface="Times New Roman"/>
              </a:rPr>
              <a:t>submission, </a:t>
            </a:r>
            <a:r>
              <a:rPr sz="2000" spc="-5" dirty="0">
                <a:latin typeface="Times New Roman"/>
                <a:cs typeface="Times New Roman"/>
              </a:rPr>
              <a:t>and the specific </a:t>
            </a:r>
            <a:r>
              <a:rPr sz="2000" spc="-15" dirty="0">
                <a:latin typeface="Times New Roman"/>
                <a:cs typeface="Times New Roman"/>
              </a:rPr>
              <a:t>information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included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described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this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section.</a:t>
            </a:r>
            <a:endParaRPr sz="2000">
              <a:latin typeface="Times New Roman"/>
              <a:cs typeface="Times New Roman"/>
            </a:endParaRPr>
          </a:p>
          <a:p>
            <a:pPr marL="355600" marR="6350" indent="-343535" algn="just">
              <a:lnSpc>
                <a:spcPct val="150000"/>
              </a:lnSpc>
              <a:spcBef>
                <a:spcPts val="505"/>
              </a:spcBef>
              <a:buSzPct val="140000"/>
              <a:buFont typeface="Arial"/>
              <a:buChar char="•"/>
              <a:tabLst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DMF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must</a:t>
            </a:r>
            <a:r>
              <a:rPr sz="2000" spc="-5" dirty="0">
                <a:latin typeface="Times New Roman"/>
                <a:cs typeface="Times New Roman"/>
              </a:rPr>
              <a:t> be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the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English</a:t>
            </a:r>
            <a:r>
              <a:rPr sz="2000" spc="-10" dirty="0">
                <a:latin typeface="Times New Roman"/>
                <a:cs typeface="Times New Roman"/>
              </a:rPr>
              <a:t> language.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Whenever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submission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contains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information </a:t>
            </a:r>
            <a:r>
              <a:rPr sz="2000" spc="-10" dirty="0">
                <a:latin typeface="Times New Roman"/>
                <a:cs typeface="Times New Roman"/>
              </a:rPr>
              <a:t>in another </a:t>
            </a:r>
            <a:r>
              <a:rPr sz="2000" spc="-15" dirty="0">
                <a:latin typeface="Times New Roman"/>
                <a:cs typeface="Times New Roman"/>
              </a:rPr>
              <a:t>language, </a:t>
            </a:r>
            <a:r>
              <a:rPr sz="2000" spc="-5" dirty="0">
                <a:latin typeface="Times New Roman"/>
                <a:cs typeface="Times New Roman"/>
              </a:rPr>
              <a:t>an </a:t>
            </a:r>
            <a:r>
              <a:rPr sz="2000" spc="-15" dirty="0">
                <a:latin typeface="Times New Roman"/>
                <a:cs typeface="Times New Roman"/>
              </a:rPr>
              <a:t>accurate certified </a:t>
            </a:r>
            <a:r>
              <a:rPr sz="2000" spc="-10" dirty="0">
                <a:latin typeface="Times New Roman"/>
                <a:cs typeface="Times New Roman"/>
              </a:rPr>
              <a:t>English </a:t>
            </a:r>
            <a:r>
              <a:rPr sz="2000" spc="-15" dirty="0">
                <a:latin typeface="Times New Roman"/>
                <a:cs typeface="Times New Roman"/>
              </a:rPr>
              <a:t>translation must</a:t>
            </a:r>
            <a:r>
              <a:rPr sz="2000" spc="9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also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included.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705"/>
              </a:spcBef>
              <a:buSzPct val="1400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Each</a:t>
            </a:r>
            <a:r>
              <a:rPr sz="2000" dirty="0">
                <a:latin typeface="Times New Roman"/>
                <a:cs typeface="Times New Roman"/>
              </a:rPr>
              <a:t> page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each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copy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DMF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should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consecutively</a:t>
            </a:r>
            <a:r>
              <a:rPr sz="2000" spc="4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numbered.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2125"/>
              </a:spcBef>
              <a:buSzPct val="140000"/>
              <a:buFont typeface="Arial"/>
              <a:buChar char="•"/>
              <a:tabLst>
                <a:tab pos="355600" algn="l"/>
                <a:tab pos="356235" algn="l"/>
                <a:tab pos="808355" algn="l"/>
                <a:tab pos="1855470" algn="l"/>
                <a:tab pos="2548890" algn="l"/>
                <a:tab pos="2913380" algn="l"/>
                <a:tab pos="3997960" algn="l"/>
                <a:tab pos="4882515" algn="l"/>
                <a:tab pos="5298440" algn="l"/>
                <a:tab pos="6390005" algn="l"/>
                <a:tab pos="7036434" algn="l"/>
                <a:tab pos="7688580" algn="l"/>
              </a:tabLst>
            </a:pPr>
            <a:r>
              <a:rPr sz="2000" dirty="0">
                <a:latin typeface="Times New Roman"/>
                <a:cs typeface="Times New Roman"/>
              </a:rPr>
              <a:t>An	</a:t>
            </a:r>
            <a:r>
              <a:rPr sz="2000" spc="-5" dirty="0">
                <a:latin typeface="Times New Roman"/>
                <a:cs typeface="Times New Roman"/>
              </a:rPr>
              <a:t>updated	table	</a:t>
            </a:r>
            <a:r>
              <a:rPr sz="2000" dirty="0">
                <a:latin typeface="Times New Roman"/>
                <a:cs typeface="Times New Roman"/>
              </a:rPr>
              <a:t>of	</a:t>
            </a:r>
            <a:r>
              <a:rPr sz="2000" spc="-5" dirty="0">
                <a:latin typeface="Times New Roman"/>
                <a:cs typeface="Times New Roman"/>
              </a:rPr>
              <a:t>contents	should	</a:t>
            </a:r>
            <a:r>
              <a:rPr sz="2000" dirty="0">
                <a:latin typeface="Times New Roman"/>
                <a:cs typeface="Times New Roman"/>
              </a:rPr>
              <a:t>be	included	with	</a:t>
            </a:r>
            <a:r>
              <a:rPr sz="2000" spc="-5" dirty="0">
                <a:latin typeface="Times New Roman"/>
                <a:cs typeface="Times New Roman"/>
              </a:rPr>
              <a:t>each	submission.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2204" y="176275"/>
            <a:ext cx="26892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6FC0"/>
                </a:solidFill>
              </a:rPr>
              <a:t>A.</a:t>
            </a:r>
            <a:r>
              <a:rPr sz="2200" spc="-70" dirty="0">
                <a:solidFill>
                  <a:srgbClr val="006FC0"/>
                </a:solidFill>
              </a:rPr>
              <a:t> </a:t>
            </a:r>
            <a:r>
              <a:rPr sz="2200" spc="-20" dirty="0">
                <a:solidFill>
                  <a:srgbClr val="006FC0"/>
                </a:solidFill>
              </a:rPr>
              <a:t>Transmittal</a:t>
            </a:r>
            <a:r>
              <a:rPr sz="2200" spc="-5" dirty="0">
                <a:solidFill>
                  <a:srgbClr val="006FC0"/>
                </a:solidFill>
              </a:rPr>
              <a:t> Letters</a:t>
            </a:r>
            <a:endParaRPr sz="2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7340" y="816609"/>
            <a:ext cx="8519795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A.1.</a:t>
            </a:r>
            <a:r>
              <a:rPr sz="2000" b="1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Original</a:t>
            </a:r>
            <a:r>
              <a:rPr sz="2000" b="1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Submissions</a:t>
            </a:r>
            <a:endParaRPr sz="2000">
              <a:latin typeface="Times New Roman"/>
              <a:cs typeface="Times New Roman"/>
            </a:endParaRPr>
          </a:p>
          <a:p>
            <a:pPr marL="355600" marR="13144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Identification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submission: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Original,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 as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classified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 Section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III,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subject.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Identification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applications,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known,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intended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support,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including 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name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address of each 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sponsor,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applicant, or 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holder,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all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relevant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document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numbers.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Signature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holder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authorized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representative.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Typewritten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name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title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signer.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</a:pP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A.</a:t>
            </a:r>
            <a:r>
              <a:rPr sz="20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2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2000" b="1" spc="-1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Amendmen</a:t>
            </a:r>
            <a:r>
              <a:rPr sz="20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355600" marR="13716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Identification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submission:</a:t>
            </a:r>
            <a:r>
              <a:rPr sz="2000" spc="-1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Amendment,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DMF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number,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DMF,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subject</a:t>
            </a:r>
            <a:r>
              <a:rPr sz="2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amendment.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20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description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purpose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submission,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e.g.,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update,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revised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formula,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revised</a:t>
            </a:r>
            <a:r>
              <a:rPr sz="2000" spc="-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process.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Signature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holder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authorized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representative.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Typewritten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name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title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signer.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3727" y="404571"/>
            <a:ext cx="36233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solidFill>
                  <a:srgbClr val="006FC0"/>
                </a:solidFill>
              </a:rPr>
              <a:t>B.</a:t>
            </a:r>
            <a:r>
              <a:rPr sz="1800" spc="-10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Administrative</a:t>
            </a:r>
            <a:r>
              <a:rPr sz="2200" spc="30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Information</a:t>
            </a:r>
            <a:endParaRPr sz="2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7340" y="1075689"/>
            <a:ext cx="789813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B.1.</a:t>
            </a:r>
            <a:r>
              <a:rPr sz="2000" b="1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Original</a:t>
            </a:r>
            <a:r>
              <a:rPr sz="2000" b="1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Submissions</a:t>
            </a:r>
            <a:endParaRPr sz="2000">
              <a:latin typeface="Times New Roman"/>
              <a:cs typeface="Times New Roman"/>
            </a:endParaRPr>
          </a:p>
          <a:p>
            <a:pPr marL="329565" indent="-254000">
              <a:lnSpc>
                <a:spcPct val="100000"/>
              </a:lnSpc>
              <a:buFont typeface="Times New Roman"/>
              <a:buAutoNum type="alphaLcPeriod"/>
              <a:tabLst>
                <a:tab pos="33020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Names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addresses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following:</a:t>
            </a:r>
            <a:endParaRPr sz="2000">
              <a:latin typeface="Times New Roman"/>
              <a:cs typeface="Times New Roman"/>
            </a:endParaRPr>
          </a:p>
          <a:p>
            <a:pPr marL="668020" lvl="1" indent="-274955">
              <a:lnSpc>
                <a:spcPct val="100000"/>
              </a:lnSpc>
              <a:buAutoNum type="arabicParenR"/>
              <a:tabLst>
                <a:tab pos="66865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holder.</a:t>
            </a:r>
            <a:endParaRPr sz="2000">
              <a:latin typeface="Times New Roman"/>
              <a:cs typeface="Times New Roman"/>
            </a:endParaRPr>
          </a:p>
          <a:p>
            <a:pPr marL="667385" lvl="1" indent="-274320">
              <a:lnSpc>
                <a:spcPct val="100000"/>
              </a:lnSpc>
              <a:buAutoNum type="arabicParenR"/>
              <a:tabLst>
                <a:tab pos="66802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Corporate</a:t>
            </a:r>
            <a:r>
              <a:rPr sz="20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headquarters.</a:t>
            </a:r>
            <a:endParaRPr sz="2000">
              <a:latin typeface="Times New Roman"/>
              <a:cs typeface="Times New Roman"/>
            </a:endParaRPr>
          </a:p>
          <a:p>
            <a:pPr marL="668020" lvl="1" indent="-274955">
              <a:lnSpc>
                <a:spcPct val="100000"/>
              </a:lnSpc>
              <a:buAutoNum type="arabicParenR"/>
              <a:tabLst>
                <a:tab pos="668655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Manufacturing/processing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facility.</a:t>
            </a:r>
            <a:endParaRPr sz="2000">
              <a:latin typeface="Times New Roman"/>
              <a:cs typeface="Times New Roman"/>
            </a:endParaRPr>
          </a:p>
          <a:p>
            <a:pPr marL="668020" lvl="1" indent="-274955">
              <a:lnSpc>
                <a:spcPct val="100000"/>
              </a:lnSpc>
              <a:buAutoNum type="arabicParenR"/>
              <a:tabLst>
                <a:tab pos="66865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Contact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FDA</a:t>
            </a:r>
            <a:r>
              <a:rPr sz="2000" spc="-1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correspondence.</a:t>
            </a:r>
            <a:endParaRPr sz="2000">
              <a:latin typeface="Times New Roman"/>
              <a:cs typeface="Times New Roman"/>
            </a:endParaRPr>
          </a:p>
          <a:p>
            <a:pPr marL="654050" lvl="1" indent="-260985">
              <a:lnSpc>
                <a:spcPct val="100000"/>
              </a:lnSpc>
              <a:buAutoNum type="arabicParenR"/>
              <a:tabLst>
                <a:tab pos="65468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Agent(s),</a:t>
            </a:r>
            <a:r>
              <a:rPr sz="2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if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any.</a:t>
            </a:r>
            <a:endParaRPr sz="2000">
              <a:latin typeface="Times New Roman"/>
              <a:cs typeface="Times New Roman"/>
            </a:endParaRPr>
          </a:p>
          <a:p>
            <a:pPr marL="339725" indent="-264160">
              <a:lnSpc>
                <a:spcPct val="100000"/>
              </a:lnSpc>
              <a:buFont typeface="Times New Roman"/>
              <a:buAutoNum type="alphaLcPeriod"/>
              <a:tabLst>
                <a:tab pos="34036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specific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responsibilities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each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person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listed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any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categories.</a:t>
            </a:r>
            <a:endParaRPr sz="2000">
              <a:latin typeface="Times New Roman"/>
              <a:cs typeface="Times New Roman"/>
            </a:endParaRPr>
          </a:p>
          <a:p>
            <a:pPr marL="315595" indent="-240029">
              <a:lnSpc>
                <a:spcPct val="100000"/>
              </a:lnSpc>
              <a:buFont typeface="Times New Roman"/>
              <a:buAutoNum type="alphaLcPeriod"/>
              <a:tabLst>
                <a:tab pos="316230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Statement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commitment.</a:t>
            </a:r>
            <a:endParaRPr sz="2000">
              <a:latin typeface="Times New Roman"/>
              <a:cs typeface="Times New Roman"/>
            </a:endParaRPr>
          </a:p>
          <a:p>
            <a:pPr marL="12700" marR="5080" indent="61976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2000" spc="-1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signed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statement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by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holder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certifying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current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 holder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will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comply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statements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made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in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it.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sz="20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B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20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2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2000" b="1" spc="-11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Amen</a:t>
            </a:r>
            <a:r>
              <a:rPr sz="20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ments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6159" y="252171"/>
            <a:ext cx="65195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6FC0"/>
                </a:solidFill>
              </a:rPr>
              <a:t>General</a:t>
            </a:r>
            <a:r>
              <a:rPr sz="2200" spc="15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Information</a:t>
            </a:r>
            <a:r>
              <a:rPr sz="2200" spc="20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and</a:t>
            </a:r>
            <a:r>
              <a:rPr sz="2200" spc="30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Suggestions</a:t>
            </a:r>
            <a:r>
              <a:rPr sz="2200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to</a:t>
            </a:r>
            <a:r>
              <a:rPr sz="2200" spc="5" dirty="0">
                <a:solidFill>
                  <a:srgbClr val="006FC0"/>
                </a:solidFill>
              </a:rPr>
              <a:t> </a:t>
            </a:r>
            <a:r>
              <a:rPr sz="2200" spc="-15" dirty="0">
                <a:solidFill>
                  <a:srgbClr val="006FC0"/>
                </a:solidFill>
              </a:rPr>
              <a:t>prepare</a:t>
            </a:r>
            <a:r>
              <a:rPr sz="2200" spc="5" dirty="0">
                <a:solidFill>
                  <a:srgbClr val="006FC0"/>
                </a:solidFill>
              </a:rPr>
              <a:t> </a:t>
            </a:r>
            <a:r>
              <a:rPr sz="2200" spc="-5" dirty="0">
                <a:solidFill>
                  <a:srgbClr val="006FC0"/>
                </a:solidFill>
              </a:rPr>
              <a:t>DMF</a:t>
            </a:r>
            <a:endParaRPr sz="2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6159" y="924814"/>
            <a:ext cx="878776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vi</a:t>
            </a:r>
            <a:r>
              <a:rPr sz="1800" b="1" spc="-30" dirty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onmental</a:t>
            </a:r>
            <a:r>
              <a:rPr sz="1800" b="1" spc="-1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ses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me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nt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Stability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Fo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ma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1800" b="1" spc="-1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sembl</a:t>
            </a:r>
            <a:r>
              <a:rPr sz="1800" b="1" spc="-90" dirty="0">
                <a:solidFill>
                  <a:srgbClr val="333333"/>
                </a:solidFill>
                <a:latin typeface="Times New Roman"/>
                <a:cs typeface="Times New Roman"/>
              </a:rPr>
              <a:t>y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Del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ve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An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original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duplicate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are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be submitted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b="1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all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1800" b="1" spc="-7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submissions.</a:t>
            </a:r>
            <a:endParaRPr sz="1800">
              <a:latin typeface="Times New Roman"/>
              <a:cs typeface="Times New Roman"/>
            </a:endParaRPr>
          </a:p>
          <a:p>
            <a:pPr marL="297180" marR="26670">
              <a:lnSpc>
                <a:spcPct val="100000"/>
              </a:lnSpc>
            </a:pP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Master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File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holders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their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agents/representatives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should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retain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complete</a:t>
            </a:r>
            <a:r>
              <a:rPr sz="1800" spc="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reference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copy that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identical to, and maintained in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same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chronological order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as,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their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submissions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FDA.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5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original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duplicate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copies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must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collected,</a:t>
            </a:r>
            <a:r>
              <a:rPr sz="18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fully</a:t>
            </a:r>
            <a:r>
              <a:rPr sz="1800" b="1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assembled.</a:t>
            </a:r>
            <a:endParaRPr sz="1800">
              <a:latin typeface="Times New Roman"/>
              <a:cs typeface="Times New Roman"/>
            </a:endParaRPr>
          </a:p>
          <a:p>
            <a:pPr marL="297180" marR="58419">
              <a:lnSpc>
                <a:spcPct val="100000"/>
              </a:lnSpc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Each volume of a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should, in general, be no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more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than 2 inches thick.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For multivolume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submissions,</a:t>
            </a:r>
            <a:r>
              <a:rPr sz="1800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number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each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volume.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example,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3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volume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submission,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volumes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would be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numbered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3,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2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3,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3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U.S.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standard</a:t>
            </a:r>
            <a:r>
              <a:rPr sz="1800" b="1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paper</a:t>
            </a:r>
            <a:r>
              <a:rPr sz="1800" b="1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size</a:t>
            </a:r>
            <a:r>
              <a:rPr sz="1800" b="1" spc="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(8-1/2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by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0" dirty="0">
                <a:solidFill>
                  <a:srgbClr val="333333"/>
                </a:solidFill>
                <a:latin typeface="Times New Roman"/>
                <a:cs typeface="Times New Roman"/>
              </a:rPr>
              <a:t>11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inches) is</a:t>
            </a:r>
            <a:r>
              <a:rPr sz="1800" b="1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preferred.</a:t>
            </a:r>
            <a:endParaRPr sz="1800">
              <a:latin typeface="Times New Roman"/>
              <a:cs typeface="Times New Roman"/>
            </a:endParaRPr>
          </a:p>
          <a:p>
            <a:pPr marL="297180" marR="5080" indent="57785">
              <a:lnSpc>
                <a:spcPct val="100000"/>
              </a:lnSpc>
            </a:pP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Paper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length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should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not be less than 10 inches nor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more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than 12 inches.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However,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it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may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occasionally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necessary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use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individual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pages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larger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standard paper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size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 present a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floor plan, synthesis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diagram,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batch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formula,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manufacturing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instructions. Those pages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should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folded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mounted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 allow 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page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opened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review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without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disassembling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jacket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refolded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without damage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when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volume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shelved.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7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Delivery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FDA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5819" y="994917"/>
            <a:ext cx="69862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24450" algn="l"/>
              </a:tabLst>
            </a:pPr>
            <a:r>
              <a:rPr sz="3000" spc="-20" dirty="0">
                <a:solidFill>
                  <a:srgbClr val="006FC0"/>
                </a:solidFill>
              </a:rPr>
              <a:t>Authorization</a:t>
            </a:r>
            <a:r>
              <a:rPr sz="3000" spc="5" dirty="0">
                <a:solidFill>
                  <a:srgbClr val="006FC0"/>
                </a:solidFill>
              </a:rPr>
              <a:t> </a:t>
            </a:r>
            <a:r>
              <a:rPr sz="3000" spc="-235" dirty="0">
                <a:solidFill>
                  <a:srgbClr val="006FC0"/>
                </a:solidFill>
              </a:rPr>
              <a:t>To</a:t>
            </a:r>
            <a:r>
              <a:rPr sz="3000" spc="-370" dirty="0">
                <a:solidFill>
                  <a:srgbClr val="006FC0"/>
                </a:solidFill>
              </a:rPr>
              <a:t> </a:t>
            </a:r>
            <a:r>
              <a:rPr sz="3000" spc="-35" dirty="0">
                <a:solidFill>
                  <a:srgbClr val="006FC0"/>
                </a:solidFill>
              </a:rPr>
              <a:t>Refer</a:t>
            </a:r>
            <a:r>
              <a:rPr sz="3000" spc="-254" dirty="0">
                <a:solidFill>
                  <a:srgbClr val="006FC0"/>
                </a:solidFill>
              </a:rPr>
              <a:t> </a:t>
            </a:r>
            <a:r>
              <a:rPr sz="3000" spc="-5" dirty="0">
                <a:solidFill>
                  <a:srgbClr val="006FC0"/>
                </a:solidFill>
              </a:rPr>
              <a:t>A</a:t>
            </a:r>
            <a:r>
              <a:rPr sz="3000" spc="-265" dirty="0">
                <a:solidFill>
                  <a:srgbClr val="006FC0"/>
                </a:solidFill>
              </a:rPr>
              <a:t> </a:t>
            </a:r>
            <a:r>
              <a:rPr sz="3000" spc="-5" dirty="0">
                <a:solidFill>
                  <a:srgbClr val="006FC0"/>
                </a:solidFill>
              </a:rPr>
              <a:t>Drug	</a:t>
            </a:r>
            <a:r>
              <a:rPr sz="3000" spc="-25" dirty="0">
                <a:solidFill>
                  <a:srgbClr val="006FC0"/>
                </a:solidFill>
              </a:rPr>
              <a:t>Master</a:t>
            </a:r>
            <a:r>
              <a:rPr sz="3000" spc="-120" dirty="0">
                <a:solidFill>
                  <a:srgbClr val="006FC0"/>
                </a:solidFill>
              </a:rPr>
              <a:t> </a:t>
            </a:r>
            <a:r>
              <a:rPr sz="3000" spc="-5" dirty="0">
                <a:solidFill>
                  <a:srgbClr val="006FC0"/>
                </a:solidFill>
              </a:rPr>
              <a:t>File</a:t>
            </a:r>
            <a:endParaRPr sz="3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130" y="1874494"/>
            <a:ext cx="9011920" cy="334581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47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15" dirty="0">
                <a:latin typeface="Times New Roman"/>
                <a:cs typeface="Times New Roman"/>
              </a:rPr>
              <a:t>Le</a:t>
            </a:r>
            <a:r>
              <a:rPr sz="2000" spc="-20" dirty="0">
                <a:latin typeface="Times New Roman"/>
                <a:cs typeface="Times New Roman"/>
              </a:rPr>
              <a:t>tt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u</a:t>
            </a:r>
            <a:r>
              <a:rPr sz="2000" spc="-2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15" dirty="0">
                <a:latin typeface="Times New Roman"/>
                <a:cs typeface="Times New Roman"/>
              </a:rPr>
              <a:t>o</a:t>
            </a:r>
            <a:r>
              <a:rPr sz="2000" spc="-10" dirty="0">
                <a:latin typeface="Times New Roman"/>
                <a:cs typeface="Times New Roman"/>
              </a:rPr>
              <a:t>r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za</a:t>
            </a:r>
            <a:r>
              <a:rPr sz="2000" spc="-20" dirty="0">
                <a:latin typeface="Times New Roman"/>
                <a:cs typeface="Times New Roman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FD</a:t>
            </a:r>
            <a:r>
              <a:rPr sz="200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50000"/>
              </a:lnSpc>
              <a:spcBef>
                <a:spcPts val="17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15" dirty="0">
                <a:latin typeface="Times New Roman"/>
                <a:cs typeface="Times New Roman"/>
              </a:rPr>
              <a:t>Before </a:t>
            </a:r>
            <a:r>
              <a:rPr sz="2000" spc="-25" dirty="0">
                <a:latin typeface="Times New Roman"/>
                <a:cs typeface="Times New Roman"/>
              </a:rPr>
              <a:t>FDA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spc="-15" dirty="0">
                <a:latin typeface="Times New Roman"/>
                <a:cs typeface="Times New Roman"/>
              </a:rPr>
              <a:t>review </a:t>
            </a:r>
            <a:r>
              <a:rPr sz="2000" spc="-5" dirty="0">
                <a:latin typeface="Times New Roman"/>
                <a:cs typeface="Times New Roman"/>
              </a:rPr>
              <a:t>DMF </a:t>
            </a:r>
            <a:r>
              <a:rPr sz="2000" spc="-10" dirty="0">
                <a:latin typeface="Times New Roman"/>
                <a:cs typeface="Times New Roman"/>
              </a:rPr>
              <a:t>information in </a:t>
            </a:r>
            <a:r>
              <a:rPr sz="2000" spc="-5" dirty="0">
                <a:latin typeface="Times New Roman"/>
                <a:cs typeface="Times New Roman"/>
              </a:rPr>
              <a:t>support </a:t>
            </a:r>
            <a:r>
              <a:rPr sz="2000" spc="-10" dirty="0">
                <a:latin typeface="Times New Roman"/>
                <a:cs typeface="Times New Roman"/>
              </a:rPr>
              <a:t>of 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application, </a:t>
            </a:r>
            <a:r>
              <a:rPr sz="2000" spc="-5" dirty="0">
                <a:latin typeface="Times New Roman"/>
                <a:cs typeface="Times New Roman"/>
              </a:rPr>
              <a:t>the DMF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holder must </a:t>
            </a:r>
            <a:r>
              <a:rPr sz="2000" spc="-5" dirty="0">
                <a:latin typeface="Times New Roman"/>
                <a:cs typeface="Times New Roman"/>
              </a:rPr>
              <a:t>submit in </a:t>
            </a:r>
            <a:r>
              <a:rPr sz="2000" spc="-15" dirty="0">
                <a:latin typeface="Times New Roman"/>
                <a:cs typeface="Times New Roman"/>
              </a:rPr>
              <a:t>duplicate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the DMF</a:t>
            </a:r>
            <a:r>
              <a:rPr sz="2000" dirty="0">
                <a:latin typeface="Times New Roman"/>
                <a:cs typeface="Times New Roman"/>
              </a:rPr>
              <a:t> a </a:t>
            </a:r>
            <a:r>
              <a:rPr sz="2000" spc="-10" dirty="0">
                <a:latin typeface="Times New Roman"/>
                <a:cs typeface="Times New Roman"/>
              </a:rPr>
              <a:t>letter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authorization permitting </a:t>
            </a:r>
            <a:r>
              <a:rPr sz="2000" spc="-25" dirty="0">
                <a:latin typeface="Times New Roman"/>
                <a:cs typeface="Times New Roman"/>
              </a:rPr>
              <a:t>FDA 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refer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DMF.</a:t>
            </a:r>
            <a:endParaRPr sz="2000">
              <a:latin typeface="Times New Roman"/>
              <a:cs typeface="Times New Roman"/>
            </a:endParaRPr>
          </a:p>
          <a:p>
            <a:pPr marL="355600" marR="19050" indent="-343535" algn="just">
              <a:lnSpc>
                <a:spcPct val="150000"/>
              </a:lnSpc>
              <a:spcBef>
                <a:spcPts val="60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If the </a:t>
            </a:r>
            <a:r>
              <a:rPr sz="2000" spc="-10" dirty="0">
                <a:latin typeface="Times New Roman"/>
                <a:cs typeface="Times New Roman"/>
              </a:rPr>
              <a:t>holder </a:t>
            </a:r>
            <a:r>
              <a:rPr sz="2000" spc="-15" dirty="0">
                <a:latin typeface="Times New Roman"/>
                <a:cs typeface="Times New Roman"/>
              </a:rPr>
              <a:t>cross </a:t>
            </a:r>
            <a:r>
              <a:rPr sz="2000" spc="-20" dirty="0">
                <a:latin typeface="Times New Roman"/>
                <a:cs typeface="Times New Roman"/>
              </a:rPr>
              <a:t>refers </a:t>
            </a:r>
            <a:r>
              <a:rPr sz="2000" spc="-5" dirty="0">
                <a:latin typeface="Times New Roman"/>
                <a:cs typeface="Times New Roman"/>
              </a:rPr>
              <a:t>its own </a:t>
            </a:r>
            <a:r>
              <a:rPr sz="2000" spc="-95" dirty="0">
                <a:latin typeface="Times New Roman"/>
                <a:cs typeface="Times New Roman"/>
              </a:rPr>
              <a:t>DMF,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holder should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supply in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letter </a:t>
            </a:r>
            <a:r>
              <a:rPr sz="2000" spc="-1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authorization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information </a:t>
            </a:r>
            <a:r>
              <a:rPr sz="2000" spc="-10" dirty="0">
                <a:latin typeface="Times New Roman"/>
                <a:cs typeface="Times New Roman"/>
              </a:rPr>
              <a:t>designated </a:t>
            </a:r>
            <a:r>
              <a:rPr sz="2000" spc="-25" dirty="0">
                <a:latin typeface="Times New Roman"/>
                <a:cs typeface="Times New Roman"/>
              </a:rPr>
              <a:t>by</a:t>
            </a:r>
            <a:r>
              <a:rPr sz="2000" spc="9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items </a:t>
            </a:r>
            <a:r>
              <a:rPr sz="2000" dirty="0">
                <a:latin typeface="Times New Roman"/>
                <a:cs typeface="Times New Roman"/>
              </a:rPr>
              <a:t>3, 5, </a:t>
            </a:r>
            <a:r>
              <a:rPr sz="2000" spc="-5" dirty="0">
                <a:latin typeface="Times New Roman"/>
                <a:cs typeface="Times New Roman"/>
              </a:rPr>
              <a:t>6, 7, and </a:t>
            </a:r>
            <a:r>
              <a:rPr sz="2000" dirty="0">
                <a:latin typeface="Times New Roman"/>
                <a:cs typeface="Times New Roman"/>
              </a:rPr>
              <a:t>8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this </a:t>
            </a:r>
            <a:r>
              <a:rPr sz="2000" spc="-5" dirty="0">
                <a:latin typeface="Times New Roman"/>
                <a:cs typeface="Times New Roman"/>
              </a:rPr>
              <a:t>section. </a:t>
            </a:r>
            <a:r>
              <a:rPr sz="2000" dirty="0">
                <a:latin typeface="Times New Roman"/>
                <a:cs typeface="Times New Roman"/>
              </a:rPr>
              <a:t> The holder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does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not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transmittal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letter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its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letter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authorization.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130" y="898397"/>
            <a:ext cx="8571230" cy="454025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76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letter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authorization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should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include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following: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date.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Name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50" dirty="0">
                <a:latin typeface="Times New Roman"/>
                <a:cs typeface="Times New Roman"/>
              </a:rPr>
              <a:t> holder.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50" dirty="0">
                <a:latin typeface="Times New Roman"/>
                <a:cs typeface="Times New Roman"/>
              </a:rPr>
              <a:t> number.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Name</a:t>
            </a:r>
            <a:r>
              <a:rPr sz="2000" spc="15" dirty="0">
                <a:latin typeface="Times New Roman"/>
                <a:cs typeface="Times New Roman"/>
              </a:rPr>
              <a:t> ofpersons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authorized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incorporate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information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reference.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Specific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products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covered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DMF.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5" dirty="0">
                <a:latin typeface="Times New Roman"/>
                <a:cs typeface="Times New Roman"/>
              </a:rPr>
              <a:t>Submission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dates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Section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numbers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and/or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page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numbers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referenced.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Statement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commitment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current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holder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will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comply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statements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made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it.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0" dirty="0">
                <a:latin typeface="Times New Roman"/>
                <a:cs typeface="Times New Roman"/>
              </a:rPr>
              <a:t>Signature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authorizing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official.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40" dirty="0">
                <a:latin typeface="Times New Roman"/>
                <a:cs typeface="Times New Roman"/>
              </a:rPr>
              <a:t>Typed </a:t>
            </a:r>
            <a:r>
              <a:rPr sz="2000" spc="-5" dirty="0">
                <a:latin typeface="Times New Roman"/>
                <a:cs typeface="Times New Roman"/>
              </a:rPr>
              <a:t>name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title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official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authorizing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reference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DMF.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9626" y="479805"/>
            <a:ext cx="3293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6FC0"/>
                </a:solidFill>
              </a:rPr>
              <a:t>Drug</a:t>
            </a:r>
            <a:r>
              <a:rPr sz="2400" spc="-20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Master</a:t>
            </a:r>
            <a:r>
              <a:rPr sz="2400" spc="-65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File</a:t>
            </a:r>
            <a:r>
              <a:rPr sz="2400" spc="-35" dirty="0">
                <a:solidFill>
                  <a:srgbClr val="006FC0"/>
                </a:solidFill>
              </a:rPr>
              <a:t> </a:t>
            </a:r>
            <a:r>
              <a:rPr sz="2400" spc="-5" dirty="0">
                <a:solidFill>
                  <a:srgbClr val="006FC0"/>
                </a:solidFill>
              </a:rPr>
              <a:t>Review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16</a:t>
            </a:fld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1458214"/>
            <a:ext cx="803148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b="1" spc="-1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1800" b="1" spc="-7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18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NEVER</a:t>
            </a:r>
            <a:r>
              <a:rPr sz="1800" b="1" spc="-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APPROVED OR</a:t>
            </a:r>
            <a:r>
              <a:rPr sz="18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DISAPPROVED.</a:t>
            </a:r>
            <a:endParaRPr sz="1800">
              <a:latin typeface="Times New Roman"/>
              <a:cs typeface="Times New Roman"/>
            </a:endParaRPr>
          </a:p>
          <a:p>
            <a:pPr marL="299085" marR="58420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agency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will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review information in a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only when an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IND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sponsor,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appl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nt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A,</a:t>
            </a:r>
            <a:r>
              <a:rPr sz="1800" spc="-9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xport</a:t>
            </a:r>
            <a:r>
              <a:rPr sz="1800" spc="-11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pli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ion,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anoth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holder  in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orporat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er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al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by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refer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nc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1800" spc="-1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As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not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d,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in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orporat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by  reference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must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accompanied by a copy of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holder's letter of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authorization.</a:t>
            </a:r>
            <a:endParaRPr sz="1800">
              <a:latin typeface="Times New Roman"/>
              <a:cs typeface="Times New Roman"/>
            </a:endParaRPr>
          </a:p>
          <a:p>
            <a:pPr marL="299085" marR="6096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If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FDA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reviewers find deficiencies in the information provided in a </a:t>
            </a:r>
            <a:r>
              <a:rPr sz="1800" spc="-45" dirty="0">
                <a:solidFill>
                  <a:srgbClr val="333333"/>
                </a:solidFill>
                <a:latin typeface="Times New Roman"/>
                <a:cs typeface="Times New Roman"/>
              </a:rPr>
              <a:t>DMF,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 letter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describing the deficiencies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sent to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holder.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At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same time, FDA will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notify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person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who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relies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information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 the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deficient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additional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information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needed in the supporting </a:t>
            </a:r>
            <a:r>
              <a:rPr sz="1800" spc="-45" dirty="0">
                <a:solidFill>
                  <a:srgbClr val="333333"/>
                </a:solidFill>
                <a:latin typeface="Times New Roman"/>
                <a:cs typeface="Times New Roman"/>
              </a:rPr>
              <a:t>DMF.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general subject of the deficiency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identified,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but details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deficiency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are disclosed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only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 the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holder.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When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holder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requested information to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 response to the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agency's deficiency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letter,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holder should also send a copy of the accompanying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transmittal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letter to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affected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persons relying on the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to 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FDA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reviewing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division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that identified</a:t>
            </a:r>
            <a:r>
              <a:rPr sz="18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deficiencies.</a:t>
            </a:r>
            <a:r>
              <a:rPr sz="18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transmittal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letter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will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provide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notice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that the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deficiencies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have been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addressed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8295" y="524078"/>
            <a:ext cx="32683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5" dirty="0">
                <a:solidFill>
                  <a:srgbClr val="006FC0"/>
                </a:solidFill>
              </a:rPr>
              <a:t>Hol</a:t>
            </a:r>
            <a:r>
              <a:rPr sz="3600" spc="-50" dirty="0">
                <a:solidFill>
                  <a:srgbClr val="006FC0"/>
                </a:solidFill>
              </a:rPr>
              <a:t>d</a:t>
            </a:r>
            <a:r>
              <a:rPr sz="3600" spc="-55" dirty="0">
                <a:solidFill>
                  <a:srgbClr val="006FC0"/>
                </a:solidFill>
              </a:rPr>
              <a:t>e</a:t>
            </a:r>
            <a:r>
              <a:rPr sz="3600" dirty="0">
                <a:solidFill>
                  <a:srgbClr val="006FC0"/>
                </a:solidFill>
              </a:rPr>
              <a:t>r</a:t>
            </a:r>
            <a:r>
              <a:rPr sz="3600" spc="-170" dirty="0">
                <a:solidFill>
                  <a:srgbClr val="006FC0"/>
                </a:solidFill>
              </a:rPr>
              <a:t> </a:t>
            </a:r>
            <a:r>
              <a:rPr sz="3600" spc="-55" dirty="0">
                <a:solidFill>
                  <a:srgbClr val="006FC0"/>
                </a:solidFill>
              </a:rPr>
              <a:t>O</a:t>
            </a:r>
            <a:r>
              <a:rPr sz="3600" spc="-20" dirty="0">
                <a:solidFill>
                  <a:srgbClr val="006FC0"/>
                </a:solidFill>
              </a:rPr>
              <a:t>li</a:t>
            </a:r>
            <a:r>
              <a:rPr sz="3600" spc="-15" dirty="0">
                <a:solidFill>
                  <a:srgbClr val="006FC0"/>
                </a:solidFill>
              </a:rPr>
              <a:t>gat</a:t>
            </a:r>
            <a:r>
              <a:rPr sz="3600" spc="-20" dirty="0">
                <a:solidFill>
                  <a:srgbClr val="006FC0"/>
                </a:solidFill>
              </a:rPr>
              <a:t>i</a:t>
            </a:r>
            <a:r>
              <a:rPr sz="3600" spc="-15" dirty="0">
                <a:solidFill>
                  <a:srgbClr val="006FC0"/>
                </a:solidFill>
              </a:rPr>
              <a:t>o</a:t>
            </a:r>
            <a:r>
              <a:rPr sz="3600" dirty="0">
                <a:solidFill>
                  <a:srgbClr val="006FC0"/>
                </a:solidFill>
              </a:rPr>
              <a:t>n</a:t>
            </a:r>
            <a:endParaRPr sz="3600"/>
          </a:p>
        </p:txBody>
      </p:sp>
      <p:sp>
        <p:nvSpPr>
          <p:cNvPr id="8" name="object 8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17</a:t>
            </a:fld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30" y="2102612"/>
            <a:ext cx="54813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25" dirty="0">
                <a:latin typeface="Times New Roman"/>
                <a:cs typeface="Times New Roman"/>
              </a:rPr>
              <a:t>Any</a:t>
            </a:r>
            <a:r>
              <a:rPr sz="2000" b="1" spc="30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change</a:t>
            </a:r>
            <a:r>
              <a:rPr sz="2000" b="1" spc="33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or</a:t>
            </a:r>
            <a:r>
              <a:rPr sz="2000" b="1" spc="29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addition</a:t>
            </a:r>
            <a:r>
              <a:rPr sz="2000" spc="-10" dirty="0">
                <a:latin typeface="Times New Roman"/>
                <a:cs typeface="Times New Roman"/>
              </a:rPr>
              <a:t>,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including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change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48273" y="2102612"/>
            <a:ext cx="33274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authorization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related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specific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335" y="2408507"/>
            <a:ext cx="2238375" cy="9398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000" spc="-10" dirty="0">
                <a:latin typeface="Times New Roman"/>
                <a:cs typeface="Times New Roman"/>
              </a:rPr>
              <a:t>customers,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should</a:t>
            </a:r>
            <a:r>
              <a:rPr sz="2000" spc="3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10" dirty="0">
                <a:latin typeface="Times New Roman"/>
                <a:cs typeface="Times New Roman"/>
              </a:rPr>
              <a:t>previous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submission.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44800" y="2559812"/>
            <a:ext cx="62261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22340" algn="l"/>
              </a:tabLst>
            </a:pPr>
            <a:r>
              <a:rPr sz="2000" spc="-15" dirty="0">
                <a:latin typeface="Times New Roman"/>
                <a:cs typeface="Times New Roman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ub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25" dirty="0">
                <a:latin typeface="Times New Roman"/>
                <a:cs typeface="Times New Roman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 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</a:t>
            </a:r>
            <a:r>
              <a:rPr sz="2000" spc="-1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-25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c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te 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d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d</a:t>
            </a:r>
            <a:r>
              <a:rPr sz="2000" spc="-3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q</a:t>
            </a:r>
            <a:r>
              <a:rPr sz="2000" spc="-15" dirty="0">
                <a:latin typeface="Times New Roman"/>
                <a:cs typeface="Times New Roman"/>
              </a:rPr>
              <a:t>ua</a:t>
            </a:r>
            <a:r>
              <a:rPr sz="2000" spc="-30" dirty="0">
                <a:latin typeface="Times New Roman"/>
                <a:cs typeface="Times New Roman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y 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c</a:t>
            </a:r>
            <a:r>
              <a:rPr sz="2000" spc="-10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20" dirty="0">
                <a:latin typeface="Times New Roman"/>
                <a:cs typeface="Times New Roman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s 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f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r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n</a:t>
            </a:r>
            <a:r>
              <a:rPr sz="2000" spc="-15" dirty="0">
                <a:latin typeface="Times New Roman"/>
                <a:cs typeface="Times New Roman"/>
              </a:rPr>
              <a:t>c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	</a:t>
            </a:r>
            <a:r>
              <a:rPr sz="2000" spc="-30" dirty="0"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130" y="3564382"/>
            <a:ext cx="89801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reference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should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include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date,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volume,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section,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and/or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page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number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affected.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235" y="67157"/>
            <a:ext cx="8186420" cy="62649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A.</a:t>
            </a:r>
            <a:r>
              <a:rPr sz="20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Notice</a:t>
            </a:r>
            <a:r>
              <a:rPr sz="20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Required</a:t>
            </a:r>
            <a:r>
              <a:rPr sz="20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for</a:t>
            </a:r>
            <a:r>
              <a:rPr sz="2000" b="1" spc="-8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Changes</a:t>
            </a:r>
            <a:r>
              <a:rPr sz="20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to</a:t>
            </a:r>
            <a:r>
              <a:rPr sz="20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a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Drug</a:t>
            </a:r>
            <a:r>
              <a:rPr sz="20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Master</a:t>
            </a:r>
            <a:r>
              <a:rPr sz="20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File</a:t>
            </a:r>
            <a:endParaRPr sz="2000">
              <a:latin typeface="Times New Roman"/>
              <a:cs typeface="Times New Roman"/>
            </a:endParaRPr>
          </a:p>
          <a:p>
            <a:pPr marL="355600" marR="68453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holder </a:t>
            </a:r>
            <a:r>
              <a:rPr sz="2000" spc="-15" dirty="0">
                <a:latin typeface="Times New Roman"/>
                <a:cs typeface="Times New Roman"/>
              </a:rPr>
              <a:t>must </a:t>
            </a:r>
            <a:r>
              <a:rPr sz="2000" spc="-10" dirty="0">
                <a:latin typeface="Times New Roman"/>
                <a:cs typeface="Times New Roman"/>
              </a:rPr>
              <a:t>notify </a:t>
            </a:r>
            <a:r>
              <a:rPr sz="2000" dirty="0">
                <a:latin typeface="Times New Roman"/>
                <a:cs typeface="Times New Roman"/>
              </a:rPr>
              <a:t>each </a:t>
            </a:r>
            <a:r>
              <a:rPr sz="2000" spc="-20" dirty="0">
                <a:latin typeface="Times New Roman"/>
                <a:cs typeface="Times New Roman"/>
              </a:rPr>
              <a:t>affected </a:t>
            </a:r>
            <a:r>
              <a:rPr sz="2000" spc="-5" dirty="0">
                <a:latin typeface="Times New Roman"/>
                <a:cs typeface="Times New Roman"/>
              </a:rPr>
              <a:t>applicant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5" dirty="0">
                <a:latin typeface="Times New Roman"/>
                <a:cs typeface="Times New Roman"/>
              </a:rPr>
              <a:t>sponsor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has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referenced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its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any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pertinent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change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 </a:t>
            </a:r>
            <a:r>
              <a:rPr sz="2000" spc="-5" dirty="0">
                <a:latin typeface="Times New Roman"/>
                <a:cs typeface="Times New Roman"/>
              </a:rPr>
              <a:t>(21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CFR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314.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420(c)).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B.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Listing</a:t>
            </a:r>
            <a:r>
              <a:rPr sz="2000" b="1" spc="-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of</a:t>
            </a:r>
            <a:r>
              <a:rPr sz="20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Persons</a:t>
            </a:r>
            <a:r>
              <a:rPr sz="2000" b="1" spc="-18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Authorized</a:t>
            </a:r>
            <a:r>
              <a:rPr sz="2000" b="1" spc="-9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5" dirty="0">
                <a:solidFill>
                  <a:srgbClr val="6F2F9F"/>
                </a:solidFill>
                <a:latin typeface="Times New Roman"/>
                <a:cs typeface="Times New Roman"/>
              </a:rPr>
              <a:t>To</a:t>
            </a:r>
            <a:r>
              <a:rPr sz="2000" b="1" spc="-2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Refer</a:t>
            </a:r>
            <a:r>
              <a:rPr sz="2000" b="1" spc="-9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to</a:t>
            </a:r>
            <a:r>
              <a:rPr sz="20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a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Drug</a:t>
            </a:r>
            <a:r>
              <a:rPr sz="2000" b="1" spc="484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Master</a:t>
            </a:r>
            <a:r>
              <a:rPr sz="2000" b="1" spc="-7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File</a:t>
            </a:r>
            <a:endParaRPr sz="2000">
              <a:latin typeface="Times New Roman"/>
              <a:cs typeface="Times New Roman"/>
            </a:endParaRPr>
          </a:p>
          <a:p>
            <a:pPr marL="355600" marR="574040" indent="-342900">
              <a:lnSpc>
                <a:spcPts val="192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 DMF is </a:t>
            </a:r>
            <a:r>
              <a:rPr sz="2000" spc="-15" dirty="0">
                <a:latin typeface="Times New Roman"/>
                <a:cs typeface="Times New Roman"/>
              </a:rPr>
              <a:t>required to </a:t>
            </a:r>
            <a:r>
              <a:rPr sz="2000" spc="-5" dirty="0">
                <a:latin typeface="Times New Roman"/>
                <a:cs typeface="Times New Roman"/>
              </a:rPr>
              <a:t>contain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complete list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persons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authorized </a:t>
            </a:r>
            <a:r>
              <a:rPr sz="2000" spc="-15" dirty="0">
                <a:latin typeface="Times New Roman"/>
                <a:cs typeface="Times New Roman"/>
              </a:rPr>
              <a:t>to </a:t>
            </a:r>
            <a:r>
              <a:rPr sz="2000" spc="-10" dirty="0">
                <a:latin typeface="Times New Roman"/>
                <a:cs typeface="Times New Roman"/>
              </a:rPr>
              <a:t> incorporate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information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reference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[21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CFR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314.420(d)].</a:t>
            </a:r>
            <a:endParaRPr sz="2000">
              <a:latin typeface="Times New Roman"/>
              <a:cs typeface="Times New Roman"/>
            </a:endParaRPr>
          </a:p>
          <a:p>
            <a:pPr marL="355600" marR="160020" indent="-342900">
              <a:lnSpc>
                <a:spcPct val="8000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holder should update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5" dirty="0">
                <a:latin typeface="Times New Roman"/>
                <a:cs typeface="Times New Roman"/>
              </a:rPr>
              <a:t>list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annual update.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updated </a:t>
            </a:r>
            <a:r>
              <a:rPr sz="2000" spc="-15" dirty="0">
                <a:latin typeface="Times New Roman"/>
                <a:cs typeface="Times New Roman"/>
              </a:rPr>
              <a:t>list </a:t>
            </a:r>
            <a:r>
              <a:rPr sz="2000" spc="-10" dirty="0">
                <a:latin typeface="Times New Roman"/>
                <a:cs typeface="Times New Roman"/>
              </a:rPr>
              <a:t> should </a:t>
            </a:r>
            <a:r>
              <a:rPr sz="2000" spc="-5" dirty="0">
                <a:latin typeface="Times New Roman"/>
                <a:cs typeface="Times New Roman"/>
              </a:rPr>
              <a:t>contain </a:t>
            </a:r>
            <a:r>
              <a:rPr sz="2000" spc="-1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holder's </a:t>
            </a:r>
            <a:r>
              <a:rPr sz="2000" spc="-15" dirty="0">
                <a:latin typeface="Times New Roman"/>
                <a:cs typeface="Times New Roman"/>
              </a:rPr>
              <a:t>name,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number,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the date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the update.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update should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identify </a:t>
            </a:r>
            <a:r>
              <a:rPr sz="2000" spc="-10" dirty="0">
                <a:latin typeface="Times New Roman"/>
                <a:cs typeface="Times New Roman"/>
              </a:rPr>
              <a:t>by </a:t>
            </a:r>
            <a:r>
              <a:rPr sz="2000" spc="-5" dirty="0">
                <a:latin typeface="Times New Roman"/>
                <a:cs typeface="Times New Roman"/>
              </a:rPr>
              <a:t>name (or code) the information </a:t>
            </a:r>
            <a:r>
              <a:rPr sz="2000" spc="-10" dirty="0">
                <a:latin typeface="Times New Roman"/>
                <a:cs typeface="Times New Roman"/>
              </a:rPr>
              <a:t>that </a:t>
            </a:r>
            <a:r>
              <a:rPr sz="2000" dirty="0">
                <a:latin typeface="Times New Roman"/>
                <a:cs typeface="Times New Roman"/>
              </a:rPr>
              <a:t>each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person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authorized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incorporate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give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location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date,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volume,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page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C.</a:t>
            </a:r>
            <a:r>
              <a:rPr sz="2000" b="1" spc="-1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Annu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al</a:t>
            </a:r>
            <a:r>
              <a:rPr sz="20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Upd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a</a:t>
            </a:r>
            <a:r>
              <a:rPr sz="20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t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16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holder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should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provide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annual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report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anniversary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2160"/>
              </a:lnSpc>
            </a:pPr>
            <a:r>
              <a:rPr sz="2000" spc="-10" dirty="0">
                <a:latin typeface="Times New Roman"/>
                <a:cs typeface="Times New Roman"/>
              </a:rPr>
              <a:t>date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original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submission.</a:t>
            </a:r>
            <a:endParaRPr sz="2000">
              <a:latin typeface="Times New Roman"/>
              <a:cs typeface="Times New Roman"/>
            </a:endParaRPr>
          </a:p>
          <a:p>
            <a:pPr marL="355600" marR="50165" indent="-342900">
              <a:lnSpc>
                <a:spcPct val="8000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  <a:tab pos="7454900" algn="l"/>
              </a:tabLst>
            </a:pP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f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he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u</a:t>
            </a:r>
            <a:r>
              <a:rPr sz="2000" spc="-15" dirty="0">
                <a:latin typeface="Times New Roman"/>
                <a:cs typeface="Times New Roman"/>
              </a:rPr>
              <a:t>b</a:t>
            </a:r>
            <a:r>
              <a:rPr sz="2000" dirty="0">
                <a:latin typeface="Times New Roman"/>
                <a:cs typeface="Times New Roman"/>
              </a:rPr>
              <a:t>j</a:t>
            </a:r>
            <a:r>
              <a:rPr sz="2000" spc="-2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ct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m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r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f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he 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</a:t>
            </a:r>
            <a:r>
              <a:rPr sz="2000" spc="-1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F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s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-20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3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-15" dirty="0">
                <a:latin typeface="Times New Roman"/>
                <a:cs typeface="Times New Roman"/>
              </a:rPr>
              <a:t>ge</a:t>
            </a:r>
            <a:r>
              <a:rPr sz="2000" spc="-20" dirty="0">
                <a:latin typeface="Times New Roman"/>
                <a:cs typeface="Times New Roman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he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F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15" dirty="0">
                <a:latin typeface="Times New Roman"/>
                <a:cs typeface="Times New Roman"/>
              </a:rPr>
              <a:t>o</a:t>
            </a:r>
            <a:r>
              <a:rPr sz="2000" spc="-20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r	</a:t>
            </a:r>
            <a:r>
              <a:rPr sz="2000" spc="-15" dirty="0">
                <a:latin typeface="Times New Roman"/>
                <a:cs typeface="Times New Roman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15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u</a:t>
            </a:r>
            <a:r>
              <a:rPr sz="2000" spc="-25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d  </a:t>
            </a:r>
            <a:r>
              <a:rPr sz="2000" spc="-10" dirty="0">
                <a:latin typeface="Times New Roman"/>
                <a:cs typeface="Times New Roman"/>
              </a:rPr>
              <a:t>provide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statement </a:t>
            </a:r>
            <a:r>
              <a:rPr sz="2000" spc="-10" dirty="0">
                <a:latin typeface="Times New Roman"/>
                <a:cs typeface="Times New Roman"/>
              </a:rPr>
              <a:t>that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subject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matter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current.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5" dirty="0">
                <a:latin typeface="Times New Roman"/>
                <a:cs typeface="Times New Roman"/>
              </a:rPr>
              <a:t>Failure </a:t>
            </a:r>
            <a:r>
              <a:rPr sz="2000" spc="-10" dirty="0">
                <a:latin typeface="Times New Roman"/>
                <a:cs typeface="Times New Roman"/>
              </a:rPr>
              <a:t>to update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15" dirty="0">
                <a:latin typeface="Times New Roman"/>
                <a:cs typeface="Times New Roman"/>
              </a:rPr>
              <a:t>assure FDA annually </a:t>
            </a:r>
            <a:r>
              <a:rPr sz="2000" spc="-10" dirty="0">
                <a:latin typeface="Times New Roman"/>
                <a:cs typeface="Times New Roman"/>
              </a:rPr>
              <a:t>that </a:t>
            </a:r>
            <a:r>
              <a:rPr sz="2000" spc="-15" dirty="0">
                <a:latin typeface="Times New Roman"/>
                <a:cs typeface="Times New Roman"/>
              </a:rPr>
              <a:t>previously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submitted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material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lists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remain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current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cause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delays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FDA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review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 a </a:t>
            </a:r>
            <a:r>
              <a:rPr sz="2000" spc="-5" dirty="0">
                <a:latin typeface="Times New Roman"/>
                <a:cs typeface="Times New Roman"/>
              </a:rPr>
              <a:t>pending </a:t>
            </a:r>
            <a:r>
              <a:rPr sz="2000" spc="-15" dirty="0">
                <a:latin typeface="Times New Roman"/>
                <a:cs typeface="Times New Roman"/>
              </a:rPr>
              <a:t>IND, NDA, ANDA, </a:t>
            </a:r>
            <a:r>
              <a:rPr sz="2000" spc="-10" dirty="0">
                <a:latin typeface="Times New Roman"/>
                <a:cs typeface="Times New Roman"/>
              </a:rPr>
              <a:t>Export </a:t>
            </a:r>
            <a:r>
              <a:rPr sz="2000" spc="-5" dirty="0">
                <a:latin typeface="Times New Roman"/>
                <a:cs typeface="Times New Roman"/>
              </a:rPr>
              <a:t>Application,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15" dirty="0">
                <a:latin typeface="Times New Roman"/>
                <a:cs typeface="Times New Roman"/>
              </a:rPr>
              <a:t>any amendment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supplement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application; and </a:t>
            </a:r>
            <a:r>
              <a:rPr sz="2000" spc="-15" dirty="0">
                <a:latin typeface="Times New Roman"/>
                <a:cs typeface="Times New Roman"/>
              </a:rPr>
              <a:t>FDA </a:t>
            </a:r>
            <a:r>
              <a:rPr sz="2000" dirty="0">
                <a:latin typeface="Times New Roman"/>
                <a:cs typeface="Times New Roman"/>
              </a:rPr>
              <a:t>can </a:t>
            </a:r>
            <a:r>
              <a:rPr sz="2000" spc="-5" dirty="0">
                <a:latin typeface="Times New Roman"/>
                <a:cs typeface="Times New Roman"/>
              </a:rPr>
              <a:t>initiate </a:t>
            </a:r>
            <a:r>
              <a:rPr sz="2000" spc="-10" dirty="0">
                <a:latin typeface="Times New Roman"/>
                <a:cs typeface="Times New Roman"/>
              </a:rPr>
              <a:t>procedures </a:t>
            </a:r>
            <a:r>
              <a:rPr sz="2000" spc="-5" dirty="0">
                <a:latin typeface="Times New Roman"/>
                <a:cs typeface="Times New Roman"/>
              </a:rPr>
              <a:t>for </a:t>
            </a:r>
            <a:r>
              <a:rPr sz="2000" spc="-10" dirty="0">
                <a:latin typeface="Times New Roman"/>
                <a:cs typeface="Times New Roman"/>
              </a:rPr>
              <a:t>closure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18</a:t>
            </a:fld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235" y="130555"/>
            <a:ext cx="8152765" cy="551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ts val="2300"/>
              </a:lnSpc>
            </a:pPr>
            <a:r>
              <a:rPr sz="20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D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.</a:t>
            </a:r>
            <a:r>
              <a:rPr sz="1800" b="1" spc="-1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App</a:t>
            </a:r>
            <a:r>
              <a:rPr sz="18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o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i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n</a:t>
            </a:r>
            <a:r>
              <a:rPr sz="18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tm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e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t</a:t>
            </a:r>
            <a:r>
              <a:rPr sz="1800" b="1" spc="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of</a:t>
            </a:r>
            <a:r>
              <a:rPr sz="18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an</a:t>
            </a:r>
            <a:r>
              <a:rPr sz="1800" b="1" spc="-7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A</a:t>
            </a:r>
            <a:r>
              <a:rPr sz="18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g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e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marL="355600" marR="1266825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agent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appointed,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holder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submit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signed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letter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appointment </a:t>
            </a:r>
            <a:r>
              <a:rPr sz="1800" spc="-5" dirty="0">
                <a:latin typeface="Times New Roman"/>
                <a:cs typeface="Times New Roman"/>
              </a:rPr>
              <a:t>to </a:t>
            </a:r>
            <a:r>
              <a:rPr sz="1800" spc="-1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DMF </a:t>
            </a:r>
            <a:r>
              <a:rPr sz="1800" spc="-15" dirty="0">
                <a:latin typeface="Times New Roman"/>
                <a:cs typeface="Times New Roman"/>
              </a:rPr>
              <a:t>giving </a:t>
            </a:r>
            <a:r>
              <a:rPr sz="1800" spc="-10" dirty="0">
                <a:latin typeface="Times New Roman"/>
                <a:cs typeface="Times New Roman"/>
              </a:rPr>
              <a:t>the agent's </a:t>
            </a:r>
            <a:r>
              <a:rPr sz="1800" spc="-15" dirty="0">
                <a:latin typeface="Times New Roman"/>
                <a:cs typeface="Times New Roman"/>
              </a:rPr>
              <a:t>name,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address, </a:t>
            </a:r>
            <a:r>
              <a:rPr sz="1800" spc="-10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scope of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responsibility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(administrative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and/or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scientific).</a:t>
            </a:r>
            <a:endParaRPr sz="18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Domestic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DMF </a:t>
            </a:r>
            <a:r>
              <a:rPr sz="1800" spc="-15" dirty="0">
                <a:latin typeface="Times New Roman"/>
                <a:cs typeface="Times New Roman"/>
              </a:rPr>
              <a:t>holders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need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appoint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0" dirty="0">
                <a:latin typeface="Times New Roman"/>
                <a:cs typeface="Times New Roman"/>
              </a:rPr>
              <a:t> agent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or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representative.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E.</a:t>
            </a:r>
            <a:r>
              <a:rPr sz="1800" b="1" spc="-5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spc="-160" dirty="0">
                <a:solidFill>
                  <a:srgbClr val="6F2F9F"/>
                </a:solidFill>
                <a:latin typeface="Times New Roman"/>
                <a:cs typeface="Times New Roman"/>
              </a:rPr>
              <a:t>T</a:t>
            </a:r>
            <a:r>
              <a:rPr sz="18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r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a</a:t>
            </a:r>
            <a:r>
              <a:rPr sz="18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ns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f</a:t>
            </a:r>
            <a:r>
              <a:rPr sz="18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r</a:t>
            </a:r>
            <a:r>
              <a:rPr sz="1800" b="1" spc="-8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of</a:t>
            </a:r>
            <a:r>
              <a:rPr sz="1800" b="1" spc="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O</a:t>
            </a:r>
            <a:r>
              <a:rPr sz="1800" b="1" dirty="0">
                <a:solidFill>
                  <a:srgbClr val="6F2F9F"/>
                </a:solidFill>
                <a:latin typeface="Times New Roman"/>
                <a:cs typeface="Times New Roman"/>
              </a:rPr>
              <a:t>w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n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er</a:t>
            </a:r>
            <a:r>
              <a:rPr sz="18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sh</a:t>
            </a:r>
            <a:r>
              <a:rPr sz="1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i</a:t>
            </a:r>
            <a:r>
              <a:rPr sz="18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p</a:t>
            </a:r>
            <a:endParaRPr sz="1800">
              <a:latin typeface="Times New Roman"/>
              <a:cs typeface="Times New Roman"/>
            </a:endParaRPr>
          </a:p>
          <a:p>
            <a:pPr marL="355600" marR="5080" algn="just">
              <a:lnSpc>
                <a:spcPct val="100000"/>
              </a:lnSpc>
            </a:pPr>
            <a:r>
              <a:rPr sz="1800" spc="-114" dirty="0">
                <a:latin typeface="Times New Roman"/>
                <a:cs typeface="Times New Roman"/>
              </a:rPr>
              <a:t>To</a:t>
            </a:r>
            <a:r>
              <a:rPr sz="1800" spc="-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transfer</a:t>
            </a:r>
            <a:r>
              <a:rPr sz="1800" spc="-15" dirty="0">
                <a:latin typeface="Times New Roman"/>
                <a:cs typeface="Times New Roman"/>
              </a:rPr>
              <a:t> ownership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DMF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another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party,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4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holder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should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notify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FDA</a:t>
            </a:r>
            <a:r>
              <a:rPr sz="1800" spc="-1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and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authorized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persons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writing.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letter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should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following:</a:t>
            </a:r>
            <a:endParaRPr sz="1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Times New Roman"/>
                <a:cs typeface="Times New Roman"/>
              </a:rPr>
              <a:t>Name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transferee</a:t>
            </a:r>
            <a:endParaRPr sz="1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15" dirty="0">
                <a:latin typeface="Times New Roman"/>
                <a:cs typeface="Times New Roman"/>
              </a:rPr>
              <a:t>Address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transferee</a:t>
            </a:r>
            <a:endParaRPr sz="1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Times New Roman"/>
                <a:cs typeface="Times New Roman"/>
              </a:rPr>
              <a:t>Name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responsible</a:t>
            </a:r>
            <a:r>
              <a:rPr sz="1800" spc="-5" dirty="0">
                <a:latin typeface="Times New Roman"/>
                <a:cs typeface="Times New Roman"/>
              </a:rPr>
              <a:t> official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transferee</a:t>
            </a:r>
            <a:endParaRPr sz="1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25" dirty="0">
                <a:latin typeface="Times New Roman"/>
                <a:cs typeface="Times New Roman"/>
              </a:rPr>
              <a:t>Effective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date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transfer</a:t>
            </a:r>
            <a:endParaRPr sz="18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15" dirty="0">
                <a:latin typeface="Times New Roman"/>
                <a:cs typeface="Times New Roman"/>
              </a:rPr>
              <a:t>Signature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transferring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official</a:t>
            </a:r>
            <a:endParaRPr sz="1800">
              <a:latin typeface="Times New Roman"/>
              <a:cs typeface="Times New Roman"/>
            </a:endParaRPr>
          </a:p>
          <a:p>
            <a:pPr marL="12700" marR="684530">
              <a:lnSpc>
                <a:spcPct val="100000"/>
              </a:lnSpc>
              <a:buAutoNum type="arabicPeriod"/>
              <a:tabLst>
                <a:tab pos="512445" algn="l"/>
                <a:tab pos="513080" algn="l"/>
              </a:tabLst>
            </a:pPr>
            <a:r>
              <a:rPr sz="1800" spc="-20" dirty="0">
                <a:latin typeface="Times New Roman"/>
                <a:cs typeface="Times New Roman"/>
              </a:rPr>
              <a:t>Typewritten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title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transferring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official.The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new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holder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should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submit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lette</a:t>
            </a:r>
            <a:r>
              <a:rPr sz="1800" dirty="0">
                <a:latin typeface="Times New Roman"/>
                <a:cs typeface="Times New Roman"/>
              </a:rPr>
              <a:t>r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p</a:t>
            </a:r>
            <a:r>
              <a:rPr sz="1800" spc="-10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n</a:t>
            </a:r>
            <a:r>
              <a:rPr sz="1800" spc="-10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spc="-15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</a:t>
            </a:r>
            <a:r>
              <a:rPr sz="1800" spc="-25" dirty="0">
                <a:latin typeface="Times New Roman"/>
                <a:cs typeface="Times New Roman"/>
              </a:rPr>
              <a:t>r</a:t>
            </a:r>
            <a:r>
              <a:rPr sz="1800" spc="-20" dirty="0">
                <a:latin typeface="Times New Roman"/>
                <a:cs typeface="Times New Roman"/>
              </a:rPr>
              <a:t>a</a:t>
            </a:r>
            <a:r>
              <a:rPr sz="1800" spc="-25" dirty="0">
                <a:latin typeface="Times New Roman"/>
                <a:cs typeface="Times New Roman"/>
              </a:rPr>
              <a:t>n</a:t>
            </a:r>
            <a:r>
              <a:rPr sz="1800" spc="-35" dirty="0">
                <a:latin typeface="Times New Roman"/>
                <a:cs typeface="Times New Roman"/>
              </a:rPr>
              <a:t>s</a:t>
            </a:r>
            <a:r>
              <a:rPr sz="1800" spc="-25" dirty="0">
                <a:latin typeface="Times New Roman"/>
                <a:cs typeface="Times New Roman"/>
              </a:rPr>
              <a:t>f</a:t>
            </a:r>
            <a:r>
              <a:rPr sz="1800" spc="-2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An </a:t>
            </a:r>
            <a:r>
              <a:rPr sz="1800" spc="-15" dirty="0">
                <a:latin typeface="Times New Roman"/>
                <a:cs typeface="Times New Roman"/>
              </a:rPr>
              <a:t>update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the </a:t>
            </a:r>
            <a:r>
              <a:rPr sz="1800" spc="-15" dirty="0">
                <a:latin typeface="Times New Roman"/>
                <a:cs typeface="Times New Roman"/>
              </a:rPr>
              <a:t>information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contained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90" dirty="0">
                <a:latin typeface="Times New Roman"/>
                <a:cs typeface="Times New Roman"/>
              </a:rPr>
              <a:t>DMF,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where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appropriate.</a:t>
            </a:r>
            <a:endParaRPr sz="1800">
              <a:latin typeface="Times New Roman"/>
              <a:cs typeface="Times New Roman"/>
            </a:endParaRPr>
          </a:p>
          <a:p>
            <a:pPr marL="299085" marR="88011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latin typeface="Times New Roman"/>
                <a:cs typeface="Times New Roman"/>
              </a:rPr>
              <a:t>Any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change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relating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new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ownership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(e.g.,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plant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location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methods)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included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19</a:t>
            </a:fld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3978" y="534669"/>
            <a:ext cx="1928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0" dirty="0">
                <a:solidFill>
                  <a:srgbClr val="006FC0"/>
                </a:solidFill>
              </a:rPr>
              <a:t>Contents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738325"/>
            <a:ext cx="6337300" cy="396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560" indent="-150495">
              <a:lnSpc>
                <a:spcPts val="3170"/>
              </a:lnSpc>
              <a:buSzPct val="135416"/>
              <a:buFont typeface="Arial"/>
              <a:buChar char="•"/>
              <a:tabLst>
                <a:tab pos="163195" algn="l"/>
              </a:tabLst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Introduction</a:t>
            </a:r>
            <a:endParaRPr sz="2400">
              <a:latin typeface="Times New Roman"/>
              <a:cs typeface="Times New Roman"/>
            </a:endParaRPr>
          </a:p>
          <a:p>
            <a:pPr marL="232410" indent="-220345">
              <a:lnSpc>
                <a:spcPct val="100000"/>
              </a:lnSpc>
              <a:spcBef>
                <a:spcPts val="930"/>
              </a:spcBef>
              <a:buSzPct val="135416"/>
              <a:buFont typeface="Arial"/>
              <a:buChar char="•"/>
              <a:tabLst>
                <a:tab pos="233045" algn="l"/>
              </a:tabLst>
            </a:pPr>
            <a:r>
              <a:rPr sz="2400" spc="-35" dirty="0">
                <a:solidFill>
                  <a:srgbClr val="404040"/>
                </a:solidFill>
                <a:latin typeface="Times New Roman"/>
                <a:cs typeface="Times New Roman"/>
              </a:rPr>
              <a:t>Types</a:t>
            </a:r>
            <a:r>
              <a:rPr sz="24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endParaRPr sz="24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1100"/>
              </a:spcBef>
              <a:buSzPct val="135416"/>
              <a:buFont typeface="Arial"/>
              <a:buChar char="•"/>
              <a:tabLst>
                <a:tab pos="238760" algn="l"/>
              </a:tabLst>
            </a:pP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Submission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r>
              <a:rPr sz="24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1.Transmittal</a:t>
            </a:r>
            <a:r>
              <a:rPr sz="24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letter</a:t>
            </a:r>
            <a:endParaRPr sz="2400">
              <a:latin typeface="Times New Roman"/>
              <a:cs typeface="Times New Roman"/>
            </a:endParaRPr>
          </a:p>
          <a:p>
            <a:pPr marL="2680335">
              <a:lnSpc>
                <a:spcPct val="100000"/>
              </a:lnSpc>
              <a:spcBef>
                <a:spcPts val="1120"/>
              </a:spcBef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2.</a:t>
            </a:r>
            <a:r>
              <a:rPr sz="2400" spc="-1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Administrative</a:t>
            </a:r>
            <a:r>
              <a:rPr sz="24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Information</a:t>
            </a:r>
            <a:endParaRPr sz="2400">
              <a:latin typeface="Times New Roman"/>
              <a:cs typeface="Times New Roman"/>
            </a:endParaRPr>
          </a:p>
          <a:p>
            <a:pPr marL="221615" indent="-209550">
              <a:lnSpc>
                <a:spcPct val="100000"/>
              </a:lnSpc>
              <a:spcBef>
                <a:spcPts val="1115"/>
              </a:spcBef>
              <a:buSzPct val="135416"/>
              <a:buFont typeface="Arial"/>
              <a:buChar char="•"/>
              <a:tabLst>
                <a:tab pos="222250" algn="l"/>
                <a:tab pos="3027680" algn="l"/>
              </a:tabLst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Authorization</a:t>
            </a:r>
            <a:r>
              <a:rPr sz="24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to refer	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endParaRPr sz="24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1105"/>
              </a:spcBef>
              <a:buSzPct val="135416"/>
              <a:buFont typeface="Arial"/>
              <a:buChar char="•"/>
              <a:tabLst>
                <a:tab pos="238760" algn="l"/>
              </a:tabLst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Holder</a:t>
            </a:r>
            <a:r>
              <a:rPr sz="24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Obligation</a:t>
            </a:r>
            <a:endParaRPr sz="24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1115"/>
              </a:spcBef>
              <a:buSzPct val="135416"/>
              <a:buFont typeface="Arial"/>
              <a:buChar char="•"/>
              <a:tabLst>
                <a:tab pos="238760" algn="l"/>
              </a:tabLst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Closure</a:t>
            </a:r>
            <a:r>
              <a:rPr sz="24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file</a:t>
            </a:r>
            <a:endParaRPr sz="2400">
              <a:latin typeface="Times New Roman"/>
              <a:cs typeface="Times New Roman"/>
            </a:endParaRPr>
          </a:p>
          <a:p>
            <a:pPr marL="162560" indent="-150495">
              <a:lnSpc>
                <a:spcPct val="100000"/>
              </a:lnSpc>
              <a:spcBef>
                <a:spcPts val="170"/>
              </a:spcBef>
              <a:buSzPct val="135416"/>
              <a:buFont typeface="Arial"/>
              <a:buChar char="•"/>
              <a:tabLst>
                <a:tab pos="163195" algn="l"/>
              </a:tabLst>
            </a:pP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Conclusion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707379" y="649222"/>
            <a:ext cx="4445" cy="26034"/>
          </a:xfrm>
          <a:custGeom>
            <a:avLst/>
            <a:gdLst/>
            <a:ahLst/>
            <a:cxnLst/>
            <a:rect l="l" t="t" r="r" b="b"/>
            <a:pathLst>
              <a:path w="4445" h="26034">
                <a:moveTo>
                  <a:pt x="4115" y="0"/>
                </a:moveTo>
                <a:lnTo>
                  <a:pt x="0" y="0"/>
                </a:lnTo>
                <a:lnTo>
                  <a:pt x="0" y="25782"/>
                </a:lnTo>
                <a:lnTo>
                  <a:pt x="4115" y="25782"/>
                </a:lnTo>
                <a:lnTo>
                  <a:pt x="4115" y="0"/>
                </a:lnTo>
                <a:close/>
              </a:path>
            </a:pathLst>
          </a:custGeom>
          <a:solidFill>
            <a:srgbClr val="00AE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9270" y="367741"/>
            <a:ext cx="53409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006FC0"/>
                </a:solidFill>
              </a:rPr>
              <a:t>Closure</a:t>
            </a:r>
            <a:r>
              <a:rPr sz="3200" spc="-2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Of</a:t>
            </a:r>
            <a:r>
              <a:rPr sz="3200" spc="-19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A</a:t>
            </a:r>
            <a:r>
              <a:rPr sz="3200" spc="-190" dirty="0">
                <a:solidFill>
                  <a:srgbClr val="006FC0"/>
                </a:solidFill>
              </a:rPr>
              <a:t> </a:t>
            </a:r>
            <a:r>
              <a:rPr sz="3200" spc="-10" dirty="0">
                <a:solidFill>
                  <a:srgbClr val="006FC0"/>
                </a:solidFill>
              </a:rPr>
              <a:t>Drug</a:t>
            </a:r>
            <a:r>
              <a:rPr sz="3200" spc="-65" dirty="0">
                <a:solidFill>
                  <a:srgbClr val="006FC0"/>
                </a:solidFill>
              </a:rPr>
              <a:t> </a:t>
            </a:r>
            <a:r>
              <a:rPr sz="3200" spc="-10" dirty="0">
                <a:solidFill>
                  <a:srgbClr val="006FC0"/>
                </a:solidFill>
              </a:rPr>
              <a:t>Master</a:t>
            </a:r>
            <a:r>
              <a:rPr sz="3200" spc="-135" dirty="0">
                <a:solidFill>
                  <a:srgbClr val="006FC0"/>
                </a:solidFill>
              </a:rPr>
              <a:t> </a:t>
            </a:r>
            <a:r>
              <a:rPr sz="3200" spc="-5" dirty="0">
                <a:solidFill>
                  <a:srgbClr val="006FC0"/>
                </a:solidFill>
              </a:rPr>
              <a:t>File</a:t>
            </a:r>
            <a:endParaRPr sz="3200"/>
          </a:p>
        </p:txBody>
      </p:sp>
      <p:sp>
        <p:nvSpPr>
          <p:cNvPr id="8" name="object 8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20</a:t>
            </a:fld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502" y="1938020"/>
            <a:ext cx="8063230" cy="22987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304165" indent="-342900">
              <a:lnSpc>
                <a:spcPts val="2160"/>
              </a:lnSpc>
              <a:spcBef>
                <a:spcPts val="375"/>
              </a:spcBef>
              <a:buFont typeface="Arial"/>
              <a:buChar char="•"/>
              <a:tabLst>
                <a:tab pos="354965" algn="l"/>
                <a:tab pos="355600" algn="l"/>
                <a:tab pos="5328920" algn="l"/>
              </a:tabLst>
            </a:pP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holder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who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wishes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close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DMF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should	submit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request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Drug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Master </a:t>
            </a:r>
            <a:r>
              <a:rPr sz="2000" spc="-5" dirty="0">
                <a:latin typeface="Times New Roman"/>
                <a:cs typeface="Times New Roman"/>
              </a:rPr>
              <a:t>File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Staff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reason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closure.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request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should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statement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holder's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obligations.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160"/>
              </a:lnSpc>
              <a:spcBef>
                <a:spcPts val="10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Agency </a:t>
            </a:r>
            <a:r>
              <a:rPr sz="2000" spc="-25" dirty="0">
                <a:latin typeface="Times New Roman"/>
                <a:cs typeface="Times New Roman"/>
              </a:rPr>
              <a:t>may </a:t>
            </a:r>
            <a:r>
              <a:rPr sz="2000" spc="-5" dirty="0">
                <a:latin typeface="Times New Roman"/>
                <a:cs typeface="Times New Roman"/>
              </a:rPr>
              <a:t>close </a:t>
            </a:r>
            <a:r>
              <a:rPr sz="2000" dirty="0">
                <a:latin typeface="Times New Roman"/>
                <a:cs typeface="Times New Roman"/>
              </a:rPr>
              <a:t>a DMF that does </a:t>
            </a:r>
            <a:r>
              <a:rPr sz="2000" spc="5" dirty="0">
                <a:latin typeface="Times New Roman"/>
                <a:cs typeface="Times New Roman"/>
              </a:rPr>
              <a:t>not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contain </a:t>
            </a:r>
            <a:r>
              <a:rPr sz="2000" dirty="0">
                <a:latin typeface="Times New Roman"/>
                <a:cs typeface="Times New Roman"/>
              </a:rPr>
              <a:t>an annual </a:t>
            </a:r>
            <a:r>
              <a:rPr sz="2000" spc="-10" dirty="0">
                <a:latin typeface="Times New Roman"/>
                <a:cs typeface="Times New Roman"/>
              </a:rPr>
              <a:t>update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persons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authorized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incorporate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reference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list </a:t>
            </a:r>
            <a:r>
              <a:rPr sz="2000" dirty="0">
                <a:latin typeface="Times New Roman"/>
                <a:cs typeface="Times New Roman"/>
              </a:rPr>
              <a:t>of changes </a:t>
            </a:r>
            <a:r>
              <a:rPr sz="2000" spc="-5" dirty="0">
                <a:latin typeface="Times New Roman"/>
                <a:cs typeface="Times New Roman"/>
              </a:rPr>
              <a:t>made </a:t>
            </a:r>
            <a:r>
              <a:rPr sz="2000" dirty="0">
                <a:latin typeface="Times New Roman"/>
                <a:cs typeface="Times New Roman"/>
              </a:rPr>
              <a:t>since 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previous </a:t>
            </a:r>
            <a:r>
              <a:rPr sz="2000" dirty="0">
                <a:latin typeface="Times New Roman"/>
                <a:cs typeface="Times New Roman"/>
              </a:rPr>
              <a:t>annual </a:t>
            </a:r>
            <a:r>
              <a:rPr sz="2000" spc="-5" dirty="0">
                <a:latin typeface="Times New Roman"/>
                <a:cs typeface="Times New Roman"/>
              </a:rPr>
              <a:t>report. </a:t>
            </a:r>
            <a:r>
              <a:rPr sz="2000" dirty="0">
                <a:latin typeface="Times New Roman"/>
                <a:cs typeface="Times New Roman"/>
              </a:rPr>
              <a:t>The holder will be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5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25" dirty="0">
                <a:latin typeface="Times New Roman"/>
                <a:cs typeface="Times New Roman"/>
              </a:rPr>
              <a:t>i</a:t>
            </a:r>
            <a:r>
              <a:rPr sz="2000" spc="-1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F</a:t>
            </a:r>
            <a:r>
              <a:rPr sz="2000" spc="-70" dirty="0">
                <a:latin typeface="Times New Roman"/>
                <a:cs typeface="Times New Roman"/>
              </a:rPr>
              <a:t>DA</a:t>
            </a:r>
            <a:r>
              <a:rPr sz="2000" spc="-85" dirty="0">
                <a:latin typeface="Times New Roman"/>
                <a:cs typeface="Times New Roman"/>
              </a:rPr>
              <a:t>'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-1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</a:t>
            </a:r>
            <a:r>
              <a:rPr sz="2000" spc="-10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ose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D</a:t>
            </a:r>
            <a:r>
              <a:rPr sz="2000" spc="-90" dirty="0">
                <a:latin typeface="Times New Roman"/>
                <a:cs typeface="Times New Roman"/>
              </a:rPr>
              <a:t>M</a:t>
            </a:r>
            <a:r>
              <a:rPr sz="2000" spc="-24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2121" y="308559"/>
            <a:ext cx="2397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0" dirty="0">
                <a:solidFill>
                  <a:srgbClr val="006FC0"/>
                </a:solidFill>
              </a:rPr>
              <a:t>Conclusion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21</a:t>
            </a:fld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7996" y="2127631"/>
            <a:ext cx="7395845" cy="260667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04139" marR="51435" indent="-91440">
              <a:lnSpc>
                <a:spcPts val="2160"/>
              </a:lnSpc>
              <a:spcBef>
                <a:spcPts val="375"/>
              </a:spcBef>
              <a:buFont typeface="Arial"/>
              <a:buChar char="•"/>
              <a:tabLst>
                <a:tab pos="15303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Drug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Master File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(DMF) is a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submission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to the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Food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and Drug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Administration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(FDA)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that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may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be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used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provide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confidential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detailed </a:t>
            </a:r>
            <a:r>
              <a:rPr sz="2000" spc="-48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information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about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facilities, processes,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or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articles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used in the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manufacturing,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processing,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packaging, and storing of 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one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or 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more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human</a:t>
            </a:r>
            <a:r>
              <a:rPr sz="2000" spc="-2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drugs.</a:t>
            </a:r>
            <a:endParaRPr sz="2000">
              <a:latin typeface="Times New Roman"/>
              <a:cs typeface="Times New Roman"/>
            </a:endParaRPr>
          </a:p>
          <a:p>
            <a:pPr marL="166370" indent="-154305">
              <a:lnSpc>
                <a:spcPct val="100000"/>
              </a:lnSpc>
              <a:spcBef>
                <a:spcPts val="1135"/>
              </a:spcBef>
              <a:buFont typeface="Arial"/>
              <a:buChar char="•"/>
              <a:tabLst>
                <a:tab pos="16700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y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be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used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sup</a:t>
            </a:r>
            <a:r>
              <a:rPr sz="2000" spc="10" dirty="0">
                <a:solidFill>
                  <a:srgbClr val="404040"/>
                </a:solidFill>
                <a:latin typeface="Times New Roman"/>
                <a:cs typeface="Times New Roman"/>
              </a:rPr>
              <a:t>p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ort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an IND , NDA</a:t>
            </a:r>
            <a:r>
              <a:rPr sz="2000" spc="-1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, IN</a:t>
            </a:r>
            <a:r>
              <a:rPr sz="2000" spc="5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000" spc="-1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04139" marR="5080" indent="-91440">
              <a:lnSpc>
                <a:spcPts val="2160"/>
              </a:lnSpc>
              <a:spcBef>
                <a:spcPts val="1420"/>
              </a:spcBef>
              <a:buFont typeface="Arial"/>
              <a:buChar char="•"/>
              <a:tabLst>
                <a:tab pos="16827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So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country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wise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format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DMF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changed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as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DMFs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United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States </a:t>
            </a:r>
            <a:r>
              <a:rPr sz="2000" spc="-48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DMFs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Europe.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3909" y="1266478"/>
            <a:ext cx="3809513" cy="373413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3891" y="6583400"/>
            <a:ext cx="4997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v-18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6583400"/>
            <a:ext cx="3333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9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2731" y="6575247"/>
            <a:ext cx="2133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Calibri"/>
                <a:cs typeface="Calibri"/>
              </a:rPr>
              <a:t>22</a:t>
            </a:fld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3930" y="519760"/>
            <a:ext cx="2765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6FC0"/>
                </a:solidFill>
              </a:rPr>
              <a:t>I</a:t>
            </a:r>
            <a:r>
              <a:rPr sz="4000" spc="-30" dirty="0">
                <a:solidFill>
                  <a:srgbClr val="006FC0"/>
                </a:solidFill>
              </a:rPr>
              <a:t>n</a:t>
            </a:r>
            <a:r>
              <a:rPr sz="4000" spc="-5" dirty="0">
                <a:solidFill>
                  <a:srgbClr val="006FC0"/>
                </a:solidFill>
              </a:rPr>
              <a:t>t</a:t>
            </a:r>
            <a:r>
              <a:rPr sz="4000" spc="-105" dirty="0">
                <a:solidFill>
                  <a:srgbClr val="006FC0"/>
                </a:solidFill>
              </a:rPr>
              <a:t>r</a:t>
            </a:r>
            <a:r>
              <a:rPr sz="4000" spc="-5" dirty="0">
                <a:solidFill>
                  <a:srgbClr val="006FC0"/>
                </a:solidFill>
              </a:rPr>
              <a:t>o</a:t>
            </a:r>
            <a:r>
              <a:rPr sz="4000" spc="-30" dirty="0">
                <a:solidFill>
                  <a:srgbClr val="006FC0"/>
                </a:solidFill>
              </a:rPr>
              <a:t>d</a:t>
            </a:r>
            <a:r>
              <a:rPr sz="4000" spc="-25" dirty="0">
                <a:solidFill>
                  <a:srgbClr val="006FC0"/>
                </a:solidFill>
              </a:rPr>
              <a:t>u</a:t>
            </a:r>
            <a:r>
              <a:rPr sz="4000" spc="-5" dirty="0">
                <a:solidFill>
                  <a:srgbClr val="006FC0"/>
                </a:solidFill>
              </a:rPr>
              <a:t>c</a:t>
            </a:r>
            <a:r>
              <a:rPr sz="4000" spc="-30" dirty="0">
                <a:solidFill>
                  <a:srgbClr val="006FC0"/>
                </a:solidFill>
              </a:rPr>
              <a:t>t</a:t>
            </a:r>
            <a:r>
              <a:rPr sz="4000" spc="-5" dirty="0">
                <a:solidFill>
                  <a:srgbClr val="006FC0"/>
                </a:solidFill>
              </a:rPr>
              <a:t>i</a:t>
            </a:r>
            <a:r>
              <a:rPr sz="4000" spc="-25" dirty="0">
                <a:solidFill>
                  <a:srgbClr val="006FC0"/>
                </a:solidFill>
              </a:rPr>
              <a:t>o</a:t>
            </a:r>
            <a:r>
              <a:rPr sz="4000" spc="-5" dirty="0">
                <a:solidFill>
                  <a:srgbClr val="006FC0"/>
                </a:solidFill>
              </a:rPr>
              <a:t>n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8150" y="1182725"/>
            <a:ext cx="8696325" cy="513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785" indent="-343535">
              <a:lnSpc>
                <a:spcPct val="150000"/>
              </a:lnSpc>
              <a:spcBef>
                <a:spcPts val="100"/>
              </a:spcBef>
              <a:buSzPct val="1400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Drug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Master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File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(DMF)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submission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Food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Administration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(FDA) </a:t>
            </a:r>
            <a:r>
              <a:rPr sz="2000" dirty="0">
                <a:latin typeface="Times New Roman"/>
                <a:cs typeface="Times New Roman"/>
              </a:rPr>
              <a:t>that </a:t>
            </a:r>
            <a:r>
              <a:rPr sz="2000" spc="-20" dirty="0">
                <a:latin typeface="Times New Roman"/>
                <a:cs typeface="Times New Roman"/>
              </a:rPr>
              <a:t>may </a:t>
            </a:r>
            <a:r>
              <a:rPr sz="2000" dirty="0">
                <a:latin typeface="Times New Roman"/>
                <a:cs typeface="Times New Roman"/>
              </a:rPr>
              <a:t>be used </a:t>
            </a:r>
            <a:r>
              <a:rPr sz="2000" spc="-10" dirty="0">
                <a:latin typeface="Times New Roman"/>
                <a:cs typeface="Times New Roman"/>
              </a:rPr>
              <a:t>to provide confidential </a:t>
            </a:r>
            <a:r>
              <a:rPr sz="2000" spc="-5" dirty="0">
                <a:latin typeface="Times New Roman"/>
                <a:cs typeface="Times New Roman"/>
              </a:rPr>
              <a:t>detailed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information </a:t>
            </a:r>
            <a:r>
              <a:rPr sz="2000" dirty="0">
                <a:latin typeface="Times New Roman"/>
                <a:cs typeface="Times New Roman"/>
              </a:rPr>
              <a:t>about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facilities,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processes,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5" dirty="0">
                <a:latin typeface="Times New Roman"/>
                <a:cs typeface="Times New Roman"/>
              </a:rPr>
              <a:t> articles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manufacturing,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processing,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packaging,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storing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5" dirty="0">
                <a:latin typeface="Times New Roman"/>
                <a:cs typeface="Times New Roman"/>
              </a:rPr>
              <a:t>one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more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human</a:t>
            </a:r>
            <a:r>
              <a:rPr sz="2000" spc="-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drugs.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50000"/>
              </a:lnSpc>
              <a:buSzPct val="1400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submission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not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required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law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FDA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regulation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DMF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submitted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solely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discretion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holder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person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who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owns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DMF).</a:t>
            </a:r>
            <a:endParaRPr sz="2000">
              <a:latin typeface="Times New Roman"/>
              <a:cs typeface="Times New Roman"/>
            </a:endParaRPr>
          </a:p>
          <a:p>
            <a:pPr marL="355600" marR="66675" indent="-343535">
              <a:lnSpc>
                <a:spcPct val="150000"/>
              </a:lnSpc>
              <a:buSzPct val="140000"/>
              <a:buFont typeface="Arial"/>
              <a:buChar char="•"/>
              <a:tabLst>
                <a:tab pos="355600" algn="l"/>
                <a:tab pos="356235" algn="l"/>
                <a:tab pos="712914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info</a:t>
            </a:r>
            <a:r>
              <a:rPr sz="2000" spc="-10" dirty="0">
                <a:latin typeface="Times New Roman"/>
                <a:cs typeface="Times New Roman"/>
              </a:rPr>
              <a:t>r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ined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m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</a:t>
            </a:r>
            <a:r>
              <a:rPr sz="2000" spc="10" dirty="0">
                <a:latin typeface="Times New Roman"/>
                <a:cs typeface="Times New Roman"/>
              </a:rPr>
              <a:t>p</a:t>
            </a:r>
            <a:r>
              <a:rPr sz="2000" dirty="0">
                <a:latin typeface="Times New Roman"/>
                <a:cs typeface="Times New Roman"/>
              </a:rPr>
              <a:t>ort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	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-15" dirty="0">
                <a:latin typeface="Times New Roman"/>
                <a:cs typeface="Times New Roman"/>
              </a:rPr>
              <a:t>ves</a:t>
            </a:r>
            <a:r>
              <a:rPr sz="2000" spc="-20" dirty="0">
                <a:latin typeface="Times New Roman"/>
                <a:cs typeface="Times New Roman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g</a:t>
            </a:r>
            <a:r>
              <a:rPr sz="2000" spc="-20" dirty="0">
                <a:latin typeface="Times New Roman"/>
                <a:cs typeface="Times New Roman"/>
              </a:rPr>
              <a:t>ati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15" dirty="0">
                <a:latin typeface="Times New Roman"/>
                <a:cs typeface="Times New Roman"/>
              </a:rPr>
              <a:t>na</a:t>
            </a:r>
            <a:r>
              <a:rPr sz="2000" dirty="0">
                <a:latin typeface="Times New Roman"/>
                <a:cs typeface="Times New Roman"/>
              </a:rPr>
              <a:t>l  New Drug </a:t>
            </a:r>
            <a:r>
              <a:rPr sz="2000" spc="-5" dirty="0">
                <a:latin typeface="Times New Roman"/>
                <a:cs typeface="Times New Roman"/>
              </a:rPr>
              <a:t>Application </a:t>
            </a:r>
            <a:r>
              <a:rPr sz="2000" dirty="0">
                <a:latin typeface="Times New Roman"/>
                <a:cs typeface="Times New Roman"/>
              </a:rPr>
              <a:t>(IND), a New Drug </a:t>
            </a:r>
            <a:r>
              <a:rPr sz="2000" spc="-5" dirty="0">
                <a:latin typeface="Times New Roman"/>
                <a:cs typeface="Times New Roman"/>
              </a:rPr>
              <a:t>Application </a:t>
            </a:r>
            <a:r>
              <a:rPr sz="2000" spc="-10" dirty="0">
                <a:latin typeface="Times New Roman"/>
                <a:cs typeface="Times New Roman"/>
              </a:rPr>
              <a:t>(NDA), </a:t>
            </a:r>
            <a:r>
              <a:rPr sz="2000" dirty="0">
                <a:latin typeface="Times New Roman"/>
                <a:cs typeface="Times New Roman"/>
              </a:rPr>
              <a:t>an </a:t>
            </a:r>
            <a:r>
              <a:rPr sz="2000" spc="-10" dirty="0">
                <a:latin typeface="Times New Roman"/>
                <a:cs typeface="Times New Roman"/>
              </a:rPr>
              <a:t>Abbreviated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 Drug </a:t>
            </a:r>
            <a:r>
              <a:rPr sz="2000" spc="-5" dirty="0">
                <a:latin typeface="Times New Roman"/>
                <a:cs typeface="Times New Roman"/>
              </a:rPr>
              <a:t>Application </a:t>
            </a:r>
            <a:r>
              <a:rPr sz="2000" spc="-10" dirty="0">
                <a:latin typeface="Times New Roman"/>
                <a:cs typeface="Times New Roman"/>
              </a:rPr>
              <a:t>(ANDA), </a:t>
            </a:r>
            <a:r>
              <a:rPr sz="2000" dirty="0">
                <a:latin typeface="Times New Roman"/>
                <a:cs typeface="Times New Roman"/>
              </a:rPr>
              <a:t>another </a:t>
            </a:r>
            <a:r>
              <a:rPr sz="2000" spc="-85" dirty="0">
                <a:latin typeface="Times New Roman"/>
                <a:cs typeface="Times New Roman"/>
              </a:rPr>
              <a:t>DMF, </a:t>
            </a:r>
            <a:r>
              <a:rPr sz="2000" dirty="0">
                <a:latin typeface="Times New Roman"/>
                <a:cs typeface="Times New Roman"/>
              </a:rPr>
              <a:t>an Export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Application,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amendments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supplements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these.</a:t>
            </a: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695"/>
              </a:spcBef>
              <a:buSzPct val="1400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Times New Roman"/>
                <a:cs typeface="Times New Roman"/>
              </a:rPr>
              <a:t>But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DMF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NOT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substitute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 </a:t>
            </a:r>
            <a:r>
              <a:rPr sz="2000" spc="-10" dirty="0">
                <a:latin typeface="Times New Roman"/>
                <a:cs typeface="Times New Roman"/>
              </a:rPr>
              <a:t>IND,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NDA,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ANDA,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Export</a:t>
            </a:r>
            <a:r>
              <a:rPr sz="2000" spc="-2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Application.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48900"/>
            <a:ext cx="7243445" cy="597154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3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Master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Files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are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provided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21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CFR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314.420.</a:t>
            </a:r>
            <a:endParaRPr sz="2000">
              <a:latin typeface="Times New Roman"/>
              <a:cs typeface="Times New Roman"/>
            </a:endParaRPr>
          </a:p>
          <a:p>
            <a:pPr marL="355600" marR="37465" indent="-343535">
              <a:lnSpc>
                <a:spcPct val="15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This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guideline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intended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provide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holders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procedures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acceptable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agency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preparing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submitting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DMF.</a:t>
            </a:r>
            <a:endParaRPr sz="2000">
              <a:latin typeface="Times New Roman"/>
              <a:cs typeface="Times New Roman"/>
            </a:endParaRPr>
          </a:p>
          <a:p>
            <a:pPr marL="355600" marR="101600" indent="-343535">
              <a:lnSpc>
                <a:spcPct val="15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guideline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discusses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types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DMF's,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information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needed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each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type,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format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submissions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 a 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DMF,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administrative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procedures governing review of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DMF's, and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obligations of the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holder.</a:t>
            </a:r>
            <a:endParaRPr sz="2000">
              <a:latin typeface="Times New Roman"/>
              <a:cs typeface="Times New Roman"/>
            </a:endParaRPr>
          </a:p>
          <a:p>
            <a:pPr marL="355600" marR="188595" indent="-343535">
              <a:lnSpc>
                <a:spcPct val="15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DMF's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are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generally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created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allow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party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other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than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holder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the DMF to reference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without disclosing to that party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contents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file.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5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When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applicant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references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own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material,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applicant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reference 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information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contained in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own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IND, NDA, or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ANDA</a:t>
            </a:r>
            <a:r>
              <a:rPr sz="2000" spc="-1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directly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rather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than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establishing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new 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DMF.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0723" y="599389"/>
            <a:ext cx="5445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5" dirty="0">
                <a:solidFill>
                  <a:srgbClr val="006FC0"/>
                </a:solidFill>
              </a:rPr>
              <a:t>Types</a:t>
            </a:r>
            <a:r>
              <a:rPr sz="4000" spc="-90" dirty="0">
                <a:solidFill>
                  <a:srgbClr val="006FC0"/>
                </a:solidFill>
              </a:rPr>
              <a:t> </a:t>
            </a:r>
            <a:r>
              <a:rPr sz="4000" spc="-25" dirty="0">
                <a:solidFill>
                  <a:srgbClr val="006FC0"/>
                </a:solidFill>
              </a:rPr>
              <a:t>of</a:t>
            </a:r>
            <a:r>
              <a:rPr sz="4000" spc="-105" dirty="0">
                <a:solidFill>
                  <a:srgbClr val="006FC0"/>
                </a:solidFill>
              </a:rPr>
              <a:t> </a:t>
            </a:r>
            <a:r>
              <a:rPr sz="4000" spc="-5" dirty="0">
                <a:solidFill>
                  <a:srgbClr val="006FC0"/>
                </a:solidFill>
              </a:rPr>
              <a:t>Drug</a:t>
            </a:r>
            <a:r>
              <a:rPr sz="4000" spc="-30" dirty="0">
                <a:solidFill>
                  <a:srgbClr val="006FC0"/>
                </a:solidFill>
              </a:rPr>
              <a:t> </a:t>
            </a:r>
            <a:r>
              <a:rPr sz="4000" spc="-15" dirty="0">
                <a:solidFill>
                  <a:srgbClr val="006FC0"/>
                </a:solidFill>
              </a:rPr>
              <a:t>master</a:t>
            </a:r>
            <a:r>
              <a:rPr sz="4000" spc="-114" dirty="0">
                <a:solidFill>
                  <a:srgbClr val="006FC0"/>
                </a:solidFill>
              </a:rPr>
              <a:t> </a:t>
            </a:r>
            <a:r>
              <a:rPr sz="4000" spc="-5" dirty="0">
                <a:solidFill>
                  <a:srgbClr val="006FC0"/>
                </a:solidFill>
              </a:rPr>
              <a:t>file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36650" y="1990089"/>
          <a:ext cx="7040245" cy="3566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b="1" spc="-15" dirty="0">
                          <a:latin typeface="Calibri"/>
                          <a:cs typeface="Calibri"/>
                        </a:rPr>
                        <a:t>TYPES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ESSENTIAL</a:t>
                      </a:r>
                      <a:r>
                        <a:rPr sz="2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CONTENTS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I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40105">
                        <a:lnSpc>
                          <a:spcPct val="100499"/>
                        </a:lnSpc>
                        <a:spcBef>
                          <a:spcPts val="215"/>
                        </a:spcBef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Manufacturing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site, facilities,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operating </a:t>
                      </a:r>
                      <a:r>
                        <a:rPr sz="2200" spc="-48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procedure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and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personnel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II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Drug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substance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intermediate,</a:t>
                      </a:r>
                      <a:r>
                        <a:rPr sz="2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material</a:t>
                      </a:r>
                      <a:endParaRPr sz="22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used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drug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product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III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Packaging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material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IV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08685">
                        <a:lnSpc>
                          <a:spcPct val="100499"/>
                        </a:lnSpc>
                        <a:spcBef>
                          <a:spcPts val="215"/>
                        </a:spcBef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Excipient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flavor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essence,</a:t>
                      </a:r>
                      <a:r>
                        <a:rPr sz="2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colorant,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&amp; </a:t>
                      </a:r>
                      <a:r>
                        <a:rPr sz="2200" spc="-48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used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preparation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V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FDA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accepted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reference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information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E38312"/>
                      </a:solidFill>
                      <a:prstDash val="solid"/>
                    </a:lnL>
                    <a:lnR w="12700">
                      <a:solidFill>
                        <a:srgbClr val="E38312"/>
                      </a:solidFill>
                      <a:prstDash val="solid"/>
                    </a:lnR>
                    <a:lnT w="12700">
                      <a:solidFill>
                        <a:srgbClr val="E38312"/>
                      </a:solidFill>
                      <a:prstDash val="solid"/>
                    </a:lnT>
                    <a:lnB w="12700">
                      <a:solidFill>
                        <a:srgbClr val="E38312"/>
                      </a:solidFill>
                      <a:prstDash val="solid"/>
                    </a:lnB>
                    <a:solidFill>
                      <a:srgbClr val="F5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90855"/>
            <a:ext cx="8420100" cy="5818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I:</a:t>
            </a:r>
            <a:r>
              <a:rPr sz="20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Manufacturing</a:t>
            </a:r>
            <a:r>
              <a:rPr sz="2000" b="1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Site,</a:t>
            </a:r>
            <a:r>
              <a:rPr sz="20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Facilities,</a:t>
            </a:r>
            <a:r>
              <a:rPr sz="2000" b="1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Operating</a:t>
            </a:r>
            <a:r>
              <a:rPr sz="2000" b="1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Procedures,</a:t>
            </a:r>
            <a:r>
              <a:rPr sz="2000" b="1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b="1" spc="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Personnel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marR="16383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Type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 DMF is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recommended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 a person outside of the United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States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assist FDA in conducting on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site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inspections of their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manufacturing facilities.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describe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manufacturing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site,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equipment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capabilities,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operational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layout.</a:t>
            </a:r>
            <a:endParaRPr sz="2000">
              <a:latin typeface="Times New Roman"/>
              <a:cs typeface="Times New Roman"/>
            </a:endParaRPr>
          </a:p>
          <a:p>
            <a:pPr marL="355600" marR="52069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2000" spc="-1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DMF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normally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not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needed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describe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domestic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facilities,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except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special cases, such as when a person is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registered and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routinely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inspected.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description of 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site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 include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actual site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address, and a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map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showing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location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respect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nearest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city.</a:t>
            </a:r>
            <a:r>
              <a:rPr sz="2000" spc="-1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aerial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photograph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diagram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site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may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 helpful.</a:t>
            </a:r>
            <a:endParaRPr sz="2000">
              <a:latin typeface="Times New Roman"/>
              <a:cs typeface="Times New Roman"/>
            </a:endParaRPr>
          </a:p>
          <a:p>
            <a:pPr marL="355600" marR="129539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diagram of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major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production and processing areas is helpful for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understanding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operational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layout.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Major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equipment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described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terms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capabilities,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application, and location.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Make and model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would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not 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normally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 needed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unless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equipment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new or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unique.</a:t>
            </a:r>
            <a:endParaRPr sz="2000">
              <a:latin typeface="Times New Roman"/>
              <a:cs typeface="Times New Roman"/>
            </a:endParaRPr>
          </a:p>
          <a:p>
            <a:pPr marL="355600" marR="15303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 diagram of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major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corporate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organizational elements,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with key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manufacturing,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quality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control,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quality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assurance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positions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highlighted,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at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both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manufacturing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site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corporate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headquarters,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also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helpful.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Type</a:t>
            </a:r>
            <a:r>
              <a:rPr spc="-10" dirty="0"/>
              <a:t> </a:t>
            </a:r>
            <a:r>
              <a:rPr dirty="0"/>
              <a:t>II:</a:t>
            </a:r>
            <a:r>
              <a:rPr spc="-15" dirty="0"/>
              <a:t> </a:t>
            </a:r>
            <a:r>
              <a:rPr dirty="0"/>
              <a:t>Drug</a:t>
            </a:r>
            <a:r>
              <a:rPr spc="-5" dirty="0"/>
              <a:t> </a:t>
            </a:r>
            <a:r>
              <a:rPr dirty="0"/>
              <a:t>Substance,</a:t>
            </a:r>
            <a:r>
              <a:rPr spc="-35" dirty="0"/>
              <a:t> </a:t>
            </a:r>
            <a:r>
              <a:rPr dirty="0"/>
              <a:t>Drug</a:t>
            </a:r>
            <a:r>
              <a:rPr spc="-10" dirty="0"/>
              <a:t> </a:t>
            </a:r>
            <a:r>
              <a:rPr dirty="0"/>
              <a:t>Substance</a:t>
            </a:r>
            <a:r>
              <a:rPr spc="-30" dirty="0"/>
              <a:t> </a:t>
            </a:r>
            <a:r>
              <a:rPr dirty="0"/>
              <a:t>Intermediate,</a:t>
            </a:r>
            <a:r>
              <a:rPr spc="-4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Material</a:t>
            </a:r>
            <a:r>
              <a:rPr spc="-40" dirty="0"/>
              <a:t> </a:t>
            </a:r>
            <a:r>
              <a:rPr dirty="0"/>
              <a:t>Used</a:t>
            </a:r>
            <a:r>
              <a:rPr spc="-15" dirty="0"/>
              <a:t> </a:t>
            </a:r>
            <a:r>
              <a:rPr dirty="0"/>
              <a:t>in </a:t>
            </a:r>
            <a:r>
              <a:rPr spc="-484" dirty="0"/>
              <a:t> </a:t>
            </a:r>
            <a:r>
              <a:rPr spc="-5" dirty="0"/>
              <a:t>Their</a:t>
            </a:r>
            <a:r>
              <a:rPr spc="-45" dirty="0"/>
              <a:t> </a:t>
            </a:r>
            <a:r>
              <a:rPr spc="-5" dirty="0"/>
              <a:t>Preparation,</a:t>
            </a:r>
            <a:r>
              <a:rPr spc="-40" dirty="0"/>
              <a:t> </a:t>
            </a:r>
            <a:r>
              <a:rPr dirty="0"/>
              <a:t>or</a:t>
            </a:r>
            <a:r>
              <a:rPr spc="-40" dirty="0"/>
              <a:t> </a:t>
            </a:r>
            <a:r>
              <a:rPr dirty="0"/>
              <a:t>Drug </a:t>
            </a:r>
            <a:r>
              <a:rPr spc="-5" dirty="0"/>
              <a:t>Product</a:t>
            </a:r>
          </a:p>
          <a:p>
            <a:pPr marL="12700" marR="262255">
              <a:lnSpc>
                <a:spcPct val="100000"/>
              </a:lnSpc>
            </a:pP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150" dirty="0">
                <a:latin typeface="Times New Roman"/>
                <a:cs typeface="Times New Roman"/>
              </a:rPr>
              <a:t> </a:t>
            </a:r>
            <a:r>
              <a:rPr b="0" spc="-35" dirty="0">
                <a:latin typeface="Times New Roman"/>
                <a:cs typeface="Times New Roman"/>
              </a:rPr>
              <a:t>Type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II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DMF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should,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 general,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be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limited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to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single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drug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intermediate,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drug </a:t>
            </a:r>
            <a:r>
              <a:rPr b="0" spc="-48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substance,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drug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product,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or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type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of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material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used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their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preparation.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6659" y="2158111"/>
            <a:ext cx="8291195" cy="3685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732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(1)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Substance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Intermediates,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Substances,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Used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Their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Preparation</a:t>
            </a:r>
            <a:endParaRPr sz="2000">
              <a:latin typeface="Times New Roman"/>
              <a:cs typeface="Times New Roman"/>
            </a:endParaRPr>
          </a:p>
          <a:p>
            <a:pPr marL="299085" marR="51117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Guide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l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Sub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ng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Supporting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ocument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rug</a:t>
            </a:r>
            <a:r>
              <a:rPr sz="18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Appli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ions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 Manufacture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Drug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Substances.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Guideline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 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Format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Content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Chemistry,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Manufacturing,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Controls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tion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pli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io</a:t>
            </a:r>
            <a:r>
              <a:rPr sz="1800" spc="15" dirty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(2)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Product</a:t>
            </a:r>
            <a:endParaRPr sz="2000">
              <a:latin typeface="Times New Roman"/>
              <a:cs typeface="Times New Roman"/>
            </a:endParaRPr>
          </a:p>
          <a:p>
            <a:pPr marL="299085" marR="196850" indent="-28702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Guideline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 the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Format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Content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Chemistry,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Manufacturing,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Controls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Section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800" spc="-1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Application.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Guideline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Submitting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Documentation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Manufacture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Controls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Drug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Products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Guideline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Submitting Samples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Analytical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Data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Methods</a:t>
            </a:r>
            <a:r>
              <a:rPr sz="18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Validation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938530"/>
            <a:ext cx="8044180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b="1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III:</a:t>
            </a:r>
            <a:r>
              <a:rPr sz="2000" b="1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Packaging</a:t>
            </a:r>
            <a:r>
              <a:rPr sz="2000" b="1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33"/>
                </a:solidFill>
                <a:latin typeface="Times New Roman"/>
                <a:cs typeface="Times New Roman"/>
              </a:rPr>
              <a:t>Material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marR="104139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Each packaging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 be identified by the intended use,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components,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composition,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controls for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 release.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names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the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suppliers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fabricators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components</a:t>
            </a:r>
            <a:r>
              <a:rPr sz="2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used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preparing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packaging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 the acceptance specifications should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also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 given. Data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supporting the acceptability of the packaging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its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intended use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should</a:t>
            </a:r>
            <a:r>
              <a:rPr sz="2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also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submitted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as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outlined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 the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5"/>
              </a:spcBef>
              <a:buClr>
                <a:srgbClr val="333333"/>
              </a:buClr>
              <a:buFont typeface="Arial"/>
              <a:buChar char="•"/>
              <a:tabLst>
                <a:tab pos="419734" algn="l"/>
                <a:tab pos="420370" algn="l"/>
              </a:tabLst>
            </a:pPr>
            <a:r>
              <a:rPr dirty="0"/>
              <a:t>	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"Guideline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Submitting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Documentation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Packaging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Human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Drugs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Biologics."</a:t>
            </a:r>
            <a:endParaRPr sz="2000">
              <a:latin typeface="Times New Roman"/>
              <a:cs typeface="Times New Roman"/>
            </a:endParaRPr>
          </a:p>
          <a:p>
            <a:pPr marL="355600" marR="129539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Toxicological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data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these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materials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 would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included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under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this</a:t>
            </a:r>
            <a:r>
              <a:rPr sz="2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20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2000" spc="-48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DMF,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if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33333"/>
                </a:solidFill>
                <a:latin typeface="Times New Roman"/>
                <a:cs typeface="Times New Roman"/>
              </a:rPr>
              <a:t>not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otherwise</a:t>
            </a:r>
            <a:r>
              <a:rPr sz="2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available</a:t>
            </a:r>
            <a:r>
              <a:rPr sz="2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by</a:t>
            </a:r>
            <a:r>
              <a:rPr sz="2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cross</a:t>
            </a:r>
            <a:r>
              <a:rPr sz="2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reference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2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another</a:t>
            </a:r>
            <a:r>
              <a:rPr sz="2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33"/>
                </a:solidFill>
                <a:latin typeface="Times New Roman"/>
                <a:cs typeface="Times New Roman"/>
              </a:rPr>
              <a:t>document.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9144000" cy="524510"/>
            <a:chOff x="0" y="6333744"/>
            <a:chExt cx="9144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9141460" cy="457200"/>
            </a:xfrm>
            <a:custGeom>
              <a:avLst/>
              <a:gdLst/>
              <a:ahLst/>
              <a:cxnLst/>
              <a:rect l="l" t="t" r="r" b="b"/>
              <a:pathLst>
                <a:path w="9141460" h="457200">
                  <a:moveTo>
                    <a:pt x="9140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9140952" y="457199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9141460" cy="64135"/>
            </a:xfrm>
            <a:custGeom>
              <a:avLst/>
              <a:gdLst/>
              <a:ahLst/>
              <a:cxnLst/>
              <a:rect l="l" t="t" r="r" b="b"/>
              <a:pathLst>
                <a:path w="9141460" h="64135">
                  <a:moveTo>
                    <a:pt x="9140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9140952" y="64007"/>
                  </a:lnTo>
                  <a:lnTo>
                    <a:pt x="9140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8559" y="328371"/>
            <a:ext cx="78593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Type</a:t>
            </a:r>
            <a:r>
              <a:rPr spc="-10" dirty="0"/>
              <a:t> </a:t>
            </a:r>
            <a:r>
              <a:rPr dirty="0"/>
              <a:t>IV</a:t>
            </a:r>
            <a:r>
              <a:rPr spc="470" dirty="0"/>
              <a:t> </a:t>
            </a:r>
            <a:r>
              <a:rPr dirty="0"/>
              <a:t>Excipient,</a:t>
            </a:r>
            <a:r>
              <a:rPr spc="-30" dirty="0"/>
              <a:t> </a:t>
            </a:r>
            <a:r>
              <a:rPr dirty="0"/>
              <a:t>Colorant,</a:t>
            </a:r>
            <a:r>
              <a:rPr spc="-35" dirty="0"/>
              <a:t> </a:t>
            </a:r>
            <a:r>
              <a:rPr spc="-25" dirty="0"/>
              <a:t>Flavor,</a:t>
            </a:r>
            <a:r>
              <a:rPr spc="-30" dirty="0"/>
              <a:t> </a:t>
            </a:r>
            <a:r>
              <a:rPr dirty="0"/>
              <a:t>Essence,</a:t>
            </a:r>
            <a:r>
              <a:rPr spc="-25" dirty="0"/>
              <a:t> </a:t>
            </a:r>
            <a:r>
              <a:rPr dirty="0"/>
              <a:t>or</a:t>
            </a:r>
            <a:r>
              <a:rPr spc="-40" dirty="0"/>
              <a:t> </a:t>
            </a:r>
            <a:r>
              <a:rPr dirty="0"/>
              <a:t>Material</a:t>
            </a:r>
            <a:r>
              <a:rPr spc="-35" dirty="0"/>
              <a:t> </a:t>
            </a:r>
            <a:r>
              <a:rPr dirty="0"/>
              <a:t>Used</a:t>
            </a:r>
            <a:r>
              <a:rPr spc="-2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spc="-5" dirty="0"/>
              <a:t>Their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Preparation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>
              <a:lnSpc>
                <a:spcPts val="112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5" dirty="0"/>
              <a:t>20</a:t>
            </a:r>
            <a:r>
              <a:rPr spc="-10" dirty="0"/>
              <a:t>-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v-18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/>
              <a:t>B</a:t>
            </a:r>
            <a:r>
              <a:rPr spc="5" dirty="0"/>
              <a:t>V</a:t>
            </a:r>
            <a:r>
              <a:rPr spc="-5" dirty="0"/>
              <a:t>C</a:t>
            </a:r>
            <a:r>
              <a:rPr dirty="0"/>
              <a:t>PK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8559" y="1244853"/>
            <a:ext cx="8520430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62039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Each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additive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should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identified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characterized</a:t>
            </a:r>
            <a:r>
              <a:rPr sz="18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by its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method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manufacture,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release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specifications,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testing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methods.</a:t>
            </a:r>
            <a:endParaRPr sz="1800">
              <a:latin typeface="Times New Roman"/>
              <a:cs typeface="Times New Roman"/>
            </a:endParaRPr>
          </a:p>
          <a:p>
            <a:pPr marL="299085" marR="26924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Toxicological</a:t>
            </a:r>
            <a:r>
              <a:rPr sz="18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data on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these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materials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would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be included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under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this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18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1800" spc="-45" dirty="0">
                <a:solidFill>
                  <a:srgbClr val="333333"/>
                </a:solidFill>
                <a:latin typeface="Times New Roman"/>
                <a:cs typeface="Times New Roman"/>
              </a:rPr>
              <a:t>DMF,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if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not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otherwise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available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by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cross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reference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to another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document.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Usually,</a:t>
            </a:r>
            <a:r>
              <a:rPr sz="18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official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compendia and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FDA</a:t>
            </a:r>
            <a:r>
              <a:rPr sz="18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regulations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color additives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(21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CFR Parts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70 </a:t>
            </a:r>
            <a:r>
              <a:rPr sz="1800" spc="-43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through</a:t>
            </a:r>
            <a:r>
              <a:rPr sz="1800" spc="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82),</a:t>
            </a:r>
            <a:r>
              <a:rPr sz="1800" spc="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direct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food</a:t>
            </a:r>
            <a:r>
              <a:rPr sz="1800" spc="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additives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(21</a:t>
            </a:r>
            <a:r>
              <a:rPr sz="1800" spc="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CFR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Parts</a:t>
            </a:r>
            <a:r>
              <a:rPr sz="1800" spc="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170</a:t>
            </a:r>
            <a:r>
              <a:rPr sz="1800" spc="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through</a:t>
            </a:r>
            <a:r>
              <a:rPr sz="1800" spc="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173),</a:t>
            </a:r>
            <a:r>
              <a:rPr sz="1800" spc="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indirect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food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additives (21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CFR Parts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174 through 178), and food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substances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(21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CFR Parts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181 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through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186) may be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used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as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sources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 release</a:t>
            </a:r>
            <a:r>
              <a:rPr sz="18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tests, specifications,</a:t>
            </a:r>
            <a:r>
              <a:rPr sz="18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and 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safety.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Guidelines</a:t>
            </a:r>
            <a:r>
              <a:rPr sz="18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suggested</a:t>
            </a:r>
            <a:r>
              <a:rPr sz="18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18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II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DMF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may be helpful 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8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preparing</a:t>
            </a:r>
            <a:r>
              <a:rPr sz="18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8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Times New Roman"/>
                <a:cs typeface="Times New Roman"/>
              </a:rPr>
              <a:t>Type</a:t>
            </a:r>
            <a:r>
              <a:rPr sz="18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33"/>
                </a:solidFill>
                <a:latin typeface="Times New Roman"/>
                <a:cs typeface="Times New Roman"/>
              </a:rPr>
              <a:t>IV</a:t>
            </a:r>
            <a:r>
              <a:rPr sz="18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333333"/>
                </a:solidFill>
                <a:latin typeface="Times New Roman"/>
                <a:cs typeface="Times New Roman"/>
              </a:rPr>
              <a:t>DMF.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50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y</a:t>
            </a:r>
            <a:r>
              <a:rPr sz="2000" b="1" spc="5" dirty="0">
                <a:latin typeface="Times New Roman"/>
                <a:cs typeface="Times New Roman"/>
              </a:rPr>
              <a:t>p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75" dirty="0">
                <a:latin typeface="Times New Roman"/>
                <a:cs typeface="Times New Roman"/>
              </a:rPr>
              <a:t>V</a:t>
            </a:r>
            <a:r>
              <a:rPr sz="2000" b="1" dirty="0">
                <a:latin typeface="Times New Roman"/>
                <a:cs typeface="Times New Roman"/>
              </a:rPr>
              <a:t>: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FDA</a:t>
            </a:r>
            <a:r>
              <a:rPr sz="2000" b="1" spc="-2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Accepted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Re</a:t>
            </a:r>
            <a:r>
              <a:rPr sz="2000" b="1" spc="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r>
              <a:rPr sz="2000" b="1" spc="-4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ence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Inform</a:t>
            </a:r>
            <a:r>
              <a:rPr sz="2000" b="1" spc="5" dirty="0">
                <a:latin typeface="Times New Roman"/>
                <a:cs typeface="Times New Roman"/>
              </a:rPr>
              <a:t>a</a:t>
            </a:r>
            <a:r>
              <a:rPr sz="2000" b="1" spc="-10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-15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299085" marR="249554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FDA </a:t>
            </a:r>
            <a:r>
              <a:rPr sz="1800" dirty="0">
                <a:latin typeface="Times New Roman"/>
                <a:cs typeface="Times New Roman"/>
              </a:rPr>
              <a:t>discourages the </a:t>
            </a:r>
            <a:r>
              <a:rPr sz="1800" spc="-5" dirty="0">
                <a:latin typeface="Times New Roman"/>
                <a:cs typeface="Times New Roman"/>
              </a:rPr>
              <a:t>use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25" dirty="0">
                <a:latin typeface="Times New Roman"/>
                <a:cs typeface="Times New Roman"/>
              </a:rPr>
              <a:t>Type </a:t>
            </a:r>
            <a:r>
              <a:rPr sz="1800" spc="-5" dirty="0">
                <a:latin typeface="Times New Roman"/>
                <a:cs typeface="Times New Roman"/>
              </a:rPr>
              <a:t>V DMF's </a:t>
            </a:r>
            <a:r>
              <a:rPr sz="1800" dirty="0">
                <a:latin typeface="Times New Roman"/>
                <a:cs typeface="Times New Roman"/>
              </a:rPr>
              <a:t>for miscellaneous information, duplicate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 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included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 of 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 types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DMF's.</a:t>
            </a:r>
            <a:endParaRPr sz="1800">
              <a:latin typeface="Times New Roman"/>
              <a:cs typeface="Times New Roman"/>
            </a:endParaRPr>
          </a:p>
          <a:p>
            <a:pPr marL="299085" marR="22479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If </a:t>
            </a:r>
            <a:r>
              <a:rPr sz="1800" dirty="0">
                <a:latin typeface="Times New Roman"/>
                <a:cs typeface="Times New Roman"/>
              </a:rPr>
              <a:t>any holder </a:t>
            </a:r>
            <a:r>
              <a:rPr sz="1800" spc="-5" dirty="0">
                <a:latin typeface="Times New Roman"/>
                <a:cs typeface="Times New Roman"/>
              </a:rPr>
              <a:t>wishes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submit </a:t>
            </a:r>
            <a:r>
              <a:rPr sz="1800" dirty="0">
                <a:latin typeface="Times New Roman"/>
                <a:cs typeface="Times New Roman"/>
              </a:rPr>
              <a:t>information and </a:t>
            </a:r>
            <a:r>
              <a:rPr sz="1800" spc="-5" dirty="0">
                <a:latin typeface="Times New Roman"/>
                <a:cs typeface="Times New Roman"/>
              </a:rPr>
              <a:t>supporting </a:t>
            </a:r>
            <a:r>
              <a:rPr sz="1800" dirty="0">
                <a:latin typeface="Times New Roman"/>
                <a:cs typeface="Times New Roman"/>
              </a:rPr>
              <a:t>data in a </a:t>
            </a:r>
            <a:r>
              <a:rPr sz="1800" spc="-5" dirty="0">
                <a:latin typeface="Times New Roman"/>
                <a:cs typeface="Times New Roman"/>
              </a:rPr>
              <a:t>DMF </a:t>
            </a:r>
            <a:r>
              <a:rPr sz="1800" dirty="0">
                <a:latin typeface="Times New Roman"/>
                <a:cs typeface="Times New Roman"/>
              </a:rPr>
              <a:t>that is not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covered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Types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through </a:t>
            </a:r>
            <a:r>
              <a:rPr sz="1800" spc="-80" dirty="0">
                <a:latin typeface="Times New Roman"/>
                <a:cs typeface="Times New Roman"/>
              </a:rPr>
              <a:t>IV,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holder </a:t>
            </a:r>
            <a:r>
              <a:rPr sz="1800" spc="-5" dirty="0">
                <a:latin typeface="Times New Roman"/>
                <a:cs typeface="Times New Roman"/>
              </a:rPr>
              <a:t>must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first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submit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letter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intent to the </a:t>
            </a:r>
            <a:r>
              <a:rPr sz="1800" spc="-5" dirty="0">
                <a:latin typeface="Times New Roman"/>
                <a:cs typeface="Times New Roman"/>
              </a:rPr>
              <a:t>Drug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Master</a:t>
            </a:r>
            <a:r>
              <a:rPr sz="1800" dirty="0">
                <a:latin typeface="Times New Roman"/>
                <a:cs typeface="Times New Roman"/>
              </a:rPr>
              <a:t> File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Staff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.FDA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will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then contact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holder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discuss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proposed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submission.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2730</Words>
  <Application>Microsoft Office PowerPoint</Application>
  <PresentationFormat>On-screen Show (4:3)</PresentationFormat>
  <Paragraphs>240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Drug Master File</vt:lpstr>
      <vt:lpstr>Contents</vt:lpstr>
      <vt:lpstr>Introduction</vt:lpstr>
      <vt:lpstr>PowerPoint Presentation</vt:lpstr>
      <vt:lpstr>Types of Drug master file</vt:lpstr>
      <vt:lpstr>PowerPoint Presentation</vt:lpstr>
      <vt:lpstr>Type II: Drug Substance, Drug Substance Intermediate, and Material Used in  Their Preparation, or Drug Product A Type II DMF should, in general, be limited to a single drug intermediate, drug  substance, drug product, or type of material used in their preparation.</vt:lpstr>
      <vt:lpstr>PowerPoint Presentation</vt:lpstr>
      <vt:lpstr>Type IV Excipient, Colorant, Flavor, Essence, or Material Used in Their Preparation</vt:lpstr>
      <vt:lpstr>Submissions to Drug Master Files</vt:lpstr>
      <vt:lpstr>A. Transmittal Letters</vt:lpstr>
      <vt:lpstr>B. Administrative Information</vt:lpstr>
      <vt:lpstr>General Information and Suggestions to prepare DMF</vt:lpstr>
      <vt:lpstr>Authorization To Refer A Drug Master File</vt:lpstr>
      <vt:lpstr>PowerPoint Presentation</vt:lpstr>
      <vt:lpstr>Drug Master File Review</vt:lpstr>
      <vt:lpstr>Holder Oligation</vt:lpstr>
      <vt:lpstr>PowerPoint Presentation</vt:lpstr>
      <vt:lpstr>PowerPoint Presentation</vt:lpstr>
      <vt:lpstr>Closure Of A Drug Master File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Master File</dc:title>
  <cp:lastModifiedBy>dell</cp:lastModifiedBy>
  <cp:revision>1</cp:revision>
  <dcterms:created xsi:type="dcterms:W3CDTF">2021-03-07T14:50:18Z</dcterms:created>
  <dcterms:modified xsi:type="dcterms:W3CDTF">2021-03-07T14:52:11Z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2021-03-07T00:00:00Z</vt:filetime>
  </property>
</Properties>
</file>