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9.jpg" ContentType="image/jpg"/>
  <Override PartName="/ppt/media/image16.jpg" ContentType="image/jpg"/>
  <Override PartName="/ppt/media/image19.jpg" ContentType="image/jpg"/>
  <Override PartName="/ppt/media/image50.jpg" ContentType="image/jpg"/>
  <Override PartName="/ppt/media/image51.jpg" ContentType="image/jpg"/>
  <Override PartName="/ppt/media/image58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1187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02327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3148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0332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6800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7341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80650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89838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96070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6547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7009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08422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18" Type="http://schemas.openxmlformats.org/officeDocument/2006/relationships/image" Target="../media/image40.png"/><Relationship Id="rId3" Type="http://schemas.openxmlformats.org/officeDocument/2006/relationships/image" Target="../media/image3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17" Type="http://schemas.openxmlformats.org/officeDocument/2006/relationships/image" Target="../media/image39.png"/><Relationship Id="rId2" Type="http://schemas.openxmlformats.org/officeDocument/2006/relationships/image" Target="../media/image28.png"/><Relationship Id="rId16" Type="http://schemas.openxmlformats.org/officeDocument/2006/relationships/image" Target="../media/image38.png"/><Relationship Id="rId20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33.png"/><Relationship Id="rId5" Type="http://schemas.openxmlformats.org/officeDocument/2006/relationships/image" Target="../media/image5.png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19" Type="http://schemas.openxmlformats.org/officeDocument/2006/relationships/image" Target="../media/image41.png"/><Relationship Id="rId4" Type="http://schemas.openxmlformats.org/officeDocument/2006/relationships/image" Target="../media/image4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0.jp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3.png"/><Relationship Id="rId7" Type="http://schemas.openxmlformats.org/officeDocument/2006/relationships/image" Target="../media/image51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8.jp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3.png"/><Relationship Id="rId7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.png"/><Relationship Id="rId7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23"/>
              <a:ext cx="9143999" cy="10287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01357" y="0"/>
              <a:ext cx="4742641" cy="59994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9088207" cy="102057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828" y="52323"/>
              <a:ext cx="9145590" cy="901826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360954" y="2133600"/>
            <a:ext cx="5411723" cy="166725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23"/>
              <a:ext cx="9143999" cy="10287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01357" y="0"/>
              <a:ext cx="4742641" cy="599949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8209026" y="5752591"/>
            <a:ext cx="949960" cy="1018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onstantia"/>
                <a:cs typeface="Constantia"/>
              </a:rPr>
              <a:t>10</a:t>
            </a:r>
            <a:endParaRPr sz="18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650">
              <a:latin typeface="Constantia"/>
              <a:cs typeface="Constantia"/>
            </a:endParaRPr>
          </a:p>
          <a:p>
            <a:pPr marR="5080" algn="r">
              <a:lnSpc>
                <a:spcPct val="100000"/>
              </a:lnSpc>
            </a:pPr>
            <a:r>
              <a:rPr sz="2000" b="1" cap="small" dirty="0">
                <a:solidFill>
                  <a:srgbClr val="045C75"/>
                </a:solidFill>
                <a:latin typeface="Constantia"/>
                <a:cs typeface="Constantia"/>
              </a:rPr>
              <a:t>1</a:t>
            </a:r>
            <a:r>
              <a:rPr sz="2000" b="1" dirty="0">
                <a:solidFill>
                  <a:srgbClr val="045C75"/>
                </a:solidFill>
                <a:latin typeface="Constantia"/>
                <a:cs typeface="Constantia"/>
              </a:rPr>
              <a:t>0</a:t>
            </a:r>
            <a:endParaRPr sz="2000">
              <a:latin typeface="Constantia"/>
              <a:cs typeface="Constantia"/>
            </a:endParaRPr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-828" y="0"/>
            <a:ext cx="9145590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23"/>
              <a:ext cx="9143999" cy="10287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01357" y="0"/>
              <a:ext cx="4742641" cy="59994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-828" y="0"/>
              <a:ext cx="9145590" cy="685799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23"/>
              <a:ext cx="9143999" cy="10287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01357" y="0"/>
              <a:ext cx="4742641" cy="59994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9088207" cy="102057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828" y="52323"/>
              <a:ext cx="9145590" cy="901826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81000" y="667129"/>
            <a:ext cx="761682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Functions</a:t>
            </a:r>
            <a:r>
              <a:rPr spc="-25" dirty="0"/>
              <a:t> </a:t>
            </a:r>
            <a:r>
              <a:rPr dirty="0"/>
              <a:t>of</a:t>
            </a:r>
            <a:r>
              <a:rPr lang="en-US" spc="-40" dirty="0"/>
              <a:t> </a:t>
            </a:r>
            <a:r>
              <a:rPr spc="-10" dirty="0"/>
              <a:t>CDSCO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02994" y="1119430"/>
            <a:ext cx="7616825" cy="48895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indent="-274320">
              <a:lnSpc>
                <a:spcPct val="150000"/>
              </a:lnSpc>
              <a:spcBef>
                <a:spcPts val="100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sz="2000" spc="-215" dirty="0">
                <a:latin typeface="Constantia"/>
                <a:cs typeface="Constantia"/>
              </a:rPr>
              <a:t>T</a:t>
            </a:r>
            <a:r>
              <a:rPr sz="2000" dirty="0">
                <a:latin typeface="Constantia"/>
                <a:cs typeface="Constantia"/>
              </a:rPr>
              <a:t>o</a:t>
            </a:r>
            <a:r>
              <a:rPr sz="2000" spc="-90" dirty="0">
                <a:latin typeface="Constantia"/>
                <a:cs typeface="Constantia"/>
              </a:rPr>
              <a:t> </a:t>
            </a:r>
            <a:r>
              <a:rPr sz="2000" dirty="0">
                <a:solidFill>
                  <a:srgbClr val="FF0000"/>
                </a:solidFill>
                <a:latin typeface="Constantia"/>
                <a:cs typeface="Constantia"/>
              </a:rPr>
              <a:t>p</a:t>
            </a:r>
            <a:r>
              <a:rPr sz="2000" spc="-35" dirty="0">
                <a:solidFill>
                  <a:srgbClr val="FF0000"/>
                </a:solidFill>
                <a:latin typeface="Constantia"/>
                <a:cs typeface="Constantia"/>
              </a:rPr>
              <a:t>r</a:t>
            </a:r>
            <a:r>
              <a:rPr sz="2000" dirty="0">
                <a:solidFill>
                  <a:srgbClr val="FF0000"/>
                </a:solidFill>
                <a:latin typeface="Constantia"/>
                <a:cs typeface="Constantia"/>
              </a:rPr>
              <a:t>o</a:t>
            </a:r>
            <a:r>
              <a:rPr sz="2000" spc="-35" dirty="0">
                <a:solidFill>
                  <a:srgbClr val="FF0000"/>
                </a:solidFill>
                <a:latin typeface="Constantia"/>
                <a:cs typeface="Constantia"/>
              </a:rPr>
              <a:t>t</a:t>
            </a:r>
            <a:r>
              <a:rPr sz="2000" dirty="0">
                <a:solidFill>
                  <a:srgbClr val="FF0000"/>
                </a:solidFill>
                <a:latin typeface="Constantia"/>
                <a:cs typeface="Constantia"/>
              </a:rPr>
              <a:t>ect</a:t>
            </a:r>
            <a:r>
              <a:rPr sz="2000" spc="-12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000" dirty="0">
                <a:solidFill>
                  <a:srgbClr val="FF0000"/>
                </a:solidFill>
                <a:latin typeface="Constantia"/>
                <a:cs typeface="Constantia"/>
              </a:rPr>
              <a:t>a</a:t>
            </a:r>
            <a:r>
              <a:rPr sz="2000" spc="-10" dirty="0">
                <a:solidFill>
                  <a:srgbClr val="FF0000"/>
                </a:solidFill>
                <a:latin typeface="Constantia"/>
                <a:cs typeface="Constantia"/>
              </a:rPr>
              <a:t>n</a:t>
            </a:r>
            <a:r>
              <a:rPr sz="2000" dirty="0">
                <a:solidFill>
                  <a:srgbClr val="FF0000"/>
                </a:solidFill>
                <a:latin typeface="Constantia"/>
                <a:cs typeface="Constantia"/>
              </a:rPr>
              <a:t>d</a:t>
            </a:r>
            <a:r>
              <a:rPr sz="2000" spc="-2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000" dirty="0">
                <a:solidFill>
                  <a:srgbClr val="FF0000"/>
                </a:solidFill>
                <a:latin typeface="Constantia"/>
                <a:cs typeface="Constantia"/>
              </a:rPr>
              <a:t>p</a:t>
            </a:r>
            <a:r>
              <a:rPr sz="2000" spc="-35" dirty="0">
                <a:solidFill>
                  <a:srgbClr val="FF0000"/>
                </a:solidFill>
                <a:latin typeface="Constantia"/>
                <a:cs typeface="Constantia"/>
              </a:rPr>
              <a:t>r</a:t>
            </a:r>
            <a:r>
              <a:rPr sz="2000" dirty="0">
                <a:solidFill>
                  <a:srgbClr val="FF0000"/>
                </a:solidFill>
                <a:latin typeface="Constantia"/>
                <a:cs typeface="Constantia"/>
              </a:rPr>
              <a:t>om</a:t>
            </a:r>
            <a:r>
              <a:rPr sz="2000" spc="-10" dirty="0">
                <a:solidFill>
                  <a:srgbClr val="FF0000"/>
                </a:solidFill>
                <a:latin typeface="Constantia"/>
                <a:cs typeface="Constantia"/>
              </a:rPr>
              <a:t>o</a:t>
            </a:r>
            <a:r>
              <a:rPr sz="2000" spc="-35" dirty="0">
                <a:solidFill>
                  <a:srgbClr val="FF0000"/>
                </a:solidFill>
                <a:latin typeface="Constantia"/>
                <a:cs typeface="Constantia"/>
              </a:rPr>
              <a:t>t</a:t>
            </a:r>
            <a:r>
              <a:rPr sz="2000" dirty="0">
                <a:solidFill>
                  <a:srgbClr val="FF0000"/>
                </a:solidFill>
                <a:latin typeface="Constantia"/>
                <a:cs typeface="Constantia"/>
              </a:rPr>
              <a:t>e</a:t>
            </a:r>
            <a:r>
              <a:rPr sz="2000" spc="-10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pub</a:t>
            </a:r>
            <a:r>
              <a:rPr sz="2000" spc="-10" dirty="0">
                <a:latin typeface="Constantia"/>
                <a:cs typeface="Constantia"/>
              </a:rPr>
              <a:t>l</a:t>
            </a:r>
            <a:r>
              <a:rPr sz="2000" spc="-5" dirty="0">
                <a:latin typeface="Constantia"/>
                <a:cs typeface="Constantia"/>
              </a:rPr>
              <a:t>i</a:t>
            </a:r>
            <a:r>
              <a:rPr sz="2000" dirty="0">
                <a:latin typeface="Constantia"/>
                <a:cs typeface="Constantia"/>
              </a:rPr>
              <a:t>c</a:t>
            </a:r>
            <a:r>
              <a:rPr sz="2000" spc="-7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health</a:t>
            </a:r>
            <a:r>
              <a:rPr sz="2000" spc="-4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.</a:t>
            </a:r>
          </a:p>
          <a:p>
            <a:pPr marL="286385" marR="5080" indent="-274320">
              <a:lnSpc>
                <a:spcPct val="150000"/>
              </a:lnSpc>
              <a:spcBef>
                <a:spcPts val="580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356870" algn="l"/>
                <a:tab pos="357505" algn="l"/>
              </a:tabLst>
            </a:pPr>
            <a:r>
              <a:rPr sz="2000" dirty="0"/>
              <a:t>	</a:t>
            </a:r>
            <a:r>
              <a:rPr sz="2000" spc="-210" dirty="0">
                <a:latin typeface="Constantia"/>
                <a:cs typeface="Constantia"/>
              </a:rPr>
              <a:t>T</a:t>
            </a:r>
            <a:r>
              <a:rPr sz="2000" dirty="0">
                <a:latin typeface="Constantia"/>
                <a:cs typeface="Constantia"/>
              </a:rPr>
              <a:t>o</a:t>
            </a:r>
            <a:r>
              <a:rPr sz="2000" spc="-10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sa</a:t>
            </a:r>
            <a:r>
              <a:rPr sz="2000" spc="-10" dirty="0">
                <a:latin typeface="Constantia"/>
                <a:cs typeface="Constantia"/>
              </a:rPr>
              <a:t>f</a:t>
            </a:r>
            <a:r>
              <a:rPr sz="2000" dirty="0">
                <a:latin typeface="Constantia"/>
                <a:cs typeface="Constantia"/>
              </a:rPr>
              <a:t>e</a:t>
            </a:r>
            <a:r>
              <a:rPr sz="2000" spc="5" dirty="0">
                <a:latin typeface="Constantia"/>
                <a:cs typeface="Constantia"/>
              </a:rPr>
              <a:t>g</a:t>
            </a:r>
            <a:r>
              <a:rPr sz="2000" spc="-5" dirty="0">
                <a:latin typeface="Constantia"/>
                <a:cs typeface="Constantia"/>
              </a:rPr>
              <a:t>u</a:t>
            </a:r>
            <a:r>
              <a:rPr sz="2000" dirty="0">
                <a:latin typeface="Constantia"/>
                <a:cs typeface="Constantia"/>
              </a:rPr>
              <a:t>a</a:t>
            </a:r>
            <a:r>
              <a:rPr sz="2000" spc="-35" dirty="0">
                <a:latin typeface="Constantia"/>
                <a:cs typeface="Constantia"/>
              </a:rPr>
              <a:t>r</a:t>
            </a:r>
            <a:r>
              <a:rPr sz="2000" dirty="0">
                <a:latin typeface="Constantia"/>
                <a:cs typeface="Constantia"/>
              </a:rPr>
              <a:t>d</a:t>
            </a:r>
            <a:r>
              <a:rPr sz="2000" spc="-8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and</a:t>
            </a:r>
            <a:r>
              <a:rPr sz="2000" spc="-5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enha</a:t>
            </a:r>
            <a:r>
              <a:rPr sz="2000" spc="-5" dirty="0">
                <a:latin typeface="Constantia"/>
                <a:cs typeface="Constantia"/>
              </a:rPr>
              <a:t>n</a:t>
            </a:r>
            <a:r>
              <a:rPr sz="2000" spc="-55" dirty="0">
                <a:latin typeface="Constantia"/>
                <a:cs typeface="Constantia"/>
              </a:rPr>
              <a:t>c</a:t>
            </a:r>
            <a:r>
              <a:rPr sz="2000" dirty="0">
                <a:latin typeface="Constantia"/>
                <a:cs typeface="Constantia"/>
              </a:rPr>
              <a:t>e</a:t>
            </a:r>
            <a:r>
              <a:rPr sz="2000" spc="-60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th</a:t>
            </a:r>
            <a:r>
              <a:rPr sz="2000" dirty="0">
                <a:latin typeface="Constantia"/>
                <a:cs typeface="Constantia"/>
              </a:rPr>
              <a:t>e</a:t>
            </a:r>
            <a:r>
              <a:rPr sz="2000" spc="-105" dirty="0">
                <a:latin typeface="Constantia"/>
                <a:cs typeface="Constantia"/>
              </a:rPr>
              <a:t> </a:t>
            </a:r>
            <a:r>
              <a:rPr sz="2000" b="1" dirty="0">
                <a:latin typeface="Constantia"/>
                <a:cs typeface="Constantia"/>
              </a:rPr>
              <a:t>p</a:t>
            </a:r>
            <a:r>
              <a:rPr sz="2000" b="1" spc="5" dirty="0">
                <a:latin typeface="Constantia"/>
                <a:cs typeface="Constantia"/>
              </a:rPr>
              <a:t>u</a:t>
            </a:r>
            <a:r>
              <a:rPr sz="2000" b="1" spc="-5" dirty="0">
                <a:latin typeface="Constantia"/>
                <a:cs typeface="Constantia"/>
              </a:rPr>
              <a:t>bli</a:t>
            </a:r>
            <a:r>
              <a:rPr sz="2000" b="1" dirty="0">
                <a:latin typeface="Constantia"/>
                <a:cs typeface="Constantia"/>
              </a:rPr>
              <a:t>c</a:t>
            </a:r>
            <a:r>
              <a:rPr sz="2000" b="1" spc="-65" dirty="0">
                <a:latin typeface="Constantia"/>
                <a:cs typeface="Constantia"/>
              </a:rPr>
              <a:t> </a:t>
            </a:r>
            <a:r>
              <a:rPr sz="2000" b="1" dirty="0">
                <a:latin typeface="Constantia"/>
                <a:cs typeface="Constantia"/>
              </a:rPr>
              <a:t>he</a:t>
            </a:r>
            <a:r>
              <a:rPr sz="2000" b="1" spc="5" dirty="0">
                <a:latin typeface="Constantia"/>
                <a:cs typeface="Constantia"/>
              </a:rPr>
              <a:t>a</a:t>
            </a:r>
            <a:r>
              <a:rPr sz="2000" b="1" dirty="0">
                <a:latin typeface="Constantia"/>
                <a:cs typeface="Constantia"/>
              </a:rPr>
              <a:t>lth</a:t>
            </a:r>
            <a:r>
              <a:rPr sz="2000" b="1" spc="-45" dirty="0">
                <a:latin typeface="Constantia"/>
                <a:cs typeface="Constantia"/>
              </a:rPr>
              <a:t> </a:t>
            </a:r>
            <a:r>
              <a:rPr sz="2000" spc="-30" dirty="0">
                <a:latin typeface="Constantia"/>
                <a:cs typeface="Constantia"/>
              </a:rPr>
              <a:t>b</a:t>
            </a:r>
            <a:r>
              <a:rPr sz="2000" dirty="0">
                <a:latin typeface="Constantia"/>
                <a:cs typeface="Constantia"/>
              </a:rPr>
              <a:t>y</a:t>
            </a:r>
            <a:r>
              <a:rPr sz="2000" spc="-114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assu</a:t>
            </a:r>
            <a:r>
              <a:rPr sz="2000" spc="-5" dirty="0">
                <a:latin typeface="Constantia"/>
                <a:cs typeface="Constantia"/>
              </a:rPr>
              <a:t>r</a:t>
            </a:r>
            <a:r>
              <a:rPr sz="2000" spc="5" dirty="0">
                <a:latin typeface="Constantia"/>
                <a:cs typeface="Constantia"/>
              </a:rPr>
              <a:t>i</a:t>
            </a:r>
            <a:r>
              <a:rPr sz="2000" spc="-5" dirty="0">
                <a:latin typeface="Constantia"/>
                <a:cs typeface="Constantia"/>
              </a:rPr>
              <a:t>ng  the </a:t>
            </a:r>
            <a:r>
              <a:rPr sz="2000" spc="-35" dirty="0">
                <a:latin typeface="Constantia"/>
                <a:cs typeface="Constantia"/>
              </a:rPr>
              <a:t>safety, </a:t>
            </a:r>
            <a:r>
              <a:rPr sz="2000" spc="5" dirty="0">
                <a:latin typeface="Constantia"/>
                <a:cs typeface="Constantia"/>
              </a:rPr>
              <a:t>efficacy </a:t>
            </a:r>
            <a:r>
              <a:rPr sz="2000" dirty="0">
                <a:latin typeface="Constantia"/>
                <a:cs typeface="Constantia"/>
              </a:rPr>
              <a:t>&amp; </a:t>
            </a:r>
            <a:r>
              <a:rPr sz="2000" spc="-5" dirty="0">
                <a:latin typeface="Constantia"/>
                <a:cs typeface="Constantia"/>
              </a:rPr>
              <a:t>quality </a:t>
            </a:r>
            <a:r>
              <a:rPr sz="2000" dirty="0">
                <a:latin typeface="Constantia"/>
                <a:cs typeface="Constantia"/>
              </a:rPr>
              <a:t>of </a:t>
            </a:r>
            <a:r>
              <a:rPr sz="2000" spc="-5" dirty="0">
                <a:latin typeface="Constantia"/>
                <a:cs typeface="Constantia"/>
              </a:rPr>
              <a:t>the </a:t>
            </a:r>
            <a:r>
              <a:rPr sz="2000" spc="-10" dirty="0">
                <a:latin typeface="Constantia"/>
                <a:cs typeface="Constantia"/>
              </a:rPr>
              <a:t>drugs, cosmetics, </a:t>
            </a:r>
            <a:r>
              <a:rPr sz="2000" spc="-5" dirty="0">
                <a:latin typeface="Constantia"/>
                <a:cs typeface="Constantia"/>
              </a:rPr>
              <a:t> medical</a:t>
            </a:r>
            <a:r>
              <a:rPr sz="2000" spc="-75" dirty="0">
                <a:latin typeface="Constantia"/>
                <a:cs typeface="Constantia"/>
              </a:rPr>
              <a:t> </a:t>
            </a:r>
            <a:r>
              <a:rPr sz="2000" spc="-15" dirty="0">
                <a:latin typeface="Constantia"/>
                <a:cs typeface="Constantia"/>
              </a:rPr>
              <a:t>devices.</a:t>
            </a:r>
            <a:endParaRPr sz="2000" dirty="0">
              <a:latin typeface="Constantia"/>
              <a:cs typeface="Constantia"/>
            </a:endParaRPr>
          </a:p>
          <a:p>
            <a:pPr marL="286385" marR="238125" indent="-274320">
              <a:lnSpc>
                <a:spcPct val="150000"/>
              </a:lnSpc>
              <a:spcBef>
                <a:spcPts val="575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sz="2000" spc="-10" dirty="0">
                <a:latin typeface="Constantia"/>
                <a:cs typeface="Constantia"/>
              </a:rPr>
              <a:t>Regulatory</a:t>
            </a:r>
            <a:r>
              <a:rPr sz="2000" spc="-130" dirty="0">
                <a:latin typeface="Constantia"/>
                <a:cs typeface="Constantia"/>
              </a:rPr>
              <a:t> </a:t>
            </a:r>
            <a:r>
              <a:rPr sz="2000" spc="-15" dirty="0">
                <a:latin typeface="Constantia"/>
                <a:cs typeface="Constantia"/>
              </a:rPr>
              <a:t>control</a:t>
            </a:r>
            <a:r>
              <a:rPr sz="2000" spc="-25" dirty="0">
                <a:latin typeface="Constantia"/>
                <a:cs typeface="Constantia"/>
              </a:rPr>
              <a:t> over</a:t>
            </a:r>
            <a:r>
              <a:rPr sz="2000" spc="-80" dirty="0">
                <a:latin typeface="Constantia"/>
                <a:cs typeface="Constantia"/>
              </a:rPr>
              <a:t> </a:t>
            </a:r>
            <a:r>
              <a:rPr sz="2000" b="1" spc="-5" dirty="0">
                <a:latin typeface="Constantia"/>
                <a:cs typeface="Constantia"/>
              </a:rPr>
              <a:t>import,</a:t>
            </a:r>
            <a:r>
              <a:rPr sz="2000" b="1" spc="-15" dirty="0">
                <a:latin typeface="Constantia"/>
                <a:cs typeface="Constantia"/>
              </a:rPr>
              <a:t> </a:t>
            </a:r>
            <a:r>
              <a:rPr sz="2000" b="1" spc="-10" dirty="0">
                <a:latin typeface="Constantia"/>
                <a:cs typeface="Constantia"/>
              </a:rPr>
              <a:t>manufacturing,</a:t>
            </a:r>
            <a:r>
              <a:rPr sz="2000" b="1" spc="-50" dirty="0">
                <a:latin typeface="Constantia"/>
                <a:cs typeface="Constantia"/>
              </a:rPr>
              <a:t> </a:t>
            </a:r>
            <a:r>
              <a:rPr sz="2000" b="1" dirty="0">
                <a:latin typeface="Constantia"/>
                <a:cs typeface="Constantia"/>
              </a:rPr>
              <a:t>sale</a:t>
            </a:r>
            <a:r>
              <a:rPr sz="2000" b="1" spc="-60" dirty="0">
                <a:latin typeface="Constantia"/>
                <a:cs typeface="Constantia"/>
              </a:rPr>
              <a:t> </a:t>
            </a:r>
            <a:r>
              <a:rPr sz="2000" b="1" dirty="0">
                <a:latin typeface="Constantia"/>
                <a:cs typeface="Constantia"/>
              </a:rPr>
              <a:t>&amp; </a:t>
            </a:r>
            <a:r>
              <a:rPr sz="2000" b="1" spc="-585" dirty="0">
                <a:latin typeface="Constantia"/>
                <a:cs typeface="Constantia"/>
              </a:rPr>
              <a:t> </a:t>
            </a:r>
            <a:r>
              <a:rPr sz="2000" b="1" spc="-5" dirty="0">
                <a:latin typeface="Constantia"/>
                <a:cs typeface="Constantia"/>
              </a:rPr>
              <a:t>distribution</a:t>
            </a:r>
            <a:r>
              <a:rPr sz="2000" b="1" spc="-114" dirty="0">
                <a:latin typeface="Constantia"/>
                <a:cs typeface="Constantia"/>
              </a:rPr>
              <a:t> </a:t>
            </a:r>
            <a:r>
              <a:rPr sz="2000" b="1" dirty="0">
                <a:latin typeface="Constantia"/>
                <a:cs typeface="Constantia"/>
              </a:rPr>
              <a:t>of</a:t>
            </a:r>
            <a:r>
              <a:rPr sz="2000" b="1" spc="-20" dirty="0">
                <a:latin typeface="Constantia"/>
                <a:cs typeface="Constantia"/>
              </a:rPr>
              <a:t> </a:t>
            </a:r>
            <a:r>
              <a:rPr sz="2000" b="1" spc="-10" dirty="0">
                <a:latin typeface="Constantia"/>
                <a:cs typeface="Constantia"/>
              </a:rPr>
              <a:t>drugs.</a:t>
            </a:r>
            <a:endParaRPr sz="2000" b="1" dirty="0">
              <a:latin typeface="Constantia"/>
              <a:cs typeface="Constantia"/>
            </a:endParaRPr>
          </a:p>
          <a:p>
            <a:pPr marL="287020" indent="-274320">
              <a:lnSpc>
                <a:spcPct val="150000"/>
              </a:lnSpc>
              <a:spcBef>
                <a:spcPts val="5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sz="2000" spc="-15" dirty="0">
                <a:latin typeface="Constantia"/>
                <a:cs typeface="Constantia"/>
              </a:rPr>
              <a:t>Approval</a:t>
            </a:r>
            <a:r>
              <a:rPr sz="2000" spc="-9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of</a:t>
            </a:r>
            <a:r>
              <a:rPr sz="2000" spc="-20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certain</a:t>
            </a:r>
            <a:r>
              <a:rPr sz="2000" spc="-114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drugs</a:t>
            </a:r>
            <a:r>
              <a:rPr sz="2000" spc="-5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&amp;</a:t>
            </a:r>
            <a:r>
              <a:rPr sz="2000" spc="-80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clinical</a:t>
            </a:r>
            <a:r>
              <a:rPr sz="2000" spc="-35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trials</a:t>
            </a:r>
            <a:endParaRPr sz="2000" dirty="0">
              <a:latin typeface="Constantia"/>
              <a:cs typeface="Constantia"/>
            </a:endParaRPr>
          </a:p>
          <a:p>
            <a:pPr marL="287020" indent="-274320">
              <a:lnSpc>
                <a:spcPct val="150000"/>
              </a:lnSpc>
              <a:buClr>
                <a:srgbClr val="0AD0D9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sz="2000" spc="-10" dirty="0">
                <a:latin typeface="Constantia"/>
                <a:cs typeface="Constantia"/>
              </a:rPr>
              <a:t>Meetings</a:t>
            </a:r>
            <a:r>
              <a:rPr sz="2000" spc="-12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of</a:t>
            </a:r>
            <a:r>
              <a:rPr sz="2000" spc="40" dirty="0">
                <a:latin typeface="Constantia"/>
                <a:cs typeface="Constantia"/>
              </a:rPr>
              <a:t> </a:t>
            </a:r>
            <a:r>
              <a:rPr sz="2000" spc="-25" dirty="0">
                <a:latin typeface="Constantia"/>
                <a:cs typeface="Constantia"/>
              </a:rPr>
              <a:t>DCC,</a:t>
            </a:r>
            <a:r>
              <a:rPr sz="2000" spc="-20" dirty="0">
                <a:latin typeface="Constantia"/>
                <a:cs typeface="Constantia"/>
              </a:rPr>
              <a:t> </a:t>
            </a:r>
            <a:r>
              <a:rPr sz="2000" spc="-45" dirty="0">
                <a:latin typeface="Constantia"/>
                <a:cs typeface="Constantia"/>
              </a:rPr>
              <a:t>DTAB</a:t>
            </a:r>
            <a:r>
              <a:rPr lang="en-US" sz="2000" spc="-45" dirty="0">
                <a:latin typeface="Constantia"/>
                <a:cs typeface="Constantia"/>
              </a:rPr>
              <a:t>.</a:t>
            </a:r>
            <a:endParaRPr sz="2000" dirty="0">
              <a:latin typeface="Constantia"/>
              <a:cs typeface="Constantia"/>
            </a:endParaRPr>
          </a:p>
          <a:p>
            <a:pPr marL="286385" marR="708025" indent="-274320">
              <a:lnSpc>
                <a:spcPct val="150000"/>
              </a:lnSpc>
              <a:spcBef>
                <a:spcPts val="575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sz="2000" spc="-15" dirty="0">
                <a:latin typeface="Constantia"/>
                <a:cs typeface="Constantia"/>
              </a:rPr>
              <a:t>Approval</a:t>
            </a:r>
            <a:r>
              <a:rPr sz="2000" spc="-35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for</a:t>
            </a:r>
            <a:r>
              <a:rPr sz="2000" spc="-85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licenses</a:t>
            </a:r>
            <a:r>
              <a:rPr sz="2000" spc="-10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as</a:t>
            </a:r>
            <a:r>
              <a:rPr sz="2000" spc="-50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Central</a:t>
            </a:r>
            <a:r>
              <a:rPr sz="2000" spc="-5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License</a:t>
            </a:r>
            <a:r>
              <a:rPr sz="2000" spc="-90" dirty="0">
                <a:latin typeface="Constantia"/>
                <a:cs typeface="Constantia"/>
              </a:rPr>
              <a:t> </a:t>
            </a:r>
            <a:r>
              <a:rPr sz="2000" spc="-15" dirty="0">
                <a:latin typeface="Constantia"/>
                <a:cs typeface="Constantia"/>
              </a:rPr>
              <a:t>Approving </a:t>
            </a:r>
            <a:r>
              <a:rPr sz="2000" spc="-590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Authority</a:t>
            </a:r>
            <a:endParaRPr sz="2000" dirty="0">
              <a:latin typeface="Constantia"/>
              <a:cs typeface="Constantia"/>
            </a:endParaRPr>
          </a:p>
          <a:p>
            <a:pPr marL="286385" marR="589915" indent="-274320">
              <a:lnSpc>
                <a:spcPct val="150000"/>
              </a:lnSpc>
              <a:spcBef>
                <a:spcPts val="580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020" algn="l"/>
                <a:tab pos="2952115" algn="l"/>
              </a:tabLst>
            </a:pPr>
            <a:r>
              <a:rPr sz="2000" spc="-10" dirty="0">
                <a:latin typeface="Constantia"/>
                <a:cs typeface="Constantia"/>
              </a:rPr>
              <a:t>Co-ordination</a:t>
            </a:r>
            <a:r>
              <a:rPr sz="2000" spc="-8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with</a:t>
            </a:r>
            <a:r>
              <a:rPr lang="en-US" sz="2000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activities</a:t>
            </a:r>
            <a:r>
              <a:rPr sz="2000" spc="-13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of</a:t>
            </a:r>
            <a:r>
              <a:rPr sz="2000" spc="50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State</a:t>
            </a:r>
            <a:r>
              <a:rPr sz="2000" spc="-8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Drug </a:t>
            </a:r>
            <a:r>
              <a:rPr sz="2000" spc="-15" dirty="0">
                <a:latin typeface="Constantia"/>
                <a:cs typeface="Constantia"/>
              </a:rPr>
              <a:t>Control </a:t>
            </a:r>
            <a:r>
              <a:rPr sz="2000" spc="-585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Organization</a:t>
            </a:r>
            <a:endParaRPr sz="2000" dirty="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23"/>
              <a:ext cx="9143999" cy="10287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01357" y="0"/>
              <a:ext cx="4742641" cy="59994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9088207" cy="102057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828" y="52323"/>
              <a:ext cx="9145590" cy="901826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81000" y="841758"/>
            <a:ext cx="7322184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>
                <a:solidFill>
                  <a:srgbClr val="FF0000"/>
                </a:solidFill>
              </a:rPr>
              <a:t>Central </a:t>
            </a:r>
            <a:r>
              <a:rPr spc="-5" dirty="0">
                <a:solidFill>
                  <a:srgbClr val="FF0000"/>
                </a:solidFill>
              </a:rPr>
              <a:t>Drug</a:t>
            </a:r>
            <a:r>
              <a:rPr spc="-20" dirty="0">
                <a:solidFill>
                  <a:srgbClr val="FF0000"/>
                </a:solidFill>
              </a:rPr>
              <a:t> </a:t>
            </a:r>
            <a:r>
              <a:rPr spc="-15" dirty="0">
                <a:solidFill>
                  <a:srgbClr val="FF0000"/>
                </a:solidFill>
              </a:rPr>
              <a:t>Laboratory</a:t>
            </a:r>
            <a:r>
              <a:rPr lang="en-US" spc="-10" dirty="0">
                <a:solidFill>
                  <a:srgbClr val="FF0000"/>
                </a:solidFill>
              </a:rPr>
              <a:t>, </a:t>
            </a:r>
            <a:r>
              <a:rPr spc="-25" dirty="0">
                <a:solidFill>
                  <a:srgbClr val="FF0000"/>
                </a:solidFill>
              </a:rPr>
              <a:t>Kolkata</a:t>
            </a:r>
            <a:r>
              <a:rPr spc="-10" dirty="0">
                <a:solidFill>
                  <a:srgbClr val="FF0000"/>
                </a:solidFill>
              </a:rPr>
              <a:t> </a:t>
            </a:r>
            <a:r>
              <a:rPr dirty="0"/>
              <a:t>(CDL)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57200" y="1981200"/>
            <a:ext cx="7977505" cy="3708066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286385" marR="208915" indent="-274320">
              <a:lnSpc>
                <a:spcPts val="2810"/>
              </a:lnSpc>
              <a:spcBef>
                <a:spcPts val="45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368935" algn="l"/>
                <a:tab pos="369570" algn="l"/>
              </a:tabLst>
            </a:pPr>
            <a:r>
              <a:rPr dirty="0"/>
              <a:t>	</a:t>
            </a:r>
            <a:r>
              <a:rPr sz="2600" dirty="0">
                <a:latin typeface="Constantia"/>
                <a:cs typeface="Constantia"/>
              </a:rPr>
              <a:t>Statutory</a:t>
            </a:r>
            <a:r>
              <a:rPr sz="2600" spc="-9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Lab.</a:t>
            </a:r>
            <a:r>
              <a:rPr sz="2600" spc="-1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Of</a:t>
            </a:r>
            <a:r>
              <a:rPr sz="2600" spc="35" dirty="0">
                <a:latin typeface="Constantia"/>
                <a:cs typeface="Constantia"/>
              </a:rPr>
              <a:t> </a:t>
            </a:r>
            <a:r>
              <a:rPr sz="2600" spc="-75" dirty="0">
                <a:latin typeface="Constantia"/>
                <a:cs typeface="Constantia"/>
              </a:rPr>
              <a:t>Gov.</a:t>
            </a:r>
            <a:r>
              <a:rPr sz="2600" spc="-2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Of</a:t>
            </a:r>
            <a:r>
              <a:rPr sz="2600" spc="3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India</a:t>
            </a:r>
            <a:r>
              <a:rPr sz="2600" spc="-125" dirty="0">
                <a:latin typeface="Constantia"/>
                <a:cs typeface="Constantia"/>
              </a:rPr>
              <a:t> </a:t>
            </a:r>
            <a:r>
              <a:rPr sz="2600" spc="-25" dirty="0">
                <a:latin typeface="Constantia"/>
                <a:cs typeface="Constantia"/>
              </a:rPr>
              <a:t>over</a:t>
            </a:r>
            <a:r>
              <a:rPr sz="2600" spc="-175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control</a:t>
            </a:r>
            <a:r>
              <a:rPr sz="2600" spc="-9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of</a:t>
            </a:r>
            <a:r>
              <a:rPr sz="2600" spc="5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Drug </a:t>
            </a:r>
            <a:r>
              <a:rPr sz="2600" spc="-64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&amp;</a:t>
            </a:r>
            <a:r>
              <a:rPr sz="2600" spc="-7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cosmetics</a:t>
            </a:r>
            <a:r>
              <a:rPr sz="2600" spc="-15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act,</a:t>
            </a:r>
            <a:r>
              <a:rPr sz="2600" spc="-10" dirty="0">
                <a:latin typeface="Constantia"/>
                <a:cs typeface="Constantia"/>
              </a:rPr>
              <a:t> 1940</a:t>
            </a:r>
            <a:endParaRPr sz="2600" dirty="0">
              <a:latin typeface="Constantia"/>
              <a:cs typeface="Constantia"/>
            </a:endParaRPr>
          </a:p>
          <a:p>
            <a:pPr marL="451484" indent="-439420">
              <a:lnSpc>
                <a:spcPct val="100000"/>
              </a:lnSpc>
              <a:spcBef>
                <a:spcPts val="270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451484" algn="l"/>
                <a:tab pos="452120" algn="l"/>
              </a:tabLst>
            </a:pPr>
            <a:r>
              <a:rPr sz="2600" spc="-5" dirty="0">
                <a:latin typeface="Constantia"/>
                <a:cs typeface="Constantia"/>
              </a:rPr>
              <a:t>Oldest</a:t>
            </a:r>
            <a:r>
              <a:rPr sz="2600" spc="-12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QC</a:t>
            </a:r>
            <a:r>
              <a:rPr sz="2600" spc="-60" dirty="0">
                <a:latin typeface="Constantia"/>
                <a:cs typeface="Constantia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lab.</a:t>
            </a:r>
            <a:endParaRPr sz="2600" dirty="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310"/>
              </a:spcBef>
            </a:pPr>
            <a:r>
              <a:rPr sz="2600" b="1" spc="-5" dirty="0">
                <a:latin typeface="Constantia"/>
                <a:cs typeface="Constantia"/>
              </a:rPr>
              <a:t>Statutory</a:t>
            </a:r>
            <a:r>
              <a:rPr sz="2600" b="1" spc="-105" dirty="0">
                <a:latin typeface="Constantia"/>
                <a:cs typeface="Constantia"/>
              </a:rPr>
              <a:t> </a:t>
            </a:r>
            <a:r>
              <a:rPr sz="2600" b="1" spc="-5" dirty="0">
                <a:latin typeface="Constantia"/>
                <a:cs typeface="Constantia"/>
              </a:rPr>
              <a:t>Functions:</a:t>
            </a:r>
            <a:endParaRPr sz="2600" dirty="0">
              <a:latin typeface="Constantia"/>
              <a:cs typeface="Constantia"/>
            </a:endParaRPr>
          </a:p>
          <a:p>
            <a:pPr marL="286385" marR="5080" indent="-274320">
              <a:lnSpc>
                <a:spcPts val="2810"/>
              </a:lnSpc>
              <a:spcBef>
                <a:spcPts val="66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364490" algn="l"/>
                <a:tab pos="365125" algn="l"/>
              </a:tabLst>
            </a:pPr>
            <a:r>
              <a:rPr dirty="0"/>
              <a:t>	</a:t>
            </a:r>
            <a:r>
              <a:rPr sz="2600" spc="-10" dirty="0">
                <a:latin typeface="Constantia"/>
                <a:cs typeface="Constantia"/>
              </a:rPr>
              <a:t>Analytical</a:t>
            </a:r>
            <a:r>
              <a:rPr sz="2600" spc="-2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QC</a:t>
            </a:r>
            <a:r>
              <a:rPr sz="2600" spc="-11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of</a:t>
            </a:r>
            <a:r>
              <a:rPr sz="2600" spc="5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majority</a:t>
            </a:r>
            <a:r>
              <a:rPr sz="2600" spc="-15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of</a:t>
            </a:r>
            <a:r>
              <a:rPr sz="2600" spc="5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imported</a:t>
            </a:r>
            <a:r>
              <a:rPr sz="2600" spc="-7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drugs</a:t>
            </a:r>
            <a:r>
              <a:rPr sz="2600" spc="-13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available </a:t>
            </a:r>
            <a:r>
              <a:rPr sz="2600" spc="-63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in</a:t>
            </a:r>
            <a:r>
              <a:rPr sz="2600" spc="-5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Indian</a:t>
            </a:r>
            <a:r>
              <a:rPr sz="2600" spc="-45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market.</a:t>
            </a:r>
            <a:endParaRPr sz="2600" dirty="0">
              <a:latin typeface="Constantia"/>
              <a:cs typeface="Constantia"/>
            </a:endParaRPr>
          </a:p>
          <a:p>
            <a:pPr marL="368935" indent="-356870">
              <a:lnSpc>
                <a:spcPct val="100000"/>
              </a:lnSpc>
              <a:spcBef>
                <a:spcPts val="270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368935" algn="l"/>
                <a:tab pos="369570" algn="l"/>
              </a:tabLst>
            </a:pPr>
            <a:r>
              <a:rPr sz="2600" dirty="0">
                <a:latin typeface="Constantia"/>
                <a:cs typeface="Constantia"/>
              </a:rPr>
              <a:t>QC</a:t>
            </a:r>
            <a:r>
              <a:rPr sz="2600" spc="-114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of</a:t>
            </a:r>
            <a:r>
              <a:rPr sz="2600" spc="-1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drugs</a:t>
            </a:r>
            <a:r>
              <a:rPr sz="2600" spc="-6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&amp;</a:t>
            </a:r>
            <a:r>
              <a:rPr sz="2600" spc="-6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cosmetics</a:t>
            </a:r>
            <a:r>
              <a:rPr sz="2600" spc="-9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manufactured</a:t>
            </a:r>
            <a:r>
              <a:rPr sz="2600" spc="-4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in</a:t>
            </a:r>
            <a:r>
              <a:rPr sz="2600" spc="-4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India.</a:t>
            </a:r>
          </a:p>
          <a:p>
            <a:pPr marL="286385" marR="386715" indent="-274320">
              <a:lnSpc>
                <a:spcPts val="2810"/>
              </a:lnSpc>
              <a:spcBef>
                <a:spcPts val="66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447040" algn="l"/>
                <a:tab pos="447675" algn="l"/>
              </a:tabLst>
            </a:pPr>
            <a:r>
              <a:rPr sz="2600" spc="-10" dirty="0">
                <a:latin typeface="Constantia"/>
                <a:cs typeface="Constantia"/>
              </a:rPr>
              <a:t>Acting</a:t>
            </a:r>
            <a:r>
              <a:rPr sz="2600" spc="-8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as</a:t>
            </a:r>
            <a:r>
              <a:rPr sz="2600" spc="-13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appellate</a:t>
            </a:r>
            <a:r>
              <a:rPr sz="2600" spc="-15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authority</a:t>
            </a:r>
            <a:r>
              <a:rPr sz="2600" spc="-11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in</a:t>
            </a:r>
            <a:r>
              <a:rPr sz="2600" spc="-4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matters</a:t>
            </a:r>
            <a:r>
              <a:rPr sz="2600" spc="-13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relating</a:t>
            </a:r>
            <a:r>
              <a:rPr sz="2600" spc="-40" dirty="0">
                <a:latin typeface="Constantia"/>
                <a:cs typeface="Constantia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to </a:t>
            </a:r>
            <a:r>
              <a:rPr sz="2600" spc="-64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quality</a:t>
            </a:r>
            <a:r>
              <a:rPr sz="2600" spc="-15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of</a:t>
            </a:r>
            <a:r>
              <a:rPr sz="2600" spc="-3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drugs.</a:t>
            </a:r>
            <a:endParaRPr sz="2600" dirty="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23"/>
              <a:ext cx="9143999" cy="10287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01357" y="0"/>
              <a:ext cx="4742641" cy="59994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9088207" cy="102057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828" y="52323"/>
              <a:ext cx="9145590" cy="901826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535940" y="1890725"/>
            <a:ext cx="7905115" cy="458830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5" dirty="0">
                <a:latin typeface="Constantia"/>
                <a:cs typeface="Constantia"/>
              </a:rPr>
              <a:t>Other</a:t>
            </a:r>
            <a:r>
              <a:rPr sz="2200" b="1" spc="-105" dirty="0">
                <a:latin typeface="Constantia"/>
                <a:cs typeface="Constantia"/>
              </a:rPr>
              <a:t> </a:t>
            </a:r>
            <a:r>
              <a:rPr sz="2200" b="1" spc="-5" dirty="0">
                <a:latin typeface="Constantia"/>
                <a:cs typeface="Constantia"/>
              </a:rPr>
              <a:t>functions:</a:t>
            </a:r>
            <a:endParaRPr sz="2200" dirty="0">
              <a:latin typeface="Constantia"/>
              <a:cs typeface="Constantia"/>
            </a:endParaRPr>
          </a:p>
          <a:p>
            <a:pPr marL="286385" marR="5080" indent="-274320">
              <a:lnSpc>
                <a:spcPct val="80000"/>
              </a:lnSpc>
              <a:spcBef>
                <a:spcPts val="535"/>
              </a:spcBef>
              <a:buClr>
                <a:srgbClr val="0AD0D9"/>
              </a:buClr>
              <a:buSzPct val="93181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200" spc="-10" dirty="0">
                <a:latin typeface="Constantia"/>
                <a:cs typeface="Constantia"/>
              </a:rPr>
              <a:t>Collection,</a:t>
            </a:r>
            <a:r>
              <a:rPr sz="2200" spc="-55" dirty="0">
                <a:latin typeface="Constantia"/>
                <a:cs typeface="Constantia"/>
              </a:rPr>
              <a:t> </a:t>
            </a:r>
            <a:r>
              <a:rPr sz="2200" spc="-20" dirty="0">
                <a:latin typeface="Constantia"/>
                <a:cs typeface="Constantia"/>
              </a:rPr>
              <a:t>storage,</a:t>
            </a:r>
            <a:r>
              <a:rPr sz="2200" spc="-75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distribution</a:t>
            </a:r>
            <a:r>
              <a:rPr sz="2200" spc="-85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of</a:t>
            </a:r>
            <a:r>
              <a:rPr sz="2200" spc="40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International</a:t>
            </a:r>
            <a:r>
              <a:rPr sz="2200" spc="-50" dirty="0">
                <a:latin typeface="Constantia"/>
                <a:cs typeface="Constantia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Standards,</a:t>
            </a:r>
            <a:r>
              <a:rPr sz="2200" spc="-5" dirty="0">
                <a:latin typeface="Constantia"/>
                <a:cs typeface="Constantia"/>
              </a:rPr>
              <a:t> Int. </a:t>
            </a:r>
            <a:r>
              <a:rPr sz="2200" spc="-535" dirty="0">
                <a:latin typeface="Constantia"/>
                <a:cs typeface="Constantia"/>
              </a:rPr>
              <a:t> </a:t>
            </a:r>
            <a:r>
              <a:rPr sz="2200" spc="-20" dirty="0">
                <a:latin typeface="Constantia"/>
                <a:cs typeface="Constantia"/>
              </a:rPr>
              <a:t>reference</a:t>
            </a:r>
            <a:r>
              <a:rPr sz="2200" spc="-120" dirty="0">
                <a:latin typeface="Constantia"/>
                <a:cs typeface="Constantia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preparation</a:t>
            </a:r>
            <a:r>
              <a:rPr sz="2200" spc="-114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of</a:t>
            </a:r>
            <a:r>
              <a:rPr sz="2200" spc="-10" dirty="0">
                <a:latin typeface="Constantia"/>
                <a:cs typeface="Constantia"/>
              </a:rPr>
              <a:t> drugs</a:t>
            </a:r>
            <a:r>
              <a:rPr sz="2200" spc="-100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and</a:t>
            </a:r>
            <a:r>
              <a:rPr sz="2200" spc="-30" dirty="0">
                <a:latin typeface="Constantia"/>
                <a:cs typeface="Constantia"/>
              </a:rPr>
              <a:t> p’ceutical</a:t>
            </a:r>
            <a:r>
              <a:rPr sz="2200" spc="-55" dirty="0">
                <a:latin typeface="Constantia"/>
                <a:cs typeface="Constantia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substances.</a:t>
            </a:r>
            <a:endParaRPr sz="2200" dirty="0">
              <a:latin typeface="Constantia"/>
              <a:cs typeface="Constantia"/>
            </a:endParaRPr>
          </a:p>
          <a:p>
            <a:pPr marL="350520" indent="-338455">
              <a:lnSpc>
                <a:spcPct val="100000"/>
              </a:lnSpc>
              <a:buClr>
                <a:srgbClr val="0AD0D9"/>
              </a:buClr>
              <a:buSzPct val="93181"/>
              <a:buFont typeface="Wingdings 2"/>
              <a:buChar char=""/>
              <a:tabLst>
                <a:tab pos="350520" algn="l"/>
                <a:tab pos="351155" algn="l"/>
              </a:tabLst>
            </a:pPr>
            <a:r>
              <a:rPr sz="2200" spc="-140" dirty="0">
                <a:latin typeface="Constantia"/>
                <a:cs typeface="Constantia"/>
              </a:rPr>
              <a:t>T</a:t>
            </a:r>
            <a:r>
              <a:rPr sz="2200" spc="-45" dirty="0">
                <a:latin typeface="Constantia"/>
                <a:cs typeface="Constantia"/>
              </a:rPr>
              <a:t>r</a:t>
            </a:r>
            <a:r>
              <a:rPr sz="2200" spc="-5" dirty="0">
                <a:latin typeface="Constantia"/>
                <a:cs typeface="Constantia"/>
              </a:rPr>
              <a:t>ai</a:t>
            </a:r>
            <a:r>
              <a:rPr sz="2200" dirty="0">
                <a:latin typeface="Constantia"/>
                <a:cs typeface="Constantia"/>
              </a:rPr>
              <a:t>n</a:t>
            </a:r>
            <a:r>
              <a:rPr sz="2200" spc="-10" dirty="0">
                <a:latin typeface="Constantia"/>
                <a:cs typeface="Constantia"/>
              </a:rPr>
              <a:t>i</a:t>
            </a:r>
            <a:r>
              <a:rPr sz="2200" dirty="0">
                <a:latin typeface="Constantia"/>
                <a:cs typeface="Constantia"/>
              </a:rPr>
              <a:t>n</a:t>
            </a:r>
            <a:r>
              <a:rPr sz="2200" spc="-5" dirty="0">
                <a:latin typeface="Constantia"/>
                <a:cs typeface="Constantia"/>
              </a:rPr>
              <a:t>g</a:t>
            </a:r>
            <a:r>
              <a:rPr sz="2200" spc="-35" dirty="0">
                <a:latin typeface="Constantia"/>
                <a:cs typeface="Constantia"/>
              </a:rPr>
              <a:t> </a:t>
            </a:r>
            <a:r>
              <a:rPr sz="2200" spc="-40" dirty="0">
                <a:latin typeface="Constantia"/>
                <a:cs typeface="Constantia"/>
              </a:rPr>
              <a:t>t</a:t>
            </a:r>
            <a:r>
              <a:rPr sz="2200" spc="-5" dirty="0">
                <a:latin typeface="Constantia"/>
                <a:cs typeface="Constantia"/>
              </a:rPr>
              <a:t>o</a:t>
            </a:r>
            <a:r>
              <a:rPr sz="2200" spc="-120" dirty="0">
                <a:latin typeface="Constantia"/>
                <a:cs typeface="Constantia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dru</a:t>
            </a:r>
            <a:r>
              <a:rPr sz="2200" spc="-5" dirty="0">
                <a:latin typeface="Constantia"/>
                <a:cs typeface="Constantia"/>
              </a:rPr>
              <a:t>g</a:t>
            </a:r>
            <a:r>
              <a:rPr sz="2200" spc="-45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a</a:t>
            </a:r>
            <a:r>
              <a:rPr sz="2200" spc="5" dirty="0">
                <a:latin typeface="Constantia"/>
                <a:cs typeface="Constantia"/>
              </a:rPr>
              <a:t>n</a:t>
            </a:r>
            <a:r>
              <a:rPr sz="2200" spc="-5" dirty="0">
                <a:latin typeface="Constantia"/>
                <a:cs typeface="Constantia"/>
              </a:rPr>
              <a:t>a</a:t>
            </a:r>
            <a:r>
              <a:rPr sz="2200" spc="-30" dirty="0">
                <a:latin typeface="Constantia"/>
                <a:cs typeface="Constantia"/>
              </a:rPr>
              <a:t>ly</a:t>
            </a:r>
            <a:r>
              <a:rPr sz="2200" spc="-5" dirty="0">
                <a:latin typeface="Constantia"/>
                <a:cs typeface="Constantia"/>
              </a:rPr>
              <a:t>st.</a:t>
            </a:r>
            <a:endParaRPr sz="2200" dirty="0">
              <a:latin typeface="Constantia"/>
              <a:cs typeface="Constantia"/>
            </a:endParaRPr>
          </a:p>
          <a:p>
            <a:pPr marL="421005" indent="-408940">
              <a:lnSpc>
                <a:spcPts val="2375"/>
              </a:lnSpc>
              <a:buClr>
                <a:srgbClr val="0AD0D9"/>
              </a:buClr>
              <a:buSzPct val="93181"/>
              <a:buFont typeface="Wingdings 2"/>
              <a:buChar char=""/>
              <a:tabLst>
                <a:tab pos="421005" algn="l"/>
                <a:tab pos="421640" algn="l"/>
              </a:tabLst>
            </a:pPr>
            <a:r>
              <a:rPr sz="2200" spc="-25" dirty="0">
                <a:latin typeface="Constantia"/>
                <a:cs typeface="Constantia"/>
              </a:rPr>
              <a:t>Training</a:t>
            </a:r>
            <a:r>
              <a:rPr sz="2200" spc="-45" dirty="0">
                <a:latin typeface="Constantia"/>
                <a:cs typeface="Constantia"/>
              </a:rPr>
              <a:t> </a:t>
            </a:r>
            <a:r>
              <a:rPr sz="2200" spc="-20" dirty="0">
                <a:latin typeface="Constantia"/>
                <a:cs typeface="Constantia"/>
              </a:rPr>
              <a:t>to</a:t>
            </a:r>
            <a:r>
              <a:rPr sz="2200" spc="-80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WHO</a:t>
            </a:r>
            <a:r>
              <a:rPr sz="2200" spc="-15" dirty="0">
                <a:latin typeface="Constantia"/>
                <a:cs typeface="Constantia"/>
              </a:rPr>
              <a:t> fellows</a:t>
            </a:r>
            <a:r>
              <a:rPr sz="2200" spc="-55" dirty="0">
                <a:latin typeface="Constantia"/>
                <a:cs typeface="Constantia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from</a:t>
            </a:r>
            <a:r>
              <a:rPr sz="2200" spc="-95" dirty="0">
                <a:latin typeface="Constantia"/>
                <a:cs typeface="Constantia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abroad</a:t>
            </a:r>
            <a:r>
              <a:rPr sz="2200" spc="-55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on</a:t>
            </a:r>
            <a:r>
              <a:rPr sz="2200" spc="-40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modern</a:t>
            </a:r>
            <a:r>
              <a:rPr sz="2200" spc="-45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methods</a:t>
            </a:r>
            <a:r>
              <a:rPr sz="2200" spc="-110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of</a:t>
            </a:r>
            <a:endParaRPr sz="2200" dirty="0">
              <a:latin typeface="Constantia"/>
              <a:cs typeface="Constantia"/>
            </a:endParaRPr>
          </a:p>
          <a:p>
            <a:pPr marL="286385">
              <a:lnSpc>
                <a:spcPts val="2375"/>
              </a:lnSpc>
            </a:pPr>
            <a:r>
              <a:rPr sz="2200" spc="-5" dirty="0">
                <a:latin typeface="Constantia"/>
                <a:cs typeface="Constantia"/>
              </a:rPr>
              <a:t>drug</a:t>
            </a:r>
            <a:r>
              <a:rPr sz="2200" spc="-100" dirty="0">
                <a:latin typeface="Constantia"/>
                <a:cs typeface="Constantia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analysis.</a:t>
            </a:r>
            <a:endParaRPr lang="en-US" sz="2200" spc="-15" dirty="0">
              <a:latin typeface="Constantia"/>
              <a:cs typeface="Constantia"/>
            </a:endParaRPr>
          </a:p>
          <a:p>
            <a:pPr marL="286385">
              <a:lnSpc>
                <a:spcPts val="2375"/>
              </a:lnSpc>
            </a:pPr>
            <a:endParaRPr sz="2200" dirty="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</a:pPr>
            <a:r>
              <a:rPr sz="2200" b="1" spc="-5" dirty="0">
                <a:latin typeface="Constantia"/>
                <a:cs typeface="Constantia"/>
              </a:rPr>
              <a:t>Other</a:t>
            </a:r>
            <a:r>
              <a:rPr sz="2200" b="1" spc="-105" dirty="0">
                <a:latin typeface="Constantia"/>
                <a:cs typeface="Constantia"/>
              </a:rPr>
              <a:t> </a:t>
            </a:r>
            <a:r>
              <a:rPr sz="2200" b="1" spc="-10" dirty="0">
                <a:latin typeface="Constantia"/>
                <a:cs typeface="Constantia"/>
              </a:rPr>
              <a:t>laboratories:</a:t>
            </a:r>
            <a:endParaRPr sz="2200" dirty="0">
              <a:latin typeface="Constantia"/>
              <a:cs typeface="Constantia"/>
            </a:endParaRPr>
          </a:p>
          <a:p>
            <a:pPr marL="356870" indent="-344805">
              <a:lnSpc>
                <a:spcPct val="100000"/>
              </a:lnSpc>
              <a:buClr>
                <a:srgbClr val="0AD0D9"/>
              </a:buClr>
              <a:buSzPct val="93181"/>
              <a:buFont typeface="Wingdings 2"/>
              <a:buChar char=""/>
              <a:tabLst>
                <a:tab pos="356870" algn="l"/>
                <a:tab pos="357505" algn="l"/>
              </a:tabLst>
            </a:pPr>
            <a:r>
              <a:rPr sz="2200" spc="-15" dirty="0">
                <a:latin typeface="Constantia"/>
                <a:cs typeface="Constantia"/>
              </a:rPr>
              <a:t>CDTL, Mumbai</a:t>
            </a:r>
            <a:endParaRPr sz="2200" dirty="0">
              <a:latin typeface="Constantia"/>
              <a:cs typeface="Constantia"/>
            </a:endParaRPr>
          </a:p>
          <a:p>
            <a:pPr marL="356870" indent="-344805">
              <a:lnSpc>
                <a:spcPct val="100000"/>
              </a:lnSpc>
              <a:buClr>
                <a:srgbClr val="0AD0D9"/>
              </a:buClr>
              <a:buSzPct val="93181"/>
              <a:buFont typeface="Wingdings 2"/>
              <a:buChar char=""/>
              <a:tabLst>
                <a:tab pos="356870" algn="l"/>
                <a:tab pos="357505" algn="l"/>
              </a:tabLst>
            </a:pPr>
            <a:r>
              <a:rPr sz="2200" spc="-15" dirty="0">
                <a:latin typeface="Constantia"/>
                <a:cs typeface="Constantia"/>
              </a:rPr>
              <a:t>CDTL,</a:t>
            </a:r>
            <a:r>
              <a:rPr sz="2200" spc="-50" dirty="0">
                <a:latin typeface="Constantia"/>
                <a:cs typeface="Constantia"/>
              </a:rPr>
              <a:t> </a:t>
            </a:r>
            <a:r>
              <a:rPr sz="2200" spc="-35" dirty="0">
                <a:latin typeface="Constantia"/>
                <a:cs typeface="Constantia"/>
              </a:rPr>
              <a:t>Tamil</a:t>
            </a:r>
            <a:r>
              <a:rPr sz="2200" spc="-40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nadu</a:t>
            </a:r>
            <a:endParaRPr sz="2200" dirty="0">
              <a:latin typeface="Constantia"/>
              <a:cs typeface="Constantia"/>
            </a:endParaRPr>
          </a:p>
          <a:p>
            <a:pPr marL="356870" indent="-344805">
              <a:lnSpc>
                <a:spcPct val="100000"/>
              </a:lnSpc>
              <a:buClr>
                <a:srgbClr val="0AD0D9"/>
              </a:buClr>
              <a:buSzPct val="93181"/>
              <a:buFont typeface="Wingdings 2"/>
              <a:buChar char=""/>
              <a:tabLst>
                <a:tab pos="356870" algn="l"/>
                <a:tab pos="357505" algn="l"/>
              </a:tabLst>
            </a:pPr>
            <a:r>
              <a:rPr sz="2200" spc="-15" dirty="0">
                <a:latin typeface="Constantia"/>
                <a:cs typeface="Constantia"/>
              </a:rPr>
              <a:t>CDTL,</a:t>
            </a:r>
            <a:r>
              <a:rPr sz="2200" spc="-20" dirty="0">
                <a:latin typeface="Constantia"/>
                <a:cs typeface="Constantia"/>
              </a:rPr>
              <a:t> Hydrabad</a:t>
            </a:r>
            <a:endParaRPr sz="2200" dirty="0">
              <a:latin typeface="Constantia"/>
              <a:cs typeface="Constantia"/>
            </a:endParaRPr>
          </a:p>
          <a:p>
            <a:pPr marL="356870" indent="-344805">
              <a:lnSpc>
                <a:spcPct val="100000"/>
              </a:lnSpc>
              <a:spcBef>
                <a:spcPts val="5"/>
              </a:spcBef>
              <a:buClr>
                <a:srgbClr val="0AD0D9"/>
              </a:buClr>
              <a:buSzPct val="93181"/>
              <a:buFont typeface="Wingdings 2"/>
              <a:buChar char=""/>
              <a:tabLst>
                <a:tab pos="356870" algn="l"/>
                <a:tab pos="357505" algn="l"/>
              </a:tabLst>
            </a:pPr>
            <a:r>
              <a:rPr sz="2200" spc="-10" dirty="0">
                <a:latin typeface="Constantia"/>
                <a:cs typeface="Constantia"/>
              </a:rPr>
              <a:t>RDTL,</a:t>
            </a:r>
            <a:r>
              <a:rPr sz="2200" spc="-35" dirty="0">
                <a:latin typeface="Constantia"/>
                <a:cs typeface="Constantia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Guhawati</a:t>
            </a:r>
            <a:endParaRPr sz="2200" dirty="0">
              <a:latin typeface="Constantia"/>
              <a:cs typeface="Constantia"/>
            </a:endParaRPr>
          </a:p>
          <a:p>
            <a:pPr marL="356870" indent="-344805">
              <a:lnSpc>
                <a:spcPct val="100000"/>
              </a:lnSpc>
              <a:buClr>
                <a:srgbClr val="0AD0D9"/>
              </a:buClr>
              <a:buSzPct val="93181"/>
              <a:buFont typeface="Wingdings 2"/>
              <a:buChar char=""/>
              <a:tabLst>
                <a:tab pos="356870" algn="l"/>
                <a:tab pos="357505" algn="l"/>
              </a:tabLst>
            </a:pPr>
            <a:r>
              <a:rPr sz="2200" spc="-10" dirty="0">
                <a:latin typeface="Constantia"/>
                <a:cs typeface="Constantia"/>
              </a:rPr>
              <a:t>RDTL,</a:t>
            </a:r>
            <a:r>
              <a:rPr sz="2200" spc="-45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Chandigarh</a:t>
            </a:r>
            <a:endParaRPr sz="2200" dirty="0">
              <a:latin typeface="Constantia"/>
              <a:cs typeface="Constantia"/>
            </a:endParaRPr>
          </a:p>
          <a:p>
            <a:pPr marL="356870" indent="-344805">
              <a:lnSpc>
                <a:spcPct val="100000"/>
              </a:lnSpc>
              <a:buClr>
                <a:srgbClr val="0AD0D9"/>
              </a:buClr>
              <a:buSzPct val="93181"/>
              <a:buFont typeface="Wingdings 2"/>
              <a:buChar char=""/>
              <a:tabLst>
                <a:tab pos="356870" algn="l"/>
                <a:tab pos="357505" algn="l"/>
              </a:tabLst>
            </a:pPr>
            <a:r>
              <a:rPr sz="2200" spc="-10" dirty="0">
                <a:latin typeface="Constantia"/>
                <a:cs typeface="Constantia"/>
              </a:rPr>
              <a:t>CDL,</a:t>
            </a:r>
            <a:r>
              <a:rPr sz="2200" spc="-15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Kasauli</a:t>
            </a:r>
            <a:endParaRPr sz="2200" dirty="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40323" y="0"/>
            <a:ext cx="9145905" cy="6858000"/>
            <a:chOff x="-828" y="0"/>
            <a:chExt cx="914590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23"/>
              <a:ext cx="9143999" cy="10287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01357" y="0"/>
              <a:ext cx="4742641" cy="59994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9088207" cy="102057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828" y="52323"/>
              <a:ext cx="9145590" cy="901826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59799" y="719229"/>
            <a:ext cx="76041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Drugs</a:t>
            </a:r>
            <a:r>
              <a:rPr spc="-15" dirty="0"/>
              <a:t> </a:t>
            </a:r>
            <a:r>
              <a:rPr spc="-10" dirty="0"/>
              <a:t>Controller </a:t>
            </a:r>
            <a:r>
              <a:rPr spc="-15" dirty="0"/>
              <a:t>General</a:t>
            </a:r>
            <a:r>
              <a:rPr dirty="0"/>
              <a:t> of</a:t>
            </a:r>
            <a:r>
              <a:rPr spc="-10" dirty="0"/>
              <a:t> </a:t>
            </a:r>
            <a:r>
              <a:rPr dirty="0"/>
              <a:t>India</a:t>
            </a:r>
            <a:r>
              <a:rPr spc="-10" dirty="0"/>
              <a:t> (DCGI)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35940" y="1948637"/>
            <a:ext cx="7993380" cy="20133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0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020" algn="l"/>
                <a:tab pos="1451610" algn="l"/>
                <a:tab pos="3376929" algn="l"/>
              </a:tabLst>
            </a:pPr>
            <a:r>
              <a:rPr sz="2400" spc="-55" dirty="0">
                <a:latin typeface="Constantia"/>
                <a:cs typeface="Constantia"/>
              </a:rPr>
              <a:t>H</a:t>
            </a:r>
            <a:r>
              <a:rPr sz="2400" dirty="0">
                <a:latin typeface="Constantia"/>
                <a:cs typeface="Constantia"/>
              </a:rPr>
              <a:t>e/</a:t>
            </a:r>
            <a:r>
              <a:rPr sz="2400" spc="-4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she	</a:t>
            </a:r>
            <a:r>
              <a:rPr sz="2400" spc="-5" dirty="0">
                <a:latin typeface="Constantia"/>
                <a:cs typeface="Constantia"/>
              </a:rPr>
              <a:t>i</a:t>
            </a:r>
            <a:r>
              <a:rPr sz="2400" dirty="0">
                <a:latin typeface="Constantia"/>
                <a:cs typeface="Constantia"/>
              </a:rPr>
              <a:t>s</a:t>
            </a:r>
            <a:r>
              <a:rPr sz="2400" spc="-90" dirty="0">
                <a:latin typeface="Constantia"/>
                <a:cs typeface="Constantia"/>
              </a:rPr>
              <a:t> </a:t>
            </a:r>
            <a:r>
              <a:rPr sz="2400" spc="-35" dirty="0">
                <a:latin typeface="Constantia"/>
                <a:cs typeface="Constantia"/>
              </a:rPr>
              <a:t>r</a:t>
            </a:r>
            <a:r>
              <a:rPr sz="2400" dirty="0">
                <a:latin typeface="Constantia"/>
                <a:cs typeface="Constantia"/>
              </a:rPr>
              <a:t>espo</a:t>
            </a:r>
            <a:r>
              <a:rPr sz="2400" spc="-15" dirty="0">
                <a:latin typeface="Constantia"/>
                <a:cs typeface="Constantia"/>
              </a:rPr>
              <a:t>n</a:t>
            </a:r>
            <a:r>
              <a:rPr sz="2400" dirty="0">
                <a:latin typeface="Constantia"/>
                <a:cs typeface="Constantia"/>
              </a:rPr>
              <a:t>sible	</a:t>
            </a:r>
            <a:r>
              <a:rPr sz="2400" spc="-15" dirty="0">
                <a:latin typeface="Constantia"/>
                <a:cs typeface="Constantia"/>
              </a:rPr>
              <a:t>f</a:t>
            </a:r>
            <a:r>
              <a:rPr sz="2400" dirty="0">
                <a:latin typeface="Constantia"/>
                <a:cs typeface="Constantia"/>
              </a:rPr>
              <a:t>or</a:t>
            </a:r>
            <a:r>
              <a:rPr sz="2400" spc="-14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app</a:t>
            </a:r>
            <a:r>
              <a:rPr sz="2400" spc="-40" dirty="0">
                <a:latin typeface="Constantia"/>
                <a:cs typeface="Constantia"/>
              </a:rPr>
              <a:t>ro</a:t>
            </a:r>
            <a:r>
              <a:rPr sz="2400" spc="-20" dirty="0">
                <a:latin typeface="Constantia"/>
                <a:cs typeface="Constantia"/>
              </a:rPr>
              <a:t>v</a:t>
            </a:r>
            <a:r>
              <a:rPr sz="2400" dirty="0">
                <a:latin typeface="Constantia"/>
                <a:cs typeface="Constantia"/>
              </a:rPr>
              <a:t>al</a:t>
            </a:r>
            <a:r>
              <a:rPr sz="2400" spc="-8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of</a:t>
            </a:r>
            <a:r>
              <a:rPr sz="2400" spc="50" dirty="0">
                <a:latin typeface="Constantia"/>
                <a:cs typeface="Constantia"/>
              </a:rPr>
              <a:t> </a:t>
            </a:r>
            <a:r>
              <a:rPr sz="2400" spc="-40" dirty="0">
                <a:latin typeface="Constantia"/>
                <a:cs typeface="Constantia"/>
              </a:rPr>
              <a:t>N</a:t>
            </a:r>
            <a:r>
              <a:rPr sz="2400" dirty="0">
                <a:latin typeface="Constantia"/>
                <a:cs typeface="Constantia"/>
              </a:rPr>
              <a:t>ew</a:t>
            </a:r>
            <a:r>
              <a:rPr sz="2400" spc="-4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Drugs</a:t>
            </a:r>
            <a:r>
              <a:rPr sz="2400" spc="-4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,</a:t>
            </a:r>
          </a:p>
          <a:p>
            <a:pPr marL="286385">
              <a:lnSpc>
                <a:spcPct val="100000"/>
              </a:lnSpc>
              <a:spcBef>
                <a:spcPts val="5"/>
              </a:spcBef>
            </a:pPr>
            <a:r>
              <a:rPr sz="2400" spc="-10" dirty="0">
                <a:latin typeface="Constantia"/>
                <a:cs typeface="Constantia"/>
              </a:rPr>
              <a:t>Medical</a:t>
            </a:r>
            <a:r>
              <a:rPr sz="2400" spc="-6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devices</a:t>
            </a:r>
            <a:r>
              <a:rPr sz="2400" spc="-5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&amp; </a:t>
            </a:r>
            <a:r>
              <a:rPr sz="2400" spc="-5" dirty="0">
                <a:latin typeface="Constantia"/>
                <a:cs typeface="Constantia"/>
              </a:rPr>
              <a:t>Clinical</a:t>
            </a:r>
            <a:r>
              <a:rPr sz="2400" spc="-65" dirty="0">
                <a:latin typeface="Constantia"/>
                <a:cs typeface="Constantia"/>
              </a:rPr>
              <a:t> </a:t>
            </a:r>
            <a:r>
              <a:rPr sz="2400" spc="-25" dirty="0">
                <a:latin typeface="Constantia"/>
                <a:cs typeface="Constantia"/>
              </a:rPr>
              <a:t>Trials</a:t>
            </a:r>
            <a:r>
              <a:rPr sz="2400" spc="-80" dirty="0">
                <a:latin typeface="Constantia"/>
                <a:cs typeface="Constantia"/>
              </a:rPr>
              <a:t> </a:t>
            </a:r>
            <a:r>
              <a:rPr sz="2400" spc="-20" dirty="0">
                <a:latin typeface="Constantia"/>
                <a:cs typeface="Constantia"/>
              </a:rPr>
              <a:t>to</a:t>
            </a:r>
            <a:r>
              <a:rPr sz="2400" spc="-6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be</a:t>
            </a:r>
            <a:r>
              <a:rPr sz="2400" spc="-130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conducted</a:t>
            </a:r>
            <a:r>
              <a:rPr sz="2400" spc="2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in</a:t>
            </a:r>
            <a:r>
              <a:rPr sz="2400" spc="-4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India.</a:t>
            </a:r>
            <a:endParaRPr sz="2400" dirty="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575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sz="2400" spc="-30" dirty="0">
                <a:latin typeface="Constantia"/>
                <a:cs typeface="Constantia"/>
              </a:rPr>
              <a:t>He</a:t>
            </a:r>
            <a:r>
              <a:rPr sz="2400" spc="-6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/</a:t>
            </a:r>
            <a:r>
              <a:rPr sz="2400" spc="-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She</a:t>
            </a:r>
            <a:r>
              <a:rPr sz="2400" spc="-8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is</a:t>
            </a:r>
            <a:r>
              <a:rPr sz="2400" spc="-9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Appointed</a:t>
            </a:r>
            <a:r>
              <a:rPr sz="2400" spc="-25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by</a:t>
            </a:r>
            <a:r>
              <a:rPr sz="2400" spc="-7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Central</a:t>
            </a:r>
            <a:r>
              <a:rPr sz="2400" spc="-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Govt.</a:t>
            </a:r>
            <a:endParaRPr sz="2400" dirty="0">
              <a:latin typeface="Constantia"/>
              <a:cs typeface="Constantia"/>
            </a:endParaRPr>
          </a:p>
          <a:p>
            <a:pPr marL="286385" marR="5080" indent="-274320">
              <a:lnSpc>
                <a:spcPct val="100000"/>
              </a:lnSpc>
              <a:spcBef>
                <a:spcPts val="575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sz="2400" spc="-5" dirty="0">
                <a:latin typeface="Constantia"/>
                <a:cs typeface="Constantia"/>
              </a:rPr>
              <a:t>The</a:t>
            </a:r>
            <a:r>
              <a:rPr sz="2400" spc="-75" dirty="0">
                <a:latin typeface="Constantia"/>
                <a:cs typeface="Constantia"/>
              </a:rPr>
              <a:t> </a:t>
            </a:r>
            <a:r>
              <a:rPr sz="2400" spc="-25" dirty="0">
                <a:latin typeface="Constantia"/>
                <a:cs typeface="Constantia"/>
              </a:rPr>
              <a:t>DCGI</a:t>
            </a:r>
            <a:r>
              <a:rPr sz="2400" dirty="0">
                <a:latin typeface="Constantia"/>
                <a:cs typeface="Constantia"/>
              </a:rPr>
              <a:t> is</a:t>
            </a:r>
            <a:r>
              <a:rPr sz="2400" spc="-11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advised </a:t>
            </a:r>
            <a:r>
              <a:rPr sz="2400" spc="-20" dirty="0">
                <a:latin typeface="Constantia"/>
                <a:cs typeface="Constantia"/>
              </a:rPr>
              <a:t>by</a:t>
            </a:r>
            <a:r>
              <a:rPr sz="2400" spc="-8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the</a:t>
            </a:r>
            <a:r>
              <a:rPr sz="2400" spc="-7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Drug</a:t>
            </a:r>
            <a:r>
              <a:rPr sz="2400" spc="-50" dirty="0">
                <a:latin typeface="Constantia"/>
                <a:cs typeface="Constantia"/>
              </a:rPr>
              <a:t> </a:t>
            </a:r>
            <a:r>
              <a:rPr sz="2400" spc="-25" dirty="0">
                <a:latin typeface="Constantia"/>
                <a:cs typeface="Constantia"/>
              </a:rPr>
              <a:t>Technical</a:t>
            </a:r>
            <a:r>
              <a:rPr sz="2400" spc="-3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Advisory</a:t>
            </a:r>
            <a:r>
              <a:rPr sz="2400" spc="-8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Board </a:t>
            </a:r>
            <a:r>
              <a:rPr sz="2400" spc="-590" dirty="0">
                <a:latin typeface="Constantia"/>
                <a:cs typeface="Constantia"/>
              </a:rPr>
              <a:t> </a:t>
            </a:r>
            <a:r>
              <a:rPr sz="2400" spc="-30" dirty="0">
                <a:latin typeface="Constantia"/>
                <a:cs typeface="Constantia"/>
              </a:rPr>
              <a:t>(DTAB)</a:t>
            </a:r>
            <a:r>
              <a:rPr sz="2400" spc="-7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and</a:t>
            </a:r>
            <a:r>
              <a:rPr sz="2400" spc="-2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the</a:t>
            </a:r>
            <a:r>
              <a:rPr sz="2400" spc="-7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Drug</a:t>
            </a:r>
            <a:r>
              <a:rPr sz="2400" spc="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Consultative</a:t>
            </a:r>
            <a:r>
              <a:rPr sz="2400" spc="-60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Committee</a:t>
            </a:r>
            <a:r>
              <a:rPr sz="2400" spc="-90" dirty="0">
                <a:latin typeface="Constantia"/>
                <a:cs typeface="Constantia"/>
              </a:rPr>
              <a:t> </a:t>
            </a:r>
            <a:r>
              <a:rPr sz="2400" spc="-20" dirty="0">
                <a:latin typeface="Constantia"/>
                <a:cs typeface="Constantia"/>
              </a:rPr>
              <a:t>(DCC)</a:t>
            </a:r>
            <a:endParaRPr sz="2400" dirty="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23"/>
              <a:ext cx="9143999" cy="10287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01357" y="0"/>
              <a:ext cx="4742641" cy="59994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9088207" cy="102057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828" y="52323"/>
              <a:ext cx="9145590" cy="901826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1525524" y="771144"/>
            <a:ext cx="6311265" cy="759460"/>
            <a:chOff x="1525524" y="771144"/>
            <a:chExt cx="6311265" cy="759460"/>
          </a:xfrm>
        </p:grpSpPr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12392" y="812292"/>
              <a:ext cx="6224016" cy="58978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525524" y="771144"/>
              <a:ext cx="5843016" cy="75895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76400" y="838200"/>
              <a:ext cx="6096000" cy="461772"/>
            </a:xfrm>
            <a:prstGeom prst="rect">
              <a:avLst/>
            </a:prstGeom>
          </p:spPr>
        </p:pic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272540" y="622473"/>
            <a:ext cx="6096000" cy="764952"/>
          </a:xfrm>
          <a:prstGeom prst="rect">
            <a:avLst/>
          </a:prstGeom>
          <a:ln w="9144">
            <a:solidFill>
              <a:srgbClr val="039AA0"/>
            </a:solidFill>
          </a:ln>
        </p:spPr>
        <p:txBody>
          <a:bodyPr vert="horz" wrap="square" lIns="0" tIns="26034" rIns="0" bIns="0" rtlCol="0">
            <a:spAutoFit/>
          </a:bodyPr>
          <a:lstStyle/>
          <a:p>
            <a:pPr marL="91440" algn="ctr">
              <a:lnSpc>
                <a:spcPct val="100000"/>
              </a:lnSpc>
              <a:spcBef>
                <a:spcPts val="204"/>
              </a:spcBef>
            </a:pPr>
            <a:r>
              <a:rPr sz="2400" i="1" dirty="0">
                <a:solidFill>
                  <a:srgbClr val="000000"/>
                </a:solidFill>
                <a:latin typeface="Constantia"/>
                <a:cs typeface="Constantia"/>
              </a:rPr>
              <a:t>Ministry</a:t>
            </a:r>
            <a:r>
              <a:rPr sz="2400" i="1" spc="-10" dirty="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sz="2400" i="1" spc="-5" dirty="0">
                <a:solidFill>
                  <a:srgbClr val="000000"/>
                </a:solidFill>
                <a:latin typeface="Constantia"/>
                <a:cs typeface="Constantia"/>
              </a:rPr>
              <a:t>of</a:t>
            </a:r>
            <a:r>
              <a:rPr sz="2400" i="1" spc="-10" dirty="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sz="2400" i="1" spc="-15" dirty="0">
                <a:solidFill>
                  <a:srgbClr val="000000"/>
                </a:solidFill>
                <a:latin typeface="Constantia"/>
                <a:cs typeface="Constantia"/>
              </a:rPr>
              <a:t>Health </a:t>
            </a:r>
            <a:r>
              <a:rPr sz="2400" i="1" dirty="0">
                <a:solidFill>
                  <a:srgbClr val="000000"/>
                </a:solidFill>
                <a:latin typeface="Constantia"/>
                <a:cs typeface="Constantia"/>
              </a:rPr>
              <a:t>and</a:t>
            </a:r>
            <a:r>
              <a:rPr sz="2400" i="1" spc="-5" dirty="0">
                <a:solidFill>
                  <a:srgbClr val="000000"/>
                </a:solidFill>
                <a:latin typeface="Constantia"/>
                <a:cs typeface="Constantia"/>
              </a:rPr>
              <a:t> family</a:t>
            </a:r>
            <a:r>
              <a:rPr sz="2400" i="1" spc="-20" dirty="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sz="2400" i="1" spc="-15" dirty="0">
                <a:solidFill>
                  <a:srgbClr val="000000"/>
                </a:solidFill>
                <a:latin typeface="Constantia"/>
                <a:cs typeface="Constantia"/>
              </a:rPr>
              <a:t>welfare</a:t>
            </a:r>
            <a:endParaRPr sz="2400" dirty="0">
              <a:latin typeface="Constantia"/>
              <a:cs typeface="Constantia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582923" y="1914144"/>
            <a:ext cx="1510665" cy="759460"/>
            <a:chOff x="3582923" y="1914144"/>
            <a:chExt cx="1510665" cy="759460"/>
          </a:xfrm>
        </p:grpSpPr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669791" y="1955292"/>
              <a:ext cx="1423415" cy="58978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582923" y="1914144"/>
              <a:ext cx="1367027" cy="758951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733799" y="1981200"/>
              <a:ext cx="1295400" cy="461772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3733800" y="1981200"/>
            <a:ext cx="1295400" cy="462280"/>
          </a:xfrm>
          <a:prstGeom prst="rect">
            <a:avLst/>
          </a:prstGeom>
          <a:ln w="9144">
            <a:solidFill>
              <a:srgbClr val="039AA0"/>
            </a:solidFill>
          </a:ln>
        </p:spPr>
        <p:txBody>
          <a:bodyPr vert="horz" wrap="square" lIns="0" tIns="26034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04"/>
              </a:spcBef>
            </a:pPr>
            <a:r>
              <a:rPr sz="2400" b="1" i="1" spc="-5" dirty="0">
                <a:latin typeface="Constantia"/>
                <a:cs typeface="Constantia"/>
              </a:rPr>
              <a:t>DGHS</a:t>
            </a:r>
            <a:endParaRPr sz="2400">
              <a:latin typeface="Constantia"/>
              <a:cs typeface="Constantia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3659123" y="3209544"/>
            <a:ext cx="1663064" cy="759460"/>
            <a:chOff x="3659123" y="3209544"/>
            <a:chExt cx="1663064" cy="759460"/>
          </a:xfrm>
        </p:grpSpPr>
        <p:pic>
          <p:nvPicPr>
            <p:cNvPr id="19" name="object 1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745991" y="3250692"/>
              <a:ext cx="1575815" cy="589787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659123" y="3209544"/>
              <a:ext cx="1534668" cy="758952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809999" y="3276600"/>
              <a:ext cx="1447800" cy="461772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3810000" y="3276600"/>
            <a:ext cx="1447800" cy="462280"/>
          </a:xfrm>
          <a:prstGeom prst="rect">
            <a:avLst/>
          </a:prstGeom>
          <a:ln w="9144">
            <a:solidFill>
              <a:srgbClr val="039AA0"/>
            </a:solidFill>
          </a:ln>
        </p:spPr>
        <p:txBody>
          <a:bodyPr vert="horz" wrap="square" lIns="0" tIns="26034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04"/>
              </a:spcBef>
            </a:pPr>
            <a:r>
              <a:rPr sz="2400" b="1" i="1" spc="-25" dirty="0">
                <a:latin typeface="Constantia"/>
                <a:cs typeface="Constantia"/>
              </a:rPr>
              <a:t>CDSCO</a:t>
            </a:r>
            <a:endParaRPr sz="2400">
              <a:latin typeface="Constantia"/>
              <a:cs typeface="Constantia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3735323" y="4428744"/>
            <a:ext cx="1358265" cy="759460"/>
            <a:chOff x="3735323" y="4428744"/>
            <a:chExt cx="1358265" cy="759460"/>
          </a:xfrm>
        </p:grpSpPr>
        <p:pic>
          <p:nvPicPr>
            <p:cNvPr id="24" name="object 2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822191" y="4469892"/>
              <a:ext cx="1271015" cy="589788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735323" y="4428744"/>
              <a:ext cx="1257300" cy="758951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886199" y="4495800"/>
              <a:ext cx="1143000" cy="461772"/>
            </a:xfrm>
            <a:prstGeom prst="rect">
              <a:avLst/>
            </a:prstGeom>
          </p:spPr>
        </p:pic>
      </p:grpSp>
      <p:sp>
        <p:nvSpPr>
          <p:cNvPr id="27" name="object 27"/>
          <p:cNvSpPr txBox="1"/>
          <p:nvPr/>
        </p:nvSpPr>
        <p:spPr>
          <a:xfrm>
            <a:off x="3886200" y="4495800"/>
            <a:ext cx="1143000" cy="462280"/>
          </a:xfrm>
          <a:prstGeom prst="rect">
            <a:avLst/>
          </a:prstGeom>
          <a:ln w="9144">
            <a:solidFill>
              <a:srgbClr val="039AA0"/>
            </a:solidFill>
          </a:ln>
        </p:spPr>
        <p:txBody>
          <a:bodyPr vert="horz" wrap="square" lIns="0" tIns="2667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10"/>
              </a:spcBef>
            </a:pPr>
            <a:r>
              <a:rPr sz="2400" b="1" i="1" spc="-30" dirty="0">
                <a:latin typeface="Constantia"/>
                <a:cs typeface="Constantia"/>
              </a:rPr>
              <a:t>DCGI</a:t>
            </a:r>
            <a:endParaRPr sz="2400">
              <a:latin typeface="Constantia"/>
              <a:cs typeface="Constantia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5792723" y="5724144"/>
            <a:ext cx="1510665" cy="759460"/>
            <a:chOff x="5792723" y="5724144"/>
            <a:chExt cx="1510665" cy="759460"/>
          </a:xfrm>
        </p:grpSpPr>
        <p:pic>
          <p:nvPicPr>
            <p:cNvPr id="29" name="object 2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879591" y="5765292"/>
              <a:ext cx="1423415" cy="589787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792723" y="5724144"/>
              <a:ext cx="1118616" cy="758952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943599" y="5791200"/>
              <a:ext cx="1295400" cy="461772"/>
            </a:xfrm>
            <a:prstGeom prst="rect">
              <a:avLst/>
            </a:prstGeom>
          </p:spPr>
        </p:pic>
      </p:grpSp>
      <p:sp>
        <p:nvSpPr>
          <p:cNvPr id="32" name="object 32"/>
          <p:cNvSpPr txBox="1"/>
          <p:nvPr/>
        </p:nvSpPr>
        <p:spPr>
          <a:xfrm>
            <a:off x="5943600" y="5791200"/>
            <a:ext cx="1295400" cy="462280"/>
          </a:xfrm>
          <a:prstGeom prst="rect">
            <a:avLst/>
          </a:prstGeom>
          <a:ln w="9144">
            <a:solidFill>
              <a:srgbClr val="039AA0"/>
            </a:solidFill>
          </a:ln>
        </p:spPr>
        <p:txBody>
          <a:bodyPr vert="horz" wrap="square" lIns="0" tIns="2667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10"/>
              </a:spcBef>
            </a:pPr>
            <a:r>
              <a:rPr sz="2400" b="1" i="1" spc="-35" dirty="0">
                <a:latin typeface="Constantia"/>
                <a:cs typeface="Constantia"/>
              </a:rPr>
              <a:t>DCC</a:t>
            </a:r>
            <a:endParaRPr sz="2400">
              <a:latin typeface="Constantia"/>
              <a:cs typeface="Constantia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3659123" y="5724144"/>
            <a:ext cx="1510665" cy="759460"/>
            <a:chOff x="3659123" y="5724144"/>
            <a:chExt cx="1510665" cy="759460"/>
          </a:xfrm>
        </p:grpSpPr>
        <p:pic>
          <p:nvPicPr>
            <p:cNvPr id="34" name="object 3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745991" y="5765292"/>
              <a:ext cx="1423415" cy="589787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659123" y="5724144"/>
              <a:ext cx="1287779" cy="758952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809999" y="5791200"/>
              <a:ext cx="1295400" cy="461772"/>
            </a:xfrm>
            <a:prstGeom prst="rect">
              <a:avLst/>
            </a:prstGeom>
          </p:spPr>
        </p:pic>
      </p:grpSp>
      <p:sp>
        <p:nvSpPr>
          <p:cNvPr id="37" name="object 37"/>
          <p:cNvSpPr txBox="1"/>
          <p:nvPr/>
        </p:nvSpPr>
        <p:spPr>
          <a:xfrm>
            <a:off x="3810000" y="5791200"/>
            <a:ext cx="1295400" cy="462280"/>
          </a:xfrm>
          <a:prstGeom prst="rect">
            <a:avLst/>
          </a:prstGeom>
          <a:ln w="9144">
            <a:solidFill>
              <a:srgbClr val="039AA0"/>
            </a:solidFill>
          </a:ln>
        </p:spPr>
        <p:txBody>
          <a:bodyPr vert="horz" wrap="square" lIns="0" tIns="2667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10"/>
              </a:spcBef>
            </a:pPr>
            <a:r>
              <a:rPr sz="2400" b="1" i="1" spc="-55" dirty="0">
                <a:latin typeface="Constantia"/>
                <a:cs typeface="Constantia"/>
              </a:rPr>
              <a:t>DTAB</a:t>
            </a:r>
            <a:endParaRPr sz="2400">
              <a:latin typeface="Constantia"/>
              <a:cs typeface="Constantia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4331208" y="1435608"/>
            <a:ext cx="254635" cy="1626235"/>
            <a:chOff x="4331208" y="1435608"/>
            <a:chExt cx="254635" cy="1626235"/>
          </a:xfrm>
        </p:grpSpPr>
        <p:sp>
          <p:nvSpPr>
            <p:cNvPr id="39" name="object 39"/>
            <p:cNvSpPr/>
            <p:nvPr/>
          </p:nvSpPr>
          <p:spPr>
            <a:xfrm>
              <a:off x="4344162" y="1448562"/>
              <a:ext cx="228600" cy="457200"/>
            </a:xfrm>
            <a:custGeom>
              <a:avLst/>
              <a:gdLst/>
              <a:ahLst/>
              <a:cxnLst/>
              <a:rect l="l" t="t" r="r" b="b"/>
              <a:pathLst>
                <a:path w="228600" h="457200">
                  <a:moveTo>
                    <a:pt x="171450" y="0"/>
                  </a:moveTo>
                  <a:lnTo>
                    <a:pt x="57150" y="0"/>
                  </a:lnTo>
                  <a:lnTo>
                    <a:pt x="57150" y="342900"/>
                  </a:lnTo>
                  <a:lnTo>
                    <a:pt x="0" y="342900"/>
                  </a:lnTo>
                  <a:lnTo>
                    <a:pt x="114300" y="457200"/>
                  </a:lnTo>
                  <a:lnTo>
                    <a:pt x="228600" y="342900"/>
                  </a:lnTo>
                  <a:lnTo>
                    <a:pt x="171450" y="342900"/>
                  </a:lnTo>
                  <a:lnTo>
                    <a:pt x="171450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344162" y="1448562"/>
              <a:ext cx="228600" cy="457200"/>
            </a:xfrm>
            <a:custGeom>
              <a:avLst/>
              <a:gdLst/>
              <a:ahLst/>
              <a:cxnLst/>
              <a:rect l="l" t="t" r="r" b="b"/>
              <a:pathLst>
                <a:path w="228600" h="457200">
                  <a:moveTo>
                    <a:pt x="0" y="342900"/>
                  </a:moveTo>
                  <a:lnTo>
                    <a:pt x="57150" y="342900"/>
                  </a:lnTo>
                  <a:lnTo>
                    <a:pt x="57150" y="0"/>
                  </a:lnTo>
                  <a:lnTo>
                    <a:pt x="171450" y="0"/>
                  </a:lnTo>
                  <a:lnTo>
                    <a:pt x="171450" y="342900"/>
                  </a:lnTo>
                  <a:lnTo>
                    <a:pt x="228600" y="342900"/>
                  </a:lnTo>
                  <a:lnTo>
                    <a:pt x="114300" y="457200"/>
                  </a:lnTo>
                  <a:lnTo>
                    <a:pt x="0" y="342900"/>
                  </a:lnTo>
                  <a:close/>
                </a:path>
              </a:pathLst>
            </a:custGeom>
            <a:ln w="25908">
              <a:solidFill>
                <a:srgbClr val="0850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344162" y="2591561"/>
              <a:ext cx="228600" cy="457200"/>
            </a:xfrm>
            <a:custGeom>
              <a:avLst/>
              <a:gdLst/>
              <a:ahLst/>
              <a:cxnLst/>
              <a:rect l="l" t="t" r="r" b="b"/>
              <a:pathLst>
                <a:path w="228600" h="457200">
                  <a:moveTo>
                    <a:pt x="171450" y="0"/>
                  </a:moveTo>
                  <a:lnTo>
                    <a:pt x="57150" y="0"/>
                  </a:lnTo>
                  <a:lnTo>
                    <a:pt x="57150" y="342900"/>
                  </a:lnTo>
                  <a:lnTo>
                    <a:pt x="0" y="342900"/>
                  </a:lnTo>
                  <a:lnTo>
                    <a:pt x="114300" y="457200"/>
                  </a:lnTo>
                  <a:lnTo>
                    <a:pt x="228600" y="342900"/>
                  </a:lnTo>
                  <a:lnTo>
                    <a:pt x="171450" y="342900"/>
                  </a:lnTo>
                  <a:lnTo>
                    <a:pt x="171450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344162" y="2591561"/>
              <a:ext cx="228600" cy="457200"/>
            </a:xfrm>
            <a:custGeom>
              <a:avLst/>
              <a:gdLst/>
              <a:ahLst/>
              <a:cxnLst/>
              <a:rect l="l" t="t" r="r" b="b"/>
              <a:pathLst>
                <a:path w="228600" h="457200">
                  <a:moveTo>
                    <a:pt x="0" y="342900"/>
                  </a:moveTo>
                  <a:lnTo>
                    <a:pt x="57150" y="342900"/>
                  </a:lnTo>
                  <a:lnTo>
                    <a:pt x="57150" y="0"/>
                  </a:lnTo>
                  <a:lnTo>
                    <a:pt x="171450" y="0"/>
                  </a:lnTo>
                  <a:lnTo>
                    <a:pt x="171450" y="342900"/>
                  </a:lnTo>
                  <a:lnTo>
                    <a:pt x="228600" y="342900"/>
                  </a:lnTo>
                  <a:lnTo>
                    <a:pt x="114300" y="457200"/>
                  </a:lnTo>
                  <a:lnTo>
                    <a:pt x="0" y="342900"/>
                  </a:lnTo>
                  <a:close/>
                </a:path>
              </a:pathLst>
            </a:custGeom>
            <a:ln w="25908">
              <a:solidFill>
                <a:srgbClr val="0850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3" name="object 43"/>
          <p:cNvGrpSpPr/>
          <p:nvPr/>
        </p:nvGrpSpPr>
        <p:grpSpPr>
          <a:xfrm>
            <a:off x="4331208" y="3874008"/>
            <a:ext cx="254635" cy="483234"/>
            <a:chOff x="4331208" y="3874008"/>
            <a:chExt cx="254635" cy="483234"/>
          </a:xfrm>
        </p:grpSpPr>
        <p:sp>
          <p:nvSpPr>
            <p:cNvPr id="44" name="object 44"/>
            <p:cNvSpPr/>
            <p:nvPr/>
          </p:nvSpPr>
          <p:spPr>
            <a:xfrm>
              <a:off x="4344162" y="3886962"/>
              <a:ext cx="228600" cy="457200"/>
            </a:xfrm>
            <a:custGeom>
              <a:avLst/>
              <a:gdLst/>
              <a:ahLst/>
              <a:cxnLst/>
              <a:rect l="l" t="t" r="r" b="b"/>
              <a:pathLst>
                <a:path w="228600" h="457200">
                  <a:moveTo>
                    <a:pt x="171450" y="0"/>
                  </a:moveTo>
                  <a:lnTo>
                    <a:pt x="57150" y="0"/>
                  </a:lnTo>
                  <a:lnTo>
                    <a:pt x="57150" y="342900"/>
                  </a:lnTo>
                  <a:lnTo>
                    <a:pt x="0" y="342900"/>
                  </a:lnTo>
                  <a:lnTo>
                    <a:pt x="114300" y="457200"/>
                  </a:lnTo>
                  <a:lnTo>
                    <a:pt x="228600" y="342900"/>
                  </a:lnTo>
                  <a:lnTo>
                    <a:pt x="171450" y="342900"/>
                  </a:lnTo>
                  <a:lnTo>
                    <a:pt x="171450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344162" y="3886962"/>
              <a:ext cx="228600" cy="457200"/>
            </a:xfrm>
            <a:custGeom>
              <a:avLst/>
              <a:gdLst/>
              <a:ahLst/>
              <a:cxnLst/>
              <a:rect l="l" t="t" r="r" b="b"/>
              <a:pathLst>
                <a:path w="228600" h="457200">
                  <a:moveTo>
                    <a:pt x="0" y="342900"/>
                  </a:moveTo>
                  <a:lnTo>
                    <a:pt x="57150" y="342900"/>
                  </a:lnTo>
                  <a:lnTo>
                    <a:pt x="57150" y="0"/>
                  </a:lnTo>
                  <a:lnTo>
                    <a:pt x="171450" y="0"/>
                  </a:lnTo>
                  <a:lnTo>
                    <a:pt x="171450" y="342900"/>
                  </a:lnTo>
                  <a:lnTo>
                    <a:pt x="228600" y="342900"/>
                  </a:lnTo>
                  <a:lnTo>
                    <a:pt x="114300" y="457200"/>
                  </a:lnTo>
                  <a:lnTo>
                    <a:pt x="0" y="342900"/>
                  </a:lnTo>
                  <a:close/>
                </a:path>
              </a:pathLst>
            </a:custGeom>
            <a:ln w="25908">
              <a:solidFill>
                <a:srgbClr val="0850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6" name="object 46"/>
          <p:cNvGrpSpPr/>
          <p:nvPr/>
        </p:nvGrpSpPr>
        <p:grpSpPr>
          <a:xfrm>
            <a:off x="5169408" y="5855208"/>
            <a:ext cx="635635" cy="330835"/>
            <a:chOff x="5169408" y="5855208"/>
            <a:chExt cx="635635" cy="330835"/>
          </a:xfrm>
        </p:grpSpPr>
        <p:sp>
          <p:nvSpPr>
            <p:cNvPr id="47" name="object 47"/>
            <p:cNvSpPr/>
            <p:nvPr/>
          </p:nvSpPr>
          <p:spPr>
            <a:xfrm>
              <a:off x="5182362" y="5868162"/>
              <a:ext cx="609600" cy="304800"/>
            </a:xfrm>
            <a:custGeom>
              <a:avLst/>
              <a:gdLst/>
              <a:ahLst/>
              <a:cxnLst/>
              <a:rect l="l" t="t" r="r" b="b"/>
              <a:pathLst>
                <a:path w="609600" h="304800">
                  <a:moveTo>
                    <a:pt x="152400" y="0"/>
                  </a:moveTo>
                  <a:lnTo>
                    <a:pt x="0" y="152400"/>
                  </a:lnTo>
                  <a:lnTo>
                    <a:pt x="152400" y="304800"/>
                  </a:lnTo>
                  <a:lnTo>
                    <a:pt x="152400" y="228600"/>
                  </a:lnTo>
                  <a:lnTo>
                    <a:pt x="609600" y="228600"/>
                  </a:lnTo>
                  <a:lnTo>
                    <a:pt x="609600" y="76200"/>
                  </a:lnTo>
                  <a:lnTo>
                    <a:pt x="152400" y="76200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5182362" y="5868162"/>
              <a:ext cx="609600" cy="304800"/>
            </a:xfrm>
            <a:custGeom>
              <a:avLst/>
              <a:gdLst/>
              <a:ahLst/>
              <a:cxnLst/>
              <a:rect l="l" t="t" r="r" b="b"/>
              <a:pathLst>
                <a:path w="609600" h="304800">
                  <a:moveTo>
                    <a:pt x="0" y="152400"/>
                  </a:moveTo>
                  <a:lnTo>
                    <a:pt x="152400" y="0"/>
                  </a:lnTo>
                  <a:lnTo>
                    <a:pt x="152400" y="76200"/>
                  </a:lnTo>
                  <a:lnTo>
                    <a:pt x="609600" y="76200"/>
                  </a:lnTo>
                  <a:lnTo>
                    <a:pt x="609600" y="228600"/>
                  </a:lnTo>
                  <a:lnTo>
                    <a:pt x="152400" y="228600"/>
                  </a:lnTo>
                  <a:lnTo>
                    <a:pt x="152400" y="304800"/>
                  </a:lnTo>
                  <a:lnTo>
                    <a:pt x="0" y="152400"/>
                  </a:lnTo>
                  <a:close/>
                </a:path>
              </a:pathLst>
            </a:custGeom>
            <a:ln w="25908">
              <a:solidFill>
                <a:srgbClr val="0850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9" name="object 49"/>
          <p:cNvGrpSpPr/>
          <p:nvPr/>
        </p:nvGrpSpPr>
        <p:grpSpPr>
          <a:xfrm>
            <a:off x="4331208" y="5093208"/>
            <a:ext cx="254635" cy="483234"/>
            <a:chOff x="4331208" y="5093208"/>
            <a:chExt cx="254635" cy="483234"/>
          </a:xfrm>
        </p:grpSpPr>
        <p:sp>
          <p:nvSpPr>
            <p:cNvPr id="50" name="object 50"/>
            <p:cNvSpPr/>
            <p:nvPr/>
          </p:nvSpPr>
          <p:spPr>
            <a:xfrm>
              <a:off x="4344162" y="5106162"/>
              <a:ext cx="228600" cy="457200"/>
            </a:xfrm>
            <a:custGeom>
              <a:avLst/>
              <a:gdLst/>
              <a:ahLst/>
              <a:cxnLst/>
              <a:rect l="l" t="t" r="r" b="b"/>
              <a:pathLst>
                <a:path w="228600" h="457200">
                  <a:moveTo>
                    <a:pt x="171450" y="0"/>
                  </a:moveTo>
                  <a:lnTo>
                    <a:pt x="57150" y="0"/>
                  </a:lnTo>
                  <a:lnTo>
                    <a:pt x="57150" y="342900"/>
                  </a:lnTo>
                  <a:lnTo>
                    <a:pt x="0" y="342900"/>
                  </a:lnTo>
                  <a:lnTo>
                    <a:pt x="114300" y="457200"/>
                  </a:lnTo>
                  <a:lnTo>
                    <a:pt x="228600" y="342900"/>
                  </a:lnTo>
                  <a:lnTo>
                    <a:pt x="171450" y="342900"/>
                  </a:lnTo>
                  <a:lnTo>
                    <a:pt x="171450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344162" y="5106162"/>
              <a:ext cx="228600" cy="457200"/>
            </a:xfrm>
            <a:custGeom>
              <a:avLst/>
              <a:gdLst/>
              <a:ahLst/>
              <a:cxnLst/>
              <a:rect l="l" t="t" r="r" b="b"/>
              <a:pathLst>
                <a:path w="228600" h="457200">
                  <a:moveTo>
                    <a:pt x="0" y="342900"/>
                  </a:moveTo>
                  <a:lnTo>
                    <a:pt x="57150" y="342900"/>
                  </a:lnTo>
                  <a:lnTo>
                    <a:pt x="57150" y="0"/>
                  </a:lnTo>
                  <a:lnTo>
                    <a:pt x="171450" y="0"/>
                  </a:lnTo>
                  <a:lnTo>
                    <a:pt x="171450" y="342900"/>
                  </a:lnTo>
                  <a:lnTo>
                    <a:pt x="228600" y="342900"/>
                  </a:lnTo>
                  <a:lnTo>
                    <a:pt x="114300" y="457200"/>
                  </a:lnTo>
                  <a:lnTo>
                    <a:pt x="0" y="342900"/>
                  </a:lnTo>
                  <a:close/>
                </a:path>
              </a:pathLst>
            </a:custGeom>
            <a:ln w="25908">
              <a:solidFill>
                <a:srgbClr val="0850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23"/>
              <a:ext cx="9143999" cy="10287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01357" y="0"/>
              <a:ext cx="4742641" cy="59994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9088207" cy="102057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828" y="52323"/>
              <a:ext cx="9145590" cy="901826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979728" y="1257046"/>
            <a:ext cx="71850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i="1" spc="-5" dirty="0">
                <a:latin typeface="Calibri"/>
                <a:cs typeface="Calibri"/>
              </a:rPr>
              <a:t>Drug</a:t>
            </a:r>
            <a:r>
              <a:rPr i="1" spc="-15" dirty="0">
                <a:latin typeface="Calibri"/>
                <a:cs typeface="Calibri"/>
              </a:rPr>
              <a:t> </a:t>
            </a:r>
            <a:r>
              <a:rPr i="1" spc="-40" dirty="0">
                <a:latin typeface="Calibri"/>
                <a:cs typeface="Calibri"/>
              </a:rPr>
              <a:t>Technical</a:t>
            </a:r>
            <a:r>
              <a:rPr i="1" spc="20" dirty="0">
                <a:latin typeface="Calibri"/>
                <a:cs typeface="Calibri"/>
              </a:rPr>
              <a:t> </a:t>
            </a:r>
            <a:r>
              <a:rPr i="1" dirty="0">
                <a:latin typeface="Calibri"/>
                <a:cs typeface="Calibri"/>
              </a:rPr>
              <a:t>Advisory</a:t>
            </a:r>
            <a:r>
              <a:rPr i="1" spc="-30" dirty="0">
                <a:latin typeface="Calibri"/>
                <a:cs typeface="Calibri"/>
              </a:rPr>
              <a:t> </a:t>
            </a:r>
            <a:r>
              <a:rPr i="1" dirty="0">
                <a:latin typeface="Calibri"/>
                <a:cs typeface="Calibri"/>
              </a:rPr>
              <a:t>Board</a:t>
            </a:r>
            <a:r>
              <a:rPr i="1" spc="-10" dirty="0">
                <a:latin typeface="Calibri"/>
                <a:cs typeface="Calibri"/>
              </a:rPr>
              <a:t> </a:t>
            </a:r>
            <a:r>
              <a:rPr i="1" spc="-60" dirty="0">
                <a:latin typeface="Calibri"/>
                <a:cs typeface="Calibri"/>
              </a:rPr>
              <a:t>(DTAB)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35940" y="1869160"/>
            <a:ext cx="7735570" cy="4226560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94615">
              <a:lnSpc>
                <a:spcPct val="100000"/>
              </a:lnSpc>
              <a:spcBef>
                <a:spcPts val="720"/>
              </a:spcBef>
            </a:pPr>
            <a:r>
              <a:rPr sz="2600" b="1" i="1" spc="10" dirty="0">
                <a:latin typeface="Constantia"/>
                <a:cs typeface="Constantia"/>
              </a:rPr>
              <a:t>Ex-Officio:</a:t>
            </a:r>
            <a:endParaRPr sz="2600" dirty="0">
              <a:latin typeface="Constantia"/>
              <a:cs typeface="Constantia"/>
            </a:endParaRPr>
          </a:p>
          <a:p>
            <a:pPr marL="584200" indent="-572135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AutoNum type="romanLcParenBoth"/>
              <a:tabLst>
                <a:tab pos="584200" algn="l"/>
                <a:tab pos="584835" algn="l"/>
              </a:tabLst>
            </a:pPr>
            <a:r>
              <a:rPr sz="2600" spc="-10" dirty="0">
                <a:latin typeface="Constantia"/>
                <a:cs typeface="Constantia"/>
              </a:rPr>
              <a:t>Director</a:t>
            </a:r>
            <a:r>
              <a:rPr sz="2600" spc="-11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General</a:t>
            </a:r>
            <a:r>
              <a:rPr sz="2600" spc="-7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of</a:t>
            </a:r>
            <a:r>
              <a:rPr sz="2600" spc="5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Health</a:t>
            </a:r>
            <a:r>
              <a:rPr sz="2600" spc="-5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Services</a:t>
            </a:r>
            <a:r>
              <a:rPr sz="2600" spc="-6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(Chairman)</a:t>
            </a:r>
            <a:endParaRPr sz="2600" dirty="0">
              <a:latin typeface="Constantia"/>
              <a:cs typeface="Constantia"/>
            </a:endParaRPr>
          </a:p>
          <a:p>
            <a:pPr marL="584200" indent="-572135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AutoNum type="romanLcParenBoth"/>
              <a:tabLst>
                <a:tab pos="584200" algn="l"/>
                <a:tab pos="584835" algn="l"/>
              </a:tabLst>
            </a:pPr>
            <a:r>
              <a:rPr sz="2600" dirty="0">
                <a:latin typeface="Constantia"/>
                <a:cs typeface="Constantia"/>
              </a:rPr>
              <a:t>Drugs</a:t>
            </a:r>
            <a:r>
              <a:rPr sz="2600" spc="-75" dirty="0">
                <a:latin typeface="Constantia"/>
                <a:cs typeface="Constantia"/>
              </a:rPr>
              <a:t> </a:t>
            </a:r>
            <a:r>
              <a:rPr sz="2600" spc="-30" dirty="0">
                <a:latin typeface="Constantia"/>
                <a:cs typeface="Constantia"/>
              </a:rPr>
              <a:t>Controller,</a:t>
            </a:r>
            <a:r>
              <a:rPr sz="2600" spc="-4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India</a:t>
            </a:r>
          </a:p>
          <a:p>
            <a:pPr marL="584200" indent="-572135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AutoNum type="romanLcParenBoth"/>
              <a:tabLst>
                <a:tab pos="584835" algn="l"/>
              </a:tabLst>
            </a:pPr>
            <a:r>
              <a:rPr sz="2600" spc="-10" dirty="0">
                <a:latin typeface="Constantia"/>
                <a:cs typeface="Constantia"/>
              </a:rPr>
              <a:t>Director</a:t>
            </a:r>
            <a:r>
              <a:rPr sz="2600" spc="-17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of</a:t>
            </a:r>
            <a:r>
              <a:rPr sz="2600" spc="1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the</a:t>
            </a:r>
            <a:r>
              <a:rPr sz="2600" spc="-70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Central</a:t>
            </a:r>
            <a:r>
              <a:rPr sz="2600" spc="-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Drugs</a:t>
            </a:r>
            <a:r>
              <a:rPr sz="2600" spc="-65" dirty="0">
                <a:latin typeface="Constantia"/>
                <a:cs typeface="Constantia"/>
              </a:rPr>
              <a:t> </a:t>
            </a:r>
            <a:r>
              <a:rPr sz="2600" spc="-25" dirty="0">
                <a:latin typeface="Constantia"/>
                <a:cs typeface="Constantia"/>
              </a:rPr>
              <a:t>Laboratory,</a:t>
            </a:r>
            <a:r>
              <a:rPr sz="2600" spc="-1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Calcutta</a:t>
            </a:r>
            <a:endParaRPr sz="2600" dirty="0">
              <a:latin typeface="Constantia"/>
              <a:cs typeface="Constantia"/>
            </a:endParaRPr>
          </a:p>
          <a:p>
            <a:pPr marL="584200" indent="-572135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AutoNum type="romanLcParenBoth"/>
              <a:tabLst>
                <a:tab pos="584835" algn="l"/>
              </a:tabLst>
            </a:pPr>
            <a:r>
              <a:rPr sz="2600" dirty="0">
                <a:latin typeface="Constantia"/>
                <a:cs typeface="Constantia"/>
              </a:rPr>
              <a:t>Di</a:t>
            </a:r>
            <a:r>
              <a:rPr sz="2600" spc="-45" dirty="0">
                <a:latin typeface="Constantia"/>
                <a:cs typeface="Constantia"/>
              </a:rPr>
              <a:t>r</a:t>
            </a:r>
            <a:r>
              <a:rPr sz="2600" dirty="0">
                <a:latin typeface="Constantia"/>
                <a:cs typeface="Constantia"/>
              </a:rPr>
              <a:t>ec</a:t>
            </a:r>
            <a:r>
              <a:rPr sz="2600" spc="-35" dirty="0">
                <a:latin typeface="Constantia"/>
                <a:cs typeface="Constantia"/>
              </a:rPr>
              <a:t>t</a:t>
            </a:r>
            <a:r>
              <a:rPr sz="2600" dirty="0">
                <a:latin typeface="Constantia"/>
                <a:cs typeface="Constantia"/>
              </a:rPr>
              <a:t>or</a:t>
            </a:r>
            <a:r>
              <a:rPr sz="2600" spc="-17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of</a:t>
            </a:r>
            <a:r>
              <a:rPr sz="2600" spc="1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th</a:t>
            </a:r>
            <a:r>
              <a:rPr sz="2600" dirty="0">
                <a:latin typeface="Constantia"/>
                <a:cs typeface="Constantia"/>
              </a:rPr>
              <a:t>e</a:t>
            </a:r>
            <a:r>
              <a:rPr sz="2600" spc="-70" dirty="0">
                <a:latin typeface="Constantia"/>
                <a:cs typeface="Constantia"/>
              </a:rPr>
              <a:t> </a:t>
            </a:r>
            <a:r>
              <a:rPr sz="2600" spc="-40" dirty="0">
                <a:latin typeface="Constantia"/>
                <a:cs typeface="Constantia"/>
              </a:rPr>
              <a:t>C</a:t>
            </a:r>
            <a:r>
              <a:rPr sz="2600" dirty="0">
                <a:latin typeface="Constantia"/>
                <a:cs typeface="Constantia"/>
              </a:rPr>
              <a:t>ent</a:t>
            </a:r>
            <a:r>
              <a:rPr sz="2600" spc="-50" dirty="0">
                <a:latin typeface="Constantia"/>
                <a:cs typeface="Constantia"/>
              </a:rPr>
              <a:t>r</a:t>
            </a:r>
            <a:r>
              <a:rPr sz="2600" dirty="0">
                <a:latin typeface="Constantia"/>
                <a:cs typeface="Constantia"/>
              </a:rPr>
              <a:t>al </a:t>
            </a:r>
            <a:r>
              <a:rPr sz="2600" spc="-45" dirty="0">
                <a:latin typeface="Constantia"/>
                <a:cs typeface="Constantia"/>
              </a:rPr>
              <a:t>R</a:t>
            </a:r>
            <a:r>
              <a:rPr sz="2600" dirty="0">
                <a:latin typeface="Constantia"/>
                <a:cs typeface="Constantia"/>
              </a:rPr>
              <a:t>esea</a:t>
            </a:r>
            <a:r>
              <a:rPr sz="2600" spc="-40" dirty="0">
                <a:latin typeface="Constantia"/>
                <a:cs typeface="Constantia"/>
              </a:rPr>
              <a:t>r</a:t>
            </a:r>
            <a:r>
              <a:rPr sz="2600" spc="-5" dirty="0">
                <a:latin typeface="Constantia"/>
                <a:cs typeface="Constantia"/>
              </a:rPr>
              <a:t>c</a:t>
            </a:r>
            <a:r>
              <a:rPr sz="2600" dirty="0">
                <a:latin typeface="Constantia"/>
                <a:cs typeface="Constantia"/>
              </a:rPr>
              <a:t>h</a:t>
            </a:r>
            <a:r>
              <a:rPr sz="2600" spc="-3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Institu</a:t>
            </a:r>
            <a:r>
              <a:rPr sz="2600" spc="-50" dirty="0">
                <a:latin typeface="Constantia"/>
                <a:cs typeface="Constantia"/>
              </a:rPr>
              <a:t>t</a:t>
            </a:r>
            <a:r>
              <a:rPr sz="2600" dirty="0">
                <a:latin typeface="Constantia"/>
                <a:cs typeface="Constantia"/>
              </a:rPr>
              <a:t>e,</a:t>
            </a:r>
            <a:r>
              <a:rPr sz="2600" spc="-3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Kasauli</a:t>
            </a:r>
            <a:endParaRPr sz="2600" dirty="0">
              <a:latin typeface="Constantia"/>
              <a:cs typeface="Constantia"/>
            </a:endParaRPr>
          </a:p>
          <a:p>
            <a:pPr marL="584200" indent="-572135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AutoNum type="romanLcParenBoth"/>
              <a:tabLst>
                <a:tab pos="584200" algn="l"/>
                <a:tab pos="584835" algn="l"/>
              </a:tabLst>
            </a:pPr>
            <a:r>
              <a:rPr sz="2600" spc="-5" dirty="0">
                <a:latin typeface="Constantia"/>
                <a:cs typeface="Constantia"/>
              </a:rPr>
              <a:t>President</a:t>
            </a:r>
            <a:r>
              <a:rPr sz="2600" spc="-14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of</a:t>
            </a:r>
            <a:r>
              <a:rPr sz="2600" spc="4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Medical</a:t>
            </a:r>
            <a:r>
              <a:rPr sz="2600" spc="-2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Council</a:t>
            </a:r>
            <a:r>
              <a:rPr sz="2600" spc="-10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of</a:t>
            </a:r>
            <a:r>
              <a:rPr sz="2600" spc="5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India</a:t>
            </a:r>
            <a:endParaRPr sz="2600" dirty="0">
              <a:latin typeface="Constantia"/>
              <a:cs typeface="Constantia"/>
            </a:endParaRPr>
          </a:p>
          <a:p>
            <a:pPr marL="584200" indent="-572135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AutoNum type="romanLcParenBoth"/>
              <a:tabLst>
                <a:tab pos="584835" algn="l"/>
              </a:tabLst>
            </a:pPr>
            <a:r>
              <a:rPr sz="2600" spc="-5" dirty="0">
                <a:latin typeface="Constantia"/>
                <a:cs typeface="Constantia"/>
              </a:rPr>
              <a:t>President</a:t>
            </a:r>
            <a:r>
              <a:rPr sz="2600" spc="-14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of</a:t>
            </a:r>
            <a:r>
              <a:rPr sz="2600" spc="1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the</a:t>
            </a:r>
            <a:r>
              <a:rPr sz="2600" spc="-7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Pharmacy</a:t>
            </a:r>
            <a:r>
              <a:rPr sz="2600" spc="-7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Council</a:t>
            </a:r>
            <a:r>
              <a:rPr sz="2600" spc="-8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of</a:t>
            </a:r>
            <a:r>
              <a:rPr sz="2600" spc="3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India</a:t>
            </a:r>
          </a:p>
          <a:p>
            <a:pPr marL="584200" marR="824865" indent="-572135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AutoNum type="romanLcParenBoth"/>
              <a:tabLst>
                <a:tab pos="667385" algn="l"/>
              </a:tabLst>
            </a:pPr>
            <a:r>
              <a:rPr sz="2600" dirty="0">
                <a:latin typeface="Constantia"/>
                <a:cs typeface="Constantia"/>
              </a:rPr>
              <a:t>Di</a:t>
            </a:r>
            <a:r>
              <a:rPr sz="2600" spc="-45" dirty="0">
                <a:latin typeface="Constantia"/>
                <a:cs typeface="Constantia"/>
              </a:rPr>
              <a:t>r</a:t>
            </a:r>
            <a:r>
              <a:rPr sz="2600" dirty="0">
                <a:latin typeface="Constantia"/>
                <a:cs typeface="Constantia"/>
              </a:rPr>
              <a:t>ec</a:t>
            </a:r>
            <a:r>
              <a:rPr sz="2600" spc="-35" dirty="0">
                <a:latin typeface="Constantia"/>
                <a:cs typeface="Constantia"/>
              </a:rPr>
              <a:t>t</a:t>
            </a:r>
            <a:r>
              <a:rPr sz="2600" dirty="0">
                <a:latin typeface="Constantia"/>
                <a:cs typeface="Constantia"/>
              </a:rPr>
              <a:t>or</a:t>
            </a:r>
            <a:r>
              <a:rPr sz="2600" spc="-17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of</a:t>
            </a:r>
            <a:r>
              <a:rPr sz="2600" spc="50" dirty="0">
                <a:latin typeface="Constantia"/>
                <a:cs typeface="Constantia"/>
              </a:rPr>
              <a:t> </a:t>
            </a:r>
            <a:r>
              <a:rPr sz="2600" spc="-50" dirty="0">
                <a:latin typeface="Constantia"/>
                <a:cs typeface="Constantia"/>
              </a:rPr>
              <a:t>C</a:t>
            </a:r>
            <a:r>
              <a:rPr sz="2600" dirty="0">
                <a:latin typeface="Constantia"/>
                <a:cs typeface="Constantia"/>
              </a:rPr>
              <a:t>ent</a:t>
            </a:r>
            <a:r>
              <a:rPr sz="2600" spc="-50" dirty="0">
                <a:latin typeface="Constantia"/>
                <a:cs typeface="Constantia"/>
              </a:rPr>
              <a:t>r</a:t>
            </a:r>
            <a:r>
              <a:rPr sz="2600" dirty="0">
                <a:latin typeface="Constantia"/>
                <a:cs typeface="Constantia"/>
              </a:rPr>
              <a:t>al</a:t>
            </a:r>
            <a:r>
              <a:rPr sz="2600" spc="-2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Drug </a:t>
            </a:r>
            <a:r>
              <a:rPr sz="2600" spc="-40" dirty="0">
                <a:latin typeface="Constantia"/>
                <a:cs typeface="Constantia"/>
              </a:rPr>
              <a:t>R</a:t>
            </a:r>
            <a:r>
              <a:rPr sz="2600" dirty="0">
                <a:latin typeface="Constantia"/>
                <a:cs typeface="Constantia"/>
              </a:rPr>
              <a:t>esea</a:t>
            </a:r>
            <a:r>
              <a:rPr sz="2600" spc="-40" dirty="0">
                <a:latin typeface="Constantia"/>
                <a:cs typeface="Constantia"/>
              </a:rPr>
              <a:t>r</a:t>
            </a:r>
            <a:r>
              <a:rPr sz="2600" spc="-5" dirty="0">
                <a:latin typeface="Constantia"/>
                <a:cs typeface="Constantia"/>
              </a:rPr>
              <a:t>c</a:t>
            </a:r>
            <a:r>
              <a:rPr sz="2600" dirty="0">
                <a:latin typeface="Constantia"/>
                <a:cs typeface="Constantia"/>
              </a:rPr>
              <a:t>h</a:t>
            </a:r>
            <a:r>
              <a:rPr sz="2600" spc="-5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Instit</a:t>
            </a:r>
            <a:r>
              <a:rPr sz="2600" spc="5" dirty="0">
                <a:latin typeface="Constantia"/>
                <a:cs typeface="Constantia"/>
              </a:rPr>
              <a:t>u</a:t>
            </a:r>
            <a:r>
              <a:rPr sz="2600" spc="-45" dirty="0">
                <a:latin typeface="Constantia"/>
                <a:cs typeface="Constantia"/>
              </a:rPr>
              <a:t>t</a:t>
            </a:r>
            <a:r>
              <a:rPr sz="2600" dirty="0">
                <a:latin typeface="Constantia"/>
                <a:cs typeface="Constantia"/>
              </a:rPr>
              <a:t>e,  </a:t>
            </a:r>
            <a:r>
              <a:rPr sz="2600" spc="-10" dirty="0">
                <a:latin typeface="Constantia"/>
                <a:cs typeface="Constantia"/>
              </a:rPr>
              <a:t>Lucknow</a:t>
            </a:r>
            <a:endParaRPr sz="2600" dirty="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23"/>
              <a:ext cx="9143999" cy="10287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01357" y="0"/>
              <a:ext cx="4742641" cy="59994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9088207" cy="102057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828" y="52323"/>
              <a:ext cx="9145590" cy="901826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535940" y="1869160"/>
            <a:ext cx="7531100" cy="2720340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20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b="1" i="1" spc="-15" dirty="0">
                <a:latin typeface="Constantia"/>
                <a:cs typeface="Constantia"/>
              </a:rPr>
              <a:t>Nominated:</a:t>
            </a:r>
            <a:endParaRPr sz="2600">
              <a:latin typeface="Constantia"/>
              <a:cs typeface="Constantia"/>
            </a:endParaRPr>
          </a:p>
          <a:p>
            <a:pPr marL="527685" indent="-5156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AutoNum type="arabicParenR"/>
              <a:tabLst>
                <a:tab pos="527685" algn="l"/>
                <a:tab pos="528320" algn="l"/>
              </a:tabLst>
            </a:pPr>
            <a:r>
              <a:rPr sz="2600" spc="-90" dirty="0">
                <a:latin typeface="Constantia"/>
                <a:cs typeface="Constantia"/>
              </a:rPr>
              <a:t>Two</a:t>
            </a:r>
            <a:r>
              <a:rPr sz="2600" spc="-12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persons</a:t>
            </a:r>
            <a:r>
              <a:rPr sz="2600" spc="-70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by</a:t>
            </a:r>
            <a:r>
              <a:rPr sz="2600" spc="-10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the</a:t>
            </a:r>
            <a:r>
              <a:rPr sz="2600" spc="-55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Central</a:t>
            </a:r>
            <a:r>
              <a:rPr sz="2600" spc="-2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Government.</a:t>
            </a:r>
            <a:endParaRPr sz="2600">
              <a:latin typeface="Constantia"/>
              <a:cs typeface="Constantia"/>
            </a:endParaRPr>
          </a:p>
          <a:p>
            <a:pPr marL="527685" marR="5080" indent="-5156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Constantia"/>
              <a:buAutoNum type="arabicParenR"/>
              <a:tabLst>
                <a:tab pos="610235" algn="l"/>
                <a:tab pos="610870" algn="l"/>
              </a:tabLst>
            </a:pPr>
            <a:r>
              <a:rPr dirty="0"/>
              <a:t>	</a:t>
            </a:r>
            <a:r>
              <a:rPr sz="2600" spc="-5" dirty="0">
                <a:latin typeface="Constantia"/>
                <a:cs typeface="Constantia"/>
              </a:rPr>
              <a:t>One</a:t>
            </a:r>
            <a:r>
              <a:rPr sz="2600" spc="-12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person</a:t>
            </a:r>
            <a:r>
              <a:rPr sz="2600" spc="-45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by</a:t>
            </a:r>
            <a:r>
              <a:rPr sz="2600" spc="-114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the</a:t>
            </a:r>
            <a:r>
              <a:rPr sz="2600" spc="-70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Central</a:t>
            </a:r>
            <a:r>
              <a:rPr sz="2600" spc="-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Government</a:t>
            </a:r>
            <a:r>
              <a:rPr sz="2600" spc="-11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from</a:t>
            </a:r>
            <a:r>
              <a:rPr sz="2600" spc="-10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the </a:t>
            </a:r>
            <a:r>
              <a:rPr sz="2600" spc="-63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pharmaceutical</a:t>
            </a:r>
            <a:r>
              <a:rPr sz="2600" spc="-3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industry</a:t>
            </a:r>
            <a:endParaRPr sz="2600">
              <a:latin typeface="Constantia"/>
              <a:cs typeface="Constantia"/>
            </a:endParaRPr>
          </a:p>
          <a:p>
            <a:pPr marL="527685" marR="1154430" indent="-5156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Constantia"/>
              <a:buAutoNum type="arabicParenR"/>
              <a:tabLst>
                <a:tab pos="603885" algn="l"/>
                <a:tab pos="604520" algn="l"/>
              </a:tabLst>
            </a:pPr>
            <a:r>
              <a:rPr dirty="0"/>
              <a:t>	</a:t>
            </a:r>
            <a:r>
              <a:rPr sz="2600" spc="-90" dirty="0">
                <a:latin typeface="Constantia"/>
                <a:cs typeface="Constantia"/>
              </a:rPr>
              <a:t>Two</a:t>
            </a:r>
            <a:r>
              <a:rPr sz="2600" spc="-12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persons</a:t>
            </a:r>
            <a:r>
              <a:rPr sz="2600" spc="-6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holding</a:t>
            </a:r>
            <a:r>
              <a:rPr sz="2600" spc="-4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the</a:t>
            </a:r>
            <a:r>
              <a:rPr sz="2600" spc="-12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appointment</a:t>
            </a:r>
            <a:r>
              <a:rPr sz="2600" spc="-15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of </a:t>
            </a:r>
            <a:r>
              <a:rPr sz="2600" spc="-64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Government</a:t>
            </a:r>
            <a:r>
              <a:rPr sz="2600" spc="-14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Analyst</a:t>
            </a:r>
            <a:r>
              <a:rPr sz="2600" spc="-12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under</a:t>
            </a:r>
            <a:r>
              <a:rPr sz="2600" spc="-12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this</a:t>
            </a:r>
            <a:r>
              <a:rPr sz="2600" spc="-10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Act,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23"/>
              <a:ext cx="9143999" cy="10287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01357" y="0"/>
              <a:ext cx="4742641" cy="59994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9088207" cy="102057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828" y="52323"/>
              <a:ext cx="9145590" cy="901826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535940" y="1875127"/>
            <a:ext cx="7896225" cy="408749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390"/>
              </a:spcBef>
            </a:pPr>
            <a:r>
              <a:rPr sz="2400" b="1" i="1" spc="-10" dirty="0">
                <a:latin typeface="Constantia"/>
                <a:cs typeface="Constantia"/>
              </a:rPr>
              <a:t>Elected:</a:t>
            </a:r>
            <a:endParaRPr sz="2400">
              <a:latin typeface="Constantia"/>
              <a:cs typeface="Constantia"/>
            </a:endParaRPr>
          </a:p>
          <a:p>
            <a:pPr marL="286385" marR="161290" indent="-274320">
              <a:lnSpc>
                <a:spcPts val="2590"/>
              </a:lnSpc>
              <a:spcBef>
                <a:spcPts val="620"/>
              </a:spcBef>
              <a:buFont typeface="Constantia"/>
              <a:buAutoNum type="arabicParenR"/>
              <a:tabLst>
                <a:tab pos="311785" algn="l"/>
              </a:tabLst>
            </a:pPr>
            <a:r>
              <a:rPr sz="2400" spc="-5" dirty="0">
                <a:latin typeface="Constantia"/>
                <a:cs typeface="Constantia"/>
              </a:rPr>
              <a:t>One</a:t>
            </a:r>
            <a:r>
              <a:rPr sz="2400" spc="-10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person,</a:t>
            </a:r>
            <a:r>
              <a:rPr sz="2400" spc="-20" dirty="0">
                <a:latin typeface="Constantia"/>
                <a:cs typeface="Constantia"/>
              </a:rPr>
              <a:t> to</a:t>
            </a:r>
            <a:r>
              <a:rPr sz="2400" spc="-6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be</a:t>
            </a:r>
            <a:r>
              <a:rPr sz="2400" spc="-114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elected</a:t>
            </a:r>
            <a:r>
              <a:rPr sz="2400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by</a:t>
            </a:r>
            <a:r>
              <a:rPr sz="2400" spc="-9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the</a:t>
            </a:r>
            <a:r>
              <a:rPr sz="2400" spc="-75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Executive</a:t>
            </a:r>
            <a:r>
              <a:rPr sz="2400" spc="-7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Committee</a:t>
            </a:r>
            <a:r>
              <a:rPr sz="2400" spc="-12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of </a:t>
            </a:r>
            <a:r>
              <a:rPr sz="2400" spc="-59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the</a:t>
            </a:r>
            <a:r>
              <a:rPr sz="2400" spc="-7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Pharmacy</a:t>
            </a:r>
            <a:r>
              <a:rPr sz="2400" spc="-6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Council</a:t>
            </a:r>
            <a:r>
              <a:rPr sz="2400" spc="-5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of</a:t>
            </a:r>
            <a:r>
              <a:rPr sz="2400" spc="4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India,</a:t>
            </a:r>
            <a:endParaRPr sz="2400">
              <a:latin typeface="Constantia"/>
              <a:cs typeface="Constantia"/>
            </a:endParaRPr>
          </a:p>
          <a:p>
            <a:pPr marL="286385" marR="53975" indent="-198120">
              <a:lnSpc>
                <a:spcPts val="2590"/>
              </a:lnSpc>
              <a:spcBef>
                <a:spcPts val="580"/>
              </a:spcBef>
              <a:buAutoNum type="arabicParenR"/>
              <a:tabLst>
                <a:tab pos="425450" algn="l"/>
              </a:tabLst>
            </a:pPr>
            <a:r>
              <a:rPr sz="2400" spc="-5" dirty="0">
                <a:latin typeface="Constantia"/>
                <a:cs typeface="Constantia"/>
              </a:rPr>
              <a:t>One</a:t>
            </a:r>
            <a:r>
              <a:rPr sz="2400" spc="-10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person,</a:t>
            </a:r>
            <a:r>
              <a:rPr sz="2400" spc="-15" dirty="0">
                <a:latin typeface="Constantia"/>
                <a:cs typeface="Constantia"/>
              </a:rPr>
              <a:t> </a:t>
            </a:r>
            <a:r>
              <a:rPr sz="2400" spc="-20" dirty="0">
                <a:latin typeface="Constantia"/>
                <a:cs typeface="Constantia"/>
              </a:rPr>
              <a:t>to</a:t>
            </a:r>
            <a:r>
              <a:rPr sz="2400" spc="-6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be</a:t>
            </a:r>
            <a:r>
              <a:rPr sz="2400" spc="-12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elected</a:t>
            </a:r>
            <a:r>
              <a:rPr sz="2400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by</a:t>
            </a:r>
            <a:r>
              <a:rPr sz="2400" spc="-9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the</a:t>
            </a:r>
            <a:r>
              <a:rPr sz="2400" spc="-75" dirty="0">
                <a:latin typeface="Constantia"/>
                <a:cs typeface="Constantia"/>
              </a:rPr>
              <a:t> </a:t>
            </a:r>
            <a:r>
              <a:rPr sz="2400" spc="-20" dirty="0">
                <a:latin typeface="Constantia"/>
                <a:cs typeface="Constantia"/>
              </a:rPr>
              <a:t>Executive</a:t>
            </a:r>
            <a:r>
              <a:rPr sz="2400" spc="-75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Committee</a:t>
            </a:r>
            <a:r>
              <a:rPr sz="2400" spc="-13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of </a:t>
            </a:r>
            <a:r>
              <a:rPr sz="2400" spc="-59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the</a:t>
            </a:r>
            <a:r>
              <a:rPr sz="2400" spc="-7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Medical</a:t>
            </a:r>
            <a:r>
              <a:rPr sz="2400" spc="-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Council</a:t>
            </a:r>
            <a:r>
              <a:rPr sz="2400" spc="-5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of</a:t>
            </a:r>
            <a:r>
              <a:rPr sz="2400" spc="4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India,</a:t>
            </a:r>
            <a:endParaRPr sz="2400">
              <a:latin typeface="Constantia"/>
              <a:cs typeface="Constantia"/>
            </a:endParaRPr>
          </a:p>
          <a:p>
            <a:pPr marL="286385" marR="5080" indent="-198120">
              <a:lnSpc>
                <a:spcPts val="2590"/>
              </a:lnSpc>
              <a:spcBef>
                <a:spcPts val="585"/>
              </a:spcBef>
              <a:buAutoNum type="arabicParenR"/>
              <a:tabLst>
                <a:tab pos="418465" algn="l"/>
              </a:tabLst>
            </a:pPr>
            <a:r>
              <a:rPr sz="2400" spc="-5" dirty="0">
                <a:latin typeface="Constantia"/>
                <a:cs typeface="Constantia"/>
              </a:rPr>
              <a:t>One</a:t>
            </a:r>
            <a:r>
              <a:rPr sz="2400" spc="-10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pharmacologist</a:t>
            </a:r>
            <a:r>
              <a:rPr sz="2400" spc="-85" dirty="0">
                <a:latin typeface="Constantia"/>
                <a:cs typeface="Constantia"/>
              </a:rPr>
              <a:t> </a:t>
            </a:r>
            <a:r>
              <a:rPr sz="2400" spc="-20" dirty="0">
                <a:latin typeface="Constantia"/>
                <a:cs typeface="Constantia"/>
              </a:rPr>
              <a:t>to</a:t>
            </a:r>
            <a:r>
              <a:rPr sz="2400" spc="-6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be</a:t>
            </a:r>
            <a:r>
              <a:rPr sz="2400" spc="-12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elected</a:t>
            </a:r>
            <a:r>
              <a:rPr sz="2400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by</a:t>
            </a:r>
            <a:r>
              <a:rPr sz="2400" spc="-9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the</a:t>
            </a:r>
            <a:r>
              <a:rPr sz="2400" spc="-60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Governing</a:t>
            </a:r>
            <a:r>
              <a:rPr sz="2400" spc="5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Body </a:t>
            </a:r>
            <a:r>
              <a:rPr sz="2400" spc="-59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of</a:t>
            </a:r>
            <a:r>
              <a:rPr sz="2400" spc="2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the</a:t>
            </a:r>
            <a:r>
              <a:rPr sz="2400" spc="-7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Indian</a:t>
            </a:r>
            <a:r>
              <a:rPr sz="2400" spc="-3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Council</a:t>
            </a:r>
            <a:r>
              <a:rPr sz="2400" spc="-5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of</a:t>
            </a:r>
            <a:r>
              <a:rPr sz="2400" spc="3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Medical</a:t>
            </a:r>
            <a:r>
              <a:rPr sz="240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Research;</a:t>
            </a:r>
            <a:endParaRPr sz="2400">
              <a:latin typeface="Constantia"/>
              <a:cs typeface="Constantia"/>
            </a:endParaRPr>
          </a:p>
          <a:p>
            <a:pPr marL="286385" marR="403860" indent="-274320">
              <a:lnSpc>
                <a:spcPts val="2590"/>
              </a:lnSpc>
              <a:spcBef>
                <a:spcPts val="580"/>
              </a:spcBef>
              <a:buAutoNum type="arabicParenR"/>
              <a:tabLst>
                <a:tab pos="363855" algn="l"/>
              </a:tabLst>
            </a:pPr>
            <a:r>
              <a:rPr sz="2400" spc="-5" dirty="0">
                <a:latin typeface="Constantia"/>
                <a:cs typeface="Constantia"/>
              </a:rPr>
              <a:t>One</a:t>
            </a:r>
            <a:r>
              <a:rPr sz="2400" spc="-11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person</a:t>
            </a:r>
            <a:r>
              <a:rPr sz="2400" spc="-55" dirty="0">
                <a:latin typeface="Constantia"/>
                <a:cs typeface="Constantia"/>
              </a:rPr>
              <a:t> </a:t>
            </a:r>
            <a:r>
              <a:rPr sz="2400" spc="-20" dirty="0">
                <a:latin typeface="Constantia"/>
                <a:cs typeface="Constantia"/>
              </a:rPr>
              <a:t>to</a:t>
            </a:r>
            <a:r>
              <a:rPr sz="2400" spc="-7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be</a:t>
            </a:r>
            <a:r>
              <a:rPr sz="2400" spc="-12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elected </a:t>
            </a:r>
            <a:r>
              <a:rPr sz="2400" spc="-15" dirty="0">
                <a:latin typeface="Constantia"/>
                <a:cs typeface="Constantia"/>
              </a:rPr>
              <a:t>by</a:t>
            </a:r>
            <a:r>
              <a:rPr sz="2400" spc="-9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the</a:t>
            </a:r>
            <a:r>
              <a:rPr sz="2400" spc="-6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Central</a:t>
            </a:r>
            <a:r>
              <a:rPr sz="2400" spc="-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Council</a:t>
            </a:r>
            <a:r>
              <a:rPr sz="2400" spc="-7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of</a:t>
            </a:r>
            <a:r>
              <a:rPr sz="2400" spc="2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the </a:t>
            </a:r>
            <a:r>
              <a:rPr sz="2400" spc="-59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Indian</a:t>
            </a:r>
            <a:r>
              <a:rPr sz="2400" spc="-4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Medical</a:t>
            </a:r>
            <a:r>
              <a:rPr sz="2400" spc="-4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Association;</a:t>
            </a:r>
            <a:endParaRPr sz="2400">
              <a:latin typeface="Constantia"/>
              <a:cs typeface="Constantia"/>
            </a:endParaRPr>
          </a:p>
          <a:p>
            <a:pPr marL="286385" marR="460375" indent="-198120">
              <a:lnSpc>
                <a:spcPts val="2590"/>
              </a:lnSpc>
              <a:spcBef>
                <a:spcPts val="580"/>
              </a:spcBef>
              <a:buAutoNum type="arabicParenR"/>
              <a:tabLst>
                <a:tab pos="423545" algn="l"/>
              </a:tabLst>
            </a:pPr>
            <a:r>
              <a:rPr sz="2400" spc="-5" dirty="0">
                <a:latin typeface="Constantia"/>
                <a:cs typeface="Constantia"/>
              </a:rPr>
              <a:t>One</a:t>
            </a:r>
            <a:r>
              <a:rPr sz="2400" spc="-11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person</a:t>
            </a:r>
            <a:r>
              <a:rPr sz="2400" spc="-55" dirty="0">
                <a:latin typeface="Constantia"/>
                <a:cs typeface="Constantia"/>
              </a:rPr>
              <a:t> </a:t>
            </a:r>
            <a:r>
              <a:rPr sz="2400" spc="-20" dirty="0">
                <a:latin typeface="Constantia"/>
                <a:cs typeface="Constantia"/>
              </a:rPr>
              <a:t>to</a:t>
            </a:r>
            <a:r>
              <a:rPr sz="2400" spc="-7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be</a:t>
            </a:r>
            <a:r>
              <a:rPr sz="2400" spc="-12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elected </a:t>
            </a:r>
            <a:r>
              <a:rPr sz="2400" spc="-20" dirty="0">
                <a:latin typeface="Constantia"/>
                <a:cs typeface="Constantia"/>
              </a:rPr>
              <a:t>by</a:t>
            </a:r>
            <a:r>
              <a:rPr sz="2400" spc="-8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the</a:t>
            </a:r>
            <a:r>
              <a:rPr sz="2400" spc="-7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Council</a:t>
            </a:r>
            <a:r>
              <a:rPr sz="2400" spc="-5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of</a:t>
            </a:r>
            <a:r>
              <a:rPr sz="2400" spc="2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the</a:t>
            </a:r>
            <a:r>
              <a:rPr sz="2400" spc="-7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Indian </a:t>
            </a:r>
            <a:r>
              <a:rPr sz="2400" spc="-59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Pharmaceutical</a:t>
            </a:r>
            <a:r>
              <a:rPr sz="2400" spc="-4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Association</a:t>
            </a:r>
            <a:endParaRPr sz="24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23"/>
              <a:ext cx="9143999" cy="10287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01357" y="0"/>
              <a:ext cx="4742641" cy="59994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9088207" cy="102057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828" y="52323"/>
              <a:ext cx="9145590" cy="901826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3452495" marR="5080" indent="-3093085">
              <a:lnSpc>
                <a:spcPts val="4240"/>
              </a:lnSpc>
              <a:spcBef>
                <a:spcPts val="275"/>
              </a:spcBef>
            </a:pPr>
            <a:r>
              <a:rPr dirty="0">
                <a:solidFill>
                  <a:srgbClr val="FF0000"/>
                </a:solidFill>
                <a:latin typeface="Times New Roman"/>
                <a:cs typeface="Times New Roman"/>
              </a:rPr>
              <a:t>DRUGS</a:t>
            </a:r>
            <a:r>
              <a:rPr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pc="-45" dirty="0">
                <a:solidFill>
                  <a:srgbClr val="FF0000"/>
                </a:solidFill>
                <a:latin typeface="Times New Roman"/>
                <a:cs typeface="Times New Roman"/>
              </a:rPr>
              <a:t>REGULATORY</a:t>
            </a:r>
            <a:r>
              <a:rPr spc="-1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FF0000"/>
                </a:solidFill>
                <a:latin typeface="Times New Roman"/>
                <a:cs typeface="Times New Roman"/>
              </a:rPr>
              <a:t>SYSTEM</a:t>
            </a:r>
            <a:r>
              <a:rPr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srgbClr val="FF0000"/>
                </a:solidFill>
                <a:latin typeface="Times New Roman"/>
                <a:cs typeface="Times New Roman"/>
              </a:rPr>
              <a:t>IN </a:t>
            </a:r>
            <a:r>
              <a:rPr spc="-8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FF0000"/>
                </a:solidFill>
                <a:latin typeface="Times New Roman"/>
                <a:cs typeface="Times New Roman"/>
              </a:rPr>
              <a:t>INDIA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522969" y="6303365"/>
            <a:ext cx="14922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045C75"/>
                </a:solidFill>
                <a:latin typeface="Constantia"/>
                <a:cs typeface="Constantia"/>
              </a:rPr>
              <a:t>2</a:t>
            </a:r>
            <a:endParaRPr sz="2000">
              <a:latin typeface="Constantia"/>
              <a:cs typeface="Constantia"/>
            </a:endParaRPr>
          </a:p>
        </p:txBody>
      </p:sp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57200" y="1905000"/>
            <a:ext cx="8229600" cy="44196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23"/>
              <a:ext cx="9143999" cy="10287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01357" y="0"/>
              <a:ext cx="4742641" cy="59994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9088207" cy="102057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828" y="52323"/>
              <a:ext cx="9145590" cy="901826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535940" y="1869160"/>
            <a:ext cx="7722234" cy="2244725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2600" b="1" i="1" spc="-5" dirty="0">
                <a:latin typeface="Constantia"/>
                <a:cs typeface="Constantia"/>
              </a:rPr>
              <a:t>FUNCTION:</a:t>
            </a:r>
            <a:endParaRPr sz="2600">
              <a:latin typeface="Constantia"/>
              <a:cs typeface="Constantia"/>
            </a:endParaRPr>
          </a:p>
          <a:p>
            <a:pPr marL="286385" marR="683260" indent="-33655">
              <a:lnSpc>
                <a:spcPct val="100000"/>
              </a:lnSpc>
              <a:spcBef>
                <a:spcPts val="625"/>
              </a:spcBef>
            </a:pPr>
            <a:r>
              <a:rPr sz="2600" spc="-229" dirty="0">
                <a:latin typeface="Constantia"/>
                <a:cs typeface="Constantia"/>
              </a:rPr>
              <a:t>T</a:t>
            </a:r>
            <a:r>
              <a:rPr sz="2600" dirty="0">
                <a:latin typeface="Constantia"/>
                <a:cs typeface="Constantia"/>
              </a:rPr>
              <a:t>o</a:t>
            </a:r>
            <a:r>
              <a:rPr sz="2600" spc="-13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</a:t>
            </a:r>
            <a:r>
              <a:rPr sz="2600" spc="-30" dirty="0">
                <a:latin typeface="Constantia"/>
                <a:cs typeface="Constantia"/>
              </a:rPr>
              <a:t>d</a:t>
            </a:r>
            <a:r>
              <a:rPr sz="2600" dirty="0">
                <a:latin typeface="Constantia"/>
                <a:cs typeface="Constantia"/>
              </a:rPr>
              <a:t>vise</a:t>
            </a:r>
            <a:r>
              <a:rPr sz="2600" spc="-10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th</a:t>
            </a:r>
            <a:r>
              <a:rPr sz="2600" dirty="0">
                <a:latin typeface="Constantia"/>
                <a:cs typeface="Constantia"/>
              </a:rPr>
              <a:t>e</a:t>
            </a:r>
            <a:r>
              <a:rPr sz="2600" spc="-70" dirty="0">
                <a:latin typeface="Constantia"/>
                <a:cs typeface="Constantia"/>
              </a:rPr>
              <a:t> </a:t>
            </a:r>
            <a:r>
              <a:rPr sz="2600" spc="-40" dirty="0">
                <a:latin typeface="Constantia"/>
                <a:cs typeface="Constantia"/>
              </a:rPr>
              <a:t>C</a:t>
            </a:r>
            <a:r>
              <a:rPr sz="2600" dirty="0">
                <a:latin typeface="Constantia"/>
                <a:cs typeface="Constantia"/>
              </a:rPr>
              <a:t>ent</a:t>
            </a:r>
            <a:r>
              <a:rPr sz="2600" spc="-50" dirty="0">
                <a:latin typeface="Constantia"/>
                <a:cs typeface="Constantia"/>
              </a:rPr>
              <a:t>r</a:t>
            </a:r>
            <a:r>
              <a:rPr sz="2600" dirty="0">
                <a:latin typeface="Constantia"/>
                <a:cs typeface="Constantia"/>
              </a:rPr>
              <a:t>al </a:t>
            </a:r>
            <a:r>
              <a:rPr sz="2600" spc="-10" dirty="0">
                <a:latin typeface="Constantia"/>
                <a:cs typeface="Constantia"/>
              </a:rPr>
              <a:t>G</a:t>
            </a:r>
            <a:r>
              <a:rPr sz="2600" spc="-45" dirty="0">
                <a:latin typeface="Constantia"/>
                <a:cs typeface="Constantia"/>
              </a:rPr>
              <a:t>o</a:t>
            </a:r>
            <a:r>
              <a:rPr sz="2600" spc="-60" dirty="0">
                <a:latin typeface="Constantia"/>
                <a:cs typeface="Constantia"/>
              </a:rPr>
              <a:t>v</a:t>
            </a:r>
            <a:r>
              <a:rPr sz="2600" dirty="0">
                <a:latin typeface="Constantia"/>
                <a:cs typeface="Constantia"/>
              </a:rPr>
              <a:t>ernment</a:t>
            </a:r>
            <a:r>
              <a:rPr sz="2600" spc="-16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and</a:t>
            </a:r>
            <a:r>
              <a:rPr sz="2600" spc="-4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th</a:t>
            </a:r>
            <a:r>
              <a:rPr sz="2600" dirty="0">
                <a:latin typeface="Constantia"/>
                <a:cs typeface="Constantia"/>
              </a:rPr>
              <a:t>e</a:t>
            </a:r>
            <a:r>
              <a:rPr sz="2600" spc="-7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S</a:t>
            </a:r>
            <a:r>
              <a:rPr sz="2600" spc="5" dirty="0">
                <a:latin typeface="Constantia"/>
                <a:cs typeface="Constantia"/>
              </a:rPr>
              <a:t>t</a:t>
            </a:r>
            <a:r>
              <a:rPr sz="2600" dirty="0">
                <a:latin typeface="Constantia"/>
                <a:cs typeface="Constantia"/>
              </a:rPr>
              <a:t>a</a:t>
            </a:r>
            <a:r>
              <a:rPr sz="2600" spc="-35" dirty="0">
                <a:latin typeface="Constantia"/>
                <a:cs typeface="Constantia"/>
              </a:rPr>
              <a:t>t</a:t>
            </a:r>
            <a:r>
              <a:rPr sz="2600" dirty="0">
                <a:latin typeface="Constantia"/>
                <a:cs typeface="Constantia"/>
              </a:rPr>
              <a:t>e  </a:t>
            </a:r>
            <a:r>
              <a:rPr sz="2600" spc="-10" dirty="0">
                <a:latin typeface="Constantia"/>
                <a:cs typeface="Constantia"/>
              </a:rPr>
              <a:t>Governments</a:t>
            </a:r>
            <a:r>
              <a:rPr sz="2600" spc="-15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on</a:t>
            </a:r>
            <a:r>
              <a:rPr sz="2600" spc="-8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technical</a:t>
            </a:r>
            <a:r>
              <a:rPr sz="2600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matters.</a:t>
            </a:r>
            <a:endParaRPr sz="2600">
              <a:latin typeface="Constantia"/>
              <a:cs typeface="Constantia"/>
            </a:endParaRPr>
          </a:p>
          <a:p>
            <a:pPr marL="286385" marR="5080" indent="-33655">
              <a:lnSpc>
                <a:spcPct val="100000"/>
              </a:lnSpc>
              <a:spcBef>
                <a:spcPts val="625"/>
              </a:spcBef>
            </a:pPr>
            <a:r>
              <a:rPr sz="2600" spc="-235" dirty="0">
                <a:latin typeface="Constantia"/>
                <a:cs typeface="Constantia"/>
              </a:rPr>
              <a:t>T</a:t>
            </a:r>
            <a:r>
              <a:rPr sz="2600" dirty="0">
                <a:latin typeface="Constantia"/>
                <a:cs typeface="Constantia"/>
              </a:rPr>
              <a:t>o</a:t>
            </a:r>
            <a:r>
              <a:rPr sz="2600" spc="-13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car</a:t>
            </a:r>
            <a:r>
              <a:rPr sz="2600" spc="20" dirty="0">
                <a:latin typeface="Constantia"/>
                <a:cs typeface="Constantia"/>
              </a:rPr>
              <a:t>r</a:t>
            </a:r>
            <a:r>
              <a:rPr sz="2600" dirty="0">
                <a:latin typeface="Constantia"/>
                <a:cs typeface="Constantia"/>
              </a:rPr>
              <a:t>y</a:t>
            </a:r>
            <a:r>
              <a:rPr sz="2600" spc="-12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out</a:t>
            </a:r>
            <a:r>
              <a:rPr sz="2600" spc="-12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th</a:t>
            </a:r>
            <a:r>
              <a:rPr sz="2600" dirty="0">
                <a:latin typeface="Constantia"/>
                <a:cs typeface="Constantia"/>
              </a:rPr>
              <a:t>e</a:t>
            </a:r>
            <a:r>
              <a:rPr sz="2600" spc="-13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other</a:t>
            </a:r>
            <a:r>
              <a:rPr sz="2600" spc="-12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functi</a:t>
            </a:r>
            <a:r>
              <a:rPr sz="2600" spc="-15" dirty="0">
                <a:latin typeface="Constantia"/>
                <a:cs typeface="Constantia"/>
              </a:rPr>
              <a:t>o</a:t>
            </a:r>
            <a:r>
              <a:rPr sz="2600" spc="-5" dirty="0">
                <a:latin typeface="Constantia"/>
                <a:cs typeface="Constantia"/>
              </a:rPr>
              <a:t>n</a:t>
            </a:r>
            <a:r>
              <a:rPr sz="2600" dirty="0">
                <a:latin typeface="Constantia"/>
                <a:cs typeface="Constantia"/>
              </a:rPr>
              <a:t>s</a:t>
            </a:r>
            <a:r>
              <a:rPr sz="2600" spc="-15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ass</a:t>
            </a:r>
            <a:r>
              <a:rPr sz="2600" spc="-10" dirty="0">
                <a:latin typeface="Constantia"/>
                <a:cs typeface="Constantia"/>
              </a:rPr>
              <a:t>i</a:t>
            </a:r>
            <a:r>
              <a:rPr sz="2600" dirty="0">
                <a:latin typeface="Constantia"/>
                <a:cs typeface="Constantia"/>
              </a:rPr>
              <a:t>g</a:t>
            </a:r>
            <a:r>
              <a:rPr sz="2600" spc="-10" dirty="0">
                <a:latin typeface="Constantia"/>
                <a:cs typeface="Constantia"/>
              </a:rPr>
              <a:t>n</a:t>
            </a:r>
            <a:r>
              <a:rPr sz="2600" dirty="0">
                <a:latin typeface="Constantia"/>
                <a:cs typeface="Constantia"/>
              </a:rPr>
              <a:t>ed</a:t>
            </a:r>
            <a:r>
              <a:rPr sz="2600" spc="-30" dirty="0">
                <a:latin typeface="Constantia"/>
                <a:cs typeface="Constantia"/>
              </a:rPr>
              <a:t> </a:t>
            </a:r>
            <a:r>
              <a:rPr sz="2600" spc="-35" dirty="0">
                <a:latin typeface="Constantia"/>
                <a:cs typeface="Constantia"/>
              </a:rPr>
              <a:t>t</a:t>
            </a:r>
            <a:r>
              <a:rPr sz="2600" dirty="0">
                <a:latin typeface="Constantia"/>
                <a:cs typeface="Constantia"/>
              </a:rPr>
              <a:t>o</a:t>
            </a:r>
            <a:r>
              <a:rPr sz="2600" spc="-9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i</a:t>
            </a:r>
            <a:r>
              <a:rPr sz="2600" dirty="0">
                <a:latin typeface="Constantia"/>
                <a:cs typeface="Constantia"/>
              </a:rPr>
              <a:t>t</a:t>
            </a:r>
            <a:r>
              <a:rPr sz="2600" spc="-65" dirty="0">
                <a:latin typeface="Constantia"/>
                <a:cs typeface="Constantia"/>
              </a:rPr>
              <a:t> </a:t>
            </a:r>
            <a:r>
              <a:rPr sz="2600" spc="-30" dirty="0">
                <a:latin typeface="Constantia"/>
                <a:cs typeface="Constantia"/>
              </a:rPr>
              <a:t>b</a:t>
            </a:r>
            <a:r>
              <a:rPr sz="2600" dirty="0">
                <a:latin typeface="Constantia"/>
                <a:cs typeface="Constantia"/>
              </a:rPr>
              <a:t>y</a:t>
            </a:r>
            <a:r>
              <a:rPr sz="2600" spc="-11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this  </a:t>
            </a:r>
            <a:r>
              <a:rPr sz="2600" spc="-10" dirty="0">
                <a:latin typeface="Constantia"/>
                <a:cs typeface="Constantia"/>
              </a:rPr>
              <a:t>Act.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23"/>
              <a:ext cx="9143999" cy="10287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01357" y="0"/>
              <a:ext cx="4742641" cy="59994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9088207" cy="102057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828" y="52323"/>
              <a:ext cx="9145590" cy="901826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44500" y="1257046"/>
            <a:ext cx="76244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i="1" spc="-5" dirty="0">
                <a:latin typeface="Calibri"/>
                <a:cs typeface="Calibri"/>
              </a:rPr>
              <a:t>The</a:t>
            </a:r>
            <a:r>
              <a:rPr i="1" spc="-20" dirty="0">
                <a:latin typeface="Calibri"/>
                <a:cs typeface="Calibri"/>
              </a:rPr>
              <a:t> </a:t>
            </a:r>
            <a:r>
              <a:rPr i="1" spc="-5" dirty="0">
                <a:latin typeface="Calibri"/>
                <a:cs typeface="Calibri"/>
              </a:rPr>
              <a:t>Drugs</a:t>
            </a:r>
            <a:r>
              <a:rPr i="1" spc="-15" dirty="0">
                <a:latin typeface="Calibri"/>
                <a:cs typeface="Calibri"/>
              </a:rPr>
              <a:t> </a:t>
            </a:r>
            <a:r>
              <a:rPr i="1" spc="-5" dirty="0">
                <a:latin typeface="Calibri"/>
                <a:cs typeface="Calibri"/>
              </a:rPr>
              <a:t>Consultative</a:t>
            </a:r>
            <a:r>
              <a:rPr i="1" spc="-25" dirty="0">
                <a:latin typeface="Calibri"/>
                <a:cs typeface="Calibri"/>
              </a:rPr>
              <a:t> </a:t>
            </a:r>
            <a:r>
              <a:rPr i="1" spc="-10" dirty="0">
                <a:latin typeface="Calibri"/>
                <a:cs typeface="Calibri"/>
              </a:rPr>
              <a:t>Committee(DCC)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35940" y="1947799"/>
            <a:ext cx="7092315" cy="22453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20955" indent="-274320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spc="-30" dirty="0">
                <a:latin typeface="Constantia"/>
                <a:cs typeface="Constantia"/>
              </a:rPr>
              <a:t>It</a:t>
            </a:r>
            <a:r>
              <a:rPr sz="2600" spc="-8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is</a:t>
            </a:r>
            <a:r>
              <a:rPr sz="2600" spc="-13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also</a:t>
            </a:r>
            <a:r>
              <a:rPr sz="2600" spc="-16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an</a:t>
            </a:r>
            <a:r>
              <a:rPr sz="2600" spc="-11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advisory</a:t>
            </a:r>
            <a:r>
              <a:rPr sz="2600" spc="-7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body</a:t>
            </a:r>
            <a:r>
              <a:rPr sz="2600" spc="-14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constituted</a:t>
            </a:r>
            <a:r>
              <a:rPr sz="2600" spc="-50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by</a:t>
            </a:r>
            <a:r>
              <a:rPr sz="2600" spc="-135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central </a:t>
            </a:r>
            <a:r>
              <a:rPr sz="2600" spc="-640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government.</a:t>
            </a:r>
            <a:endParaRPr sz="2600">
              <a:latin typeface="Constantia"/>
              <a:cs typeface="Constantia"/>
            </a:endParaRPr>
          </a:p>
          <a:p>
            <a:pPr marL="170815">
              <a:lnSpc>
                <a:spcPct val="100000"/>
              </a:lnSpc>
              <a:spcBef>
                <a:spcPts val="620"/>
              </a:spcBef>
            </a:pPr>
            <a:r>
              <a:rPr sz="2600" b="1" i="1" spc="-10" dirty="0">
                <a:latin typeface="Constantia"/>
                <a:cs typeface="Constantia"/>
              </a:rPr>
              <a:t>Constitution:</a:t>
            </a:r>
            <a:endParaRPr sz="2600">
              <a:latin typeface="Constantia"/>
              <a:cs typeface="Constantia"/>
            </a:endParaRPr>
          </a:p>
          <a:p>
            <a:pPr marL="363220" indent="-3505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362585" algn="l"/>
                <a:tab pos="363220" algn="l"/>
              </a:tabLst>
            </a:pPr>
            <a:r>
              <a:rPr sz="2600" spc="-85" dirty="0">
                <a:latin typeface="Constantia"/>
                <a:cs typeface="Constantia"/>
              </a:rPr>
              <a:t>Two</a:t>
            </a:r>
            <a:r>
              <a:rPr sz="2600" spc="-114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representatives</a:t>
            </a:r>
            <a:r>
              <a:rPr sz="2600" spc="-15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of</a:t>
            </a:r>
            <a:r>
              <a:rPr sz="2600" spc="1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the</a:t>
            </a:r>
            <a:r>
              <a:rPr sz="2600" spc="-55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Central</a:t>
            </a:r>
            <a:r>
              <a:rPr sz="2600" spc="-2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Government</a:t>
            </a:r>
            <a:endParaRPr sz="26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dirty="0">
                <a:latin typeface="Constantia"/>
                <a:cs typeface="Constantia"/>
              </a:rPr>
              <a:t>One</a:t>
            </a:r>
            <a:r>
              <a:rPr sz="2600" spc="-120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representative</a:t>
            </a:r>
            <a:r>
              <a:rPr sz="2600" spc="-16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of</a:t>
            </a:r>
            <a:r>
              <a:rPr sz="2600" spc="-1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each</a:t>
            </a:r>
            <a:r>
              <a:rPr sz="2600" spc="-3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State</a:t>
            </a:r>
            <a:r>
              <a:rPr sz="2600" spc="-9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Government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23"/>
              <a:ext cx="9143999" cy="10287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01357" y="0"/>
              <a:ext cx="4742641" cy="59994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9088207" cy="102057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828" y="52323"/>
              <a:ext cx="9145590" cy="901826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535940" y="1869160"/>
            <a:ext cx="7999730" cy="3433445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20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b="1" i="1" spc="-10" dirty="0">
                <a:latin typeface="Constantia"/>
                <a:cs typeface="Constantia"/>
              </a:rPr>
              <a:t>Functions:</a:t>
            </a:r>
            <a:endParaRPr sz="2600">
              <a:latin typeface="Constantia"/>
              <a:cs typeface="Constantia"/>
            </a:endParaRPr>
          </a:p>
          <a:p>
            <a:pPr marL="286385" marR="508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362585" algn="l"/>
                <a:tab pos="363220" algn="l"/>
              </a:tabLst>
            </a:pPr>
            <a:r>
              <a:rPr dirty="0"/>
              <a:t>	</a:t>
            </a:r>
            <a:r>
              <a:rPr sz="2600" spc="-114" dirty="0">
                <a:latin typeface="Constantia"/>
                <a:cs typeface="Constantia"/>
              </a:rPr>
              <a:t>To </a:t>
            </a:r>
            <a:r>
              <a:rPr sz="2600" spc="-5" dirty="0">
                <a:latin typeface="Constantia"/>
                <a:cs typeface="Constantia"/>
              </a:rPr>
              <a:t>advise </a:t>
            </a:r>
            <a:r>
              <a:rPr sz="2600" dirty="0">
                <a:latin typeface="Constantia"/>
                <a:cs typeface="Constantia"/>
              </a:rPr>
              <a:t>the </a:t>
            </a:r>
            <a:r>
              <a:rPr sz="2600" spc="-15" dirty="0">
                <a:latin typeface="Constantia"/>
                <a:cs typeface="Constantia"/>
              </a:rPr>
              <a:t>Central </a:t>
            </a:r>
            <a:r>
              <a:rPr sz="2600" spc="-10" dirty="0">
                <a:latin typeface="Constantia"/>
                <a:cs typeface="Constantia"/>
              </a:rPr>
              <a:t>Government, </a:t>
            </a:r>
            <a:r>
              <a:rPr sz="2600" dirty="0">
                <a:latin typeface="Constantia"/>
                <a:cs typeface="Constantia"/>
              </a:rPr>
              <a:t>the </a:t>
            </a:r>
            <a:r>
              <a:rPr sz="2600" spc="-5" dirty="0">
                <a:latin typeface="Constantia"/>
                <a:cs typeface="Constantia"/>
              </a:rPr>
              <a:t>State </a:t>
            </a:r>
            <a:r>
              <a:rPr sz="260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Governments</a:t>
            </a:r>
            <a:r>
              <a:rPr sz="2600" spc="-15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and</a:t>
            </a:r>
            <a:r>
              <a:rPr sz="2600" spc="-4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the</a:t>
            </a:r>
            <a:r>
              <a:rPr sz="2600" spc="-7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Drugs</a:t>
            </a:r>
            <a:r>
              <a:rPr sz="2600" spc="-110" dirty="0">
                <a:latin typeface="Constantia"/>
                <a:cs typeface="Constantia"/>
              </a:rPr>
              <a:t> </a:t>
            </a:r>
            <a:r>
              <a:rPr sz="2600" spc="-25" dirty="0">
                <a:latin typeface="Constantia"/>
                <a:cs typeface="Constantia"/>
              </a:rPr>
              <a:t>Technical</a:t>
            </a:r>
            <a:r>
              <a:rPr sz="2600" spc="-4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Advisory</a:t>
            </a:r>
            <a:r>
              <a:rPr sz="2600" spc="-9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Board </a:t>
            </a:r>
            <a:r>
              <a:rPr sz="2600" spc="-63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on </a:t>
            </a:r>
            <a:r>
              <a:rPr sz="2600" spc="-15" dirty="0">
                <a:latin typeface="Constantia"/>
                <a:cs typeface="Constantia"/>
              </a:rPr>
              <a:t>any </a:t>
            </a:r>
            <a:r>
              <a:rPr sz="2600" dirty="0">
                <a:latin typeface="Constantia"/>
                <a:cs typeface="Constantia"/>
              </a:rPr>
              <a:t>other </a:t>
            </a:r>
            <a:r>
              <a:rPr sz="2600" spc="-15" dirty="0">
                <a:latin typeface="Constantia"/>
                <a:cs typeface="Constantia"/>
              </a:rPr>
              <a:t>matter </a:t>
            </a:r>
            <a:r>
              <a:rPr sz="2600" spc="-5" dirty="0">
                <a:latin typeface="Constantia"/>
                <a:cs typeface="Constantia"/>
              </a:rPr>
              <a:t>tending </a:t>
            </a:r>
            <a:r>
              <a:rPr sz="2600" spc="-15" dirty="0">
                <a:latin typeface="Constantia"/>
                <a:cs typeface="Constantia"/>
              </a:rPr>
              <a:t>to </a:t>
            </a:r>
            <a:r>
              <a:rPr sz="2600" spc="-5" dirty="0">
                <a:latin typeface="Constantia"/>
                <a:cs typeface="Constantia"/>
              </a:rPr>
              <a:t>secure uniformity </a:t>
            </a:r>
            <a:r>
              <a:rPr sz="260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throughout</a:t>
            </a:r>
            <a:r>
              <a:rPr sz="2600" spc="-11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India</a:t>
            </a:r>
            <a:r>
              <a:rPr sz="2600" spc="-7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in</a:t>
            </a:r>
            <a:r>
              <a:rPr sz="2600" spc="-7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the</a:t>
            </a:r>
            <a:r>
              <a:rPr sz="2600" spc="-13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administration</a:t>
            </a:r>
            <a:r>
              <a:rPr sz="2600" spc="-12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of</a:t>
            </a:r>
            <a:r>
              <a:rPr sz="2600" spc="2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this</a:t>
            </a:r>
            <a:r>
              <a:rPr sz="2600" spc="-10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Act.</a:t>
            </a:r>
            <a:endParaRPr sz="2600">
              <a:latin typeface="Constantia"/>
              <a:cs typeface="Constantia"/>
            </a:endParaRPr>
          </a:p>
          <a:p>
            <a:pPr marL="286385" marR="187960" indent="-274320" algn="just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363220" algn="l"/>
              </a:tabLst>
            </a:pPr>
            <a:r>
              <a:rPr dirty="0"/>
              <a:t>	</a:t>
            </a:r>
            <a:r>
              <a:rPr sz="2600" spc="-10" dirty="0">
                <a:latin typeface="Constantia"/>
                <a:cs typeface="Constantia"/>
              </a:rPr>
              <a:t>There </a:t>
            </a:r>
            <a:r>
              <a:rPr sz="2600" spc="-5" dirty="0">
                <a:latin typeface="Constantia"/>
                <a:cs typeface="Constantia"/>
              </a:rPr>
              <a:t>is </a:t>
            </a:r>
            <a:r>
              <a:rPr sz="2600" spc="-10" dirty="0">
                <a:latin typeface="Constantia"/>
                <a:cs typeface="Constantia"/>
              </a:rPr>
              <a:t>separate </a:t>
            </a:r>
            <a:r>
              <a:rPr sz="2600" dirty="0">
                <a:latin typeface="Constantia"/>
                <a:cs typeface="Constantia"/>
              </a:rPr>
              <a:t>“ </a:t>
            </a:r>
            <a:r>
              <a:rPr sz="2600" spc="-5" dirty="0">
                <a:latin typeface="Constantia"/>
                <a:cs typeface="Constantia"/>
              </a:rPr>
              <a:t>The </a:t>
            </a:r>
            <a:r>
              <a:rPr sz="2600" spc="-20" dirty="0">
                <a:latin typeface="Constantia"/>
                <a:cs typeface="Constantia"/>
              </a:rPr>
              <a:t>Ayurvedic </a:t>
            </a:r>
            <a:r>
              <a:rPr sz="2600" dirty="0">
                <a:latin typeface="Constantia"/>
                <a:cs typeface="Constantia"/>
              </a:rPr>
              <a:t>, Siddha , &amp; </a:t>
            </a:r>
            <a:r>
              <a:rPr sz="2600" spc="-15" dirty="0">
                <a:latin typeface="Constantia"/>
                <a:cs typeface="Constantia"/>
              </a:rPr>
              <a:t>Unani </a:t>
            </a:r>
            <a:r>
              <a:rPr sz="2600" spc="-64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Drugs</a:t>
            </a:r>
            <a:r>
              <a:rPr sz="2600" spc="-65" dirty="0">
                <a:latin typeface="Constantia"/>
                <a:cs typeface="Constantia"/>
              </a:rPr>
              <a:t> </a:t>
            </a:r>
            <a:r>
              <a:rPr sz="2600" spc="-40" dirty="0">
                <a:latin typeface="Constantia"/>
                <a:cs typeface="Constantia"/>
              </a:rPr>
              <a:t>C</a:t>
            </a:r>
            <a:r>
              <a:rPr sz="2600" dirty="0">
                <a:latin typeface="Constantia"/>
                <a:cs typeface="Constantia"/>
              </a:rPr>
              <a:t>o</a:t>
            </a:r>
            <a:r>
              <a:rPr sz="2600" spc="-10" dirty="0">
                <a:latin typeface="Constantia"/>
                <a:cs typeface="Constantia"/>
              </a:rPr>
              <a:t>n</a:t>
            </a:r>
            <a:r>
              <a:rPr sz="2600" dirty="0">
                <a:latin typeface="Constantia"/>
                <a:cs typeface="Constantia"/>
              </a:rPr>
              <a:t>su</a:t>
            </a:r>
            <a:r>
              <a:rPr sz="2600" spc="5" dirty="0">
                <a:latin typeface="Constantia"/>
                <a:cs typeface="Constantia"/>
              </a:rPr>
              <a:t>l</a:t>
            </a:r>
            <a:r>
              <a:rPr sz="2600" spc="-5" dirty="0">
                <a:latin typeface="Constantia"/>
                <a:cs typeface="Constantia"/>
              </a:rPr>
              <a:t>t</a:t>
            </a:r>
            <a:r>
              <a:rPr sz="2600" spc="-15" dirty="0">
                <a:latin typeface="Constantia"/>
                <a:cs typeface="Constantia"/>
              </a:rPr>
              <a:t>a</a:t>
            </a:r>
            <a:r>
              <a:rPr sz="2600" spc="-5" dirty="0">
                <a:latin typeface="Constantia"/>
                <a:cs typeface="Constantia"/>
              </a:rPr>
              <a:t>t</a:t>
            </a:r>
            <a:r>
              <a:rPr sz="2600" spc="-40" dirty="0">
                <a:latin typeface="Constantia"/>
                <a:cs typeface="Constantia"/>
              </a:rPr>
              <a:t>i</a:t>
            </a:r>
            <a:r>
              <a:rPr sz="2600" spc="-60" dirty="0">
                <a:latin typeface="Constantia"/>
                <a:cs typeface="Constantia"/>
              </a:rPr>
              <a:t>v</a:t>
            </a:r>
            <a:r>
              <a:rPr sz="2600" dirty="0">
                <a:latin typeface="Constantia"/>
                <a:cs typeface="Constantia"/>
              </a:rPr>
              <a:t>e</a:t>
            </a:r>
            <a:r>
              <a:rPr sz="2600" spc="-70" dirty="0">
                <a:latin typeface="Constantia"/>
                <a:cs typeface="Constantia"/>
              </a:rPr>
              <a:t> </a:t>
            </a:r>
            <a:r>
              <a:rPr sz="2600" spc="-50" dirty="0">
                <a:latin typeface="Constantia"/>
                <a:cs typeface="Constantia"/>
              </a:rPr>
              <a:t>C</a:t>
            </a:r>
            <a:r>
              <a:rPr sz="2600" dirty="0">
                <a:latin typeface="Constantia"/>
                <a:cs typeface="Constantia"/>
              </a:rPr>
              <a:t>om</a:t>
            </a:r>
            <a:r>
              <a:rPr sz="2600" spc="-10" dirty="0">
                <a:latin typeface="Constantia"/>
                <a:cs typeface="Constantia"/>
              </a:rPr>
              <a:t>m</a:t>
            </a:r>
            <a:r>
              <a:rPr sz="2600" spc="-5" dirty="0">
                <a:latin typeface="Constantia"/>
                <a:cs typeface="Constantia"/>
              </a:rPr>
              <a:t>i</a:t>
            </a:r>
            <a:r>
              <a:rPr sz="2600" spc="-40" dirty="0">
                <a:latin typeface="Constantia"/>
                <a:cs typeface="Constantia"/>
              </a:rPr>
              <a:t>t</a:t>
            </a:r>
            <a:r>
              <a:rPr sz="2600" spc="-45" dirty="0">
                <a:latin typeface="Constantia"/>
                <a:cs typeface="Constantia"/>
              </a:rPr>
              <a:t>t</a:t>
            </a:r>
            <a:r>
              <a:rPr sz="2600" dirty="0">
                <a:latin typeface="Constantia"/>
                <a:cs typeface="Constantia"/>
              </a:rPr>
              <a:t>ee</a:t>
            </a:r>
            <a:r>
              <a:rPr sz="2600" spc="-175" dirty="0">
                <a:latin typeface="Constantia"/>
                <a:cs typeface="Constantia"/>
              </a:rPr>
              <a:t> </a:t>
            </a:r>
            <a:r>
              <a:rPr sz="2600" spc="-55" dirty="0">
                <a:latin typeface="Constantia"/>
                <a:cs typeface="Constantia"/>
              </a:rPr>
              <a:t>c</a:t>
            </a:r>
            <a:r>
              <a:rPr sz="2600" dirty="0">
                <a:latin typeface="Constantia"/>
                <a:cs typeface="Constantia"/>
              </a:rPr>
              <a:t>o</a:t>
            </a:r>
            <a:r>
              <a:rPr sz="2600" spc="-10" dirty="0">
                <a:latin typeface="Constantia"/>
                <a:cs typeface="Constantia"/>
              </a:rPr>
              <a:t>n</a:t>
            </a:r>
            <a:r>
              <a:rPr sz="2600" dirty="0">
                <a:latin typeface="Constantia"/>
                <a:cs typeface="Constantia"/>
              </a:rPr>
              <a:t>stit</a:t>
            </a:r>
            <a:r>
              <a:rPr sz="2600" spc="10" dirty="0">
                <a:latin typeface="Constantia"/>
                <a:cs typeface="Constantia"/>
              </a:rPr>
              <a:t>u</a:t>
            </a:r>
            <a:r>
              <a:rPr sz="2600" spc="-45" dirty="0">
                <a:latin typeface="Constantia"/>
                <a:cs typeface="Constantia"/>
              </a:rPr>
              <a:t>t</a:t>
            </a:r>
            <a:r>
              <a:rPr sz="2600" dirty="0">
                <a:latin typeface="Constantia"/>
                <a:cs typeface="Constantia"/>
              </a:rPr>
              <a:t>ed</a:t>
            </a:r>
            <a:r>
              <a:rPr sz="2600" spc="-8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unde</a:t>
            </a:r>
            <a:r>
              <a:rPr sz="2600" dirty="0">
                <a:latin typeface="Constantia"/>
                <a:cs typeface="Constantia"/>
              </a:rPr>
              <a:t>r</a:t>
            </a:r>
            <a:r>
              <a:rPr sz="2600" spc="-15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sec  </a:t>
            </a:r>
            <a:r>
              <a:rPr sz="2600" dirty="0">
                <a:latin typeface="Calibri"/>
                <a:cs typeface="Calibri"/>
              </a:rPr>
              <a:t>33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dirty="0">
                <a:latin typeface="Constantia"/>
                <a:cs typeface="Constantia"/>
              </a:rPr>
              <a:t>D</a:t>
            </a:r>
            <a:r>
              <a:rPr sz="2600" spc="-8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of</a:t>
            </a:r>
            <a:r>
              <a:rPr sz="2600" spc="1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the</a:t>
            </a:r>
            <a:r>
              <a:rPr sz="2600" spc="-114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Act.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23"/>
              <a:ext cx="9143999" cy="10287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01357" y="0"/>
              <a:ext cx="4742641" cy="59994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9088207" cy="102057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828" y="52323"/>
              <a:ext cx="9145590" cy="901826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464944" y="702309"/>
            <a:ext cx="623316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i="1" spc="-55" dirty="0">
                <a:solidFill>
                  <a:srgbClr val="000000"/>
                </a:solidFill>
                <a:latin typeface="Constantia"/>
                <a:cs typeface="Constantia"/>
              </a:rPr>
              <a:t>APPROVAL </a:t>
            </a:r>
            <a:r>
              <a:rPr sz="2000" i="1" spc="-20" dirty="0">
                <a:solidFill>
                  <a:srgbClr val="000000"/>
                </a:solidFill>
                <a:latin typeface="Constantia"/>
                <a:cs typeface="Constantia"/>
              </a:rPr>
              <a:t>OF</a:t>
            </a:r>
            <a:r>
              <a:rPr sz="2000" i="1" dirty="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sz="2000" i="1" spc="-15" dirty="0">
                <a:solidFill>
                  <a:srgbClr val="000000"/>
                </a:solidFill>
                <a:latin typeface="Constantia"/>
                <a:cs typeface="Constantia"/>
              </a:rPr>
              <a:t>INVESTIGATIONAL</a:t>
            </a:r>
            <a:r>
              <a:rPr sz="2000" i="1" spc="-30" dirty="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sz="2000" i="1" spc="-15" dirty="0">
                <a:solidFill>
                  <a:srgbClr val="000000"/>
                </a:solidFill>
                <a:latin typeface="Constantia"/>
                <a:cs typeface="Constantia"/>
              </a:rPr>
              <a:t>NEW</a:t>
            </a:r>
            <a:r>
              <a:rPr sz="2000" i="1" spc="-40" dirty="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sz="2000" i="1" spc="-25" dirty="0">
                <a:solidFill>
                  <a:srgbClr val="000000"/>
                </a:solidFill>
                <a:latin typeface="Constantia"/>
                <a:cs typeface="Constantia"/>
              </a:rPr>
              <a:t>DRUG</a:t>
            </a:r>
            <a:r>
              <a:rPr sz="2000" i="1" spc="-15" dirty="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sz="2000" i="1" spc="-5" dirty="0">
                <a:solidFill>
                  <a:srgbClr val="000000"/>
                </a:solidFill>
                <a:latin typeface="Constantia"/>
                <a:cs typeface="Constantia"/>
              </a:rPr>
              <a:t>(IND)</a:t>
            </a:r>
            <a:endParaRPr sz="2000">
              <a:latin typeface="Constantia"/>
              <a:cs typeface="Constantia"/>
            </a:endParaRPr>
          </a:p>
        </p:txBody>
      </p:sp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81000" y="1600200"/>
            <a:ext cx="8305800" cy="4800600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8789669" y="6472224"/>
            <a:ext cx="2355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045C75"/>
                </a:solidFill>
                <a:latin typeface="Constantia"/>
                <a:cs typeface="Constantia"/>
              </a:rPr>
              <a:t>23</a:t>
            </a:r>
            <a:endParaRPr sz="18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23"/>
              <a:ext cx="9143999" cy="10287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01357" y="0"/>
              <a:ext cx="4742641" cy="59994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9088207" cy="102057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828" y="52323"/>
              <a:ext cx="9145590" cy="901826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457200" y="1295400"/>
            <a:ext cx="8153400" cy="5320665"/>
            <a:chOff x="457200" y="1295400"/>
            <a:chExt cx="8153400" cy="5320665"/>
          </a:xfrm>
        </p:grpSpPr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57200" y="2133600"/>
              <a:ext cx="8153400" cy="448208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889760" y="1295400"/>
              <a:ext cx="5257799" cy="815339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2136394" y="1383538"/>
            <a:ext cx="4519930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b="0" spc="-65" dirty="0">
                <a:solidFill>
                  <a:srgbClr val="FFFFFF"/>
                </a:solidFill>
                <a:latin typeface="Constantia"/>
                <a:cs typeface="Constantia"/>
              </a:rPr>
              <a:t>STATE</a:t>
            </a:r>
            <a:r>
              <a:rPr sz="2600" b="0" spc="-2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b="0" spc="-30" dirty="0">
                <a:solidFill>
                  <a:srgbClr val="FFFFFF"/>
                </a:solidFill>
                <a:latin typeface="Constantia"/>
                <a:cs typeface="Constantia"/>
              </a:rPr>
              <a:t>FDA</a:t>
            </a:r>
            <a:r>
              <a:rPr sz="2600" b="0" spc="-9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b="0" dirty="0">
                <a:solidFill>
                  <a:srgbClr val="FFFFFF"/>
                </a:solidFill>
                <a:latin typeface="Constantia"/>
                <a:cs typeface="Constantia"/>
              </a:rPr>
              <a:t>(MAHARASHTRA)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23"/>
              <a:ext cx="9143999" cy="10287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01357" y="0"/>
              <a:ext cx="4742641" cy="59994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9088207" cy="102057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828" y="52323"/>
              <a:ext cx="9145590" cy="901826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186685" y="1257046"/>
            <a:ext cx="48748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i="1" spc="-20" dirty="0">
                <a:latin typeface="Calibri"/>
                <a:cs typeface="Calibri"/>
              </a:rPr>
              <a:t>State</a:t>
            </a:r>
            <a:r>
              <a:rPr i="1" spc="-40" dirty="0">
                <a:latin typeface="Calibri"/>
                <a:cs typeface="Calibri"/>
              </a:rPr>
              <a:t> </a:t>
            </a:r>
            <a:r>
              <a:rPr i="1" spc="-20" dirty="0">
                <a:latin typeface="Calibri"/>
                <a:cs typeface="Calibri"/>
              </a:rPr>
              <a:t>FDA</a:t>
            </a:r>
            <a:r>
              <a:rPr i="1" spc="-15" dirty="0">
                <a:latin typeface="Calibri"/>
                <a:cs typeface="Calibri"/>
              </a:rPr>
              <a:t> </a:t>
            </a:r>
            <a:r>
              <a:rPr i="1" dirty="0">
                <a:latin typeface="Calibri"/>
                <a:cs typeface="Calibri"/>
              </a:rPr>
              <a:t>(</a:t>
            </a:r>
            <a:r>
              <a:rPr i="1" spc="-5" dirty="0">
                <a:latin typeface="Calibri"/>
                <a:cs typeface="Calibri"/>
              </a:rPr>
              <a:t> </a:t>
            </a:r>
            <a:r>
              <a:rPr i="1" spc="-10" dirty="0">
                <a:latin typeface="Calibri"/>
                <a:cs typeface="Calibri"/>
              </a:rPr>
              <a:t>Maharashtra)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35940" y="1947799"/>
            <a:ext cx="7269480" cy="31172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spc="-25" dirty="0">
                <a:latin typeface="Constantia"/>
                <a:cs typeface="Constantia"/>
              </a:rPr>
              <a:t>Food</a:t>
            </a:r>
            <a:r>
              <a:rPr sz="2600" spc="-7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And</a:t>
            </a:r>
            <a:r>
              <a:rPr sz="2600" spc="-1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Drug</a:t>
            </a:r>
            <a:r>
              <a:rPr sz="2600" spc="-3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Administration</a:t>
            </a:r>
            <a:r>
              <a:rPr sz="2600" spc="-6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is</a:t>
            </a:r>
            <a:r>
              <a:rPr sz="2600" spc="-8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the</a:t>
            </a:r>
            <a:r>
              <a:rPr sz="2600" spc="-13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state</a:t>
            </a:r>
            <a:r>
              <a:rPr sz="2600" spc="-12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prime </a:t>
            </a:r>
            <a:r>
              <a:rPr sz="2600" spc="-63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organisation</a:t>
            </a:r>
            <a:r>
              <a:rPr sz="2600" spc="-10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of</a:t>
            </a:r>
            <a:r>
              <a:rPr sz="2600" spc="-3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consumer</a:t>
            </a:r>
            <a:r>
              <a:rPr sz="2600" spc="-16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protection.</a:t>
            </a:r>
            <a:endParaRPr sz="26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20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spc="-30" dirty="0">
                <a:latin typeface="Constantia"/>
                <a:cs typeface="Constantia"/>
              </a:rPr>
              <a:t>It</a:t>
            </a:r>
            <a:r>
              <a:rPr sz="2600" spc="-8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is</a:t>
            </a:r>
            <a:r>
              <a:rPr sz="2600" spc="-7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Law</a:t>
            </a:r>
            <a:r>
              <a:rPr sz="2600" spc="-130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enforcement</a:t>
            </a:r>
            <a:r>
              <a:rPr sz="2600" spc="-135" dirty="0">
                <a:latin typeface="Constantia"/>
                <a:cs typeface="Constantia"/>
              </a:rPr>
              <a:t> </a:t>
            </a:r>
            <a:r>
              <a:rPr sz="2600" spc="-45" dirty="0">
                <a:latin typeface="Constantia"/>
                <a:cs typeface="Constantia"/>
              </a:rPr>
              <a:t>agency.</a:t>
            </a:r>
            <a:endParaRPr sz="2600">
              <a:latin typeface="Constantia"/>
              <a:cs typeface="Constantia"/>
            </a:endParaRPr>
          </a:p>
          <a:p>
            <a:pPr marL="286385" marR="401955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dirty="0">
                <a:latin typeface="Constantia"/>
                <a:cs typeface="Constantia"/>
              </a:rPr>
              <a:t>The</a:t>
            </a:r>
            <a:r>
              <a:rPr sz="2600" spc="-11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regulations</a:t>
            </a:r>
            <a:r>
              <a:rPr sz="2600" spc="-9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implemented</a:t>
            </a:r>
            <a:r>
              <a:rPr sz="2600" spc="-3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by</a:t>
            </a:r>
            <a:r>
              <a:rPr sz="2600" spc="-10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the</a:t>
            </a:r>
            <a:r>
              <a:rPr sz="2600" spc="-9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following </a:t>
            </a:r>
            <a:r>
              <a:rPr sz="2600" spc="-64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independent</a:t>
            </a:r>
            <a:r>
              <a:rPr sz="2600" spc="-13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section</a:t>
            </a:r>
            <a:endParaRPr sz="2600">
              <a:latin typeface="Constantia"/>
              <a:cs typeface="Constantia"/>
            </a:endParaRPr>
          </a:p>
          <a:p>
            <a:pPr marL="521334" indent="-509270">
              <a:lnSpc>
                <a:spcPct val="100000"/>
              </a:lnSpc>
              <a:spcBef>
                <a:spcPts val="625"/>
              </a:spcBef>
              <a:buAutoNum type="alphaUcParenR"/>
              <a:tabLst>
                <a:tab pos="521334" algn="l"/>
                <a:tab pos="521970" algn="l"/>
              </a:tabLst>
            </a:pPr>
            <a:r>
              <a:rPr sz="2600" spc="-25" dirty="0">
                <a:latin typeface="Constantia"/>
                <a:cs typeface="Constantia"/>
              </a:rPr>
              <a:t>Food</a:t>
            </a:r>
            <a:r>
              <a:rPr sz="2600" spc="-3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&amp;</a:t>
            </a:r>
            <a:r>
              <a:rPr sz="2600" spc="-1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Drug</a:t>
            </a:r>
            <a:r>
              <a:rPr sz="2600" spc="-3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Section</a:t>
            </a:r>
            <a:endParaRPr sz="2600">
              <a:latin typeface="Constantia"/>
              <a:cs typeface="Constantia"/>
            </a:endParaRPr>
          </a:p>
          <a:p>
            <a:pPr marL="579120" indent="-567055">
              <a:lnSpc>
                <a:spcPct val="100000"/>
              </a:lnSpc>
              <a:spcBef>
                <a:spcPts val="625"/>
              </a:spcBef>
              <a:buAutoNum type="alphaUcParenR"/>
              <a:tabLst>
                <a:tab pos="579120" algn="l"/>
                <a:tab pos="579755" algn="l"/>
              </a:tabLst>
            </a:pPr>
            <a:r>
              <a:rPr sz="2600" spc="-25" dirty="0">
                <a:latin typeface="Constantia"/>
                <a:cs typeface="Constantia"/>
              </a:rPr>
              <a:t>Food </a:t>
            </a:r>
            <a:r>
              <a:rPr sz="2600" dirty="0">
                <a:latin typeface="Constantia"/>
                <a:cs typeface="Constantia"/>
              </a:rPr>
              <a:t>&amp;</a:t>
            </a:r>
            <a:r>
              <a:rPr sz="2600" spc="-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Drug</a:t>
            </a:r>
            <a:r>
              <a:rPr sz="2600" spc="-20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Control</a:t>
            </a:r>
            <a:r>
              <a:rPr sz="2600" spc="-4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Laboratories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23"/>
              <a:ext cx="9143999" cy="10287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01357" y="0"/>
              <a:ext cx="4742641" cy="59994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9088207" cy="102057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828" y="52323"/>
              <a:ext cx="9145590" cy="901826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363470" y="1257046"/>
            <a:ext cx="44151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i="1" dirty="0">
                <a:latin typeface="Calibri"/>
                <a:cs typeface="Calibri"/>
              </a:rPr>
              <a:t>A)</a:t>
            </a:r>
            <a:r>
              <a:rPr i="1" spc="-25" dirty="0">
                <a:latin typeface="Calibri"/>
                <a:cs typeface="Calibri"/>
              </a:rPr>
              <a:t> </a:t>
            </a:r>
            <a:r>
              <a:rPr i="1" spc="-15" dirty="0">
                <a:latin typeface="Calibri"/>
                <a:cs typeface="Calibri"/>
              </a:rPr>
              <a:t>Food</a:t>
            </a:r>
            <a:r>
              <a:rPr i="1" spc="-30" dirty="0">
                <a:latin typeface="Calibri"/>
                <a:cs typeface="Calibri"/>
              </a:rPr>
              <a:t> </a:t>
            </a:r>
            <a:r>
              <a:rPr i="1" dirty="0">
                <a:latin typeface="Calibri"/>
                <a:cs typeface="Calibri"/>
              </a:rPr>
              <a:t>&amp;</a:t>
            </a:r>
            <a:r>
              <a:rPr i="1" spc="-20" dirty="0">
                <a:latin typeface="Calibri"/>
                <a:cs typeface="Calibri"/>
              </a:rPr>
              <a:t> </a:t>
            </a:r>
            <a:r>
              <a:rPr i="1" spc="-5" dirty="0">
                <a:latin typeface="Calibri"/>
                <a:cs typeface="Calibri"/>
              </a:rPr>
              <a:t>Drug</a:t>
            </a:r>
            <a:r>
              <a:rPr i="1" spc="-30" dirty="0">
                <a:latin typeface="Calibri"/>
                <a:cs typeface="Calibri"/>
              </a:rPr>
              <a:t> </a:t>
            </a:r>
            <a:r>
              <a:rPr i="1" spc="-5" dirty="0">
                <a:latin typeface="Calibri"/>
                <a:cs typeface="Calibri"/>
              </a:rPr>
              <a:t>Section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35940" y="1875091"/>
            <a:ext cx="8053070" cy="4123690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680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sz="2400" spc="-30" dirty="0">
                <a:latin typeface="Constantia"/>
                <a:cs typeface="Constantia"/>
              </a:rPr>
              <a:t>For</a:t>
            </a:r>
            <a:r>
              <a:rPr sz="2400" spc="-13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drug </a:t>
            </a:r>
            <a:r>
              <a:rPr sz="2400" dirty="0">
                <a:latin typeface="Constantia"/>
                <a:cs typeface="Constantia"/>
              </a:rPr>
              <a:t>Section</a:t>
            </a:r>
            <a:r>
              <a:rPr sz="2400" spc="-4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following Acts</a:t>
            </a:r>
            <a:r>
              <a:rPr sz="2400" spc="-114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are</a:t>
            </a:r>
            <a:r>
              <a:rPr sz="2400" spc="-6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implemented</a:t>
            </a:r>
            <a:r>
              <a:rPr sz="2400" spc="-15" dirty="0">
                <a:latin typeface="Constantia"/>
                <a:cs typeface="Constantia"/>
              </a:rPr>
              <a:t> </a:t>
            </a:r>
            <a:r>
              <a:rPr sz="2400" spc="-20" dirty="0">
                <a:latin typeface="Constantia"/>
                <a:cs typeface="Constantia"/>
              </a:rPr>
              <a:t>by</a:t>
            </a:r>
            <a:r>
              <a:rPr sz="2400" spc="-6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Govt.</a:t>
            </a:r>
            <a:endParaRPr sz="2400">
              <a:latin typeface="Constantia"/>
              <a:cs typeface="Constantia"/>
            </a:endParaRPr>
          </a:p>
          <a:p>
            <a:pPr marL="527685" marR="471170" indent="-515620">
              <a:lnSpc>
                <a:spcPct val="100000"/>
              </a:lnSpc>
              <a:spcBef>
                <a:spcPts val="580"/>
              </a:spcBef>
              <a:buClr>
                <a:srgbClr val="0AD0D9"/>
              </a:buClr>
              <a:buSzPct val="93750"/>
              <a:buAutoNum type="arabicParenR"/>
              <a:tabLst>
                <a:tab pos="527685" algn="l"/>
                <a:tab pos="528320" algn="l"/>
              </a:tabLst>
            </a:pPr>
            <a:r>
              <a:rPr sz="2400" dirty="0">
                <a:latin typeface="Constantia"/>
                <a:cs typeface="Constantia"/>
              </a:rPr>
              <a:t>Drugs</a:t>
            </a:r>
            <a:r>
              <a:rPr sz="2400" spc="-114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and</a:t>
            </a:r>
            <a:r>
              <a:rPr sz="2400" spc="-1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Cosmetics</a:t>
            </a:r>
            <a:r>
              <a:rPr sz="2400" spc="-8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Acts</a:t>
            </a:r>
            <a:r>
              <a:rPr sz="2400" spc="-5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1940</a:t>
            </a:r>
            <a:r>
              <a:rPr sz="2400" spc="-8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and</a:t>
            </a:r>
            <a:r>
              <a:rPr sz="2400" spc="-10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Rules</a:t>
            </a:r>
            <a:r>
              <a:rPr sz="2400" spc="-7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there</a:t>
            </a:r>
            <a:r>
              <a:rPr sz="2400" spc="-114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under </a:t>
            </a:r>
            <a:r>
              <a:rPr sz="2400" spc="-590" dirty="0">
                <a:latin typeface="Constantia"/>
                <a:cs typeface="Constantia"/>
              </a:rPr>
              <a:t> </a:t>
            </a:r>
            <a:r>
              <a:rPr sz="2400" spc="-20" dirty="0">
                <a:latin typeface="Constantia"/>
                <a:cs typeface="Constantia"/>
              </a:rPr>
              <a:t>1945</a:t>
            </a:r>
            <a:endParaRPr sz="2400">
              <a:latin typeface="Constantia"/>
              <a:cs typeface="Constantia"/>
            </a:endParaRPr>
          </a:p>
          <a:p>
            <a:pPr marL="527685" marR="1738630" indent="-515620">
              <a:lnSpc>
                <a:spcPct val="100000"/>
              </a:lnSpc>
              <a:spcBef>
                <a:spcPts val="575"/>
              </a:spcBef>
              <a:buClr>
                <a:srgbClr val="0AD0D9"/>
              </a:buClr>
              <a:buSzPct val="93750"/>
              <a:buFont typeface="Constantia"/>
              <a:buAutoNum type="arabicParenR"/>
              <a:tabLst>
                <a:tab pos="603885" algn="l"/>
                <a:tab pos="604520" algn="l"/>
              </a:tabLst>
            </a:pPr>
            <a:r>
              <a:rPr dirty="0"/>
              <a:t>	</a:t>
            </a:r>
            <a:r>
              <a:rPr sz="2400" dirty="0">
                <a:latin typeface="Constantia"/>
                <a:cs typeface="Constantia"/>
              </a:rPr>
              <a:t>Drugs</a:t>
            </a:r>
            <a:r>
              <a:rPr sz="2400" spc="-12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and</a:t>
            </a:r>
            <a:r>
              <a:rPr sz="2400" spc="-1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Magic</a:t>
            </a:r>
            <a:r>
              <a:rPr sz="2400" spc="-7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Remedies</a:t>
            </a:r>
            <a:r>
              <a:rPr sz="2400" spc="-5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(</a:t>
            </a:r>
            <a:r>
              <a:rPr sz="2400" spc="-5" dirty="0">
                <a:latin typeface="Constantia"/>
                <a:cs typeface="Constantia"/>
              </a:rPr>
              <a:t> Objectionable </a:t>
            </a:r>
            <a:r>
              <a:rPr sz="2400" spc="-59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Advertisements)</a:t>
            </a:r>
            <a:r>
              <a:rPr sz="2400" spc="-5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Act’1954.</a:t>
            </a:r>
            <a:endParaRPr sz="2400">
              <a:latin typeface="Constantia"/>
              <a:cs typeface="Constantia"/>
            </a:endParaRPr>
          </a:p>
          <a:p>
            <a:pPr marL="527685" marR="5080" indent="-515620">
              <a:lnSpc>
                <a:spcPct val="100000"/>
              </a:lnSpc>
              <a:spcBef>
                <a:spcPts val="580"/>
              </a:spcBef>
              <a:buClr>
                <a:srgbClr val="0AD0D9"/>
              </a:buClr>
              <a:buSzPct val="93750"/>
              <a:buFont typeface="Constantia"/>
              <a:buAutoNum type="arabicParenR"/>
              <a:tabLst>
                <a:tab pos="603885" algn="l"/>
                <a:tab pos="604520" algn="l"/>
              </a:tabLst>
            </a:pPr>
            <a:r>
              <a:rPr dirty="0"/>
              <a:t>	</a:t>
            </a:r>
            <a:r>
              <a:rPr sz="2400" dirty="0">
                <a:latin typeface="Constantia"/>
                <a:cs typeface="Constantia"/>
              </a:rPr>
              <a:t>Essential</a:t>
            </a:r>
            <a:r>
              <a:rPr sz="2400" spc="-1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Commodities</a:t>
            </a:r>
            <a:r>
              <a:rPr sz="2400" spc="-11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Act’</a:t>
            </a:r>
            <a:r>
              <a:rPr sz="2400" spc="-1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1955</a:t>
            </a:r>
            <a:r>
              <a:rPr sz="2400" spc="-4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there</a:t>
            </a:r>
            <a:r>
              <a:rPr sz="2400" spc="-12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under</a:t>
            </a:r>
            <a:r>
              <a:rPr sz="2400" spc="-7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Drugs</a:t>
            </a:r>
            <a:r>
              <a:rPr sz="2400" spc="-60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Price </a:t>
            </a:r>
            <a:r>
              <a:rPr sz="2400" spc="-590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Control</a:t>
            </a:r>
            <a:r>
              <a:rPr sz="2400" spc="-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Order’</a:t>
            </a:r>
            <a:r>
              <a:rPr sz="2400" spc="-5" dirty="0">
                <a:latin typeface="Constantia"/>
                <a:cs typeface="Constantia"/>
              </a:rPr>
              <a:t> 2013.</a:t>
            </a:r>
            <a:endParaRPr sz="2400">
              <a:latin typeface="Constantia"/>
              <a:cs typeface="Constantia"/>
            </a:endParaRPr>
          </a:p>
          <a:p>
            <a:pPr marL="603885" indent="-591820">
              <a:lnSpc>
                <a:spcPct val="100000"/>
              </a:lnSpc>
              <a:spcBef>
                <a:spcPts val="575"/>
              </a:spcBef>
              <a:buClr>
                <a:srgbClr val="0AD0D9"/>
              </a:buClr>
              <a:buSzPct val="93750"/>
              <a:buAutoNum type="arabicParenR"/>
              <a:tabLst>
                <a:tab pos="603885" algn="l"/>
                <a:tab pos="604520" algn="l"/>
              </a:tabLst>
            </a:pPr>
            <a:r>
              <a:rPr sz="2400" spc="-15" dirty="0">
                <a:latin typeface="Constantia"/>
                <a:cs typeface="Constantia"/>
              </a:rPr>
              <a:t>Narcotics</a:t>
            </a:r>
            <a:r>
              <a:rPr sz="2400" spc="-4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Drugs</a:t>
            </a:r>
            <a:r>
              <a:rPr sz="2400" spc="-10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and </a:t>
            </a:r>
            <a:r>
              <a:rPr sz="2400" spc="-15" dirty="0">
                <a:latin typeface="Constantia"/>
                <a:cs typeface="Constantia"/>
              </a:rPr>
              <a:t>Psychotropic</a:t>
            </a:r>
            <a:r>
              <a:rPr sz="2400" spc="-6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Substance</a:t>
            </a:r>
            <a:r>
              <a:rPr sz="2400" spc="-8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Act’ 1985.</a:t>
            </a:r>
            <a:endParaRPr sz="2400">
              <a:latin typeface="Constantia"/>
              <a:cs typeface="Constantia"/>
            </a:endParaRPr>
          </a:p>
          <a:p>
            <a:pPr marL="527685" marR="178435" indent="-515620">
              <a:lnSpc>
                <a:spcPct val="100000"/>
              </a:lnSpc>
              <a:spcBef>
                <a:spcPts val="580"/>
              </a:spcBef>
              <a:buClr>
                <a:srgbClr val="0AD0D9"/>
              </a:buClr>
              <a:buSzPct val="93750"/>
              <a:buFont typeface="Constantia"/>
              <a:buAutoNum type="arabicParenR"/>
              <a:tabLst>
                <a:tab pos="603885" algn="l"/>
                <a:tab pos="604520" algn="l"/>
              </a:tabLst>
            </a:pPr>
            <a:r>
              <a:rPr dirty="0"/>
              <a:t>	</a:t>
            </a:r>
            <a:r>
              <a:rPr sz="2400" spc="-15" dirty="0">
                <a:latin typeface="Constantia"/>
                <a:cs typeface="Constantia"/>
              </a:rPr>
              <a:t>Poison</a:t>
            </a:r>
            <a:r>
              <a:rPr sz="2400" spc="-6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Act</a:t>
            </a:r>
            <a:r>
              <a:rPr sz="2400" spc="-6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1919</a:t>
            </a:r>
            <a:r>
              <a:rPr sz="2400" spc="-8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and</a:t>
            </a:r>
            <a:r>
              <a:rPr sz="2400" spc="-5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Rules</a:t>
            </a:r>
            <a:r>
              <a:rPr sz="2400" spc="-7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there</a:t>
            </a:r>
            <a:r>
              <a:rPr sz="2400" spc="-114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under</a:t>
            </a:r>
            <a:r>
              <a:rPr sz="2400" spc="-13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and</a:t>
            </a:r>
            <a:r>
              <a:rPr sz="2400" spc="-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Maharashtra </a:t>
            </a:r>
            <a:r>
              <a:rPr sz="2400" spc="-590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Poison</a:t>
            </a:r>
            <a:r>
              <a:rPr sz="2400" spc="-30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Rule</a:t>
            </a:r>
            <a:r>
              <a:rPr sz="2400" spc="-6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1976.</a:t>
            </a:r>
            <a:endParaRPr sz="24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23"/>
              <a:ext cx="9143999" cy="10287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01357" y="0"/>
              <a:ext cx="4742641" cy="59994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9088207" cy="102057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828" y="52323"/>
              <a:ext cx="9145590" cy="901826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691131" y="674625"/>
            <a:ext cx="57600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i="1" spc="-20" dirty="0">
                <a:latin typeface="Calibri"/>
                <a:cs typeface="Calibri"/>
              </a:rPr>
              <a:t>State</a:t>
            </a:r>
            <a:r>
              <a:rPr i="1" spc="-35" dirty="0">
                <a:latin typeface="Calibri"/>
                <a:cs typeface="Calibri"/>
              </a:rPr>
              <a:t> </a:t>
            </a:r>
            <a:r>
              <a:rPr i="1" spc="-5" dirty="0">
                <a:latin typeface="Calibri"/>
                <a:cs typeface="Calibri"/>
              </a:rPr>
              <a:t>Administrative</a:t>
            </a:r>
            <a:r>
              <a:rPr i="1" spc="-40" dirty="0">
                <a:latin typeface="Calibri"/>
                <a:cs typeface="Calibri"/>
              </a:rPr>
              <a:t> </a:t>
            </a:r>
            <a:r>
              <a:rPr i="1" spc="-5" dirty="0">
                <a:latin typeface="Calibri"/>
                <a:cs typeface="Calibri"/>
              </a:rPr>
              <a:t>Structure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003042" y="1947799"/>
            <a:ext cx="3136265" cy="42271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600" b="1" i="1" spc="-5" dirty="0">
                <a:latin typeface="Constantia"/>
                <a:cs typeface="Constantia"/>
              </a:rPr>
              <a:t>Drug</a:t>
            </a:r>
            <a:r>
              <a:rPr sz="2600" b="1" i="1" spc="-35" dirty="0">
                <a:latin typeface="Constantia"/>
                <a:cs typeface="Constantia"/>
              </a:rPr>
              <a:t> </a:t>
            </a:r>
            <a:r>
              <a:rPr sz="2600" b="1" i="1" spc="-10" dirty="0">
                <a:latin typeface="Constantia"/>
                <a:cs typeface="Constantia"/>
              </a:rPr>
              <a:t>Commissioner</a:t>
            </a:r>
            <a:endParaRPr sz="2600">
              <a:latin typeface="Constantia"/>
              <a:cs typeface="Constantia"/>
            </a:endParaRPr>
          </a:p>
          <a:p>
            <a:pPr marL="36830" marR="27940" algn="ctr">
              <a:lnSpc>
                <a:spcPct val="240000"/>
              </a:lnSpc>
            </a:pPr>
            <a:r>
              <a:rPr sz="2600" b="1" i="1" spc="-15" dirty="0">
                <a:latin typeface="Constantia"/>
                <a:cs typeface="Constantia"/>
              </a:rPr>
              <a:t>Joint </a:t>
            </a:r>
            <a:r>
              <a:rPr sz="2600" b="1" i="1" spc="-10" dirty="0">
                <a:latin typeface="Constantia"/>
                <a:cs typeface="Constantia"/>
              </a:rPr>
              <a:t>Commissioner </a:t>
            </a:r>
            <a:r>
              <a:rPr sz="2600" b="1" i="1" spc="-585" dirty="0">
                <a:latin typeface="Constantia"/>
                <a:cs typeface="Constantia"/>
              </a:rPr>
              <a:t> </a:t>
            </a:r>
            <a:r>
              <a:rPr sz="2600" b="1" i="1" spc="-5" dirty="0">
                <a:latin typeface="Constantia"/>
                <a:cs typeface="Constantia"/>
              </a:rPr>
              <a:t>Asst commissioner </a:t>
            </a:r>
            <a:r>
              <a:rPr sz="2600" b="1" i="1" dirty="0">
                <a:latin typeface="Constantia"/>
                <a:cs typeface="Constantia"/>
              </a:rPr>
              <a:t> </a:t>
            </a:r>
            <a:r>
              <a:rPr sz="2600" b="1" i="1" spc="-5" dirty="0">
                <a:latin typeface="Constantia"/>
                <a:cs typeface="Constantia"/>
              </a:rPr>
              <a:t>Drug</a:t>
            </a:r>
            <a:r>
              <a:rPr sz="2600" b="1" i="1" dirty="0">
                <a:latin typeface="Constantia"/>
                <a:cs typeface="Constantia"/>
              </a:rPr>
              <a:t> </a:t>
            </a:r>
            <a:r>
              <a:rPr sz="2600" b="1" i="1" spc="-10" dirty="0">
                <a:latin typeface="Constantia"/>
                <a:cs typeface="Constantia"/>
              </a:rPr>
              <a:t>Inspector </a:t>
            </a:r>
            <a:r>
              <a:rPr sz="2600" b="1" i="1" spc="-5" dirty="0">
                <a:latin typeface="Constantia"/>
                <a:cs typeface="Constantia"/>
              </a:rPr>
              <a:t> Supporting</a:t>
            </a:r>
            <a:r>
              <a:rPr sz="2600" b="1" i="1" spc="10" dirty="0">
                <a:latin typeface="Constantia"/>
                <a:cs typeface="Constantia"/>
              </a:rPr>
              <a:t> </a:t>
            </a:r>
            <a:r>
              <a:rPr sz="2600" b="1" i="1" spc="-10" dirty="0">
                <a:latin typeface="Constantia"/>
                <a:cs typeface="Constantia"/>
              </a:rPr>
              <a:t>Staff</a:t>
            </a:r>
            <a:endParaRPr sz="2600">
              <a:latin typeface="Constantia"/>
              <a:cs typeface="Constantia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4331208" y="2426207"/>
            <a:ext cx="102235" cy="407034"/>
            <a:chOff x="4331208" y="2426207"/>
            <a:chExt cx="102235" cy="407034"/>
          </a:xfrm>
        </p:grpSpPr>
        <p:sp>
          <p:nvSpPr>
            <p:cNvPr id="11" name="object 11"/>
            <p:cNvSpPr/>
            <p:nvPr/>
          </p:nvSpPr>
          <p:spPr>
            <a:xfrm>
              <a:off x="4344162" y="2439161"/>
              <a:ext cx="76200" cy="381000"/>
            </a:xfrm>
            <a:custGeom>
              <a:avLst/>
              <a:gdLst/>
              <a:ahLst/>
              <a:cxnLst/>
              <a:rect l="l" t="t" r="r" b="b"/>
              <a:pathLst>
                <a:path w="76200" h="381000">
                  <a:moveTo>
                    <a:pt x="57150" y="0"/>
                  </a:moveTo>
                  <a:lnTo>
                    <a:pt x="19050" y="0"/>
                  </a:lnTo>
                  <a:lnTo>
                    <a:pt x="19050" y="342900"/>
                  </a:lnTo>
                  <a:lnTo>
                    <a:pt x="0" y="342900"/>
                  </a:lnTo>
                  <a:lnTo>
                    <a:pt x="38100" y="381000"/>
                  </a:lnTo>
                  <a:lnTo>
                    <a:pt x="76200" y="342900"/>
                  </a:lnTo>
                  <a:lnTo>
                    <a:pt x="57150" y="342900"/>
                  </a:lnTo>
                  <a:lnTo>
                    <a:pt x="57150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344162" y="2439161"/>
              <a:ext cx="76200" cy="381000"/>
            </a:xfrm>
            <a:custGeom>
              <a:avLst/>
              <a:gdLst/>
              <a:ahLst/>
              <a:cxnLst/>
              <a:rect l="l" t="t" r="r" b="b"/>
              <a:pathLst>
                <a:path w="76200" h="381000">
                  <a:moveTo>
                    <a:pt x="0" y="342900"/>
                  </a:moveTo>
                  <a:lnTo>
                    <a:pt x="19050" y="342900"/>
                  </a:lnTo>
                  <a:lnTo>
                    <a:pt x="19050" y="0"/>
                  </a:lnTo>
                  <a:lnTo>
                    <a:pt x="57150" y="0"/>
                  </a:lnTo>
                  <a:lnTo>
                    <a:pt x="57150" y="342900"/>
                  </a:lnTo>
                  <a:lnTo>
                    <a:pt x="76200" y="342900"/>
                  </a:lnTo>
                  <a:lnTo>
                    <a:pt x="38100" y="381000"/>
                  </a:lnTo>
                  <a:lnTo>
                    <a:pt x="0" y="342900"/>
                  </a:lnTo>
                  <a:close/>
                </a:path>
              </a:pathLst>
            </a:custGeom>
            <a:ln w="25908">
              <a:solidFill>
                <a:srgbClr val="0850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4331208" y="3416808"/>
            <a:ext cx="102235" cy="407034"/>
            <a:chOff x="4331208" y="3416808"/>
            <a:chExt cx="102235" cy="407034"/>
          </a:xfrm>
        </p:grpSpPr>
        <p:sp>
          <p:nvSpPr>
            <p:cNvPr id="14" name="object 14"/>
            <p:cNvSpPr/>
            <p:nvPr/>
          </p:nvSpPr>
          <p:spPr>
            <a:xfrm>
              <a:off x="4344162" y="3429762"/>
              <a:ext cx="76200" cy="381000"/>
            </a:xfrm>
            <a:custGeom>
              <a:avLst/>
              <a:gdLst/>
              <a:ahLst/>
              <a:cxnLst/>
              <a:rect l="l" t="t" r="r" b="b"/>
              <a:pathLst>
                <a:path w="76200" h="381000">
                  <a:moveTo>
                    <a:pt x="57150" y="0"/>
                  </a:moveTo>
                  <a:lnTo>
                    <a:pt x="19050" y="0"/>
                  </a:lnTo>
                  <a:lnTo>
                    <a:pt x="19050" y="342900"/>
                  </a:lnTo>
                  <a:lnTo>
                    <a:pt x="0" y="342900"/>
                  </a:lnTo>
                  <a:lnTo>
                    <a:pt x="38100" y="381000"/>
                  </a:lnTo>
                  <a:lnTo>
                    <a:pt x="76200" y="342900"/>
                  </a:lnTo>
                  <a:lnTo>
                    <a:pt x="57150" y="342900"/>
                  </a:lnTo>
                  <a:lnTo>
                    <a:pt x="57150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344162" y="3429762"/>
              <a:ext cx="76200" cy="381000"/>
            </a:xfrm>
            <a:custGeom>
              <a:avLst/>
              <a:gdLst/>
              <a:ahLst/>
              <a:cxnLst/>
              <a:rect l="l" t="t" r="r" b="b"/>
              <a:pathLst>
                <a:path w="76200" h="381000">
                  <a:moveTo>
                    <a:pt x="0" y="342900"/>
                  </a:moveTo>
                  <a:lnTo>
                    <a:pt x="19050" y="342900"/>
                  </a:lnTo>
                  <a:lnTo>
                    <a:pt x="19050" y="0"/>
                  </a:lnTo>
                  <a:lnTo>
                    <a:pt x="57150" y="0"/>
                  </a:lnTo>
                  <a:lnTo>
                    <a:pt x="57150" y="342900"/>
                  </a:lnTo>
                  <a:lnTo>
                    <a:pt x="76200" y="342900"/>
                  </a:lnTo>
                  <a:lnTo>
                    <a:pt x="38100" y="381000"/>
                  </a:lnTo>
                  <a:lnTo>
                    <a:pt x="0" y="342900"/>
                  </a:lnTo>
                  <a:close/>
                </a:path>
              </a:pathLst>
            </a:custGeom>
            <a:ln w="25908">
              <a:solidFill>
                <a:srgbClr val="0850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4331208" y="4331208"/>
            <a:ext cx="178435" cy="559435"/>
            <a:chOff x="4331208" y="4331208"/>
            <a:chExt cx="178435" cy="559435"/>
          </a:xfrm>
        </p:grpSpPr>
        <p:sp>
          <p:nvSpPr>
            <p:cNvPr id="17" name="object 17"/>
            <p:cNvSpPr/>
            <p:nvPr/>
          </p:nvSpPr>
          <p:spPr>
            <a:xfrm>
              <a:off x="4344162" y="4344162"/>
              <a:ext cx="152400" cy="533400"/>
            </a:xfrm>
            <a:custGeom>
              <a:avLst/>
              <a:gdLst/>
              <a:ahLst/>
              <a:cxnLst/>
              <a:rect l="l" t="t" r="r" b="b"/>
              <a:pathLst>
                <a:path w="152400" h="533400">
                  <a:moveTo>
                    <a:pt x="114300" y="0"/>
                  </a:moveTo>
                  <a:lnTo>
                    <a:pt x="38100" y="0"/>
                  </a:lnTo>
                  <a:lnTo>
                    <a:pt x="38100" y="457200"/>
                  </a:lnTo>
                  <a:lnTo>
                    <a:pt x="0" y="457200"/>
                  </a:lnTo>
                  <a:lnTo>
                    <a:pt x="76200" y="533400"/>
                  </a:lnTo>
                  <a:lnTo>
                    <a:pt x="152400" y="457200"/>
                  </a:lnTo>
                  <a:lnTo>
                    <a:pt x="114300" y="457200"/>
                  </a:lnTo>
                  <a:lnTo>
                    <a:pt x="114300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344162" y="4344162"/>
              <a:ext cx="152400" cy="533400"/>
            </a:xfrm>
            <a:custGeom>
              <a:avLst/>
              <a:gdLst/>
              <a:ahLst/>
              <a:cxnLst/>
              <a:rect l="l" t="t" r="r" b="b"/>
              <a:pathLst>
                <a:path w="152400" h="533400">
                  <a:moveTo>
                    <a:pt x="0" y="457200"/>
                  </a:moveTo>
                  <a:lnTo>
                    <a:pt x="38100" y="457200"/>
                  </a:lnTo>
                  <a:lnTo>
                    <a:pt x="38100" y="0"/>
                  </a:lnTo>
                  <a:lnTo>
                    <a:pt x="114300" y="0"/>
                  </a:lnTo>
                  <a:lnTo>
                    <a:pt x="114300" y="457200"/>
                  </a:lnTo>
                  <a:lnTo>
                    <a:pt x="152400" y="457200"/>
                  </a:lnTo>
                  <a:lnTo>
                    <a:pt x="76200" y="533400"/>
                  </a:lnTo>
                  <a:lnTo>
                    <a:pt x="0" y="457200"/>
                  </a:lnTo>
                  <a:close/>
                </a:path>
              </a:pathLst>
            </a:custGeom>
            <a:ln w="25908">
              <a:solidFill>
                <a:srgbClr val="0850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4407408" y="5245608"/>
            <a:ext cx="102235" cy="559435"/>
            <a:chOff x="4407408" y="5245608"/>
            <a:chExt cx="102235" cy="559435"/>
          </a:xfrm>
        </p:grpSpPr>
        <p:sp>
          <p:nvSpPr>
            <p:cNvPr id="20" name="object 20"/>
            <p:cNvSpPr/>
            <p:nvPr/>
          </p:nvSpPr>
          <p:spPr>
            <a:xfrm>
              <a:off x="4420362" y="5258562"/>
              <a:ext cx="76200" cy="533400"/>
            </a:xfrm>
            <a:custGeom>
              <a:avLst/>
              <a:gdLst/>
              <a:ahLst/>
              <a:cxnLst/>
              <a:rect l="l" t="t" r="r" b="b"/>
              <a:pathLst>
                <a:path w="76200" h="533400">
                  <a:moveTo>
                    <a:pt x="57150" y="0"/>
                  </a:moveTo>
                  <a:lnTo>
                    <a:pt x="19050" y="0"/>
                  </a:lnTo>
                  <a:lnTo>
                    <a:pt x="19050" y="495300"/>
                  </a:lnTo>
                  <a:lnTo>
                    <a:pt x="0" y="495300"/>
                  </a:lnTo>
                  <a:lnTo>
                    <a:pt x="38100" y="533400"/>
                  </a:lnTo>
                  <a:lnTo>
                    <a:pt x="76200" y="495300"/>
                  </a:lnTo>
                  <a:lnTo>
                    <a:pt x="57150" y="495300"/>
                  </a:lnTo>
                  <a:lnTo>
                    <a:pt x="57150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420362" y="5258562"/>
              <a:ext cx="76200" cy="533400"/>
            </a:xfrm>
            <a:custGeom>
              <a:avLst/>
              <a:gdLst/>
              <a:ahLst/>
              <a:cxnLst/>
              <a:rect l="l" t="t" r="r" b="b"/>
              <a:pathLst>
                <a:path w="76200" h="533400">
                  <a:moveTo>
                    <a:pt x="0" y="495300"/>
                  </a:moveTo>
                  <a:lnTo>
                    <a:pt x="19050" y="495300"/>
                  </a:lnTo>
                  <a:lnTo>
                    <a:pt x="19050" y="0"/>
                  </a:lnTo>
                  <a:lnTo>
                    <a:pt x="57150" y="0"/>
                  </a:lnTo>
                  <a:lnTo>
                    <a:pt x="57150" y="495300"/>
                  </a:lnTo>
                  <a:lnTo>
                    <a:pt x="76200" y="495300"/>
                  </a:lnTo>
                  <a:lnTo>
                    <a:pt x="38100" y="533400"/>
                  </a:lnTo>
                  <a:lnTo>
                    <a:pt x="0" y="495300"/>
                  </a:lnTo>
                  <a:close/>
                </a:path>
              </a:pathLst>
            </a:custGeom>
            <a:ln w="25908">
              <a:solidFill>
                <a:srgbClr val="0850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23"/>
              <a:ext cx="9143999" cy="10287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01357" y="0"/>
              <a:ext cx="4742641" cy="59994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9088207" cy="102057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828" y="52323"/>
              <a:ext cx="9145590" cy="901826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988232" y="652049"/>
            <a:ext cx="68262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i="1" spc="-5" dirty="0">
                <a:latin typeface="Calibri"/>
                <a:cs typeface="Calibri"/>
              </a:rPr>
              <a:t>Duties</a:t>
            </a:r>
            <a:r>
              <a:rPr i="1" spc="-20" dirty="0">
                <a:latin typeface="Calibri"/>
                <a:cs typeface="Calibri"/>
              </a:rPr>
              <a:t> </a:t>
            </a:r>
            <a:r>
              <a:rPr i="1" spc="-15" dirty="0">
                <a:latin typeface="Calibri"/>
                <a:cs typeface="Calibri"/>
              </a:rPr>
              <a:t>Performed</a:t>
            </a:r>
            <a:r>
              <a:rPr i="1" spc="-50" dirty="0">
                <a:latin typeface="Calibri"/>
                <a:cs typeface="Calibri"/>
              </a:rPr>
              <a:t> </a:t>
            </a:r>
            <a:r>
              <a:rPr i="1" spc="-15" dirty="0">
                <a:latin typeface="Calibri"/>
                <a:cs typeface="Calibri"/>
              </a:rPr>
              <a:t>by</a:t>
            </a:r>
            <a:r>
              <a:rPr i="1" spc="-20" dirty="0">
                <a:latin typeface="Calibri"/>
                <a:cs typeface="Calibri"/>
              </a:rPr>
              <a:t> </a:t>
            </a:r>
            <a:r>
              <a:rPr i="1" spc="-5" dirty="0">
                <a:latin typeface="Calibri"/>
                <a:cs typeface="Calibri"/>
              </a:rPr>
              <a:t>Administration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35940" y="1868118"/>
            <a:ext cx="8012430" cy="4069079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41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dirty="0">
                <a:latin typeface="Constantia"/>
                <a:cs typeface="Constantia"/>
              </a:rPr>
              <a:t>Drug</a:t>
            </a:r>
            <a:r>
              <a:rPr sz="2600" spc="-3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Selling</a:t>
            </a:r>
            <a:r>
              <a:rPr sz="2600" spc="-2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/</a:t>
            </a:r>
            <a:r>
              <a:rPr sz="2600" spc="-8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distribution</a:t>
            </a:r>
            <a:endParaRPr sz="2600" dirty="0">
              <a:latin typeface="Constantia"/>
              <a:cs typeface="Constantia"/>
            </a:endParaRPr>
          </a:p>
          <a:p>
            <a:pPr marL="286385" marR="1069340" lvl="1" indent="216535">
              <a:lnSpc>
                <a:spcPts val="2810"/>
              </a:lnSpc>
              <a:spcBef>
                <a:spcPts val="665"/>
              </a:spcBef>
              <a:buAutoNum type="alphaUcParenR"/>
              <a:tabLst>
                <a:tab pos="930275" algn="l"/>
              </a:tabLst>
            </a:pPr>
            <a:r>
              <a:rPr sz="2600" dirty="0">
                <a:latin typeface="Constantia"/>
                <a:cs typeface="Constantia"/>
              </a:rPr>
              <a:t>Sale</a:t>
            </a:r>
            <a:r>
              <a:rPr sz="2600" spc="-14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of</a:t>
            </a:r>
            <a:r>
              <a:rPr sz="2600" spc="5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medicine</a:t>
            </a:r>
            <a:r>
              <a:rPr sz="2600" spc="-12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only</a:t>
            </a:r>
            <a:r>
              <a:rPr sz="2600" spc="-12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under</a:t>
            </a:r>
            <a:r>
              <a:rPr sz="2600" spc="-15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supervision</a:t>
            </a:r>
            <a:r>
              <a:rPr sz="2600" spc="-13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of </a:t>
            </a:r>
            <a:r>
              <a:rPr sz="2600" spc="-63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Pharmacist</a:t>
            </a:r>
          </a:p>
          <a:p>
            <a:pPr marL="286385" marR="1743075" lvl="1" indent="220979">
              <a:lnSpc>
                <a:spcPts val="2810"/>
              </a:lnSpc>
              <a:spcBef>
                <a:spcPts val="620"/>
              </a:spcBef>
              <a:buAutoNum type="alphaUcParenR"/>
              <a:tabLst>
                <a:tab pos="910590" algn="l"/>
              </a:tabLst>
            </a:pPr>
            <a:r>
              <a:rPr sz="2600" dirty="0">
                <a:latin typeface="Constantia"/>
                <a:cs typeface="Constantia"/>
              </a:rPr>
              <a:t>Sale</a:t>
            </a:r>
            <a:r>
              <a:rPr sz="2600" spc="-15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of </a:t>
            </a:r>
            <a:r>
              <a:rPr sz="2600" spc="-5" dirty="0">
                <a:latin typeface="Constantia"/>
                <a:cs typeface="Constantia"/>
              </a:rPr>
              <a:t>prescription</a:t>
            </a:r>
            <a:r>
              <a:rPr sz="2600" spc="-13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drugs</a:t>
            </a:r>
            <a:r>
              <a:rPr sz="2600" spc="-13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on</a:t>
            </a:r>
            <a:r>
              <a:rPr sz="2600" spc="-9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the</a:t>
            </a:r>
            <a:r>
              <a:rPr sz="2600" spc="-14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vaild </a:t>
            </a:r>
            <a:r>
              <a:rPr sz="2600" spc="-64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prescription</a:t>
            </a:r>
            <a:r>
              <a:rPr sz="2600" spc="-130" dirty="0">
                <a:latin typeface="Constantia"/>
                <a:cs typeface="Constantia"/>
              </a:rPr>
              <a:t> </a:t>
            </a:r>
            <a:r>
              <a:rPr sz="2600" spc="-60" dirty="0">
                <a:latin typeface="Constantia"/>
                <a:cs typeface="Constantia"/>
              </a:rPr>
              <a:t>only.</a:t>
            </a:r>
            <a:endParaRPr sz="2600" dirty="0">
              <a:latin typeface="Constantia"/>
              <a:cs typeface="Constantia"/>
            </a:endParaRPr>
          </a:p>
          <a:p>
            <a:pPr marL="926465" lvl="1" indent="-419100">
              <a:lnSpc>
                <a:spcPct val="100000"/>
              </a:lnSpc>
              <a:spcBef>
                <a:spcPts val="270"/>
              </a:spcBef>
              <a:buAutoNum type="alphaUcParenR"/>
              <a:tabLst>
                <a:tab pos="927100" algn="l"/>
              </a:tabLst>
            </a:pPr>
            <a:r>
              <a:rPr sz="2600" dirty="0">
                <a:latin typeface="Constantia"/>
                <a:cs typeface="Constantia"/>
              </a:rPr>
              <a:t>Sale</a:t>
            </a:r>
            <a:r>
              <a:rPr sz="2600" spc="-13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of</a:t>
            </a:r>
            <a:r>
              <a:rPr sz="2600" spc="-3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dru</a:t>
            </a:r>
            <a:r>
              <a:rPr sz="2600" dirty="0">
                <a:latin typeface="Constantia"/>
                <a:cs typeface="Constantia"/>
              </a:rPr>
              <a:t>g</a:t>
            </a:r>
            <a:r>
              <a:rPr sz="2600" spc="-5" dirty="0">
                <a:latin typeface="Constantia"/>
                <a:cs typeface="Constantia"/>
              </a:rPr>
              <a:t> </a:t>
            </a:r>
            <a:r>
              <a:rPr sz="2600" spc="-30" dirty="0">
                <a:latin typeface="Constantia"/>
                <a:cs typeface="Constantia"/>
              </a:rPr>
              <a:t>b</a:t>
            </a:r>
            <a:r>
              <a:rPr sz="2600" dirty="0">
                <a:latin typeface="Constantia"/>
                <a:cs typeface="Constantia"/>
              </a:rPr>
              <a:t>y</a:t>
            </a:r>
            <a:r>
              <a:rPr sz="2600" spc="-155" dirty="0">
                <a:latin typeface="Constantia"/>
                <a:cs typeface="Constantia"/>
              </a:rPr>
              <a:t> </a:t>
            </a:r>
            <a:r>
              <a:rPr sz="2600" spc="-25" dirty="0">
                <a:latin typeface="Constantia"/>
                <a:cs typeface="Constantia"/>
              </a:rPr>
              <a:t>v</a:t>
            </a:r>
            <a:r>
              <a:rPr sz="2600" dirty="0">
                <a:latin typeface="Constantia"/>
                <a:cs typeface="Constantia"/>
              </a:rPr>
              <a:t>alid</a:t>
            </a:r>
            <a:r>
              <a:rPr sz="2600" spc="-1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bill</a:t>
            </a:r>
            <a:r>
              <a:rPr sz="2600" dirty="0">
                <a:latin typeface="Constantia"/>
                <a:cs typeface="Constantia"/>
              </a:rPr>
              <a:t>s</a:t>
            </a:r>
            <a:r>
              <a:rPr sz="2600" spc="-14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</a:t>
            </a:r>
            <a:r>
              <a:rPr sz="2600" spc="-10" dirty="0">
                <a:latin typeface="Constantia"/>
                <a:cs typeface="Constantia"/>
              </a:rPr>
              <a:t>n</a:t>
            </a:r>
            <a:r>
              <a:rPr sz="2600" spc="-25" dirty="0">
                <a:latin typeface="Constantia"/>
                <a:cs typeface="Constantia"/>
              </a:rPr>
              <a:t>l</a:t>
            </a:r>
            <a:r>
              <a:rPr sz="2600" dirty="0">
                <a:latin typeface="Constantia"/>
                <a:cs typeface="Constantia"/>
              </a:rPr>
              <a:t>y</a:t>
            </a:r>
          </a:p>
          <a:p>
            <a:pPr marL="286385" marR="5080" indent="-274320">
              <a:lnSpc>
                <a:spcPts val="2810"/>
              </a:lnSpc>
              <a:spcBef>
                <a:spcPts val="66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368935" algn="l"/>
                <a:tab pos="369570" algn="l"/>
                <a:tab pos="3220085" algn="l"/>
              </a:tabLst>
            </a:pPr>
            <a:r>
              <a:rPr dirty="0"/>
              <a:t>	</a:t>
            </a:r>
            <a:r>
              <a:rPr sz="2600" spc="-10" dirty="0">
                <a:latin typeface="Constantia"/>
                <a:cs typeface="Constantia"/>
              </a:rPr>
              <a:t>Control</a:t>
            </a:r>
            <a:r>
              <a:rPr sz="2600" spc="-9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on</a:t>
            </a:r>
            <a:r>
              <a:rPr sz="2600" spc="-35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Price</a:t>
            </a:r>
            <a:r>
              <a:rPr sz="2600" spc="-12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of	Drug</a:t>
            </a:r>
            <a:r>
              <a:rPr sz="2600" spc="-3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(Drugs</a:t>
            </a:r>
            <a:r>
              <a:rPr sz="2600" spc="-7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Price</a:t>
            </a:r>
            <a:r>
              <a:rPr sz="2600" spc="-7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Control</a:t>
            </a:r>
            <a:r>
              <a:rPr sz="2600" spc="-4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Order’ </a:t>
            </a:r>
            <a:r>
              <a:rPr sz="2600" spc="-63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2013)</a:t>
            </a:r>
            <a:endParaRPr sz="2600" dirty="0">
              <a:latin typeface="Constantia"/>
              <a:cs typeface="Constantia"/>
            </a:endParaRPr>
          </a:p>
          <a:p>
            <a:pPr marL="286385" marR="1617980" indent="-274320">
              <a:lnSpc>
                <a:spcPts val="281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dirty="0">
                <a:latin typeface="Constantia"/>
                <a:cs typeface="Constantia"/>
              </a:rPr>
              <a:t>Drugs</a:t>
            </a:r>
            <a:r>
              <a:rPr sz="2600" spc="-13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and</a:t>
            </a:r>
            <a:r>
              <a:rPr sz="2600" spc="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Magic</a:t>
            </a:r>
            <a:r>
              <a:rPr sz="2600" spc="-5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Remedies</a:t>
            </a:r>
            <a:r>
              <a:rPr sz="2600" spc="-6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(Objectionable </a:t>
            </a:r>
            <a:r>
              <a:rPr sz="2600" spc="-63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Advertisements)</a:t>
            </a:r>
            <a:r>
              <a:rPr sz="2600" spc="-8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Act’</a:t>
            </a:r>
            <a:r>
              <a:rPr sz="2600" spc="-1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1954</a:t>
            </a:r>
            <a:endParaRPr sz="2600" dirty="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23"/>
              <a:ext cx="9143999" cy="10287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01357" y="0"/>
              <a:ext cx="4742641" cy="59994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9088207" cy="102057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828" y="52323"/>
              <a:ext cx="9145590" cy="901826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810257" y="958342"/>
            <a:ext cx="56045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i="1" spc="-15" dirty="0">
                <a:latin typeface="Calibri"/>
                <a:cs typeface="Calibri"/>
              </a:rPr>
              <a:t>B)Food</a:t>
            </a:r>
            <a:r>
              <a:rPr sz="2800" i="1" spc="10" dirty="0">
                <a:latin typeface="Calibri"/>
                <a:cs typeface="Calibri"/>
              </a:rPr>
              <a:t> </a:t>
            </a:r>
            <a:r>
              <a:rPr sz="2800" i="1" spc="-5" dirty="0">
                <a:latin typeface="Calibri"/>
                <a:cs typeface="Calibri"/>
              </a:rPr>
              <a:t>and Drug Control</a:t>
            </a:r>
            <a:r>
              <a:rPr sz="2800" i="1" dirty="0">
                <a:latin typeface="Calibri"/>
                <a:cs typeface="Calibri"/>
              </a:rPr>
              <a:t> </a:t>
            </a:r>
            <a:r>
              <a:rPr sz="2800" i="1" spc="-10" dirty="0">
                <a:latin typeface="Calibri"/>
                <a:cs typeface="Calibri"/>
              </a:rPr>
              <a:t>Laboratories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5940" y="1883105"/>
            <a:ext cx="8001000" cy="3391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spc="-30" dirty="0">
                <a:latin typeface="Constantia"/>
                <a:cs typeface="Constantia"/>
              </a:rPr>
              <a:t>Food</a:t>
            </a:r>
            <a:r>
              <a:rPr sz="2400" b="1" i="1" spc="-20" dirty="0">
                <a:latin typeface="Constantia"/>
                <a:cs typeface="Constantia"/>
              </a:rPr>
              <a:t> </a:t>
            </a:r>
            <a:r>
              <a:rPr sz="2400" b="1" i="1" spc="5" dirty="0">
                <a:latin typeface="Constantia"/>
                <a:cs typeface="Constantia"/>
              </a:rPr>
              <a:t>Lab</a:t>
            </a:r>
            <a:endParaRPr sz="24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5"/>
              </a:spcBef>
              <a:buClr>
                <a:srgbClr val="0AD0D9"/>
              </a:buClr>
              <a:buSzPct val="93750"/>
              <a:buFont typeface="Wingdings"/>
              <a:buChar char=""/>
              <a:tabLst>
                <a:tab pos="286385" algn="l"/>
                <a:tab pos="287020" algn="l"/>
              </a:tabLst>
            </a:pPr>
            <a:r>
              <a:rPr sz="2400" spc="-70" dirty="0">
                <a:latin typeface="Constantia"/>
                <a:cs typeface="Constantia"/>
              </a:rPr>
              <a:t>PFA</a:t>
            </a:r>
            <a:r>
              <a:rPr sz="2400" spc="-3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is</a:t>
            </a:r>
            <a:r>
              <a:rPr sz="2400" spc="-6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Central</a:t>
            </a:r>
            <a:r>
              <a:rPr sz="2400" spc="-4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Act</a:t>
            </a:r>
            <a:r>
              <a:rPr sz="2400" spc="-6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, </a:t>
            </a:r>
            <a:r>
              <a:rPr sz="2400" spc="-10" dirty="0">
                <a:latin typeface="Constantia"/>
                <a:cs typeface="Constantia"/>
              </a:rPr>
              <a:t>State</a:t>
            </a:r>
            <a:r>
              <a:rPr sz="2400" spc="-65" dirty="0">
                <a:latin typeface="Constantia"/>
                <a:cs typeface="Constantia"/>
              </a:rPr>
              <a:t> </a:t>
            </a:r>
            <a:r>
              <a:rPr sz="2400" spc="-35" dirty="0">
                <a:latin typeface="Constantia"/>
                <a:cs typeface="Constantia"/>
              </a:rPr>
              <a:t>FDA</a:t>
            </a:r>
            <a:r>
              <a:rPr sz="2400" spc="-105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enforces</a:t>
            </a:r>
            <a:r>
              <a:rPr sz="2400" spc="-8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since</a:t>
            </a:r>
            <a:r>
              <a:rPr sz="2400" spc="-6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1970.</a:t>
            </a:r>
            <a:endParaRPr sz="2400">
              <a:latin typeface="Constantia"/>
              <a:cs typeface="Constantia"/>
            </a:endParaRPr>
          </a:p>
          <a:p>
            <a:pPr marL="286385" marR="75565" indent="-274320">
              <a:lnSpc>
                <a:spcPts val="2300"/>
              </a:lnSpc>
              <a:spcBef>
                <a:spcPts val="560"/>
              </a:spcBef>
              <a:buClr>
                <a:srgbClr val="0AD0D9"/>
              </a:buClr>
              <a:buSzPct val="93750"/>
              <a:buFont typeface="Wingdings"/>
              <a:buChar char=""/>
              <a:tabLst>
                <a:tab pos="286385" algn="l"/>
                <a:tab pos="287020" algn="l"/>
                <a:tab pos="7541895" algn="l"/>
              </a:tabLst>
            </a:pPr>
            <a:r>
              <a:rPr sz="2400" spc="-5" dirty="0">
                <a:latin typeface="Constantia"/>
                <a:cs typeface="Constantia"/>
              </a:rPr>
              <a:t>Th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spc="-10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samples</a:t>
            </a:r>
            <a:r>
              <a:rPr sz="2400" spc="-11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a</a:t>
            </a:r>
            <a:r>
              <a:rPr sz="2400" spc="-35" dirty="0">
                <a:latin typeface="Constantia"/>
                <a:cs typeface="Constantia"/>
              </a:rPr>
              <a:t>r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spc="-12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d</a:t>
            </a:r>
            <a:r>
              <a:rPr sz="2400" spc="-40" dirty="0">
                <a:latin typeface="Constantia"/>
                <a:cs typeface="Constantia"/>
              </a:rPr>
              <a:t>r</a:t>
            </a:r>
            <a:r>
              <a:rPr sz="2400" spc="-50" dirty="0">
                <a:latin typeface="Constantia"/>
                <a:cs typeface="Constantia"/>
              </a:rPr>
              <a:t>a</a:t>
            </a:r>
            <a:r>
              <a:rPr sz="2400" dirty="0">
                <a:latin typeface="Constantia"/>
                <a:cs typeface="Constantia"/>
              </a:rPr>
              <a:t>wn</a:t>
            </a:r>
            <a:r>
              <a:rPr sz="2400" spc="-40" dirty="0">
                <a:latin typeface="Constantia"/>
                <a:cs typeface="Constantia"/>
              </a:rPr>
              <a:t> </a:t>
            </a:r>
            <a:r>
              <a:rPr sz="2400" spc="-30" dirty="0">
                <a:latin typeface="Constantia"/>
                <a:cs typeface="Constantia"/>
              </a:rPr>
              <a:t>b</a:t>
            </a:r>
            <a:r>
              <a:rPr sz="2400" dirty="0">
                <a:latin typeface="Constantia"/>
                <a:cs typeface="Constantia"/>
              </a:rPr>
              <a:t>y</a:t>
            </a:r>
            <a:r>
              <a:rPr sz="2400" spc="-8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th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spc="-70" dirty="0">
                <a:latin typeface="Constantia"/>
                <a:cs typeface="Constantia"/>
              </a:rPr>
              <a:t> </a:t>
            </a:r>
            <a:r>
              <a:rPr sz="2400" spc="-85" dirty="0">
                <a:latin typeface="Constantia"/>
                <a:cs typeface="Constantia"/>
              </a:rPr>
              <a:t>F</a:t>
            </a:r>
            <a:r>
              <a:rPr sz="2400" dirty="0">
                <a:latin typeface="Constantia"/>
                <a:cs typeface="Constantia"/>
              </a:rPr>
              <a:t>ood</a:t>
            </a:r>
            <a:r>
              <a:rPr sz="2400" spc="1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inspec</a:t>
            </a:r>
            <a:r>
              <a:rPr sz="2400" spc="-35" dirty="0">
                <a:latin typeface="Constantia"/>
                <a:cs typeface="Constantia"/>
              </a:rPr>
              <a:t>t</a:t>
            </a:r>
            <a:r>
              <a:rPr sz="2400" dirty="0">
                <a:latin typeface="Constantia"/>
                <a:cs typeface="Constantia"/>
              </a:rPr>
              <a:t>ors</a:t>
            </a:r>
            <a:r>
              <a:rPr sz="2400" spc="-9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a</a:t>
            </a:r>
            <a:r>
              <a:rPr sz="2400" spc="-35" dirty="0">
                <a:latin typeface="Constantia"/>
                <a:cs typeface="Constantia"/>
              </a:rPr>
              <a:t>r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spc="-11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sent	</a:t>
            </a:r>
            <a:r>
              <a:rPr sz="2400" spc="-15" dirty="0">
                <a:latin typeface="Constantia"/>
                <a:cs typeface="Constantia"/>
              </a:rPr>
              <a:t>f</a:t>
            </a:r>
            <a:r>
              <a:rPr sz="2400" dirty="0">
                <a:latin typeface="Constantia"/>
                <a:cs typeface="Constantia"/>
              </a:rPr>
              <a:t>or  </a:t>
            </a:r>
            <a:r>
              <a:rPr sz="2400" spc="-10" dirty="0">
                <a:latin typeface="Constantia"/>
                <a:cs typeface="Constantia"/>
              </a:rPr>
              <a:t>analysis</a:t>
            </a:r>
            <a:r>
              <a:rPr sz="2400" spc="-75" dirty="0">
                <a:latin typeface="Constantia"/>
                <a:cs typeface="Constantia"/>
              </a:rPr>
              <a:t> </a:t>
            </a:r>
            <a:r>
              <a:rPr sz="2400" spc="-20" dirty="0">
                <a:latin typeface="Constantia"/>
                <a:cs typeface="Constantia"/>
              </a:rPr>
              <a:t>to</a:t>
            </a:r>
            <a:r>
              <a:rPr sz="2400" spc="-5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Public</a:t>
            </a:r>
            <a:r>
              <a:rPr sz="2400" spc="-5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Health</a:t>
            </a:r>
            <a:r>
              <a:rPr sz="2400" spc="-35" dirty="0">
                <a:latin typeface="Constantia"/>
                <a:cs typeface="Constantia"/>
              </a:rPr>
              <a:t> </a:t>
            </a:r>
            <a:r>
              <a:rPr sz="2400" spc="10" dirty="0">
                <a:latin typeface="Constantia"/>
                <a:cs typeface="Constantia"/>
              </a:rPr>
              <a:t>Lab</a:t>
            </a:r>
            <a:endParaRPr sz="2400">
              <a:latin typeface="Constantia"/>
              <a:cs typeface="Constantia"/>
            </a:endParaRPr>
          </a:p>
          <a:p>
            <a:pPr marL="287020" indent="-274320">
              <a:lnSpc>
                <a:spcPts val="2595"/>
              </a:lnSpc>
              <a:spcBef>
                <a:spcPts val="25"/>
              </a:spcBef>
              <a:buClr>
                <a:srgbClr val="0AD0D9"/>
              </a:buClr>
              <a:buSzPct val="93750"/>
              <a:buFont typeface="Wingdings"/>
              <a:buChar char=""/>
              <a:tabLst>
                <a:tab pos="286385" algn="l"/>
                <a:tab pos="287020" algn="l"/>
              </a:tabLst>
            </a:pPr>
            <a:r>
              <a:rPr sz="2400" spc="-10" dirty="0">
                <a:latin typeface="Constantia"/>
                <a:cs typeface="Constantia"/>
              </a:rPr>
              <a:t>There</a:t>
            </a:r>
            <a:r>
              <a:rPr sz="2400" spc="-120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are</a:t>
            </a:r>
            <a:r>
              <a:rPr sz="2400" spc="-110" dirty="0">
                <a:latin typeface="Constantia"/>
                <a:cs typeface="Constantia"/>
              </a:rPr>
              <a:t> </a:t>
            </a:r>
            <a:r>
              <a:rPr sz="2400" spc="-90" dirty="0">
                <a:latin typeface="Constantia"/>
                <a:cs typeface="Constantia"/>
              </a:rPr>
              <a:t>Two</a:t>
            </a:r>
            <a:r>
              <a:rPr sz="2400" spc="-55" dirty="0">
                <a:latin typeface="Constantia"/>
                <a:cs typeface="Constantia"/>
              </a:rPr>
              <a:t> </a:t>
            </a:r>
            <a:r>
              <a:rPr sz="2400" spc="5" dirty="0">
                <a:latin typeface="Constantia"/>
                <a:cs typeface="Constantia"/>
              </a:rPr>
              <a:t>Labs</a:t>
            </a:r>
            <a:r>
              <a:rPr sz="2400" spc="-6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under</a:t>
            </a:r>
            <a:r>
              <a:rPr sz="2400" spc="-140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control</a:t>
            </a:r>
            <a:r>
              <a:rPr sz="2400" spc="-3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of</a:t>
            </a:r>
            <a:r>
              <a:rPr sz="2400" spc="-5" dirty="0">
                <a:latin typeface="Constantia"/>
                <a:cs typeface="Constantia"/>
              </a:rPr>
              <a:t> </a:t>
            </a:r>
            <a:r>
              <a:rPr sz="2400" spc="-25" dirty="0">
                <a:latin typeface="Constantia"/>
                <a:cs typeface="Constantia"/>
              </a:rPr>
              <a:t>commissioner,</a:t>
            </a:r>
            <a:r>
              <a:rPr sz="2400" dirty="0">
                <a:latin typeface="Constantia"/>
                <a:cs typeface="Constantia"/>
              </a:rPr>
              <a:t> </a:t>
            </a:r>
            <a:r>
              <a:rPr sz="2400" spc="-30" dirty="0">
                <a:latin typeface="Constantia"/>
                <a:cs typeface="Constantia"/>
              </a:rPr>
              <a:t>FDA</a:t>
            </a:r>
            <a:r>
              <a:rPr sz="2400" spc="-10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at</a:t>
            </a:r>
            <a:endParaRPr sz="2400">
              <a:latin typeface="Constantia"/>
              <a:cs typeface="Constantia"/>
            </a:endParaRPr>
          </a:p>
          <a:p>
            <a:pPr marL="286385">
              <a:lnSpc>
                <a:spcPts val="2595"/>
              </a:lnSpc>
            </a:pPr>
            <a:r>
              <a:rPr sz="2400" spc="-15" dirty="0">
                <a:latin typeface="Constantia"/>
                <a:cs typeface="Constantia"/>
              </a:rPr>
              <a:t>Mumbai</a:t>
            </a:r>
            <a:r>
              <a:rPr sz="2400" spc="-3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&amp;</a:t>
            </a:r>
            <a:r>
              <a:rPr sz="2400" spc="-4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Aurangabad.</a:t>
            </a:r>
            <a:endParaRPr sz="24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latin typeface="Constantia"/>
                <a:cs typeface="Constantia"/>
              </a:rPr>
              <a:t>Drug</a:t>
            </a:r>
            <a:r>
              <a:rPr sz="2400" b="1" spc="-40" dirty="0">
                <a:latin typeface="Constantia"/>
                <a:cs typeface="Constantia"/>
              </a:rPr>
              <a:t> </a:t>
            </a:r>
            <a:r>
              <a:rPr sz="2400" b="1" spc="10" dirty="0">
                <a:latin typeface="Constantia"/>
                <a:cs typeface="Constantia"/>
              </a:rPr>
              <a:t>Lab</a:t>
            </a:r>
            <a:endParaRPr sz="2400">
              <a:latin typeface="Constantia"/>
              <a:cs typeface="Constantia"/>
            </a:endParaRPr>
          </a:p>
          <a:p>
            <a:pPr marL="286385" marR="5080" indent="-274320">
              <a:lnSpc>
                <a:spcPts val="2300"/>
              </a:lnSpc>
              <a:spcBef>
                <a:spcPts val="560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362585" algn="l"/>
                <a:tab pos="363220" algn="l"/>
                <a:tab pos="7428865" algn="l"/>
              </a:tabLst>
            </a:pPr>
            <a:r>
              <a:rPr dirty="0"/>
              <a:t>	</a:t>
            </a:r>
            <a:r>
              <a:rPr sz="2400" spc="-30" dirty="0">
                <a:latin typeface="Constantia"/>
                <a:cs typeface="Constantia"/>
              </a:rPr>
              <a:t>For </a:t>
            </a:r>
            <a:r>
              <a:rPr sz="2400" spc="-2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testing</a:t>
            </a:r>
            <a:r>
              <a:rPr sz="2400" spc="-5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of</a:t>
            </a:r>
            <a:r>
              <a:rPr sz="2400" spc="6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D&amp;C</a:t>
            </a:r>
            <a:r>
              <a:rPr sz="2400" spc="-7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as</a:t>
            </a:r>
            <a:r>
              <a:rPr sz="2400" spc="-9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stated</a:t>
            </a:r>
            <a:r>
              <a:rPr sz="2400" spc="-3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under</a:t>
            </a:r>
            <a:r>
              <a:rPr sz="2400" spc="-11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section</a:t>
            </a:r>
            <a:r>
              <a:rPr sz="2400" spc="-2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20</a:t>
            </a:r>
            <a:r>
              <a:rPr sz="2400" spc="-6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and</a:t>
            </a:r>
            <a:r>
              <a:rPr sz="2400" spc="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33f	</a:t>
            </a:r>
            <a:r>
              <a:rPr sz="2400" dirty="0">
                <a:latin typeface="Constantia"/>
                <a:cs typeface="Constantia"/>
              </a:rPr>
              <a:t>of </a:t>
            </a:r>
            <a:r>
              <a:rPr sz="2400" spc="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D&amp;C</a:t>
            </a:r>
            <a:r>
              <a:rPr sz="2400" spc="-6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Act</a:t>
            </a:r>
            <a:r>
              <a:rPr sz="2400" spc="-6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1940</a:t>
            </a:r>
            <a:r>
              <a:rPr sz="2400" spc="-8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and</a:t>
            </a:r>
            <a:r>
              <a:rPr sz="2400" spc="-3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rules</a:t>
            </a:r>
            <a:r>
              <a:rPr sz="2400" spc="-7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there</a:t>
            </a:r>
            <a:r>
              <a:rPr sz="2400" spc="-114" dirty="0">
                <a:latin typeface="Constantia"/>
                <a:cs typeface="Constantia"/>
              </a:rPr>
              <a:t> </a:t>
            </a:r>
            <a:r>
              <a:rPr sz="2400" spc="-35" dirty="0">
                <a:latin typeface="Constantia"/>
                <a:cs typeface="Constantia"/>
              </a:rPr>
              <a:t>under,</a:t>
            </a:r>
            <a:r>
              <a:rPr sz="2400" spc="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Maharashtra</a:t>
            </a:r>
            <a:r>
              <a:rPr sz="2400" spc="-14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state</a:t>
            </a:r>
            <a:r>
              <a:rPr sz="2400" spc="-6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has </a:t>
            </a:r>
            <a:r>
              <a:rPr sz="2400" spc="-59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established</a:t>
            </a:r>
            <a:r>
              <a:rPr sz="2400" spc="-1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Drug </a:t>
            </a:r>
            <a:r>
              <a:rPr sz="2400" spc="-10" dirty="0">
                <a:latin typeface="Constantia"/>
                <a:cs typeface="Constantia"/>
              </a:rPr>
              <a:t>Control</a:t>
            </a:r>
            <a:r>
              <a:rPr sz="2400" dirty="0">
                <a:latin typeface="Constantia"/>
                <a:cs typeface="Constantia"/>
              </a:rPr>
              <a:t> </a:t>
            </a:r>
            <a:r>
              <a:rPr sz="2400" spc="10" dirty="0">
                <a:latin typeface="Constantia"/>
                <a:cs typeface="Constantia"/>
              </a:rPr>
              <a:t>Lab</a:t>
            </a:r>
            <a:r>
              <a:rPr sz="2400" spc="-12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at</a:t>
            </a:r>
            <a:r>
              <a:rPr sz="2400" spc="-60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Mumbai</a:t>
            </a:r>
            <a:endParaRPr sz="24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-76200"/>
            <a:ext cx="9145905" cy="6858000"/>
            <a:chOff x="-828" y="0"/>
            <a:chExt cx="914590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23"/>
              <a:ext cx="9143999" cy="10287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01357" y="0"/>
              <a:ext cx="4742641" cy="59994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9088207" cy="102057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828" y="52323"/>
              <a:ext cx="9145590" cy="901826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143000" y="714112"/>
            <a:ext cx="662940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i="1" spc="-5" dirty="0">
                <a:latin typeface="Calibri"/>
                <a:cs typeface="Calibri"/>
              </a:rPr>
              <a:t>Drug</a:t>
            </a:r>
            <a:r>
              <a:rPr b="1" i="1" spc="-30" dirty="0">
                <a:latin typeface="Calibri"/>
                <a:cs typeface="Calibri"/>
              </a:rPr>
              <a:t> </a:t>
            </a:r>
            <a:r>
              <a:rPr b="1" i="1" spc="-15" dirty="0">
                <a:latin typeface="Calibri"/>
                <a:cs typeface="Calibri"/>
              </a:rPr>
              <a:t>Regulatory</a:t>
            </a:r>
            <a:r>
              <a:rPr b="1" i="1" spc="-25" dirty="0">
                <a:latin typeface="Calibri"/>
                <a:cs typeface="Calibri"/>
              </a:rPr>
              <a:t> </a:t>
            </a:r>
            <a:r>
              <a:rPr b="1" i="1" spc="-5" dirty="0">
                <a:latin typeface="Calibri"/>
                <a:cs typeface="Calibri"/>
              </a:rPr>
              <a:t>Authority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35940" y="1907489"/>
            <a:ext cx="7985125" cy="4148454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92405" marR="5080" indent="-192405">
              <a:lnSpc>
                <a:spcPct val="90000"/>
              </a:lnSpc>
              <a:spcBef>
                <a:spcPts val="415"/>
              </a:spcBef>
              <a:buChar char="•"/>
              <a:tabLst>
                <a:tab pos="192405" algn="l"/>
              </a:tabLst>
            </a:pPr>
            <a:r>
              <a:rPr sz="2600" dirty="0">
                <a:latin typeface="Constantia"/>
                <a:cs typeface="Constantia"/>
              </a:rPr>
              <a:t>The</a:t>
            </a:r>
            <a:r>
              <a:rPr sz="2600" spc="-13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drug</a:t>
            </a:r>
            <a:r>
              <a:rPr sz="2600" spc="-5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regulatory</a:t>
            </a:r>
            <a:r>
              <a:rPr sz="2600" spc="-15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authority</a:t>
            </a:r>
            <a:r>
              <a:rPr sz="2600" spc="-9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(DRA)</a:t>
            </a:r>
            <a:r>
              <a:rPr sz="2600" spc="-1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is</a:t>
            </a:r>
            <a:r>
              <a:rPr sz="2600" spc="-8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the</a:t>
            </a:r>
            <a:r>
              <a:rPr sz="2600" spc="-13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agency</a:t>
            </a:r>
            <a:r>
              <a:rPr sz="2600" spc="-8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that </a:t>
            </a:r>
            <a:r>
              <a:rPr sz="2600" spc="-635" dirty="0">
                <a:latin typeface="Constantia"/>
                <a:cs typeface="Constantia"/>
              </a:rPr>
              <a:t> </a:t>
            </a:r>
            <a:r>
              <a:rPr sz="2600" b="1" spc="-5" dirty="0">
                <a:latin typeface="Constantia"/>
                <a:cs typeface="Constantia"/>
              </a:rPr>
              <a:t>de</a:t>
            </a:r>
            <a:r>
              <a:rPr sz="2600" b="1" spc="-60" dirty="0">
                <a:latin typeface="Constantia"/>
                <a:cs typeface="Constantia"/>
              </a:rPr>
              <a:t>v</a:t>
            </a:r>
            <a:r>
              <a:rPr sz="2600" b="1" dirty="0">
                <a:latin typeface="Constantia"/>
                <a:cs typeface="Constantia"/>
              </a:rPr>
              <a:t>elo</a:t>
            </a:r>
            <a:r>
              <a:rPr sz="2600" b="1" spc="-15" dirty="0">
                <a:latin typeface="Constantia"/>
                <a:cs typeface="Constantia"/>
              </a:rPr>
              <a:t>p</a:t>
            </a:r>
            <a:r>
              <a:rPr sz="2600" b="1" dirty="0">
                <a:latin typeface="Constantia"/>
                <a:cs typeface="Constantia"/>
              </a:rPr>
              <a:t>s</a:t>
            </a:r>
            <a:r>
              <a:rPr sz="2600" b="1" spc="-150" dirty="0">
                <a:latin typeface="Constantia"/>
                <a:cs typeface="Constantia"/>
              </a:rPr>
              <a:t> </a:t>
            </a:r>
            <a:r>
              <a:rPr sz="2600" b="1" dirty="0">
                <a:latin typeface="Constantia"/>
                <a:cs typeface="Constantia"/>
              </a:rPr>
              <a:t>and</a:t>
            </a:r>
            <a:r>
              <a:rPr sz="2600" b="1" spc="-10" dirty="0">
                <a:latin typeface="Constantia"/>
                <a:cs typeface="Constantia"/>
              </a:rPr>
              <a:t> </a:t>
            </a:r>
            <a:r>
              <a:rPr sz="2600" b="1" spc="-5" dirty="0">
                <a:latin typeface="Constantia"/>
                <a:cs typeface="Constantia"/>
              </a:rPr>
              <a:t>im</a:t>
            </a:r>
            <a:r>
              <a:rPr sz="2600" b="1" spc="-10" dirty="0">
                <a:latin typeface="Constantia"/>
                <a:cs typeface="Constantia"/>
              </a:rPr>
              <a:t>p</a:t>
            </a:r>
            <a:r>
              <a:rPr sz="2600" b="1" dirty="0">
                <a:latin typeface="Constantia"/>
                <a:cs typeface="Constantia"/>
              </a:rPr>
              <a:t>lements</a:t>
            </a:r>
            <a:r>
              <a:rPr sz="2600" b="1" spc="-7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mos</a:t>
            </a:r>
            <a:r>
              <a:rPr sz="2600" dirty="0">
                <a:latin typeface="Constantia"/>
                <a:cs typeface="Constantia"/>
              </a:rPr>
              <a:t>t</a:t>
            </a:r>
            <a:r>
              <a:rPr sz="2600" spc="-16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of</a:t>
            </a:r>
            <a:r>
              <a:rPr sz="2600" spc="2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th</a:t>
            </a:r>
            <a:r>
              <a:rPr sz="2600" dirty="0">
                <a:latin typeface="Constantia"/>
                <a:cs typeface="Constantia"/>
              </a:rPr>
              <a:t>e</a:t>
            </a:r>
            <a:r>
              <a:rPr sz="2600" spc="-70" dirty="0">
                <a:latin typeface="Constantia"/>
                <a:cs typeface="Constantia"/>
              </a:rPr>
              <a:t> </a:t>
            </a:r>
            <a:r>
              <a:rPr sz="2600" dirty="0">
                <a:highlight>
                  <a:srgbClr val="00FFFF"/>
                </a:highlight>
                <a:latin typeface="Constantia"/>
                <a:cs typeface="Constantia"/>
              </a:rPr>
              <a:t>legislati</a:t>
            </a:r>
            <a:r>
              <a:rPr sz="2600" spc="-15" dirty="0">
                <a:highlight>
                  <a:srgbClr val="00FFFF"/>
                </a:highlight>
                <a:latin typeface="Constantia"/>
                <a:cs typeface="Constantia"/>
              </a:rPr>
              <a:t>o</a:t>
            </a:r>
            <a:r>
              <a:rPr sz="2600" dirty="0">
                <a:highlight>
                  <a:srgbClr val="00FFFF"/>
                </a:highlight>
                <a:latin typeface="Constantia"/>
                <a:cs typeface="Constantia"/>
              </a:rPr>
              <a:t>n</a:t>
            </a:r>
            <a:r>
              <a:rPr sz="2600" spc="-120" dirty="0">
                <a:highlight>
                  <a:srgbClr val="00FFFF"/>
                </a:highlight>
                <a:latin typeface="Constantia"/>
                <a:cs typeface="Constantia"/>
              </a:rPr>
              <a:t> </a:t>
            </a:r>
            <a:r>
              <a:rPr sz="2600" dirty="0">
                <a:highlight>
                  <a:srgbClr val="00FFFF"/>
                </a:highlight>
                <a:latin typeface="Constantia"/>
                <a:cs typeface="Constantia"/>
              </a:rPr>
              <a:t>and  </a:t>
            </a:r>
            <a:r>
              <a:rPr sz="2600" spc="-5" dirty="0">
                <a:highlight>
                  <a:srgbClr val="00FFFF"/>
                </a:highlight>
                <a:latin typeface="Constantia"/>
                <a:cs typeface="Constantia"/>
              </a:rPr>
              <a:t>regulations</a:t>
            </a:r>
            <a:r>
              <a:rPr sz="2600" spc="-140" dirty="0">
                <a:highlight>
                  <a:srgbClr val="00FFFF"/>
                </a:highlight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on</a:t>
            </a:r>
            <a:r>
              <a:rPr sz="2600" spc="-10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pharmaceuticals.</a:t>
            </a:r>
            <a:endParaRPr sz="2600" dirty="0">
              <a:latin typeface="Constantia"/>
              <a:cs typeface="Constantia"/>
            </a:endParaRPr>
          </a:p>
          <a:p>
            <a:pPr marL="286385" marR="1035685" indent="-274320">
              <a:lnSpc>
                <a:spcPts val="2810"/>
              </a:lnSpc>
              <a:spcBef>
                <a:spcPts val="665"/>
              </a:spcBef>
              <a:buChar char="•"/>
              <a:tabLst>
                <a:tab pos="280670" algn="l"/>
                <a:tab pos="281305" algn="l"/>
              </a:tabLst>
            </a:pPr>
            <a:r>
              <a:rPr sz="2600" spc="-25" dirty="0">
                <a:latin typeface="Constantia"/>
                <a:cs typeface="Constantia"/>
              </a:rPr>
              <a:t>Its</a:t>
            </a:r>
            <a:r>
              <a:rPr sz="2600" spc="-7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main</a:t>
            </a:r>
            <a:r>
              <a:rPr sz="2600" spc="-7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task</a:t>
            </a:r>
            <a:r>
              <a:rPr sz="2600" spc="-4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is</a:t>
            </a:r>
            <a:r>
              <a:rPr sz="2600" spc="-90" dirty="0">
                <a:latin typeface="Constantia"/>
                <a:cs typeface="Constantia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to</a:t>
            </a:r>
            <a:r>
              <a:rPr sz="2600" spc="-15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ensure</a:t>
            </a:r>
            <a:r>
              <a:rPr sz="2600" spc="-10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the</a:t>
            </a:r>
            <a:r>
              <a:rPr sz="2600" spc="-130" dirty="0">
                <a:latin typeface="Constantia"/>
                <a:cs typeface="Constantia"/>
              </a:rPr>
              <a:t> </a:t>
            </a:r>
            <a:r>
              <a:rPr sz="2600" spc="-35" dirty="0">
                <a:solidFill>
                  <a:srgbClr val="FF0000"/>
                </a:solidFill>
                <a:latin typeface="Constantia"/>
                <a:cs typeface="Constantia"/>
              </a:rPr>
              <a:t>quality,</a:t>
            </a:r>
            <a:r>
              <a:rPr sz="2600" spc="-8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FF0000"/>
                </a:solidFill>
                <a:latin typeface="Constantia"/>
                <a:cs typeface="Constantia"/>
              </a:rPr>
              <a:t>safety</a:t>
            </a:r>
            <a:r>
              <a:rPr sz="2600" spc="-14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600" dirty="0">
                <a:solidFill>
                  <a:srgbClr val="FF0000"/>
                </a:solidFill>
                <a:latin typeface="Constantia"/>
                <a:cs typeface="Constantia"/>
              </a:rPr>
              <a:t>and </a:t>
            </a:r>
            <a:r>
              <a:rPr sz="2600" spc="-63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600" spc="5" dirty="0">
                <a:solidFill>
                  <a:srgbClr val="FF0000"/>
                </a:solidFill>
                <a:latin typeface="Constantia"/>
                <a:cs typeface="Constantia"/>
              </a:rPr>
              <a:t>efficacy </a:t>
            </a:r>
            <a:r>
              <a:rPr sz="2600" dirty="0">
                <a:solidFill>
                  <a:srgbClr val="FF0000"/>
                </a:solidFill>
                <a:latin typeface="Constantia"/>
                <a:cs typeface="Constantia"/>
              </a:rPr>
              <a:t>of </a:t>
            </a:r>
            <a:r>
              <a:rPr sz="2600" spc="-10" dirty="0">
                <a:solidFill>
                  <a:srgbClr val="FF0000"/>
                </a:solidFill>
                <a:latin typeface="Constantia"/>
                <a:cs typeface="Constantia"/>
              </a:rPr>
              <a:t>drugs</a:t>
            </a:r>
            <a:r>
              <a:rPr sz="2600" spc="-10" dirty="0">
                <a:latin typeface="Constantia"/>
                <a:cs typeface="Constantia"/>
              </a:rPr>
              <a:t>, </a:t>
            </a:r>
            <a:r>
              <a:rPr sz="2600" dirty="0">
                <a:latin typeface="Constantia"/>
                <a:cs typeface="Constantia"/>
              </a:rPr>
              <a:t>and </a:t>
            </a:r>
            <a:r>
              <a:rPr sz="2600" spc="-5" dirty="0">
                <a:latin typeface="Constantia"/>
                <a:cs typeface="Constantia"/>
              </a:rPr>
              <a:t>the </a:t>
            </a:r>
            <a:r>
              <a:rPr sz="2600" spc="-10" dirty="0">
                <a:latin typeface="Constantia"/>
                <a:cs typeface="Constantia"/>
              </a:rPr>
              <a:t>accuracy </a:t>
            </a:r>
            <a:r>
              <a:rPr sz="2600" dirty="0">
                <a:latin typeface="Constantia"/>
                <a:cs typeface="Constantia"/>
              </a:rPr>
              <a:t>of </a:t>
            </a:r>
            <a:r>
              <a:rPr sz="2600" spc="-10" dirty="0">
                <a:latin typeface="Constantia"/>
                <a:cs typeface="Constantia"/>
              </a:rPr>
              <a:t>product </a:t>
            </a:r>
            <a:r>
              <a:rPr sz="2600" spc="-5" dirty="0">
                <a:latin typeface="Constantia"/>
                <a:cs typeface="Constantia"/>
              </a:rPr>
              <a:t> information.</a:t>
            </a:r>
            <a:endParaRPr sz="2600" dirty="0">
              <a:latin typeface="Constantia"/>
              <a:cs typeface="Constantia"/>
            </a:endParaRPr>
          </a:p>
          <a:p>
            <a:pPr marL="193040" marR="802640" indent="-193040">
              <a:lnSpc>
                <a:spcPct val="90000"/>
              </a:lnSpc>
              <a:spcBef>
                <a:spcPts val="580"/>
              </a:spcBef>
              <a:buChar char="•"/>
              <a:tabLst>
                <a:tab pos="193040" algn="l"/>
              </a:tabLst>
            </a:pPr>
            <a:r>
              <a:rPr sz="2600" spc="-5" dirty="0">
                <a:latin typeface="Constantia"/>
                <a:cs typeface="Constantia"/>
              </a:rPr>
              <a:t>This </a:t>
            </a:r>
            <a:r>
              <a:rPr sz="2600" spc="-10" dirty="0">
                <a:latin typeface="Constantia"/>
                <a:cs typeface="Constantia"/>
              </a:rPr>
              <a:t>is </a:t>
            </a:r>
            <a:r>
              <a:rPr sz="2600" spc="-5" dirty="0">
                <a:latin typeface="Constantia"/>
                <a:cs typeface="Constantia"/>
              </a:rPr>
              <a:t>done </a:t>
            </a:r>
            <a:r>
              <a:rPr sz="2600" spc="-15" dirty="0">
                <a:latin typeface="Constantia"/>
                <a:cs typeface="Constantia"/>
              </a:rPr>
              <a:t>by </a:t>
            </a:r>
            <a:r>
              <a:rPr sz="2600" spc="-5" dirty="0">
                <a:latin typeface="Constantia"/>
                <a:cs typeface="Constantia"/>
              </a:rPr>
              <a:t>making </a:t>
            </a:r>
            <a:r>
              <a:rPr sz="2600" spc="-10" dirty="0">
                <a:latin typeface="Constantia"/>
                <a:cs typeface="Constantia"/>
              </a:rPr>
              <a:t>certain </a:t>
            </a:r>
            <a:r>
              <a:rPr sz="2600" spc="-5" dirty="0">
                <a:latin typeface="Constantia"/>
                <a:cs typeface="Constantia"/>
              </a:rPr>
              <a:t>rules that the </a:t>
            </a:r>
            <a:r>
              <a:rPr sz="2600" dirty="0">
                <a:latin typeface="Constantia"/>
                <a:cs typeface="Constantia"/>
              </a:rPr>
              <a:t> </a:t>
            </a:r>
            <a:r>
              <a:rPr sz="2600" b="1" spc="-10" dirty="0">
                <a:solidFill>
                  <a:srgbClr val="FF0000"/>
                </a:solidFill>
                <a:latin typeface="Constantia"/>
                <a:cs typeface="Constantia"/>
              </a:rPr>
              <a:t>manufacture, procurement, </a:t>
            </a:r>
            <a:r>
              <a:rPr sz="2600" b="1" spc="-5" dirty="0">
                <a:solidFill>
                  <a:srgbClr val="FF0000"/>
                </a:solidFill>
                <a:latin typeface="Constantia"/>
                <a:cs typeface="Constantia"/>
              </a:rPr>
              <a:t>import, </a:t>
            </a:r>
            <a:r>
              <a:rPr sz="2600" b="1" spc="-10" dirty="0">
                <a:solidFill>
                  <a:srgbClr val="FF0000"/>
                </a:solidFill>
                <a:latin typeface="Constantia"/>
                <a:cs typeface="Constantia"/>
              </a:rPr>
              <a:t>export, </a:t>
            </a:r>
            <a:r>
              <a:rPr sz="2600" b="1" spc="-5" dirty="0">
                <a:solidFill>
                  <a:srgbClr val="FF0000"/>
                </a:solidFill>
                <a:latin typeface="Constantia"/>
                <a:cs typeface="Constantia"/>
              </a:rPr>
              <a:t> distribution,</a:t>
            </a:r>
            <a:r>
              <a:rPr sz="2600" spc="-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highlight>
                  <a:srgbClr val="FF00FF"/>
                </a:highlight>
                <a:latin typeface="Constantia"/>
                <a:cs typeface="Constantia"/>
              </a:rPr>
              <a:t>supply </a:t>
            </a:r>
            <a:r>
              <a:rPr sz="2600" dirty="0">
                <a:highlight>
                  <a:srgbClr val="FF00FF"/>
                </a:highlight>
                <a:latin typeface="Constantia"/>
                <a:cs typeface="Constantia"/>
              </a:rPr>
              <a:t>and sale of </a:t>
            </a:r>
            <a:r>
              <a:rPr sz="2600" spc="-10" dirty="0">
                <a:highlight>
                  <a:srgbClr val="FF00FF"/>
                </a:highlight>
                <a:latin typeface="Constantia"/>
                <a:cs typeface="Constantia"/>
              </a:rPr>
              <a:t>drugs</a:t>
            </a:r>
            <a:r>
              <a:rPr sz="2600" spc="-10" dirty="0">
                <a:latin typeface="Constantia"/>
                <a:cs typeface="Constantia"/>
              </a:rPr>
              <a:t>, product </a:t>
            </a:r>
            <a:r>
              <a:rPr sz="2600" spc="-5" dirty="0">
                <a:latin typeface="Constantia"/>
                <a:cs typeface="Constantia"/>
              </a:rPr>
              <a:t> promotion</a:t>
            </a:r>
            <a:r>
              <a:rPr sz="2600" spc="-14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and</a:t>
            </a:r>
            <a:r>
              <a:rPr sz="2600" spc="-7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advertising,</a:t>
            </a:r>
            <a:r>
              <a:rPr sz="2600" spc="-9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and</a:t>
            </a:r>
            <a:r>
              <a:rPr sz="2600" spc="-8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clinical</a:t>
            </a:r>
            <a:r>
              <a:rPr sz="2600" spc="-4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trials</a:t>
            </a:r>
            <a:r>
              <a:rPr sz="2600" spc="-150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are </a:t>
            </a:r>
            <a:r>
              <a:rPr sz="2600" spc="-63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carr</a:t>
            </a:r>
            <a:r>
              <a:rPr sz="2600" spc="-15" dirty="0">
                <a:latin typeface="Constantia"/>
                <a:cs typeface="Constantia"/>
              </a:rPr>
              <a:t>i</a:t>
            </a:r>
            <a:r>
              <a:rPr sz="2600" dirty="0">
                <a:latin typeface="Constantia"/>
                <a:cs typeface="Constantia"/>
              </a:rPr>
              <a:t>ed</a:t>
            </a:r>
            <a:r>
              <a:rPr sz="2600" spc="-5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out</a:t>
            </a:r>
            <a:r>
              <a:rPr sz="2600" spc="-15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</a:t>
            </a:r>
            <a:r>
              <a:rPr sz="2600" spc="-50" dirty="0">
                <a:latin typeface="Constantia"/>
                <a:cs typeface="Constantia"/>
              </a:rPr>
              <a:t>c</a:t>
            </a:r>
            <a:r>
              <a:rPr sz="2600" spc="-55" dirty="0">
                <a:latin typeface="Constantia"/>
                <a:cs typeface="Constantia"/>
              </a:rPr>
              <a:t>c</a:t>
            </a:r>
            <a:r>
              <a:rPr sz="2600" dirty="0">
                <a:latin typeface="Constantia"/>
                <a:cs typeface="Constantia"/>
              </a:rPr>
              <a:t>o</a:t>
            </a:r>
            <a:r>
              <a:rPr sz="2600" spc="-45" dirty="0">
                <a:latin typeface="Constantia"/>
                <a:cs typeface="Constantia"/>
              </a:rPr>
              <a:t>r</a:t>
            </a:r>
            <a:r>
              <a:rPr sz="2600" spc="-5" dirty="0">
                <a:latin typeface="Constantia"/>
                <a:cs typeface="Constantia"/>
              </a:rPr>
              <a:t>di</a:t>
            </a:r>
            <a:r>
              <a:rPr sz="2600" spc="-10" dirty="0">
                <a:latin typeface="Constantia"/>
                <a:cs typeface="Constantia"/>
              </a:rPr>
              <a:t>n</a:t>
            </a:r>
            <a:r>
              <a:rPr sz="2600" dirty="0">
                <a:latin typeface="Constantia"/>
                <a:cs typeface="Constantia"/>
              </a:rPr>
              <a:t>g</a:t>
            </a:r>
            <a:r>
              <a:rPr sz="2600" spc="-20" dirty="0">
                <a:latin typeface="Constantia"/>
                <a:cs typeface="Constantia"/>
              </a:rPr>
              <a:t> </a:t>
            </a:r>
            <a:r>
              <a:rPr sz="2600" spc="-35" dirty="0">
                <a:latin typeface="Constantia"/>
                <a:cs typeface="Constantia"/>
              </a:rPr>
              <a:t>t</a:t>
            </a:r>
            <a:r>
              <a:rPr sz="2600" dirty="0">
                <a:latin typeface="Constantia"/>
                <a:cs typeface="Constantia"/>
              </a:rPr>
              <a:t>o</a:t>
            </a:r>
            <a:r>
              <a:rPr sz="2600" spc="-14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spec</a:t>
            </a:r>
            <a:r>
              <a:rPr sz="2600" spc="-10" dirty="0">
                <a:latin typeface="Constantia"/>
                <a:cs typeface="Constantia"/>
              </a:rPr>
              <a:t>i</a:t>
            </a:r>
            <a:r>
              <a:rPr sz="2600" spc="55" dirty="0">
                <a:latin typeface="Constantia"/>
                <a:cs typeface="Constantia"/>
              </a:rPr>
              <a:t>f</a:t>
            </a:r>
            <a:r>
              <a:rPr sz="2600" spc="-5" dirty="0">
                <a:latin typeface="Constantia"/>
                <a:cs typeface="Constantia"/>
              </a:rPr>
              <a:t>ie</a:t>
            </a:r>
            <a:r>
              <a:rPr sz="2600" dirty="0">
                <a:latin typeface="Constantia"/>
                <a:cs typeface="Constantia"/>
              </a:rPr>
              <a:t>d</a:t>
            </a:r>
            <a:r>
              <a:rPr sz="2600" spc="-6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standa</a:t>
            </a:r>
            <a:r>
              <a:rPr sz="2600" spc="-40" dirty="0">
                <a:latin typeface="Constantia"/>
                <a:cs typeface="Constantia"/>
              </a:rPr>
              <a:t>r</a:t>
            </a:r>
            <a:r>
              <a:rPr sz="2600" spc="-5" dirty="0">
                <a:latin typeface="Constantia"/>
                <a:cs typeface="Constantia"/>
              </a:rPr>
              <a:t>d</a:t>
            </a:r>
            <a:r>
              <a:rPr sz="2600" spc="-35" dirty="0">
                <a:latin typeface="Constantia"/>
                <a:cs typeface="Constantia"/>
              </a:rPr>
              <a:t>s</a:t>
            </a:r>
            <a:r>
              <a:rPr sz="2600" dirty="0">
                <a:latin typeface="Constantia"/>
                <a:cs typeface="Constantia"/>
              </a:rPr>
              <a:t>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23"/>
              <a:ext cx="9143999" cy="10287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01357" y="0"/>
              <a:ext cx="4742641" cy="59994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9088207" cy="102057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828" y="52323"/>
              <a:ext cx="9145590" cy="901826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85800" y="762000"/>
            <a:ext cx="7924800" cy="55626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5905" cy="6858000"/>
            <a:chOff x="-828" y="0"/>
            <a:chExt cx="914590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23"/>
              <a:ext cx="9143999" cy="10287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01357" y="0"/>
              <a:ext cx="4742641" cy="59994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9088207" cy="102057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828" y="52323"/>
              <a:ext cx="9145590" cy="901826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914400" y="716048"/>
            <a:ext cx="654430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i="1" spc="-10" dirty="0">
                <a:solidFill>
                  <a:srgbClr val="FF0000"/>
                </a:solidFill>
                <a:latin typeface="Calibri"/>
                <a:cs typeface="Calibri"/>
              </a:rPr>
              <a:t>Functions</a:t>
            </a:r>
            <a:r>
              <a:rPr i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i="1" spc="-5" dirty="0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i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i="1" spc="-10" dirty="0">
                <a:solidFill>
                  <a:srgbClr val="FF0000"/>
                </a:solidFill>
                <a:latin typeface="Calibri"/>
                <a:cs typeface="Calibri"/>
              </a:rPr>
              <a:t>Regulatory</a:t>
            </a:r>
            <a:r>
              <a:rPr i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i="1" spc="-5" dirty="0">
                <a:solidFill>
                  <a:srgbClr val="FF0000"/>
                </a:solidFill>
                <a:latin typeface="Calibri"/>
                <a:cs typeface="Calibri"/>
              </a:rPr>
              <a:t>Authority: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idx="1"/>
          </p:nvPr>
        </p:nvSpPr>
        <p:spPr>
          <a:xfrm>
            <a:off x="534288" y="2299111"/>
            <a:ext cx="8072120" cy="40908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0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020" algn="l"/>
                <a:tab pos="1473835" algn="l"/>
                <a:tab pos="3143250" algn="l"/>
                <a:tab pos="4019550" algn="l"/>
                <a:tab pos="5539105" algn="l"/>
                <a:tab pos="6181090" algn="l"/>
              </a:tabLst>
            </a:pPr>
            <a:r>
              <a:rPr sz="2400" b="1" spc="-10" dirty="0"/>
              <a:t>Product	</a:t>
            </a:r>
            <a:r>
              <a:rPr sz="2400" b="1" spc="-5" dirty="0"/>
              <a:t>registration</a:t>
            </a:r>
            <a:r>
              <a:rPr sz="2400" spc="-5" dirty="0"/>
              <a:t>	</a:t>
            </a:r>
            <a:r>
              <a:rPr sz="2400" dirty="0"/>
              <a:t>(</a:t>
            </a:r>
            <a:r>
              <a:rPr sz="2400" i="1" u="sng" dirty="0">
                <a:solidFill>
                  <a:srgbClr val="FF0000"/>
                </a:solidFill>
              </a:rPr>
              <a:t>drug	</a:t>
            </a:r>
            <a:r>
              <a:rPr sz="2400" i="1" u="sng" spc="-5" dirty="0">
                <a:solidFill>
                  <a:srgbClr val="FF0000"/>
                </a:solidFill>
              </a:rPr>
              <a:t>evaluation	and	authorization,</a:t>
            </a:r>
          </a:p>
          <a:p>
            <a:pPr marL="286385">
              <a:lnSpc>
                <a:spcPct val="100000"/>
              </a:lnSpc>
              <a:spcBef>
                <a:spcPts val="5"/>
              </a:spcBef>
            </a:pPr>
            <a:r>
              <a:rPr sz="2400" i="1" u="sng" dirty="0">
                <a:solidFill>
                  <a:srgbClr val="FF0000"/>
                </a:solidFill>
              </a:rPr>
              <a:t>and</a:t>
            </a:r>
            <a:r>
              <a:rPr sz="2400" i="1" u="sng" spc="-5" dirty="0">
                <a:solidFill>
                  <a:srgbClr val="FF0000"/>
                </a:solidFill>
              </a:rPr>
              <a:t> </a:t>
            </a:r>
            <a:r>
              <a:rPr sz="2400" i="1" u="sng" spc="-10" dirty="0">
                <a:solidFill>
                  <a:srgbClr val="FF0000"/>
                </a:solidFill>
              </a:rPr>
              <a:t>monitoring</a:t>
            </a:r>
            <a:r>
              <a:rPr sz="2400" i="1" u="sng" spc="-50" dirty="0">
                <a:solidFill>
                  <a:srgbClr val="FF0000"/>
                </a:solidFill>
              </a:rPr>
              <a:t> </a:t>
            </a:r>
            <a:r>
              <a:rPr sz="2400" i="1" u="sng" dirty="0">
                <a:solidFill>
                  <a:srgbClr val="FF0000"/>
                </a:solidFill>
              </a:rPr>
              <a:t>of</a:t>
            </a:r>
            <a:r>
              <a:rPr sz="2400" i="1" u="sng" spc="-15" dirty="0">
                <a:solidFill>
                  <a:srgbClr val="FF0000"/>
                </a:solidFill>
              </a:rPr>
              <a:t> </a:t>
            </a:r>
            <a:r>
              <a:rPr sz="2400" i="1" u="sng" spc="-5" dirty="0">
                <a:solidFill>
                  <a:srgbClr val="FF0000"/>
                </a:solidFill>
              </a:rPr>
              <a:t>drug</a:t>
            </a:r>
            <a:r>
              <a:rPr sz="2400" i="1" u="sng" spc="-45" dirty="0">
                <a:solidFill>
                  <a:srgbClr val="FF0000"/>
                </a:solidFill>
              </a:rPr>
              <a:t> </a:t>
            </a:r>
            <a:r>
              <a:rPr sz="2400" i="1" u="sng" spc="5" dirty="0">
                <a:solidFill>
                  <a:srgbClr val="FF0000"/>
                </a:solidFill>
              </a:rPr>
              <a:t>efficacy</a:t>
            </a:r>
            <a:r>
              <a:rPr sz="2400" i="1" u="sng" spc="-135" dirty="0">
                <a:solidFill>
                  <a:srgbClr val="FF0000"/>
                </a:solidFill>
              </a:rPr>
              <a:t> </a:t>
            </a:r>
            <a:r>
              <a:rPr sz="2400" i="1" u="sng" dirty="0">
                <a:solidFill>
                  <a:srgbClr val="FF0000"/>
                </a:solidFill>
              </a:rPr>
              <a:t>and</a:t>
            </a:r>
            <a:r>
              <a:rPr sz="2400" i="1" u="sng" spc="-50" dirty="0">
                <a:solidFill>
                  <a:srgbClr val="FF0000"/>
                </a:solidFill>
              </a:rPr>
              <a:t> </a:t>
            </a:r>
            <a:r>
              <a:rPr sz="2400" i="1" u="sng" spc="-40" dirty="0">
                <a:solidFill>
                  <a:srgbClr val="FF0000"/>
                </a:solidFill>
              </a:rPr>
              <a:t>safety</a:t>
            </a:r>
            <a:r>
              <a:rPr lang="en-US" sz="2400" i="1" u="sng" spc="-40" dirty="0"/>
              <a:t>)</a:t>
            </a:r>
            <a:r>
              <a:rPr sz="2400" spc="-40" dirty="0"/>
              <a:t>.</a:t>
            </a:r>
          </a:p>
          <a:p>
            <a:pPr marL="286385" marR="5080" indent="-274320">
              <a:lnSpc>
                <a:spcPct val="100000"/>
              </a:lnSpc>
              <a:spcBef>
                <a:spcPts val="575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362585" algn="l"/>
                <a:tab pos="363220" algn="l"/>
                <a:tab pos="2025650" algn="l"/>
                <a:tab pos="2529205" algn="l"/>
                <a:tab pos="3385820" algn="l"/>
                <a:tab pos="5655310" algn="l"/>
                <a:tab pos="7562215" algn="l"/>
              </a:tabLst>
            </a:pPr>
            <a:r>
              <a:rPr sz="2400" dirty="0"/>
              <a:t>	</a:t>
            </a:r>
            <a:r>
              <a:rPr sz="2400" spc="-10" dirty="0"/>
              <a:t>Regulation	</a:t>
            </a:r>
            <a:r>
              <a:rPr sz="2400" spc="-5" dirty="0"/>
              <a:t>of 	dru</a:t>
            </a:r>
            <a:r>
              <a:rPr sz="2400" dirty="0"/>
              <a:t>g	</a:t>
            </a:r>
            <a:r>
              <a:rPr sz="2400" spc="-5" dirty="0"/>
              <a:t>ma</a:t>
            </a:r>
            <a:r>
              <a:rPr sz="2400" spc="-10" dirty="0"/>
              <a:t>n</a:t>
            </a:r>
            <a:r>
              <a:rPr sz="2400" spc="-5" dirty="0"/>
              <a:t>ufact</a:t>
            </a:r>
            <a:r>
              <a:rPr sz="2400" dirty="0"/>
              <a:t>u</a:t>
            </a:r>
            <a:r>
              <a:rPr sz="2400" spc="-5" dirty="0"/>
              <a:t>r</a:t>
            </a:r>
            <a:r>
              <a:rPr sz="2400" spc="5" dirty="0"/>
              <a:t>i</a:t>
            </a:r>
            <a:r>
              <a:rPr sz="2400" spc="-5" dirty="0"/>
              <a:t>n</a:t>
            </a:r>
            <a:r>
              <a:rPr sz="2400" spc="-40" dirty="0"/>
              <a:t>g</a:t>
            </a:r>
            <a:r>
              <a:rPr sz="2400" dirty="0"/>
              <a:t>,	</a:t>
            </a:r>
            <a:r>
              <a:rPr sz="2400" spc="-5" dirty="0"/>
              <a:t>im</a:t>
            </a:r>
            <a:r>
              <a:rPr sz="2400" spc="-15" dirty="0"/>
              <a:t>p</a:t>
            </a:r>
            <a:r>
              <a:rPr sz="2400" dirty="0"/>
              <a:t>or</a:t>
            </a:r>
            <a:r>
              <a:rPr sz="2400" spc="5" dirty="0"/>
              <a:t>t</a:t>
            </a:r>
            <a:r>
              <a:rPr sz="2400" dirty="0"/>
              <a:t>at</a:t>
            </a:r>
            <a:r>
              <a:rPr sz="2400" spc="5" dirty="0"/>
              <a:t>i</a:t>
            </a:r>
            <a:r>
              <a:rPr sz="2400" dirty="0"/>
              <a:t>o</a:t>
            </a:r>
            <a:r>
              <a:rPr sz="2400" spc="-10" dirty="0"/>
              <a:t>n</a:t>
            </a:r>
            <a:r>
              <a:rPr sz="2400" dirty="0"/>
              <a:t>,	and  </a:t>
            </a:r>
            <a:r>
              <a:rPr sz="2400" spc="-5" dirty="0"/>
              <a:t>distribution</a:t>
            </a:r>
            <a:r>
              <a:rPr lang="en-US" sz="2400" spc="-5" dirty="0"/>
              <a:t>s</a:t>
            </a:r>
            <a:r>
              <a:rPr sz="2400" spc="-5" dirty="0"/>
              <a:t>.</a:t>
            </a:r>
          </a:p>
          <a:p>
            <a:pPr marL="363220" indent="-350520">
              <a:lnSpc>
                <a:spcPct val="100000"/>
              </a:lnSpc>
              <a:spcBef>
                <a:spcPts val="580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362585" algn="l"/>
                <a:tab pos="363220" algn="l"/>
              </a:tabLst>
            </a:pPr>
            <a:r>
              <a:rPr sz="2400" b="1" spc="-10" dirty="0">
                <a:solidFill>
                  <a:srgbClr val="FF0000"/>
                </a:solidFill>
              </a:rPr>
              <a:t>Regulation</a:t>
            </a:r>
            <a:r>
              <a:rPr sz="2400" b="1" spc="-45" dirty="0">
                <a:solidFill>
                  <a:srgbClr val="FF0000"/>
                </a:solidFill>
              </a:rPr>
              <a:t> </a:t>
            </a:r>
            <a:r>
              <a:rPr sz="2400" b="1" dirty="0">
                <a:solidFill>
                  <a:srgbClr val="FF0000"/>
                </a:solidFill>
              </a:rPr>
              <a:t>&amp;</a:t>
            </a:r>
            <a:r>
              <a:rPr sz="2400" b="1" spc="-10" dirty="0">
                <a:solidFill>
                  <a:srgbClr val="FF0000"/>
                </a:solidFill>
              </a:rPr>
              <a:t> </a:t>
            </a:r>
            <a:r>
              <a:rPr sz="2400" b="1" spc="-15" dirty="0">
                <a:solidFill>
                  <a:srgbClr val="FF0000"/>
                </a:solidFill>
              </a:rPr>
              <a:t>Control</a:t>
            </a:r>
            <a:r>
              <a:rPr sz="2400" b="1" spc="-40" dirty="0">
                <a:solidFill>
                  <a:srgbClr val="FF0000"/>
                </a:solidFill>
              </a:rPr>
              <a:t> </a:t>
            </a:r>
            <a:r>
              <a:rPr sz="2400" b="1" spc="-5" dirty="0">
                <a:solidFill>
                  <a:srgbClr val="FF0000"/>
                </a:solidFill>
              </a:rPr>
              <a:t>of drug</a:t>
            </a:r>
            <a:r>
              <a:rPr sz="2400" b="1" spc="-35" dirty="0">
                <a:solidFill>
                  <a:srgbClr val="FF0000"/>
                </a:solidFill>
              </a:rPr>
              <a:t> </a:t>
            </a:r>
            <a:r>
              <a:rPr sz="2400" b="1" spc="-5" dirty="0">
                <a:solidFill>
                  <a:srgbClr val="FF0000"/>
                </a:solidFill>
              </a:rPr>
              <a:t>promotion</a:t>
            </a:r>
            <a:r>
              <a:rPr sz="2400" b="1" spc="-100" dirty="0">
                <a:solidFill>
                  <a:srgbClr val="FF0000"/>
                </a:solidFill>
              </a:rPr>
              <a:t> </a:t>
            </a:r>
            <a:r>
              <a:rPr sz="2400" b="1" dirty="0">
                <a:solidFill>
                  <a:srgbClr val="FF0000"/>
                </a:solidFill>
              </a:rPr>
              <a:t>and</a:t>
            </a:r>
            <a:r>
              <a:rPr sz="2400" b="1" spc="-5" dirty="0">
                <a:solidFill>
                  <a:srgbClr val="FF0000"/>
                </a:solidFill>
              </a:rPr>
              <a:t> information</a:t>
            </a:r>
            <a:r>
              <a:rPr sz="2400" spc="-5" dirty="0"/>
              <a:t>.</a:t>
            </a:r>
          </a:p>
          <a:p>
            <a:pPr marL="358140" indent="-346075">
              <a:lnSpc>
                <a:spcPct val="100000"/>
              </a:lnSpc>
              <a:spcBef>
                <a:spcPts val="575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358140" algn="l"/>
                <a:tab pos="358775" algn="l"/>
              </a:tabLst>
            </a:pPr>
            <a:r>
              <a:rPr sz="2400" spc="-15" dirty="0"/>
              <a:t>Adverse</a:t>
            </a:r>
            <a:r>
              <a:rPr sz="2400" spc="-135" dirty="0"/>
              <a:t> </a:t>
            </a:r>
            <a:r>
              <a:rPr sz="2400" spc="-5" dirty="0"/>
              <a:t>drug</a:t>
            </a:r>
            <a:r>
              <a:rPr sz="2400" spc="-40" dirty="0"/>
              <a:t> </a:t>
            </a:r>
            <a:r>
              <a:rPr sz="2400" spc="-5" dirty="0"/>
              <a:t>reaction</a:t>
            </a:r>
            <a:r>
              <a:rPr sz="2400" spc="-35" dirty="0"/>
              <a:t> </a:t>
            </a:r>
            <a:r>
              <a:rPr sz="2400" dirty="0"/>
              <a:t>(</a:t>
            </a:r>
            <a:r>
              <a:rPr sz="2400" b="1" dirty="0"/>
              <a:t>ADR)</a:t>
            </a:r>
            <a:r>
              <a:rPr sz="2400" b="1" spc="-25" dirty="0"/>
              <a:t> </a:t>
            </a:r>
            <a:r>
              <a:rPr sz="2400" spc="-15" dirty="0"/>
              <a:t>monitoring.</a:t>
            </a:r>
          </a:p>
          <a:p>
            <a:pPr marL="363220" indent="-350520">
              <a:lnSpc>
                <a:spcPct val="100000"/>
              </a:lnSpc>
              <a:spcBef>
                <a:spcPts val="575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362585" algn="l"/>
                <a:tab pos="363220" algn="l"/>
              </a:tabLst>
            </a:pPr>
            <a:r>
              <a:rPr sz="2400" spc="-10" dirty="0"/>
              <a:t>Licensing</a:t>
            </a:r>
            <a:r>
              <a:rPr sz="2400" spc="-60" dirty="0"/>
              <a:t> </a:t>
            </a:r>
            <a:r>
              <a:rPr sz="2400" spc="-5" dirty="0"/>
              <a:t>of</a:t>
            </a:r>
            <a:r>
              <a:rPr sz="2400" spc="20" dirty="0"/>
              <a:t> </a:t>
            </a:r>
            <a:r>
              <a:rPr sz="2400" spc="-10" dirty="0"/>
              <a:t>premises,</a:t>
            </a:r>
            <a:r>
              <a:rPr sz="2400" spc="-50" dirty="0"/>
              <a:t> </a:t>
            </a:r>
            <a:r>
              <a:rPr sz="2400" dirty="0"/>
              <a:t>persons</a:t>
            </a:r>
            <a:r>
              <a:rPr sz="2400" spc="-105" dirty="0"/>
              <a:t> </a:t>
            </a:r>
            <a:r>
              <a:rPr sz="2400" dirty="0"/>
              <a:t>and</a:t>
            </a:r>
            <a:r>
              <a:rPr sz="2400" spc="-35" dirty="0"/>
              <a:t> </a:t>
            </a:r>
            <a:r>
              <a:rPr sz="2400" spc="-15" dirty="0"/>
              <a:t>practices.</a:t>
            </a:r>
          </a:p>
          <a:p>
            <a:pPr marL="363220" indent="-350520">
              <a:lnSpc>
                <a:spcPct val="100000"/>
              </a:lnSpc>
              <a:spcBef>
                <a:spcPts val="575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362585" algn="l"/>
                <a:tab pos="363220" algn="l"/>
                <a:tab pos="1179830" algn="l"/>
                <a:tab pos="1861185" algn="l"/>
                <a:tab pos="2265045" algn="l"/>
                <a:tab pos="3021330" algn="l"/>
                <a:tab pos="4510405" algn="l"/>
                <a:tab pos="4850130" algn="l"/>
                <a:tab pos="5248275" algn="l"/>
                <a:tab pos="6685915" algn="l"/>
                <a:tab pos="7246620" algn="l"/>
              </a:tabLst>
            </a:pPr>
            <a:r>
              <a:rPr sz="2400" spc="-5" dirty="0"/>
              <a:t>Main	</a:t>
            </a:r>
            <a:r>
              <a:rPr sz="2400" spc="-15" dirty="0"/>
              <a:t>goal	</a:t>
            </a:r>
            <a:r>
              <a:rPr sz="2400" spc="-5" dirty="0"/>
              <a:t>of	drug	regulation	</a:t>
            </a:r>
            <a:r>
              <a:rPr sz="2400" dirty="0"/>
              <a:t>is	</a:t>
            </a:r>
            <a:r>
              <a:rPr sz="2400" spc="-20" dirty="0"/>
              <a:t>to	</a:t>
            </a:r>
            <a:r>
              <a:rPr sz="2400" spc="-10" dirty="0"/>
              <a:t>guarantee	</a:t>
            </a:r>
            <a:r>
              <a:rPr sz="2400" spc="-5" dirty="0"/>
              <a:t>the</a:t>
            </a:r>
            <a:r>
              <a:rPr lang="en-US" sz="2400" spc="-5" dirty="0"/>
              <a:t> </a:t>
            </a:r>
            <a:r>
              <a:rPr sz="2400" b="1" spc="-40" dirty="0">
                <a:solidFill>
                  <a:srgbClr val="FF0000"/>
                </a:solidFill>
              </a:rPr>
              <a:t>safety,</a:t>
            </a:r>
          </a:p>
          <a:p>
            <a:pPr marL="286385">
              <a:lnSpc>
                <a:spcPct val="100000"/>
              </a:lnSpc>
              <a:spcBef>
                <a:spcPts val="5"/>
              </a:spcBef>
            </a:pPr>
            <a:r>
              <a:rPr sz="2400" b="1" spc="5" dirty="0">
                <a:solidFill>
                  <a:srgbClr val="FF0000"/>
                </a:solidFill>
              </a:rPr>
              <a:t>efficacy</a:t>
            </a:r>
            <a:r>
              <a:rPr sz="2400" b="1" spc="-135" dirty="0">
                <a:solidFill>
                  <a:srgbClr val="FF0000"/>
                </a:solidFill>
              </a:rPr>
              <a:t> </a:t>
            </a:r>
            <a:r>
              <a:rPr sz="2400" b="1" dirty="0">
                <a:solidFill>
                  <a:srgbClr val="FF0000"/>
                </a:solidFill>
              </a:rPr>
              <a:t>and</a:t>
            </a:r>
            <a:r>
              <a:rPr sz="2400" b="1" spc="-75" dirty="0">
                <a:solidFill>
                  <a:srgbClr val="FF0000"/>
                </a:solidFill>
              </a:rPr>
              <a:t> </a:t>
            </a:r>
            <a:r>
              <a:rPr sz="2400" b="1" spc="-5" dirty="0">
                <a:solidFill>
                  <a:srgbClr val="FF0000"/>
                </a:solidFill>
              </a:rPr>
              <a:t>quality</a:t>
            </a:r>
            <a:r>
              <a:rPr sz="2400" b="1" spc="-140" dirty="0">
                <a:solidFill>
                  <a:srgbClr val="FF0000"/>
                </a:solidFill>
              </a:rPr>
              <a:t> </a:t>
            </a:r>
            <a:r>
              <a:rPr sz="2400" b="1" spc="-5" dirty="0">
                <a:solidFill>
                  <a:srgbClr val="FF0000"/>
                </a:solidFill>
              </a:rPr>
              <a:t>of</a:t>
            </a:r>
            <a:r>
              <a:rPr sz="2400" b="1" spc="-20" dirty="0">
                <a:solidFill>
                  <a:srgbClr val="FF0000"/>
                </a:solidFill>
              </a:rPr>
              <a:t> </a:t>
            </a:r>
            <a:r>
              <a:rPr sz="2400" b="1" spc="-10" dirty="0">
                <a:solidFill>
                  <a:srgbClr val="FF0000"/>
                </a:solidFill>
              </a:rPr>
              <a:t>drugs.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23"/>
              <a:ext cx="9143999" cy="10287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01357" y="0"/>
              <a:ext cx="4742641" cy="59994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9088207" cy="102057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828" y="52323"/>
              <a:ext cx="9145590" cy="901826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908240" y="3072320"/>
            <a:ext cx="1771014" cy="1852295"/>
            <a:chOff x="908240" y="3072320"/>
            <a:chExt cx="1771014" cy="1852295"/>
          </a:xfrm>
        </p:grpSpPr>
        <p:sp>
          <p:nvSpPr>
            <p:cNvPr id="9" name="object 9"/>
            <p:cNvSpPr/>
            <p:nvPr/>
          </p:nvSpPr>
          <p:spPr>
            <a:xfrm>
              <a:off x="921257" y="3085337"/>
              <a:ext cx="1744980" cy="1826260"/>
            </a:xfrm>
            <a:custGeom>
              <a:avLst/>
              <a:gdLst/>
              <a:ahLst/>
              <a:cxnLst/>
              <a:rect l="l" t="t" r="r" b="b"/>
              <a:pathLst>
                <a:path w="1744980" h="1826260">
                  <a:moveTo>
                    <a:pt x="1570481" y="0"/>
                  </a:moveTo>
                  <a:lnTo>
                    <a:pt x="174497" y="0"/>
                  </a:lnTo>
                  <a:lnTo>
                    <a:pt x="128111" y="6231"/>
                  </a:lnTo>
                  <a:lnTo>
                    <a:pt x="86427" y="23819"/>
                  </a:lnTo>
                  <a:lnTo>
                    <a:pt x="51111" y="51101"/>
                  </a:lnTo>
                  <a:lnTo>
                    <a:pt x="23825" y="86416"/>
                  </a:lnTo>
                  <a:lnTo>
                    <a:pt x="6233" y="128102"/>
                  </a:lnTo>
                  <a:lnTo>
                    <a:pt x="0" y="174498"/>
                  </a:lnTo>
                  <a:lnTo>
                    <a:pt x="0" y="1651254"/>
                  </a:lnTo>
                  <a:lnTo>
                    <a:pt x="6233" y="1697649"/>
                  </a:lnTo>
                  <a:lnTo>
                    <a:pt x="23825" y="1739335"/>
                  </a:lnTo>
                  <a:lnTo>
                    <a:pt x="51111" y="1774650"/>
                  </a:lnTo>
                  <a:lnTo>
                    <a:pt x="86427" y="1801932"/>
                  </a:lnTo>
                  <a:lnTo>
                    <a:pt x="128111" y="1819520"/>
                  </a:lnTo>
                  <a:lnTo>
                    <a:pt x="174497" y="1825752"/>
                  </a:lnTo>
                  <a:lnTo>
                    <a:pt x="1570481" y="1825752"/>
                  </a:lnTo>
                  <a:lnTo>
                    <a:pt x="1616877" y="1819520"/>
                  </a:lnTo>
                  <a:lnTo>
                    <a:pt x="1658563" y="1801932"/>
                  </a:lnTo>
                  <a:lnTo>
                    <a:pt x="1693878" y="1774650"/>
                  </a:lnTo>
                  <a:lnTo>
                    <a:pt x="1721160" y="1739335"/>
                  </a:lnTo>
                  <a:lnTo>
                    <a:pt x="1738748" y="1697649"/>
                  </a:lnTo>
                  <a:lnTo>
                    <a:pt x="1744979" y="1651254"/>
                  </a:lnTo>
                  <a:lnTo>
                    <a:pt x="1744979" y="174498"/>
                  </a:lnTo>
                  <a:lnTo>
                    <a:pt x="1738748" y="128102"/>
                  </a:lnTo>
                  <a:lnTo>
                    <a:pt x="1721160" y="86416"/>
                  </a:lnTo>
                  <a:lnTo>
                    <a:pt x="1693878" y="51101"/>
                  </a:lnTo>
                  <a:lnTo>
                    <a:pt x="1658563" y="23819"/>
                  </a:lnTo>
                  <a:lnTo>
                    <a:pt x="1616877" y="6231"/>
                  </a:lnTo>
                  <a:lnTo>
                    <a:pt x="1570481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21257" y="3085337"/>
              <a:ext cx="1744980" cy="1826260"/>
            </a:xfrm>
            <a:custGeom>
              <a:avLst/>
              <a:gdLst/>
              <a:ahLst/>
              <a:cxnLst/>
              <a:rect l="l" t="t" r="r" b="b"/>
              <a:pathLst>
                <a:path w="1744980" h="1826260">
                  <a:moveTo>
                    <a:pt x="0" y="174498"/>
                  </a:moveTo>
                  <a:lnTo>
                    <a:pt x="6233" y="128102"/>
                  </a:lnTo>
                  <a:lnTo>
                    <a:pt x="23825" y="86416"/>
                  </a:lnTo>
                  <a:lnTo>
                    <a:pt x="51111" y="51101"/>
                  </a:lnTo>
                  <a:lnTo>
                    <a:pt x="86427" y="23819"/>
                  </a:lnTo>
                  <a:lnTo>
                    <a:pt x="128111" y="6231"/>
                  </a:lnTo>
                  <a:lnTo>
                    <a:pt x="174497" y="0"/>
                  </a:lnTo>
                  <a:lnTo>
                    <a:pt x="1570481" y="0"/>
                  </a:lnTo>
                  <a:lnTo>
                    <a:pt x="1616877" y="6231"/>
                  </a:lnTo>
                  <a:lnTo>
                    <a:pt x="1658563" y="23819"/>
                  </a:lnTo>
                  <a:lnTo>
                    <a:pt x="1693878" y="51101"/>
                  </a:lnTo>
                  <a:lnTo>
                    <a:pt x="1721160" y="86416"/>
                  </a:lnTo>
                  <a:lnTo>
                    <a:pt x="1738748" y="128102"/>
                  </a:lnTo>
                  <a:lnTo>
                    <a:pt x="1744979" y="174498"/>
                  </a:lnTo>
                  <a:lnTo>
                    <a:pt x="1744979" y="1651254"/>
                  </a:lnTo>
                  <a:lnTo>
                    <a:pt x="1738748" y="1697649"/>
                  </a:lnTo>
                  <a:lnTo>
                    <a:pt x="1721160" y="1739335"/>
                  </a:lnTo>
                  <a:lnTo>
                    <a:pt x="1693878" y="1774650"/>
                  </a:lnTo>
                  <a:lnTo>
                    <a:pt x="1658563" y="1801932"/>
                  </a:lnTo>
                  <a:lnTo>
                    <a:pt x="1616877" y="1819520"/>
                  </a:lnTo>
                  <a:lnTo>
                    <a:pt x="1570481" y="1825752"/>
                  </a:lnTo>
                  <a:lnTo>
                    <a:pt x="174497" y="1825752"/>
                  </a:lnTo>
                  <a:lnTo>
                    <a:pt x="128111" y="1819520"/>
                  </a:lnTo>
                  <a:lnTo>
                    <a:pt x="86427" y="1801932"/>
                  </a:lnTo>
                  <a:lnTo>
                    <a:pt x="51111" y="1774650"/>
                  </a:lnTo>
                  <a:lnTo>
                    <a:pt x="23825" y="1739335"/>
                  </a:lnTo>
                  <a:lnTo>
                    <a:pt x="6233" y="1697649"/>
                  </a:lnTo>
                  <a:lnTo>
                    <a:pt x="0" y="1651254"/>
                  </a:lnTo>
                  <a:lnTo>
                    <a:pt x="0" y="174498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175105" y="3382771"/>
            <a:ext cx="1230630" cy="116967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 algn="ctr">
              <a:lnSpc>
                <a:spcPct val="91700"/>
              </a:lnSpc>
              <a:spcBef>
                <a:spcPts val="300"/>
              </a:spcBef>
            </a:pPr>
            <a:r>
              <a:rPr sz="2000" spc="-5" dirty="0">
                <a:solidFill>
                  <a:srgbClr val="FFFFFF"/>
                </a:solidFill>
                <a:highlight>
                  <a:srgbClr val="FF00FF"/>
                </a:highlight>
                <a:latin typeface="Constantia"/>
                <a:cs typeface="Constantia"/>
              </a:rPr>
              <a:t>Mi</a:t>
            </a:r>
            <a:r>
              <a:rPr sz="2000" spc="-10" dirty="0">
                <a:solidFill>
                  <a:srgbClr val="FFFFFF"/>
                </a:solidFill>
                <a:highlight>
                  <a:srgbClr val="FF00FF"/>
                </a:highlight>
                <a:latin typeface="Constantia"/>
                <a:cs typeface="Constantia"/>
              </a:rPr>
              <a:t>n</a:t>
            </a:r>
            <a:r>
              <a:rPr sz="2000" spc="-5" dirty="0">
                <a:solidFill>
                  <a:srgbClr val="FFFFFF"/>
                </a:solidFill>
                <a:highlight>
                  <a:srgbClr val="FF00FF"/>
                </a:highlight>
                <a:latin typeface="Constantia"/>
                <a:cs typeface="Constantia"/>
              </a:rPr>
              <a:t>ist</a:t>
            </a:r>
            <a:r>
              <a:rPr sz="2000" spc="20" dirty="0">
                <a:solidFill>
                  <a:srgbClr val="FFFFFF"/>
                </a:solidFill>
                <a:highlight>
                  <a:srgbClr val="FF00FF"/>
                </a:highlight>
                <a:latin typeface="Constantia"/>
                <a:cs typeface="Constantia"/>
              </a:rPr>
              <a:t>r</a:t>
            </a:r>
            <a:r>
              <a:rPr sz="2000" dirty="0">
                <a:solidFill>
                  <a:srgbClr val="FFFFFF"/>
                </a:solidFill>
                <a:highlight>
                  <a:srgbClr val="FF00FF"/>
                </a:highlight>
                <a:latin typeface="Constantia"/>
                <a:cs typeface="Constantia"/>
              </a:rPr>
              <a:t>y</a:t>
            </a:r>
            <a:r>
              <a:rPr sz="2000" spc="-100" dirty="0">
                <a:solidFill>
                  <a:srgbClr val="FFFFFF"/>
                </a:solidFill>
                <a:highlight>
                  <a:srgbClr val="FF00FF"/>
                </a:highlight>
                <a:latin typeface="Constantia"/>
                <a:cs typeface="Constantia"/>
              </a:rPr>
              <a:t> </a:t>
            </a:r>
            <a:r>
              <a:rPr sz="2000" dirty="0">
                <a:solidFill>
                  <a:srgbClr val="FFFFFF"/>
                </a:solidFill>
                <a:highlight>
                  <a:srgbClr val="FF00FF"/>
                </a:highlight>
                <a:latin typeface="Constantia"/>
                <a:cs typeface="Constantia"/>
              </a:rPr>
              <a:t>of  </a:t>
            </a:r>
            <a:r>
              <a:rPr sz="2000" spc="-5" dirty="0">
                <a:solidFill>
                  <a:srgbClr val="FFFFFF"/>
                </a:solidFill>
                <a:highlight>
                  <a:srgbClr val="FF00FF"/>
                </a:highlight>
                <a:latin typeface="Constantia"/>
                <a:cs typeface="Constantia"/>
              </a:rPr>
              <a:t>Health </a:t>
            </a:r>
            <a:r>
              <a:rPr sz="2000" dirty="0">
                <a:solidFill>
                  <a:srgbClr val="FFFFFF"/>
                </a:solidFill>
                <a:highlight>
                  <a:srgbClr val="FF00FF"/>
                </a:highlight>
                <a:latin typeface="Constantia"/>
                <a:cs typeface="Constantia"/>
              </a:rPr>
              <a:t>&amp; </a:t>
            </a:r>
            <a:r>
              <a:rPr sz="2000" spc="5" dirty="0">
                <a:solidFill>
                  <a:srgbClr val="FFFFFF"/>
                </a:solidFill>
                <a:highlight>
                  <a:srgbClr val="FF00FF"/>
                </a:highlight>
                <a:latin typeface="Constantia"/>
                <a:cs typeface="Constantia"/>
              </a:rPr>
              <a:t> </a:t>
            </a:r>
            <a:r>
              <a:rPr sz="2000" spc="-20" dirty="0">
                <a:solidFill>
                  <a:srgbClr val="FFFFFF"/>
                </a:solidFill>
                <a:highlight>
                  <a:srgbClr val="FF00FF"/>
                </a:highlight>
                <a:latin typeface="Constantia"/>
                <a:cs typeface="Constantia"/>
              </a:rPr>
              <a:t>Family </a:t>
            </a:r>
            <a:r>
              <a:rPr sz="2000" spc="-15" dirty="0">
                <a:solidFill>
                  <a:srgbClr val="FFFFFF"/>
                </a:solidFill>
                <a:highlight>
                  <a:srgbClr val="FF00FF"/>
                </a:highlight>
                <a:latin typeface="Constantia"/>
                <a:cs typeface="Constantia"/>
              </a:rPr>
              <a:t> </a:t>
            </a:r>
            <a:r>
              <a:rPr sz="2000" spc="-25" dirty="0">
                <a:solidFill>
                  <a:srgbClr val="FFFFFF"/>
                </a:solidFill>
                <a:highlight>
                  <a:srgbClr val="FF00FF"/>
                </a:highlight>
                <a:latin typeface="Constantia"/>
                <a:cs typeface="Constantia"/>
              </a:rPr>
              <a:t>Welfare</a:t>
            </a:r>
            <a:endParaRPr sz="2000" dirty="0">
              <a:highlight>
                <a:srgbClr val="FF00FF"/>
              </a:highlight>
              <a:latin typeface="Constantia"/>
              <a:cs typeface="Constantia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2652648" y="2429192"/>
            <a:ext cx="2468245" cy="1581150"/>
            <a:chOff x="2652648" y="2429192"/>
            <a:chExt cx="2468245" cy="1581150"/>
          </a:xfrm>
        </p:grpSpPr>
        <p:sp>
          <p:nvSpPr>
            <p:cNvPr id="13" name="object 13"/>
            <p:cNvSpPr/>
            <p:nvPr/>
          </p:nvSpPr>
          <p:spPr>
            <a:xfrm>
              <a:off x="2665348" y="3184905"/>
              <a:ext cx="697865" cy="812165"/>
            </a:xfrm>
            <a:custGeom>
              <a:avLst/>
              <a:gdLst/>
              <a:ahLst/>
              <a:cxnLst/>
              <a:rect l="l" t="t" r="r" b="b"/>
              <a:pathLst>
                <a:path w="697864" h="812164">
                  <a:moveTo>
                    <a:pt x="0" y="812165"/>
                  </a:moveTo>
                  <a:lnTo>
                    <a:pt x="697611" y="0"/>
                  </a:lnTo>
                </a:path>
              </a:pathLst>
            </a:custGeom>
            <a:ln w="25400">
              <a:solidFill>
                <a:srgbClr val="09569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364229" y="2442209"/>
              <a:ext cx="1743710" cy="1485900"/>
            </a:xfrm>
            <a:custGeom>
              <a:avLst/>
              <a:gdLst/>
              <a:ahLst/>
              <a:cxnLst/>
              <a:rect l="l" t="t" r="r" b="b"/>
              <a:pathLst>
                <a:path w="1743710" h="1485900">
                  <a:moveTo>
                    <a:pt x="1594866" y="0"/>
                  </a:moveTo>
                  <a:lnTo>
                    <a:pt x="148590" y="0"/>
                  </a:lnTo>
                  <a:lnTo>
                    <a:pt x="101632" y="7577"/>
                  </a:lnTo>
                  <a:lnTo>
                    <a:pt x="60844" y="28675"/>
                  </a:lnTo>
                  <a:lnTo>
                    <a:pt x="28675" y="60844"/>
                  </a:lnTo>
                  <a:lnTo>
                    <a:pt x="7577" y="101632"/>
                  </a:lnTo>
                  <a:lnTo>
                    <a:pt x="0" y="148589"/>
                  </a:lnTo>
                  <a:lnTo>
                    <a:pt x="0" y="1337309"/>
                  </a:lnTo>
                  <a:lnTo>
                    <a:pt x="7577" y="1384267"/>
                  </a:lnTo>
                  <a:lnTo>
                    <a:pt x="28675" y="1425055"/>
                  </a:lnTo>
                  <a:lnTo>
                    <a:pt x="60844" y="1457224"/>
                  </a:lnTo>
                  <a:lnTo>
                    <a:pt x="101632" y="1478322"/>
                  </a:lnTo>
                  <a:lnTo>
                    <a:pt x="148590" y="1485900"/>
                  </a:lnTo>
                  <a:lnTo>
                    <a:pt x="1594866" y="1485900"/>
                  </a:lnTo>
                  <a:lnTo>
                    <a:pt x="1641823" y="1478322"/>
                  </a:lnTo>
                  <a:lnTo>
                    <a:pt x="1682611" y="1457224"/>
                  </a:lnTo>
                  <a:lnTo>
                    <a:pt x="1714780" y="1425055"/>
                  </a:lnTo>
                  <a:lnTo>
                    <a:pt x="1735878" y="1384267"/>
                  </a:lnTo>
                  <a:lnTo>
                    <a:pt x="1743456" y="1337309"/>
                  </a:lnTo>
                  <a:lnTo>
                    <a:pt x="1743456" y="148589"/>
                  </a:lnTo>
                  <a:lnTo>
                    <a:pt x="1735878" y="101632"/>
                  </a:lnTo>
                  <a:lnTo>
                    <a:pt x="1714780" y="60844"/>
                  </a:lnTo>
                  <a:lnTo>
                    <a:pt x="1682611" y="28675"/>
                  </a:lnTo>
                  <a:lnTo>
                    <a:pt x="1641823" y="7577"/>
                  </a:lnTo>
                  <a:lnTo>
                    <a:pt x="1594866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364229" y="2442209"/>
              <a:ext cx="1743710" cy="1485900"/>
            </a:xfrm>
            <a:custGeom>
              <a:avLst/>
              <a:gdLst/>
              <a:ahLst/>
              <a:cxnLst/>
              <a:rect l="l" t="t" r="r" b="b"/>
              <a:pathLst>
                <a:path w="1743710" h="1485900">
                  <a:moveTo>
                    <a:pt x="0" y="148589"/>
                  </a:moveTo>
                  <a:lnTo>
                    <a:pt x="7577" y="101632"/>
                  </a:lnTo>
                  <a:lnTo>
                    <a:pt x="28675" y="60844"/>
                  </a:lnTo>
                  <a:lnTo>
                    <a:pt x="60844" y="28675"/>
                  </a:lnTo>
                  <a:lnTo>
                    <a:pt x="101632" y="7577"/>
                  </a:lnTo>
                  <a:lnTo>
                    <a:pt x="148590" y="0"/>
                  </a:lnTo>
                  <a:lnTo>
                    <a:pt x="1594866" y="0"/>
                  </a:lnTo>
                  <a:lnTo>
                    <a:pt x="1641823" y="7577"/>
                  </a:lnTo>
                  <a:lnTo>
                    <a:pt x="1682611" y="28675"/>
                  </a:lnTo>
                  <a:lnTo>
                    <a:pt x="1714780" y="60844"/>
                  </a:lnTo>
                  <a:lnTo>
                    <a:pt x="1735878" y="101632"/>
                  </a:lnTo>
                  <a:lnTo>
                    <a:pt x="1743456" y="148589"/>
                  </a:lnTo>
                  <a:lnTo>
                    <a:pt x="1743456" y="1337309"/>
                  </a:lnTo>
                  <a:lnTo>
                    <a:pt x="1735878" y="1384267"/>
                  </a:lnTo>
                  <a:lnTo>
                    <a:pt x="1714780" y="1425055"/>
                  </a:lnTo>
                  <a:lnTo>
                    <a:pt x="1682611" y="1457224"/>
                  </a:lnTo>
                  <a:lnTo>
                    <a:pt x="1641823" y="1478322"/>
                  </a:lnTo>
                  <a:lnTo>
                    <a:pt x="1594866" y="1485900"/>
                  </a:lnTo>
                  <a:lnTo>
                    <a:pt x="148590" y="1485900"/>
                  </a:lnTo>
                  <a:lnTo>
                    <a:pt x="101632" y="1478322"/>
                  </a:lnTo>
                  <a:lnTo>
                    <a:pt x="60844" y="1457224"/>
                  </a:lnTo>
                  <a:lnTo>
                    <a:pt x="28675" y="1425055"/>
                  </a:lnTo>
                  <a:lnTo>
                    <a:pt x="7577" y="1384267"/>
                  </a:lnTo>
                  <a:lnTo>
                    <a:pt x="0" y="1337309"/>
                  </a:lnTo>
                  <a:lnTo>
                    <a:pt x="0" y="148589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3436111" y="2849626"/>
            <a:ext cx="1598930" cy="927818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264160" marR="5080" indent="-251460" algn="ctr">
              <a:lnSpc>
                <a:spcPts val="2210"/>
              </a:lnSpc>
              <a:spcBef>
                <a:spcPts val="335"/>
              </a:spcBef>
            </a:pPr>
            <a:r>
              <a:rPr sz="2000" spc="-10" dirty="0">
                <a:solidFill>
                  <a:srgbClr val="FFFFFF"/>
                </a:solidFill>
                <a:highlight>
                  <a:srgbClr val="FF00FF"/>
                </a:highlight>
                <a:latin typeface="Constantia"/>
                <a:cs typeface="Constantia"/>
              </a:rPr>
              <a:t>National</a:t>
            </a:r>
            <a:r>
              <a:rPr sz="2000" spc="-70" dirty="0">
                <a:solidFill>
                  <a:srgbClr val="FFFFFF"/>
                </a:solidFill>
                <a:highlight>
                  <a:srgbClr val="FF00FF"/>
                </a:highlight>
                <a:latin typeface="Constantia"/>
                <a:cs typeface="Constantia"/>
              </a:rPr>
              <a:t> </a:t>
            </a:r>
            <a:r>
              <a:rPr sz="2000" dirty="0">
                <a:solidFill>
                  <a:srgbClr val="FFFFFF"/>
                </a:solidFill>
                <a:highlight>
                  <a:srgbClr val="FF00FF"/>
                </a:highlight>
                <a:latin typeface="Constantia"/>
                <a:cs typeface="Constantia"/>
              </a:rPr>
              <a:t>Drug </a:t>
            </a:r>
            <a:r>
              <a:rPr sz="2000" spc="-484" dirty="0">
                <a:solidFill>
                  <a:srgbClr val="FFFFFF"/>
                </a:solidFill>
                <a:highlight>
                  <a:srgbClr val="FF00FF"/>
                </a:highlight>
                <a:latin typeface="Constantia"/>
                <a:cs typeface="Constantia"/>
              </a:rPr>
              <a:t> </a:t>
            </a:r>
            <a:r>
              <a:rPr sz="2000" spc="-5" dirty="0">
                <a:solidFill>
                  <a:srgbClr val="FFFFFF"/>
                </a:solidFill>
                <a:highlight>
                  <a:srgbClr val="FF00FF"/>
                </a:highlight>
                <a:latin typeface="Constantia"/>
                <a:cs typeface="Constantia"/>
              </a:rPr>
              <a:t>Authority</a:t>
            </a:r>
            <a:endParaRPr lang="en-US" sz="2000" spc="-5" dirty="0">
              <a:solidFill>
                <a:srgbClr val="FFFFFF"/>
              </a:solidFill>
              <a:highlight>
                <a:srgbClr val="FF00FF"/>
              </a:highlight>
              <a:latin typeface="Constantia"/>
              <a:cs typeface="Constantia"/>
            </a:endParaRPr>
          </a:p>
          <a:p>
            <a:pPr marL="264160" marR="5080" indent="-251460">
              <a:lnSpc>
                <a:spcPts val="2210"/>
              </a:lnSpc>
              <a:spcBef>
                <a:spcPts val="335"/>
              </a:spcBef>
            </a:pPr>
            <a:r>
              <a:rPr lang="en-IN" sz="2000" spc="-5" dirty="0">
                <a:solidFill>
                  <a:srgbClr val="FFFFFF"/>
                </a:solidFill>
                <a:highlight>
                  <a:srgbClr val="FF00FF"/>
                </a:highlight>
                <a:latin typeface="Constantia"/>
                <a:cs typeface="Constantia"/>
              </a:rPr>
              <a:t>   (NDA)</a:t>
            </a:r>
            <a:endParaRPr sz="2000" dirty="0">
              <a:highlight>
                <a:srgbClr val="FF00FF"/>
              </a:highlight>
              <a:latin typeface="Constantia"/>
              <a:cs typeface="Constantia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5094668" y="2470340"/>
            <a:ext cx="3295015" cy="1431290"/>
            <a:chOff x="5094668" y="2470340"/>
            <a:chExt cx="3295015" cy="1431290"/>
          </a:xfrm>
        </p:grpSpPr>
        <p:sp>
          <p:nvSpPr>
            <p:cNvPr id="18" name="object 18"/>
            <p:cNvSpPr/>
            <p:nvPr/>
          </p:nvSpPr>
          <p:spPr>
            <a:xfrm>
              <a:off x="5107685" y="3186302"/>
              <a:ext cx="697865" cy="0"/>
            </a:xfrm>
            <a:custGeom>
              <a:avLst/>
              <a:gdLst/>
              <a:ahLst/>
              <a:cxnLst/>
              <a:rect l="l" t="t" r="r" b="b"/>
              <a:pathLst>
                <a:path w="697864">
                  <a:moveTo>
                    <a:pt x="0" y="0"/>
                  </a:moveTo>
                  <a:lnTo>
                    <a:pt x="697738" y="0"/>
                  </a:lnTo>
                </a:path>
              </a:pathLst>
            </a:custGeom>
            <a:ln w="25908">
              <a:solidFill>
                <a:srgbClr val="0C63B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805677" y="2483357"/>
              <a:ext cx="2571115" cy="1405255"/>
            </a:xfrm>
            <a:custGeom>
              <a:avLst/>
              <a:gdLst/>
              <a:ahLst/>
              <a:cxnLst/>
              <a:rect l="l" t="t" r="r" b="b"/>
              <a:pathLst>
                <a:path w="2571115" h="1405254">
                  <a:moveTo>
                    <a:pt x="2430526" y="0"/>
                  </a:moveTo>
                  <a:lnTo>
                    <a:pt x="140462" y="0"/>
                  </a:lnTo>
                  <a:lnTo>
                    <a:pt x="96056" y="7158"/>
                  </a:lnTo>
                  <a:lnTo>
                    <a:pt x="57497" y="27094"/>
                  </a:lnTo>
                  <a:lnTo>
                    <a:pt x="27094" y="57497"/>
                  </a:lnTo>
                  <a:lnTo>
                    <a:pt x="7158" y="96056"/>
                  </a:lnTo>
                  <a:lnTo>
                    <a:pt x="0" y="140462"/>
                  </a:lnTo>
                  <a:lnTo>
                    <a:pt x="0" y="1264665"/>
                  </a:lnTo>
                  <a:lnTo>
                    <a:pt x="7158" y="1309071"/>
                  </a:lnTo>
                  <a:lnTo>
                    <a:pt x="27094" y="1347630"/>
                  </a:lnTo>
                  <a:lnTo>
                    <a:pt x="57497" y="1378033"/>
                  </a:lnTo>
                  <a:lnTo>
                    <a:pt x="96056" y="1397969"/>
                  </a:lnTo>
                  <a:lnTo>
                    <a:pt x="140462" y="1405127"/>
                  </a:lnTo>
                  <a:lnTo>
                    <a:pt x="2430526" y="1405127"/>
                  </a:lnTo>
                  <a:lnTo>
                    <a:pt x="2474931" y="1397969"/>
                  </a:lnTo>
                  <a:lnTo>
                    <a:pt x="2513490" y="1378033"/>
                  </a:lnTo>
                  <a:lnTo>
                    <a:pt x="2543893" y="1347630"/>
                  </a:lnTo>
                  <a:lnTo>
                    <a:pt x="2563829" y="1309071"/>
                  </a:lnTo>
                  <a:lnTo>
                    <a:pt x="2570988" y="1264665"/>
                  </a:lnTo>
                  <a:lnTo>
                    <a:pt x="2570988" y="140462"/>
                  </a:lnTo>
                  <a:lnTo>
                    <a:pt x="2563829" y="96056"/>
                  </a:lnTo>
                  <a:lnTo>
                    <a:pt x="2543893" y="57497"/>
                  </a:lnTo>
                  <a:lnTo>
                    <a:pt x="2513490" y="27094"/>
                  </a:lnTo>
                  <a:lnTo>
                    <a:pt x="2474931" y="7158"/>
                  </a:lnTo>
                  <a:lnTo>
                    <a:pt x="2430526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805677" y="2483357"/>
              <a:ext cx="2571115" cy="1405255"/>
            </a:xfrm>
            <a:custGeom>
              <a:avLst/>
              <a:gdLst/>
              <a:ahLst/>
              <a:cxnLst/>
              <a:rect l="l" t="t" r="r" b="b"/>
              <a:pathLst>
                <a:path w="2571115" h="1405254">
                  <a:moveTo>
                    <a:pt x="0" y="140462"/>
                  </a:moveTo>
                  <a:lnTo>
                    <a:pt x="7158" y="96056"/>
                  </a:lnTo>
                  <a:lnTo>
                    <a:pt x="27094" y="57497"/>
                  </a:lnTo>
                  <a:lnTo>
                    <a:pt x="57497" y="27094"/>
                  </a:lnTo>
                  <a:lnTo>
                    <a:pt x="96056" y="7158"/>
                  </a:lnTo>
                  <a:lnTo>
                    <a:pt x="140462" y="0"/>
                  </a:lnTo>
                  <a:lnTo>
                    <a:pt x="2430526" y="0"/>
                  </a:lnTo>
                  <a:lnTo>
                    <a:pt x="2474931" y="7158"/>
                  </a:lnTo>
                  <a:lnTo>
                    <a:pt x="2513490" y="27094"/>
                  </a:lnTo>
                  <a:lnTo>
                    <a:pt x="2543893" y="57497"/>
                  </a:lnTo>
                  <a:lnTo>
                    <a:pt x="2563829" y="96056"/>
                  </a:lnTo>
                  <a:lnTo>
                    <a:pt x="2570988" y="140462"/>
                  </a:lnTo>
                  <a:lnTo>
                    <a:pt x="2570988" y="1264665"/>
                  </a:lnTo>
                  <a:lnTo>
                    <a:pt x="2563829" y="1309071"/>
                  </a:lnTo>
                  <a:lnTo>
                    <a:pt x="2543893" y="1347630"/>
                  </a:lnTo>
                  <a:lnTo>
                    <a:pt x="2513490" y="1378033"/>
                  </a:lnTo>
                  <a:lnTo>
                    <a:pt x="2474931" y="1397969"/>
                  </a:lnTo>
                  <a:lnTo>
                    <a:pt x="2430526" y="1405127"/>
                  </a:lnTo>
                  <a:lnTo>
                    <a:pt x="140462" y="1405127"/>
                  </a:lnTo>
                  <a:lnTo>
                    <a:pt x="96056" y="1397969"/>
                  </a:lnTo>
                  <a:lnTo>
                    <a:pt x="57497" y="1378033"/>
                  </a:lnTo>
                  <a:lnTo>
                    <a:pt x="27094" y="1347630"/>
                  </a:lnTo>
                  <a:lnTo>
                    <a:pt x="7158" y="1309071"/>
                  </a:lnTo>
                  <a:lnTo>
                    <a:pt x="0" y="1264665"/>
                  </a:lnTo>
                  <a:lnTo>
                    <a:pt x="0" y="140462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6438646" y="2761614"/>
            <a:ext cx="1303655" cy="6893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57175">
              <a:lnSpc>
                <a:spcPct val="126699"/>
              </a:lnSpc>
              <a:spcBef>
                <a:spcPts val="100"/>
              </a:spcBef>
            </a:pPr>
            <a:r>
              <a:rPr sz="1800" spc="-15" dirty="0">
                <a:solidFill>
                  <a:srgbClr val="FFFFFF"/>
                </a:solidFill>
                <a:highlight>
                  <a:srgbClr val="FF00FF"/>
                </a:highlight>
                <a:latin typeface="Constantia"/>
                <a:cs typeface="Constantia"/>
              </a:rPr>
              <a:t>CDSCO </a:t>
            </a:r>
            <a:r>
              <a:rPr sz="1800" spc="-10" dirty="0">
                <a:solidFill>
                  <a:srgbClr val="FFFFFF"/>
                </a:solidFill>
                <a:highlight>
                  <a:srgbClr val="FF00FF"/>
                </a:highlight>
                <a:latin typeface="Constantia"/>
                <a:cs typeface="Constantia"/>
              </a:rPr>
              <a:t> </a:t>
            </a:r>
            <a:r>
              <a:rPr sz="1800" spc="-15" dirty="0">
                <a:solidFill>
                  <a:srgbClr val="FFFFFF"/>
                </a:solidFill>
                <a:highlight>
                  <a:srgbClr val="FF00FF"/>
                </a:highlight>
                <a:latin typeface="Constantia"/>
                <a:cs typeface="Constantia"/>
              </a:rPr>
              <a:t>NEW</a:t>
            </a:r>
            <a:r>
              <a:rPr sz="1800" spc="-95" dirty="0">
                <a:solidFill>
                  <a:srgbClr val="FFFFFF"/>
                </a:solidFill>
                <a:highlight>
                  <a:srgbClr val="FF00FF"/>
                </a:highlight>
                <a:latin typeface="Constantia"/>
                <a:cs typeface="Constantia"/>
              </a:rPr>
              <a:t> </a:t>
            </a:r>
            <a:r>
              <a:rPr sz="1800" spc="-5" dirty="0">
                <a:solidFill>
                  <a:srgbClr val="FFFFFF"/>
                </a:solidFill>
                <a:highlight>
                  <a:srgbClr val="FF00FF"/>
                </a:highlight>
                <a:latin typeface="Constantia"/>
                <a:cs typeface="Constantia"/>
              </a:rPr>
              <a:t>DELHI</a:t>
            </a:r>
            <a:endParaRPr sz="1800" dirty="0">
              <a:highlight>
                <a:srgbClr val="FF00FF"/>
              </a:highlight>
              <a:latin typeface="Constantia"/>
              <a:cs typeface="Constantia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2652648" y="3984371"/>
            <a:ext cx="2468245" cy="1581785"/>
            <a:chOff x="2652648" y="3984371"/>
            <a:chExt cx="2468245" cy="1581785"/>
          </a:xfrm>
        </p:grpSpPr>
        <p:sp>
          <p:nvSpPr>
            <p:cNvPr id="23" name="object 23"/>
            <p:cNvSpPr/>
            <p:nvPr/>
          </p:nvSpPr>
          <p:spPr>
            <a:xfrm>
              <a:off x="2665348" y="3997071"/>
              <a:ext cx="697865" cy="829944"/>
            </a:xfrm>
            <a:custGeom>
              <a:avLst/>
              <a:gdLst/>
              <a:ahLst/>
              <a:cxnLst/>
              <a:rect l="l" t="t" r="r" b="b"/>
              <a:pathLst>
                <a:path w="697864" h="829945">
                  <a:moveTo>
                    <a:pt x="0" y="0"/>
                  </a:moveTo>
                  <a:lnTo>
                    <a:pt x="697611" y="829817"/>
                  </a:lnTo>
                </a:path>
              </a:pathLst>
            </a:custGeom>
            <a:ln w="25400">
              <a:solidFill>
                <a:srgbClr val="09569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364229" y="4101846"/>
              <a:ext cx="1743710" cy="1450975"/>
            </a:xfrm>
            <a:custGeom>
              <a:avLst/>
              <a:gdLst/>
              <a:ahLst/>
              <a:cxnLst/>
              <a:rect l="l" t="t" r="r" b="b"/>
              <a:pathLst>
                <a:path w="1743710" h="1450975">
                  <a:moveTo>
                    <a:pt x="1598422" y="0"/>
                  </a:moveTo>
                  <a:lnTo>
                    <a:pt x="145034" y="0"/>
                  </a:lnTo>
                  <a:lnTo>
                    <a:pt x="99177" y="7390"/>
                  </a:lnTo>
                  <a:lnTo>
                    <a:pt x="59362" y="27972"/>
                  </a:lnTo>
                  <a:lnTo>
                    <a:pt x="27972" y="59362"/>
                  </a:lnTo>
                  <a:lnTo>
                    <a:pt x="7390" y="99177"/>
                  </a:lnTo>
                  <a:lnTo>
                    <a:pt x="0" y="145033"/>
                  </a:lnTo>
                  <a:lnTo>
                    <a:pt x="0" y="1305813"/>
                  </a:lnTo>
                  <a:lnTo>
                    <a:pt x="7390" y="1351670"/>
                  </a:lnTo>
                  <a:lnTo>
                    <a:pt x="27972" y="1391485"/>
                  </a:lnTo>
                  <a:lnTo>
                    <a:pt x="59362" y="1422875"/>
                  </a:lnTo>
                  <a:lnTo>
                    <a:pt x="99177" y="1443457"/>
                  </a:lnTo>
                  <a:lnTo>
                    <a:pt x="145034" y="1450847"/>
                  </a:lnTo>
                  <a:lnTo>
                    <a:pt x="1598422" y="1450847"/>
                  </a:lnTo>
                  <a:lnTo>
                    <a:pt x="1644278" y="1443457"/>
                  </a:lnTo>
                  <a:lnTo>
                    <a:pt x="1684093" y="1422875"/>
                  </a:lnTo>
                  <a:lnTo>
                    <a:pt x="1715483" y="1391485"/>
                  </a:lnTo>
                  <a:lnTo>
                    <a:pt x="1736065" y="1351670"/>
                  </a:lnTo>
                  <a:lnTo>
                    <a:pt x="1743456" y="1305813"/>
                  </a:lnTo>
                  <a:lnTo>
                    <a:pt x="1743456" y="145033"/>
                  </a:lnTo>
                  <a:lnTo>
                    <a:pt x="1736065" y="99177"/>
                  </a:lnTo>
                  <a:lnTo>
                    <a:pt x="1715483" y="59362"/>
                  </a:lnTo>
                  <a:lnTo>
                    <a:pt x="1684093" y="27972"/>
                  </a:lnTo>
                  <a:lnTo>
                    <a:pt x="1644278" y="7390"/>
                  </a:lnTo>
                  <a:lnTo>
                    <a:pt x="1598422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364229" y="4101846"/>
              <a:ext cx="1743710" cy="1450975"/>
            </a:xfrm>
            <a:custGeom>
              <a:avLst/>
              <a:gdLst/>
              <a:ahLst/>
              <a:cxnLst/>
              <a:rect l="l" t="t" r="r" b="b"/>
              <a:pathLst>
                <a:path w="1743710" h="1450975">
                  <a:moveTo>
                    <a:pt x="0" y="145033"/>
                  </a:moveTo>
                  <a:lnTo>
                    <a:pt x="7390" y="99177"/>
                  </a:lnTo>
                  <a:lnTo>
                    <a:pt x="27972" y="59362"/>
                  </a:lnTo>
                  <a:lnTo>
                    <a:pt x="59362" y="27972"/>
                  </a:lnTo>
                  <a:lnTo>
                    <a:pt x="99177" y="7390"/>
                  </a:lnTo>
                  <a:lnTo>
                    <a:pt x="145034" y="0"/>
                  </a:lnTo>
                  <a:lnTo>
                    <a:pt x="1598422" y="0"/>
                  </a:lnTo>
                  <a:lnTo>
                    <a:pt x="1644278" y="7390"/>
                  </a:lnTo>
                  <a:lnTo>
                    <a:pt x="1684093" y="27972"/>
                  </a:lnTo>
                  <a:lnTo>
                    <a:pt x="1715483" y="59362"/>
                  </a:lnTo>
                  <a:lnTo>
                    <a:pt x="1736065" y="99177"/>
                  </a:lnTo>
                  <a:lnTo>
                    <a:pt x="1743456" y="145033"/>
                  </a:lnTo>
                  <a:lnTo>
                    <a:pt x="1743456" y="1305813"/>
                  </a:lnTo>
                  <a:lnTo>
                    <a:pt x="1736065" y="1351670"/>
                  </a:lnTo>
                  <a:lnTo>
                    <a:pt x="1715483" y="1391485"/>
                  </a:lnTo>
                  <a:lnTo>
                    <a:pt x="1684093" y="1422875"/>
                  </a:lnTo>
                  <a:lnTo>
                    <a:pt x="1644278" y="1443457"/>
                  </a:lnTo>
                  <a:lnTo>
                    <a:pt x="1598422" y="1450847"/>
                  </a:lnTo>
                  <a:lnTo>
                    <a:pt x="145034" y="1450847"/>
                  </a:lnTo>
                  <a:lnTo>
                    <a:pt x="99177" y="1443457"/>
                  </a:lnTo>
                  <a:lnTo>
                    <a:pt x="59362" y="1422875"/>
                  </a:lnTo>
                  <a:lnTo>
                    <a:pt x="27972" y="1391485"/>
                  </a:lnTo>
                  <a:lnTo>
                    <a:pt x="7390" y="1351670"/>
                  </a:lnTo>
                  <a:lnTo>
                    <a:pt x="0" y="1305813"/>
                  </a:lnTo>
                  <a:lnTo>
                    <a:pt x="0" y="145033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3666490" y="4491990"/>
            <a:ext cx="1137285" cy="611505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33655" marR="5080" indent="-21590">
              <a:lnSpc>
                <a:spcPts val="2210"/>
              </a:lnSpc>
              <a:spcBef>
                <a:spcPts val="335"/>
              </a:spcBef>
            </a:pPr>
            <a:r>
              <a:rPr sz="2000" dirty="0">
                <a:solidFill>
                  <a:srgbClr val="FFFFFF"/>
                </a:solidFill>
                <a:highlight>
                  <a:srgbClr val="FF00FF"/>
                </a:highlight>
                <a:latin typeface="Constantia"/>
                <a:cs typeface="Constantia"/>
              </a:rPr>
              <a:t>Sta</a:t>
            </a:r>
            <a:r>
              <a:rPr sz="2000" spc="-25" dirty="0">
                <a:solidFill>
                  <a:srgbClr val="FFFFFF"/>
                </a:solidFill>
                <a:highlight>
                  <a:srgbClr val="FF00FF"/>
                </a:highlight>
                <a:latin typeface="Constantia"/>
                <a:cs typeface="Constantia"/>
              </a:rPr>
              <a:t>t</a:t>
            </a:r>
            <a:r>
              <a:rPr sz="2000" dirty="0">
                <a:solidFill>
                  <a:srgbClr val="FFFFFF"/>
                </a:solidFill>
                <a:highlight>
                  <a:srgbClr val="FF00FF"/>
                </a:highlight>
                <a:latin typeface="Constantia"/>
                <a:cs typeface="Constantia"/>
              </a:rPr>
              <a:t>e</a:t>
            </a:r>
            <a:r>
              <a:rPr sz="2000" spc="-60" dirty="0">
                <a:solidFill>
                  <a:srgbClr val="FFFFFF"/>
                </a:solidFill>
                <a:highlight>
                  <a:srgbClr val="FF00FF"/>
                </a:highlight>
                <a:latin typeface="Constantia"/>
                <a:cs typeface="Constantia"/>
              </a:rPr>
              <a:t> </a:t>
            </a:r>
            <a:r>
              <a:rPr sz="2000" dirty="0">
                <a:solidFill>
                  <a:srgbClr val="FFFFFF"/>
                </a:solidFill>
                <a:highlight>
                  <a:srgbClr val="FF00FF"/>
                </a:highlight>
                <a:latin typeface="Constantia"/>
                <a:cs typeface="Constantia"/>
              </a:rPr>
              <a:t>le</a:t>
            </a:r>
            <a:r>
              <a:rPr sz="2000" spc="-45" dirty="0">
                <a:solidFill>
                  <a:srgbClr val="FFFFFF"/>
                </a:solidFill>
                <a:highlight>
                  <a:srgbClr val="FF00FF"/>
                </a:highlight>
                <a:latin typeface="Constantia"/>
                <a:cs typeface="Constantia"/>
              </a:rPr>
              <a:t>v</a:t>
            </a:r>
            <a:r>
              <a:rPr sz="2000" dirty="0">
                <a:solidFill>
                  <a:srgbClr val="FFFFFF"/>
                </a:solidFill>
                <a:highlight>
                  <a:srgbClr val="FF00FF"/>
                </a:highlight>
                <a:latin typeface="Constantia"/>
                <a:cs typeface="Constantia"/>
              </a:rPr>
              <a:t>el  </a:t>
            </a:r>
            <a:r>
              <a:rPr sz="2000" spc="-5" dirty="0">
                <a:solidFill>
                  <a:srgbClr val="FFFFFF"/>
                </a:solidFill>
                <a:highlight>
                  <a:srgbClr val="FF00FF"/>
                </a:highlight>
                <a:latin typeface="Constantia"/>
                <a:cs typeface="Constantia"/>
              </a:rPr>
              <a:t>Authority</a:t>
            </a:r>
            <a:endParaRPr sz="2000" dirty="0">
              <a:highlight>
                <a:srgbClr val="FF00FF"/>
              </a:highlight>
              <a:latin typeface="Constantia"/>
              <a:cs typeface="Constantia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5107685" y="4006596"/>
            <a:ext cx="3224530" cy="1643380"/>
            <a:chOff x="5107685" y="4006596"/>
            <a:chExt cx="3224530" cy="1643380"/>
          </a:xfrm>
        </p:grpSpPr>
        <p:sp>
          <p:nvSpPr>
            <p:cNvPr id="28" name="object 28"/>
            <p:cNvSpPr/>
            <p:nvPr/>
          </p:nvSpPr>
          <p:spPr>
            <a:xfrm>
              <a:off x="5107685" y="4827651"/>
              <a:ext cx="697865" cy="0"/>
            </a:xfrm>
            <a:custGeom>
              <a:avLst/>
              <a:gdLst/>
              <a:ahLst/>
              <a:cxnLst/>
              <a:rect l="l" t="t" r="r" b="b"/>
              <a:pathLst>
                <a:path w="697864">
                  <a:moveTo>
                    <a:pt x="0" y="0"/>
                  </a:moveTo>
                  <a:lnTo>
                    <a:pt x="697738" y="0"/>
                  </a:lnTo>
                </a:path>
              </a:pathLst>
            </a:custGeom>
            <a:ln w="25908">
              <a:solidFill>
                <a:srgbClr val="0C63B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805677" y="4019550"/>
              <a:ext cx="2513330" cy="1617345"/>
            </a:xfrm>
            <a:custGeom>
              <a:avLst/>
              <a:gdLst/>
              <a:ahLst/>
              <a:cxnLst/>
              <a:rect l="l" t="t" r="r" b="b"/>
              <a:pathLst>
                <a:path w="2513329" h="1617345">
                  <a:moveTo>
                    <a:pt x="2351404" y="0"/>
                  </a:moveTo>
                  <a:lnTo>
                    <a:pt x="161671" y="0"/>
                  </a:lnTo>
                  <a:lnTo>
                    <a:pt x="118695" y="5775"/>
                  </a:lnTo>
                  <a:lnTo>
                    <a:pt x="80075" y="22074"/>
                  </a:lnTo>
                  <a:lnTo>
                    <a:pt x="47355" y="47355"/>
                  </a:lnTo>
                  <a:lnTo>
                    <a:pt x="22074" y="80075"/>
                  </a:lnTo>
                  <a:lnTo>
                    <a:pt x="5775" y="118695"/>
                  </a:lnTo>
                  <a:lnTo>
                    <a:pt x="0" y="161670"/>
                  </a:lnTo>
                  <a:lnTo>
                    <a:pt x="0" y="1455293"/>
                  </a:lnTo>
                  <a:lnTo>
                    <a:pt x="5775" y="1498268"/>
                  </a:lnTo>
                  <a:lnTo>
                    <a:pt x="22074" y="1536888"/>
                  </a:lnTo>
                  <a:lnTo>
                    <a:pt x="47355" y="1569608"/>
                  </a:lnTo>
                  <a:lnTo>
                    <a:pt x="80075" y="1594889"/>
                  </a:lnTo>
                  <a:lnTo>
                    <a:pt x="118695" y="1611188"/>
                  </a:lnTo>
                  <a:lnTo>
                    <a:pt x="161671" y="1616964"/>
                  </a:lnTo>
                  <a:lnTo>
                    <a:pt x="2351404" y="1616964"/>
                  </a:lnTo>
                  <a:lnTo>
                    <a:pt x="2394380" y="1611188"/>
                  </a:lnTo>
                  <a:lnTo>
                    <a:pt x="2433000" y="1594889"/>
                  </a:lnTo>
                  <a:lnTo>
                    <a:pt x="2465720" y="1569608"/>
                  </a:lnTo>
                  <a:lnTo>
                    <a:pt x="2491001" y="1536888"/>
                  </a:lnTo>
                  <a:lnTo>
                    <a:pt x="2507300" y="1498268"/>
                  </a:lnTo>
                  <a:lnTo>
                    <a:pt x="2513076" y="1455293"/>
                  </a:lnTo>
                  <a:lnTo>
                    <a:pt x="2513076" y="161670"/>
                  </a:lnTo>
                  <a:lnTo>
                    <a:pt x="2507300" y="118695"/>
                  </a:lnTo>
                  <a:lnTo>
                    <a:pt x="2491001" y="80075"/>
                  </a:lnTo>
                  <a:lnTo>
                    <a:pt x="2465720" y="47355"/>
                  </a:lnTo>
                  <a:lnTo>
                    <a:pt x="2433000" y="22074"/>
                  </a:lnTo>
                  <a:lnTo>
                    <a:pt x="2394380" y="5775"/>
                  </a:lnTo>
                  <a:lnTo>
                    <a:pt x="2351404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805677" y="4019550"/>
              <a:ext cx="2513330" cy="1617345"/>
            </a:xfrm>
            <a:custGeom>
              <a:avLst/>
              <a:gdLst/>
              <a:ahLst/>
              <a:cxnLst/>
              <a:rect l="l" t="t" r="r" b="b"/>
              <a:pathLst>
                <a:path w="2513329" h="1617345">
                  <a:moveTo>
                    <a:pt x="0" y="161670"/>
                  </a:moveTo>
                  <a:lnTo>
                    <a:pt x="5775" y="118695"/>
                  </a:lnTo>
                  <a:lnTo>
                    <a:pt x="22074" y="80075"/>
                  </a:lnTo>
                  <a:lnTo>
                    <a:pt x="47355" y="47355"/>
                  </a:lnTo>
                  <a:lnTo>
                    <a:pt x="80075" y="22074"/>
                  </a:lnTo>
                  <a:lnTo>
                    <a:pt x="118695" y="5775"/>
                  </a:lnTo>
                  <a:lnTo>
                    <a:pt x="161671" y="0"/>
                  </a:lnTo>
                  <a:lnTo>
                    <a:pt x="2351404" y="0"/>
                  </a:lnTo>
                  <a:lnTo>
                    <a:pt x="2394380" y="5775"/>
                  </a:lnTo>
                  <a:lnTo>
                    <a:pt x="2433000" y="22074"/>
                  </a:lnTo>
                  <a:lnTo>
                    <a:pt x="2465720" y="47355"/>
                  </a:lnTo>
                  <a:lnTo>
                    <a:pt x="2491001" y="80075"/>
                  </a:lnTo>
                  <a:lnTo>
                    <a:pt x="2507300" y="118695"/>
                  </a:lnTo>
                  <a:lnTo>
                    <a:pt x="2513076" y="161670"/>
                  </a:lnTo>
                  <a:lnTo>
                    <a:pt x="2513076" y="1455293"/>
                  </a:lnTo>
                  <a:lnTo>
                    <a:pt x="2507300" y="1498268"/>
                  </a:lnTo>
                  <a:lnTo>
                    <a:pt x="2491001" y="1536888"/>
                  </a:lnTo>
                  <a:lnTo>
                    <a:pt x="2465720" y="1569608"/>
                  </a:lnTo>
                  <a:lnTo>
                    <a:pt x="2433000" y="1594889"/>
                  </a:lnTo>
                  <a:lnTo>
                    <a:pt x="2394380" y="1611188"/>
                  </a:lnTo>
                  <a:lnTo>
                    <a:pt x="2351404" y="1616964"/>
                  </a:lnTo>
                  <a:lnTo>
                    <a:pt x="161671" y="1616964"/>
                  </a:lnTo>
                  <a:lnTo>
                    <a:pt x="118695" y="1611188"/>
                  </a:lnTo>
                  <a:lnTo>
                    <a:pt x="80075" y="1594889"/>
                  </a:lnTo>
                  <a:lnTo>
                    <a:pt x="47355" y="1569608"/>
                  </a:lnTo>
                  <a:lnTo>
                    <a:pt x="22074" y="1536888"/>
                  </a:lnTo>
                  <a:lnTo>
                    <a:pt x="5775" y="1498268"/>
                  </a:lnTo>
                  <a:lnTo>
                    <a:pt x="0" y="1455293"/>
                  </a:lnTo>
                  <a:lnTo>
                    <a:pt x="0" y="161670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6167373" y="4225797"/>
            <a:ext cx="1791335" cy="1170192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93345" marR="88265" indent="635" algn="ctr">
              <a:lnSpc>
                <a:spcPts val="1970"/>
              </a:lnSpc>
              <a:spcBef>
                <a:spcPts val="325"/>
              </a:spcBef>
            </a:pPr>
            <a:r>
              <a:rPr sz="1800" spc="-10" dirty="0">
                <a:solidFill>
                  <a:srgbClr val="FFFFFF"/>
                </a:solidFill>
                <a:highlight>
                  <a:srgbClr val="FF00FF"/>
                </a:highlight>
                <a:latin typeface="Constantia"/>
                <a:cs typeface="Constantia"/>
              </a:rPr>
              <a:t>State </a:t>
            </a:r>
            <a:r>
              <a:rPr sz="1800" dirty="0">
                <a:solidFill>
                  <a:srgbClr val="FFFFFF"/>
                </a:solidFill>
                <a:highlight>
                  <a:srgbClr val="FF00FF"/>
                </a:highlight>
                <a:latin typeface="Constantia"/>
                <a:cs typeface="Constantia"/>
              </a:rPr>
              <a:t>F&amp;D </a:t>
            </a:r>
            <a:r>
              <a:rPr sz="1800" spc="5" dirty="0">
                <a:solidFill>
                  <a:srgbClr val="FFFFFF"/>
                </a:solidFill>
                <a:highlight>
                  <a:srgbClr val="FF00FF"/>
                </a:highlight>
                <a:latin typeface="Constantia"/>
                <a:cs typeface="Constantia"/>
              </a:rPr>
              <a:t> </a:t>
            </a:r>
            <a:r>
              <a:rPr sz="1800" spc="-15" dirty="0">
                <a:solidFill>
                  <a:srgbClr val="FFFFFF"/>
                </a:solidFill>
                <a:highlight>
                  <a:srgbClr val="FF00FF"/>
                </a:highlight>
                <a:latin typeface="Constantia"/>
                <a:cs typeface="Constantia"/>
              </a:rPr>
              <a:t>A</a:t>
            </a:r>
            <a:r>
              <a:rPr sz="1800" spc="-5" dirty="0">
                <a:solidFill>
                  <a:srgbClr val="FFFFFF"/>
                </a:solidFill>
                <a:highlight>
                  <a:srgbClr val="FF00FF"/>
                </a:highlight>
                <a:latin typeface="Constantia"/>
                <a:cs typeface="Constantia"/>
              </a:rPr>
              <a:t>dmi</a:t>
            </a:r>
            <a:r>
              <a:rPr sz="1800" spc="-10" dirty="0">
                <a:solidFill>
                  <a:srgbClr val="FFFFFF"/>
                </a:solidFill>
                <a:highlight>
                  <a:srgbClr val="FF00FF"/>
                </a:highlight>
                <a:latin typeface="Constantia"/>
                <a:cs typeface="Constantia"/>
              </a:rPr>
              <a:t>n</a:t>
            </a:r>
            <a:r>
              <a:rPr sz="1800" spc="-5" dirty="0">
                <a:solidFill>
                  <a:srgbClr val="FFFFFF"/>
                </a:solidFill>
                <a:highlight>
                  <a:srgbClr val="FF00FF"/>
                </a:highlight>
                <a:latin typeface="Constantia"/>
                <a:cs typeface="Constantia"/>
              </a:rPr>
              <a:t>ist</a:t>
            </a:r>
            <a:r>
              <a:rPr sz="1800" spc="-35" dirty="0">
                <a:solidFill>
                  <a:srgbClr val="FFFFFF"/>
                </a:solidFill>
                <a:highlight>
                  <a:srgbClr val="FF00FF"/>
                </a:highlight>
                <a:latin typeface="Constantia"/>
                <a:cs typeface="Constantia"/>
              </a:rPr>
              <a:t>r</a:t>
            </a:r>
            <a:r>
              <a:rPr sz="1800" dirty="0">
                <a:solidFill>
                  <a:srgbClr val="FFFFFF"/>
                </a:solidFill>
                <a:highlight>
                  <a:srgbClr val="FF00FF"/>
                </a:highlight>
                <a:latin typeface="Constantia"/>
                <a:cs typeface="Constantia"/>
              </a:rPr>
              <a:t>ati</a:t>
            </a:r>
            <a:r>
              <a:rPr sz="1800" spc="-10" dirty="0">
                <a:solidFill>
                  <a:srgbClr val="FFFFFF"/>
                </a:solidFill>
                <a:highlight>
                  <a:srgbClr val="FF00FF"/>
                </a:highlight>
                <a:latin typeface="Constantia"/>
                <a:cs typeface="Constantia"/>
              </a:rPr>
              <a:t>o</a:t>
            </a:r>
            <a:r>
              <a:rPr sz="1800" spc="-5" dirty="0">
                <a:solidFill>
                  <a:srgbClr val="FFFFFF"/>
                </a:solidFill>
                <a:highlight>
                  <a:srgbClr val="FF00FF"/>
                </a:highlight>
                <a:latin typeface="Constantia"/>
                <a:cs typeface="Constantia"/>
              </a:rPr>
              <a:t>ns</a:t>
            </a:r>
            <a:endParaRPr sz="1800" dirty="0">
              <a:highlight>
                <a:srgbClr val="FF00FF"/>
              </a:highlight>
              <a:latin typeface="Constantia"/>
              <a:cs typeface="Constantia"/>
            </a:endParaRPr>
          </a:p>
          <a:p>
            <a:pPr marL="12700" marR="5080" algn="ctr">
              <a:lnSpc>
                <a:spcPts val="1980"/>
              </a:lnSpc>
              <a:spcBef>
                <a:spcPts val="765"/>
              </a:spcBef>
            </a:pPr>
            <a:r>
              <a:rPr sz="1800" spc="-60" dirty="0">
                <a:solidFill>
                  <a:srgbClr val="FFFFFF"/>
                </a:solidFill>
                <a:highlight>
                  <a:srgbClr val="FF00FF"/>
                </a:highlight>
                <a:latin typeface="Constantia"/>
                <a:cs typeface="Constantia"/>
              </a:rPr>
              <a:t>F</a:t>
            </a:r>
            <a:r>
              <a:rPr sz="1800" dirty="0">
                <a:solidFill>
                  <a:srgbClr val="FFFFFF"/>
                </a:solidFill>
                <a:highlight>
                  <a:srgbClr val="FF00FF"/>
                </a:highlight>
                <a:latin typeface="Constantia"/>
                <a:cs typeface="Constantia"/>
              </a:rPr>
              <a:t>or</a:t>
            </a:r>
            <a:r>
              <a:rPr sz="1800" spc="-114" dirty="0">
                <a:solidFill>
                  <a:srgbClr val="FFFFFF"/>
                </a:solidFill>
                <a:highlight>
                  <a:srgbClr val="FF00FF"/>
                </a:highlight>
                <a:latin typeface="Constantia"/>
                <a:cs typeface="Constantia"/>
              </a:rPr>
              <a:t> </a:t>
            </a:r>
            <a:r>
              <a:rPr sz="1800" dirty="0">
                <a:solidFill>
                  <a:srgbClr val="FFFFFF"/>
                </a:solidFill>
                <a:highlight>
                  <a:srgbClr val="FF00FF"/>
                </a:highlight>
                <a:latin typeface="Constantia"/>
                <a:cs typeface="Constantia"/>
              </a:rPr>
              <a:t>each</a:t>
            </a:r>
            <a:r>
              <a:rPr sz="1800" spc="-60" dirty="0">
                <a:solidFill>
                  <a:srgbClr val="FFFFFF"/>
                </a:solidFill>
                <a:highlight>
                  <a:srgbClr val="FF00FF"/>
                </a:highlight>
                <a:latin typeface="Constantia"/>
                <a:cs typeface="Constantia"/>
              </a:rPr>
              <a:t> </a:t>
            </a:r>
            <a:r>
              <a:rPr sz="1800" dirty="0">
                <a:solidFill>
                  <a:srgbClr val="FFFFFF"/>
                </a:solidFill>
                <a:highlight>
                  <a:srgbClr val="FF00FF"/>
                </a:highlight>
                <a:latin typeface="Constantia"/>
                <a:cs typeface="Constantia"/>
              </a:rPr>
              <a:t>sta</a:t>
            </a:r>
            <a:r>
              <a:rPr sz="1800" spc="-20" dirty="0">
                <a:solidFill>
                  <a:srgbClr val="FFFFFF"/>
                </a:solidFill>
                <a:highlight>
                  <a:srgbClr val="FF00FF"/>
                </a:highlight>
                <a:latin typeface="Constantia"/>
                <a:cs typeface="Constantia"/>
              </a:rPr>
              <a:t>t</a:t>
            </a:r>
            <a:r>
              <a:rPr sz="1800" dirty="0">
                <a:solidFill>
                  <a:srgbClr val="FFFFFF"/>
                </a:solidFill>
                <a:highlight>
                  <a:srgbClr val="FF00FF"/>
                </a:highlight>
                <a:latin typeface="Constantia"/>
                <a:cs typeface="Constantia"/>
              </a:rPr>
              <a:t>e</a:t>
            </a:r>
            <a:r>
              <a:rPr sz="1800" spc="-105" dirty="0">
                <a:solidFill>
                  <a:srgbClr val="FFFFFF"/>
                </a:solidFill>
                <a:highlight>
                  <a:srgbClr val="FF00FF"/>
                </a:highlight>
                <a:latin typeface="Constantia"/>
                <a:cs typeface="Constantia"/>
              </a:rPr>
              <a:t> </a:t>
            </a:r>
            <a:r>
              <a:rPr sz="1800" dirty="0">
                <a:solidFill>
                  <a:srgbClr val="FFFFFF"/>
                </a:solidFill>
                <a:highlight>
                  <a:srgbClr val="FF00FF"/>
                </a:highlight>
                <a:latin typeface="Constantia"/>
                <a:cs typeface="Constantia"/>
              </a:rPr>
              <a:t>and  </a:t>
            </a:r>
            <a:r>
              <a:rPr sz="1800" spc="-20" dirty="0">
                <a:solidFill>
                  <a:srgbClr val="FFFFFF"/>
                </a:solidFill>
                <a:highlight>
                  <a:srgbClr val="FF00FF"/>
                </a:highlight>
                <a:latin typeface="Constantia"/>
                <a:cs typeface="Constantia"/>
              </a:rPr>
              <a:t>Territories</a:t>
            </a:r>
            <a:endParaRPr sz="1800" dirty="0">
              <a:highlight>
                <a:srgbClr val="FF00FF"/>
              </a:highlight>
              <a:latin typeface="Constantia"/>
              <a:cs typeface="Constantia"/>
            </a:endParaRPr>
          </a:p>
        </p:txBody>
      </p:sp>
      <p:sp>
        <p:nvSpPr>
          <p:cNvPr id="32" name="object 32"/>
          <p:cNvSpPr txBox="1">
            <a:spLocks noGrp="1"/>
          </p:cNvSpPr>
          <p:nvPr>
            <p:ph type="title"/>
          </p:nvPr>
        </p:nvSpPr>
        <p:spPr>
          <a:xfrm>
            <a:off x="943152" y="1257046"/>
            <a:ext cx="72567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i="1" spc="-10" dirty="0">
                <a:latin typeface="Calibri"/>
                <a:cs typeface="Calibri"/>
              </a:rPr>
              <a:t>Medical</a:t>
            </a:r>
            <a:r>
              <a:rPr i="1" spc="-5" dirty="0">
                <a:latin typeface="Calibri"/>
                <a:cs typeface="Calibri"/>
              </a:rPr>
              <a:t> </a:t>
            </a:r>
            <a:r>
              <a:rPr i="1" spc="-15" dirty="0">
                <a:latin typeface="Calibri"/>
                <a:cs typeface="Calibri"/>
              </a:rPr>
              <a:t>Regulatory </a:t>
            </a:r>
            <a:r>
              <a:rPr i="1" spc="-5" dirty="0">
                <a:latin typeface="Calibri"/>
                <a:cs typeface="Calibri"/>
              </a:rPr>
              <a:t>Structure</a:t>
            </a:r>
            <a:r>
              <a:rPr i="1" spc="-10" dirty="0">
                <a:latin typeface="Calibri"/>
                <a:cs typeface="Calibri"/>
              </a:rPr>
              <a:t> </a:t>
            </a:r>
            <a:r>
              <a:rPr i="1" dirty="0">
                <a:latin typeface="Calibri"/>
                <a:cs typeface="Calibri"/>
              </a:rPr>
              <a:t>In</a:t>
            </a:r>
            <a:r>
              <a:rPr i="1" spc="-10" dirty="0">
                <a:latin typeface="Calibri"/>
                <a:cs typeface="Calibri"/>
              </a:rPr>
              <a:t> </a:t>
            </a:r>
            <a:r>
              <a:rPr i="1" dirty="0">
                <a:latin typeface="Calibri"/>
                <a:cs typeface="Calibri"/>
              </a:rPr>
              <a:t>INDIA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23"/>
              <a:ext cx="9143999" cy="10287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01357" y="0"/>
              <a:ext cx="4742641" cy="59994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9088207" cy="102057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828" y="52323"/>
              <a:ext cx="9145590" cy="901826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44500" y="708405"/>
            <a:ext cx="7205345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  <a:tabLst>
                <a:tab pos="2952750" algn="l"/>
              </a:tabLst>
            </a:pPr>
            <a:r>
              <a:rPr i="1" spc="-5" dirty="0">
                <a:highlight>
                  <a:srgbClr val="FF00FF"/>
                </a:highlight>
                <a:latin typeface="Calibri"/>
                <a:cs typeface="Calibri"/>
              </a:rPr>
              <a:t>Distribution</a:t>
            </a:r>
            <a:r>
              <a:rPr i="1" spc="5" dirty="0">
                <a:highlight>
                  <a:srgbClr val="FF00FF"/>
                </a:highlight>
                <a:latin typeface="Calibri"/>
                <a:cs typeface="Calibri"/>
              </a:rPr>
              <a:t> </a:t>
            </a:r>
            <a:r>
              <a:rPr i="1" spc="-5" dirty="0">
                <a:highlight>
                  <a:srgbClr val="FF00FF"/>
                </a:highlight>
                <a:latin typeface="Calibri"/>
                <a:cs typeface="Calibri"/>
              </a:rPr>
              <a:t>of	</a:t>
            </a:r>
            <a:r>
              <a:rPr i="1" spc="-15" dirty="0">
                <a:highlight>
                  <a:srgbClr val="FF00FF"/>
                </a:highlight>
                <a:latin typeface="Calibri"/>
                <a:cs typeface="Calibri"/>
              </a:rPr>
              <a:t>Powers</a:t>
            </a:r>
            <a:r>
              <a:rPr i="1" spc="-60" dirty="0">
                <a:highlight>
                  <a:srgbClr val="FF00FF"/>
                </a:highlight>
                <a:latin typeface="Calibri"/>
                <a:cs typeface="Calibri"/>
              </a:rPr>
              <a:t> </a:t>
            </a:r>
            <a:r>
              <a:rPr i="1" spc="-5" dirty="0">
                <a:highlight>
                  <a:srgbClr val="FF00FF"/>
                </a:highlight>
                <a:latin typeface="Calibri"/>
                <a:cs typeface="Calibri"/>
              </a:rPr>
              <a:t>Between</a:t>
            </a:r>
            <a:r>
              <a:rPr i="1" spc="-55" dirty="0">
                <a:highlight>
                  <a:srgbClr val="FF00FF"/>
                </a:highlight>
                <a:latin typeface="Calibri"/>
                <a:cs typeface="Calibri"/>
              </a:rPr>
              <a:t> </a:t>
            </a:r>
            <a:r>
              <a:rPr b="1" i="1" spc="-20" dirty="0">
                <a:highlight>
                  <a:srgbClr val="FF00FF"/>
                </a:highlight>
                <a:latin typeface="Calibri"/>
                <a:cs typeface="Calibri"/>
              </a:rPr>
              <a:t>State </a:t>
            </a:r>
            <a:r>
              <a:rPr b="1" i="1" spc="-800" dirty="0">
                <a:highlight>
                  <a:srgbClr val="FF00FF"/>
                </a:highlight>
                <a:latin typeface="Calibri"/>
                <a:cs typeface="Calibri"/>
              </a:rPr>
              <a:t> </a:t>
            </a:r>
            <a:r>
              <a:rPr b="1" i="1" spc="-5" dirty="0">
                <a:highlight>
                  <a:srgbClr val="FF00FF"/>
                </a:highlight>
                <a:latin typeface="Calibri"/>
                <a:cs typeface="Calibri"/>
              </a:rPr>
              <a:t>Govt.</a:t>
            </a:r>
            <a:r>
              <a:rPr b="1" i="1" dirty="0">
                <a:highlight>
                  <a:srgbClr val="FF00FF"/>
                </a:highlight>
                <a:latin typeface="Calibri"/>
                <a:cs typeface="Calibri"/>
              </a:rPr>
              <a:t> &amp; </a:t>
            </a:r>
            <a:r>
              <a:rPr b="1" i="1" spc="-10" dirty="0">
                <a:highlight>
                  <a:srgbClr val="FF00FF"/>
                </a:highlight>
                <a:latin typeface="Calibri"/>
                <a:cs typeface="Calibri"/>
              </a:rPr>
              <a:t>Central</a:t>
            </a:r>
            <a:r>
              <a:rPr b="1" i="1" spc="-5" dirty="0">
                <a:highlight>
                  <a:srgbClr val="FF00FF"/>
                </a:highlight>
                <a:latin typeface="Calibri"/>
                <a:cs typeface="Calibri"/>
              </a:rPr>
              <a:t> Govt.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35940" y="2388234"/>
            <a:ext cx="7997825" cy="3464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marR="316230" indent="-274320">
              <a:lnSpc>
                <a:spcPct val="100000"/>
              </a:lnSpc>
              <a:spcBef>
                <a:spcPts val="100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sz="2400" spc="-10" dirty="0">
                <a:latin typeface="Constantia"/>
                <a:cs typeface="Constantia"/>
              </a:rPr>
              <a:t>Regulatory</a:t>
            </a:r>
            <a:r>
              <a:rPr sz="2400" spc="-120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control</a:t>
            </a:r>
            <a:r>
              <a:rPr sz="2400" spc="-30" dirty="0">
                <a:latin typeface="Constantia"/>
                <a:cs typeface="Constantia"/>
              </a:rPr>
              <a:t> </a:t>
            </a:r>
            <a:r>
              <a:rPr sz="2400" spc="-25" dirty="0">
                <a:latin typeface="Constantia"/>
                <a:cs typeface="Constantia"/>
              </a:rPr>
              <a:t>over</a:t>
            </a:r>
            <a:r>
              <a:rPr sz="2400" spc="-10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the</a:t>
            </a:r>
            <a:r>
              <a:rPr sz="2400" spc="-120" dirty="0">
                <a:latin typeface="Constantia"/>
                <a:cs typeface="Constantia"/>
              </a:rPr>
              <a:t> </a:t>
            </a:r>
            <a:r>
              <a:rPr sz="2400" b="1" spc="-30" dirty="0">
                <a:solidFill>
                  <a:srgbClr val="FF0000"/>
                </a:solidFill>
                <a:latin typeface="Constantia"/>
                <a:cs typeface="Constantia"/>
              </a:rPr>
              <a:t>quality,</a:t>
            </a:r>
            <a:r>
              <a:rPr sz="2400" b="1" spc="-8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onstantia"/>
                <a:cs typeface="Constantia"/>
              </a:rPr>
              <a:t>safety</a:t>
            </a:r>
            <a:r>
              <a:rPr sz="2400" b="1" spc="-12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onstantia"/>
                <a:cs typeface="Constantia"/>
              </a:rPr>
              <a:t>and</a:t>
            </a:r>
            <a:r>
              <a:rPr sz="2400" b="1" spc="-6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400" b="1" spc="5" dirty="0">
                <a:solidFill>
                  <a:srgbClr val="FF0000"/>
                </a:solidFill>
                <a:latin typeface="Constantia"/>
                <a:cs typeface="Constantia"/>
              </a:rPr>
              <a:t>efficacy</a:t>
            </a:r>
            <a:r>
              <a:rPr sz="2400" b="1" spc="-14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of </a:t>
            </a:r>
            <a:r>
              <a:rPr sz="2400" spc="-58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drugs in the country is </a:t>
            </a:r>
            <a:r>
              <a:rPr sz="2400" spc="-15" dirty="0">
                <a:latin typeface="Constantia"/>
                <a:cs typeface="Constantia"/>
              </a:rPr>
              <a:t>exercised </a:t>
            </a:r>
            <a:r>
              <a:rPr sz="2400" spc="-10" dirty="0">
                <a:latin typeface="Constantia"/>
                <a:cs typeface="Constantia"/>
              </a:rPr>
              <a:t>through </a:t>
            </a:r>
            <a:r>
              <a:rPr sz="2400" dirty="0">
                <a:latin typeface="Constantia"/>
                <a:cs typeface="Constantia"/>
              </a:rPr>
              <a:t>a </a:t>
            </a:r>
            <a:r>
              <a:rPr sz="2400" spc="-15" dirty="0">
                <a:latin typeface="Constantia"/>
                <a:cs typeface="Constantia"/>
              </a:rPr>
              <a:t>central </a:t>
            </a:r>
            <a:r>
              <a:rPr sz="2400" spc="-1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legislation</a:t>
            </a:r>
            <a:r>
              <a:rPr sz="2400" spc="-11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called the</a:t>
            </a:r>
            <a:r>
              <a:rPr sz="2400" spc="-85" dirty="0">
                <a:latin typeface="Constantia"/>
                <a:cs typeface="Constantia"/>
              </a:rPr>
              <a:t> </a:t>
            </a:r>
            <a:r>
              <a:rPr sz="2400" dirty="0">
                <a:solidFill>
                  <a:srgbClr val="FF0000"/>
                </a:solidFill>
                <a:latin typeface="Constantia"/>
                <a:cs typeface="Constantia"/>
              </a:rPr>
              <a:t>Drugs</a:t>
            </a:r>
            <a:r>
              <a:rPr sz="2400" spc="-114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400" dirty="0">
                <a:solidFill>
                  <a:srgbClr val="FF0000"/>
                </a:solidFill>
                <a:latin typeface="Constantia"/>
                <a:cs typeface="Constantia"/>
              </a:rPr>
              <a:t>and</a:t>
            </a:r>
            <a:r>
              <a:rPr sz="2400" spc="-1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Constantia"/>
                <a:cs typeface="Constantia"/>
              </a:rPr>
              <a:t>Cosmetics</a:t>
            </a:r>
            <a:r>
              <a:rPr sz="2400" spc="-9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Constantia"/>
                <a:cs typeface="Constantia"/>
              </a:rPr>
              <a:t>Act,</a:t>
            </a:r>
            <a:r>
              <a:rPr sz="2400" spc="-1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Constantia"/>
                <a:cs typeface="Constantia"/>
              </a:rPr>
              <a:t>1940</a:t>
            </a:r>
            <a:r>
              <a:rPr sz="2400" spc="-7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and </a:t>
            </a:r>
            <a:r>
              <a:rPr sz="2400" spc="-59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the</a:t>
            </a:r>
            <a:r>
              <a:rPr sz="2400" spc="-75" dirty="0">
                <a:latin typeface="Constantia"/>
                <a:cs typeface="Constantia"/>
              </a:rPr>
              <a:t> </a:t>
            </a:r>
            <a:r>
              <a:rPr sz="2400" spc="-15" dirty="0">
                <a:solidFill>
                  <a:srgbClr val="FF0000"/>
                </a:solidFill>
                <a:latin typeface="Constantia"/>
                <a:cs typeface="Constantia"/>
              </a:rPr>
              <a:t>Rules</a:t>
            </a:r>
            <a:r>
              <a:rPr sz="2400" spc="-5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made</a:t>
            </a:r>
            <a:r>
              <a:rPr sz="2400" spc="-7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there</a:t>
            </a:r>
            <a:r>
              <a:rPr sz="2400" spc="-110" dirty="0">
                <a:latin typeface="Constantia"/>
                <a:cs typeface="Constantia"/>
              </a:rPr>
              <a:t> </a:t>
            </a:r>
            <a:r>
              <a:rPr sz="2400" spc="-45" dirty="0">
                <a:latin typeface="Constantia"/>
                <a:cs typeface="Constantia"/>
              </a:rPr>
              <a:t>under.</a:t>
            </a:r>
            <a:endParaRPr sz="2400" dirty="0">
              <a:latin typeface="Constantia"/>
              <a:cs typeface="Constantia"/>
            </a:endParaRPr>
          </a:p>
          <a:p>
            <a:pPr marL="286385" marR="608330" indent="-274320">
              <a:lnSpc>
                <a:spcPct val="100000"/>
              </a:lnSpc>
              <a:spcBef>
                <a:spcPts val="575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sz="2400" b="1" i="1" spc="-20" dirty="0">
                <a:latin typeface="Constantia"/>
                <a:cs typeface="Constantia"/>
              </a:rPr>
              <a:t>State </a:t>
            </a:r>
            <a:r>
              <a:rPr sz="2400" b="1" i="1" spc="-10" dirty="0">
                <a:latin typeface="Constantia"/>
                <a:cs typeface="Constantia"/>
              </a:rPr>
              <a:t>Governments </a:t>
            </a:r>
            <a:r>
              <a:rPr sz="2400" b="1" i="1" spc="-5" dirty="0">
                <a:latin typeface="Constantia"/>
                <a:cs typeface="Constantia"/>
              </a:rPr>
              <a:t>-</a:t>
            </a:r>
            <a:r>
              <a:rPr lang="en-US" sz="2400" b="1" i="1" spc="-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Licensing </a:t>
            </a:r>
            <a:r>
              <a:rPr sz="2400" dirty="0">
                <a:latin typeface="Constantia"/>
                <a:cs typeface="Constantia"/>
              </a:rPr>
              <a:t>of </a:t>
            </a:r>
            <a:r>
              <a:rPr sz="2400" spc="-5" dirty="0">
                <a:latin typeface="Constantia"/>
                <a:cs typeface="Constantia"/>
              </a:rPr>
              <a:t>manufacturing </a:t>
            </a:r>
            <a:r>
              <a:rPr sz="2400" dirty="0">
                <a:latin typeface="Constantia"/>
                <a:cs typeface="Constantia"/>
              </a:rPr>
              <a:t>and </a:t>
            </a:r>
            <a:r>
              <a:rPr sz="2400" spc="-59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sales</a:t>
            </a:r>
            <a:r>
              <a:rPr sz="2400" spc="-8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premises</a:t>
            </a:r>
            <a:r>
              <a:rPr lang="en-US" sz="2400" spc="-5" dirty="0">
                <a:latin typeface="Constantia"/>
                <a:cs typeface="Constantia"/>
              </a:rPr>
              <a:t>.</a:t>
            </a:r>
            <a:endParaRPr sz="2400" dirty="0">
              <a:latin typeface="Constantia"/>
              <a:cs typeface="Constantia"/>
            </a:endParaRPr>
          </a:p>
          <a:p>
            <a:pPr marL="286385" marR="5080" indent="-274320">
              <a:lnSpc>
                <a:spcPct val="100000"/>
              </a:lnSpc>
              <a:spcBef>
                <a:spcPts val="580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sz="2400" b="1" spc="-10" dirty="0">
                <a:latin typeface="Constantia"/>
                <a:cs typeface="Constantia"/>
              </a:rPr>
              <a:t>Central</a:t>
            </a:r>
            <a:r>
              <a:rPr sz="2400" b="1" spc="-25" dirty="0">
                <a:latin typeface="Constantia"/>
                <a:cs typeface="Constantia"/>
              </a:rPr>
              <a:t> </a:t>
            </a:r>
            <a:r>
              <a:rPr sz="2400" b="1" spc="-10" dirty="0">
                <a:latin typeface="Constantia"/>
                <a:cs typeface="Constantia"/>
              </a:rPr>
              <a:t>Government-</a:t>
            </a:r>
            <a:r>
              <a:rPr lang="en-US" sz="2400" b="1" spc="-1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Imports,</a:t>
            </a:r>
            <a:r>
              <a:rPr sz="2400" spc="-65" dirty="0">
                <a:latin typeface="Constantia"/>
                <a:cs typeface="Constantia"/>
              </a:rPr>
              <a:t> </a:t>
            </a:r>
            <a:r>
              <a:rPr lang="en-US" sz="2400" spc="-65" dirty="0">
                <a:latin typeface="Constantia"/>
                <a:cs typeface="Constantia"/>
              </a:rPr>
              <a:t>P</a:t>
            </a:r>
            <a:r>
              <a:rPr sz="2400" dirty="0">
                <a:latin typeface="Constantia"/>
                <a:cs typeface="Constantia"/>
              </a:rPr>
              <a:t>ermissions</a:t>
            </a:r>
            <a:r>
              <a:rPr sz="2400" spc="-8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for</a:t>
            </a:r>
            <a:r>
              <a:rPr sz="2400" spc="-8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marketing </a:t>
            </a:r>
            <a:r>
              <a:rPr sz="2400" spc="-58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of</a:t>
            </a:r>
            <a:r>
              <a:rPr sz="2400" spc="55" dirty="0">
                <a:latin typeface="Constantia"/>
                <a:cs typeface="Constantia"/>
              </a:rPr>
              <a:t> </a:t>
            </a:r>
            <a:r>
              <a:rPr sz="2400" spc="-40" dirty="0">
                <a:latin typeface="Constantia"/>
                <a:cs typeface="Constantia"/>
              </a:rPr>
              <a:t>N</a:t>
            </a:r>
            <a:r>
              <a:rPr sz="2400" dirty="0">
                <a:latin typeface="Constantia"/>
                <a:cs typeface="Constantia"/>
              </a:rPr>
              <a:t>ew</a:t>
            </a:r>
            <a:r>
              <a:rPr sz="2400" spc="-4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Dru</a:t>
            </a:r>
            <a:r>
              <a:rPr sz="2400" spc="5" dirty="0">
                <a:latin typeface="Constantia"/>
                <a:cs typeface="Constantia"/>
              </a:rPr>
              <a:t>g</a:t>
            </a:r>
            <a:r>
              <a:rPr sz="2400" dirty="0">
                <a:latin typeface="Constantia"/>
                <a:cs typeface="Constantia"/>
              </a:rPr>
              <a:t>s</a:t>
            </a:r>
            <a:r>
              <a:rPr sz="2400" spc="-5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i</a:t>
            </a:r>
            <a:r>
              <a:rPr sz="2400" dirty="0">
                <a:latin typeface="Constantia"/>
                <a:cs typeface="Constantia"/>
              </a:rPr>
              <a:t>n</a:t>
            </a:r>
            <a:r>
              <a:rPr sz="2400" spc="-7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th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spc="-130" dirty="0">
                <a:latin typeface="Constantia"/>
                <a:cs typeface="Constantia"/>
              </a:rPr>
              <a:t> </a:t>
            </a:r>
            <a:r>
              <a:rPr sz="2400" spc="-55" dirty="0">
                <a:latin typeface="Constantia"/>
                <a:cs typeface="Constantia"/>
              </a:rPr>
              <a:t>c</a:t>
            </a:r>
            <a:r>
              <a:rPr sz="2400" dirty="0">
                <a:latin typeface="Constantia"/>
                <a:cs typeface="Constantia"/>
              </a:rPr>
              <a:t>ount</a:t>
            </a:r>
            <a:r>
              <a:rPr sz="2400" spc="35" dirty="0">
                <a:latin typeface="Constantia"/>
                <a:cs typeface="Constantia"/>
              </a:rPr>
              <a:t>r</a:t>
            </a:r>
            <a:r>
              <a:rPr sz="2400" spc="-220" dirty="0">
                <a:latin typeface="Constantia"/>
                <a:cs typeface="Constantia"/>
              </a:rPr>
              <a:t>y</a:t>
            </a:r>
            <a:r>
              <a:rPr sz="2400" dirty="0">
                <a:latin typeface="Constantia"/>
                <a:cs typeface="Constantia"/>
              </a:rPr>
              <a:t>,</a:t>
            </a:r>
            <a:r>
              <a:rPr sz="2400" spc="-4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and</a:t>
            </a:r>
            <a:r>
              <a:rPr sz="2400" spc="-10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f</a:t>
            </a:r>
            <a:r>
              <a:rPr sz="2400" dirty="0">
                <a:latin typeface="Constantia"/>
                <a:cs typeface="Constantia"/>
              </a:rPr>
              <a:t>or</a:t>
            </a:r>
            <a:r>
              <a:rPr sz="2400" spc="-145" dirty="0">
                <a:latin typeface="Constantia"/>
                <a:cs typeface="Constantia"/>
              </a:rPr>
              <a:t> </a:t>
            </a:r>
            <a:r>
              <a:rPr sz="2400" spc="-55" dirty="0">
                <a:latin typeface="Constantia"/>
                <a:cs typeface="Constantia"/>
              </a:rPr>
              <a:t>c</a:t>
            </a:r>
            <a:r>
              <a:rPr sz="2400" dirty="0">
                <a:latin typeface="Constantia"/>
                <a:cs typeface="Constantia"/>
              </a:rPr>
              <a:t>o</a:t>
            </a:r>
            <a:r>
              <a:rPr sz="2400" spc="-10" dirty="0">
                <a:latin typeface="Constantia"/>
                <a:cs typeface="Constantia"/>
              </a:rPr>
              <a:t>n</a:t>
            </a:r>
            <a:r>
              <a:rPr sz="2400" spc="-5" dirty="0">
                <a:latin typeface="Constantia"/>
                <a:cs typeface="Constantia"/>
              </a:rPr>
              <a:t>duc</a:t>
            </a:r>
            <a:r>
              <a:rPr sz="2400" dirty="0">
                <a:latin typeface="Constantia"/>
                <a:cs typeface="Constantia"/>
              </a:rPr>
              <a:t>t</a:t>
            </a:r>
            <a:r>
              <a:rPr sz="2400" spc="-10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of</a:t>
            </a:r>
            <a:r>
              <a:rPr sz="2400" spc="5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Clinical  </a:t>
            </a:r>
            <a:r>
              <a:rPr sz="2400" spc="-25" dirty="0">
                <a:latin typeface="Constantia"/>
                <a:cs typeface="Constantia"/>
              </a:rPr>
              <a:t>Trials</a:t>
            </a:r>
            <a:r>
              <a:rPr lang="en-US" sz="2400" spc="-25" dirty="0">
                <a:latin typeface="Constantia"/>
                <a:cs typeface="Constantia"/>
              </a:rPr>
              <a:t>.</a:t>
            </a:r>
            <a:endParaRPr sz="2400" dirty="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23"/>
              <a:ext cx="9143999" cy="10287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01357" y="0"/>
              <a:ext cx="4742641" cy="59994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9088207" cy="102057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828" y="52323"/>
              <a:ext cx="9145590" cy="901826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535940" y="2145919"/>
            <a:ext cx="8075930" cy="343517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spc="-5" dirty="0">
                <a:latin typeface="Constantia"/>
                <a:cs typeface="Constantia"/>
              </a:rPr>
              <a:t>The</a:t>
            </a:r>
            <a:r>
              <a:rPr sz="2600" spc="-6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Ministry</a:t>
            </a:r>
            <a:r>
              <a:rPr sz="2600" spc="-13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of</a:t>
            </a:r>
            <a:r>
              <a:rPr sz="2600" spc="5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Health</a:t>
            </a:r>
            <a:r>
              <a:rPr sz="2600" spc="-12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and</a:t>
            </a:r>
            <a:r>
              <a:rPr sz="2600" spc="-5" dirty="0">
                <a:latin typeface="Constantia"/>
                <a:cs typeface="Constantia"/>
              </a:rPr>
              <a:t> </a:t>
            </a:r>
            <a:r>
              <a:rPr sz="2600" spc="-25" dirty="0">
                <a:latin typeface="Constantia"/>
                <a:cs typeface="Constantia"/>
              </a:rPr>
              <a:t>Family</a:t>
            </a:r>
            <a:r>
              <a:rPr sz="2600" spc="-120" dirty="0">
                <a:latin typeface="Constantia"/>
                <a:cs typeface="Constantia"/>
              </a:rPr>
              <a:t> </a:t>
            </a:r>
            <a:r>
              <a:rPr sz="2600" spc="-35" dirty="0">
                <a:latin typeface="Constantia"/>
                <a:cs typeface="Constantia"/>
              </a:rPr>
              <a:t>Welfare</a:t>
            </a:r>
            <a:r>
              <a:rPr sz="2600" spc="-8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(</a:t>
            </a:r>
            <a:r>
              <a:rPr sz="2600" dirty="0">
                <a:solidFill>
                  <a:srgbClr val="FF0000"/>
                </a:solidFill>
                <a:latin typeface="Constantia"/>
                <a:cs typeface="Constantia"/>
              </a:rPr>
              <a:t>MHFW</a:t>
            </a:r>
            <a:r>
              <a:rPr sz="2600" dirty="0">
                <a:latin typeface="Constantia"/>
                <a:cs typeface="Constantia"/>
              </a:rPr>
              <a:t>)</a:t>
            </a:r>
            <a:r>
              <a:rPr sz="2600" spc="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is </a:t>
            </a:r>
            <a:r>
              <a:rPr sz="2600" spc="-64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an </a:t>
            </a:r>
            <a:r>
              <a:rPr sz="2600" spc="-5" dirty="0">
                <a:latin typeface="Constantia"/>
                <a:cs typeface="Constantia"/>
              </a:rPr>
              <a:t>Indian </a:t>
            </a:r>
            <a:r>
              <a:rPr sz="2600" spc="-15" dirty="0">
                <a:latin typeface="Constantia"/>
                <a:cs typeface="Constantia"/>
              </a:rPr>
              <a:t>government </a:t>
            </a:r>
            <a:r>
              <a:rPr sz="2600" dirty="0">
                <a:latin typeface="Constantia"/>
                <a:cs typeface="Constantia"/>
              </a:rPr>
              <a:t>ministry </a:t>
            </a:r>
            <a:r>
              <a:rPr sz="2600" spc="-20" dirty="0">
                <a:latin typeface="Constantia"/>
                <a:cs typeface="Constantia"/>
              </a:rPr>
              <a:t>charged </a:t>
            </a:r>
            <a:r>
              <a:rPr sz="2600" dirty="0">
                <a:latin typeface="Constantia"/>
                <a:cs typeface="Constantia"/>
              </a:rPr>
              <a:t>with health </a:t>
            </a:r>
            <a:r>
              <a:rPr sz="2600" spc="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p</a:t>
            </a:r>
            <a:r>
              <a:rPr sz="2600" spc="-10" dirty="0">
                <a:latin typeface="Constantia"/>
                <a:cs typeface="Constantia"/>
              </a:rPr>
              <a:t>o</a:t>
            </a:r>
            <a:r>
              <a:rPr sz="2600" dirty="0">
                <a:latin typeface="Constantia"/>
                <a:cs typeface="Constantia"/>
              </a:rPr>
              <a:t>li</a:t>
            </a:r>
            <a:r>
              <a:rPr sz="2600" spc="15" dirty="0">
                <a:latin typeface="Constantia"/>
                <a:cs typeface="Constantia"/>
              </a:rPr>
              <a:t>c</a:t>
            </a:r>
            <a:r>
              <a:rPr sz="2600" dirty="0">
                <a:latin typeface="Constantia"/>
                <a:cs typeface="Constantia"/>
              </a:rPr>
              <a:t>y</a:t>
            </a:r>
            <a:r>
              <a:rPr sz="2600" spc="-70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i</a:t>
            </a:r>
            <a:r>
              <a:rPr sz="2600" dirty="0">
                <a:latin typeface="Constantia"/>
                <a:cs typeface="Constantia"/>
              </a:rPr>
              <a:t>n</a:t>
            </a:r>
            <a:r>
              <a:rPr sz="2600" spc="-4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Ind</a:t>
            </a:r>
            <a:r>
              <a:rPr sz="2600" spc="-15" dirty="0">
                <a:latin typeface="Constantia"/>
                <a:cs typeface="Constantia"/>
              </a:rPr>
              <a:t>i</a:t>
            </a:r>
            <a:r>
              <a:rPr sz="2600" dirty="0">
                <a:latin typeface="Constantia"/>
                <a:cs typeface="Constantia"/>
              </a:rPr>
              <a:t>a. </a:t>
            </a:r>
            <a:r>
              <a:rPr sz="2600" spc="-60" dirty="0">
                <a:highlight>
                  <a:srgbClr val="FF00FF"/>
                </a:highlight>
                <a:latin typeface="Constantia"/>
                <a:cs typeface="Constantia"/>
              </a:rPr>
              <a:t>I</a:t>
            </a:r>
            <a:r>
              <a:rPr sz="2600" dirty="0">
                <a:highlight>
                  <a:srgbClr val="FF00FF"/>
                </a:highlight>
                <a:latin typeface="Constantia"/>
                <a:cs typeface="Constantia"/>
              </a:rPr>
              <a:t>t</a:t>
            </a:r>
            <a:r>
              <a:rPr sz="2600" spc="-75" dirty="0">
                <a:highlight>
                  <a:srgbClr val="FF00FF"/>
                </a:highlight>
                <a:latin typeface="Constantia"/>
                <a:cs typeface="Constantia"/>
              </a:rPr>
              <a:t> </a:t>
            </a:r>
            <a:r>
              <a:rPr sz="2600" spc="-5" dirty="0">
                <a:highlight>
                  <a:srgbClr val="FF00FF"/>
                </a:highlight>
                <a:latin typeface="Constantia"/>
                <a:cs typeface="Constantia"/>
              </a:rPr>
              <a:t>i</a:t>
            </a:r>
            <a:r>
              <a:rPr sz="2600" dirty="0">
                <a:highlight>
                  <a:srgbClr val="FF00FF"/>
                </a:highlight>
                <a:latin typeface="Constantia"/>
                <a:cs typeface="Constantia"/>
              </a:rPr>
              <a:t>s</a:t>
            </a:r>
            <a:r>
              <a:rPr sz="2600" spc="-130" dirty="0">
                <a:highlight>
                  <a:srgbClr val="FF00FF"/>
                </a:highlight>
                <a:latin typeface="Constantia"/>
                <a:cs typeface="Constantia"/>
              </a:rPr>
              <a:t> </a:t>
            </a:r>
            <a:r>
              <a:rPr sz="2600" dirty="0">
                <a:highlight>
                  <a:srgbClr val="FF00FF"/>
                </a:highlight>
                <a:latin typeface="Constantia"/>
                <a:cs typeface="Constantia"/>
              </a:rPr>
              <a:t>also</a:t>
            </a:r>
            <a:r>
              <a:rPr sz="2600" spc="-120" dirty="0">
                <a:highlight>
                  <a:srgbClr val="FF00FF"/>
                </a:highlight>
                <a:latin typeface="Constantia"/>
                <a:cs typeface="Constantia"/>
              </a:rPr>
              <a:t> </a:t>
            </a:r>
            <a:r>
              <a:rPr sz="2600" spc="-40" dirty="0">
                <a:highlight>
                  <a:srgbClr val="FF00FF"/>
                </a:highlight>
                <a:latin typeface="Constantia"/>
                <a:cs typeface="Constantia"/>
              </a:rPr>
              <a:t>r</a:t>
            </a:r>
            <a:r>
              <a:rPr sz="2600" dirty="0">
                <a:highlight>
                  <a:srgbClr val="FF00FF"/>
                </a:highlight>
                <a:latin typeface="Constantia"/>
                <a:cs typeface="Constantia"/>
              </a:rPr>
              <a:t>esp</a:t>
            </a:r>
            <a:r>
              <a:rPr sz="2600" spc="-10" dirty="0">
                <a:highlight>
                  <a:srgbClr val="FF00FF"/>
                </a:highlight>
                <a:latin typeface="Constantia"/>
                <a:cs typeface="Constantia"/>
              </a:rPr>
              <a:t>o</a:t>
            </a:r>
            <a:r>
              <a:rPr sz="2600" spc="-5" dirty="0">
                <a:highlight>
                  <a:srgbClr val="FF00FF"/>
                </a:highlight>
                <a:latin typeface="Constantia"/>
                <a:cs typeface="Constantia"/>
              </a:rPr>
              <a:t>nsibl</a:t>
            </a:r>
            <a:r>
              <a:rPr sz="2600" dirty="0">
                <a:highlight>
                  <a:srgbClr val="FF00FF"/>
                </a:highlight>
                <a:latin typeface="Constantia"/>
                <a:cs typeface="Constantia"/>
              </a:rPr>
              <a:t>e</a:t>
            </a:r>
            <a:r>
              <a:rPr sz="2600" spc="-110" dirty="0">
                <a:highlight>
                  <a:srgbClr val="FF00FF"/>
                </a:highlight>
                <a:latin typeface="Constantia"/>
                <a:cs typeface="Constantia"/>
              </a:rPr>
              <a:t> </a:t>
            </a:r>
            <a:r>
              <a:rPr sz="2600" spc="-25" dirty="0">
                <a:highlight>
                  <a:srgbClr val="FF00FF"/>
                </a:highlight>
                <a:latin typeface="Constantia"/>
                <a:cs typeface="Constantia"/>
              </a:rPr>
              <a:t>f</a:t>
            </a:r>
            <a:r>
              <a:rPr sz="2600" dirty="0">
                <a:highlight>
                  <a:srgbClr val="FF00FF"/>
                </a:highlight>
                <a:latin typeface="Constantia"/>
                <a:cs typeface="Constantia"/>
              </a:rPr>
              <a:t>or</a:t>
            </a:r>
            <a:r>
              <a:rPr sz="2600" spc="-155" dirty="0">
                <a:highlight>
                  <a:srgbClr val="FF00FF"/>
                </a:highlight>
                <a:latin typeface="Constantia"/>
                <a:cs typeface="Constantia"/>
              </a:rPr>
              <a:t> </a:t>
            </a:r>
            <a:r>
              <a:rPr sz="2600" dirty="0">
                <a:highlight>
                  <a:srgbClr val="FF00FF"/>
                </a:highlight>
                <a:latin typeface="Constantia"/>
                <a:cs typeface="Constantia"/>
              </a:rPr>
              <a:t>all</a:t>
            </a:r>
            <a:r>
              <a:rPr sz="2600" spc="-80" dirty="0">
                <a:highlight>
                  <a:srgbClr val="FF00FF"/>
                </a:highlight>
                <a:latin typeface="Constantia"/>
                <a:cs typeface="Constantia"/>
              </a:rPr>
              <a:t> </a:t>
            </a:r>
            <a:r>
              <a:rPr sz="2600" spc="-65" dirty="0">
                <a:highlight>
                  <a:srgbClr val="FF00FF"/>
                </a:highlight>
                <a:latin typeface="Constantia"/>
                <a:cs typeface="Constantia"/>
              </a:rPr>
              <a:t>g</a:t>
            </a:r>
            <a:r>
              <a:rPr sz="2600" spc="-45" dirty="0">
                <a:highlight>
                  <a:srgbClr val="FF00FF"/>
                </a:highlight>
                <a:latin typeface="Constantia"/>
                <a:cs typeface="Constantia"/>
              </a:rPr>
              <a:t>o</a:t>
            </a:r>
            <a:r>
              <a:rPr sz="2600" spc="-60" dirty="0">
                <a:highlight>
                  <a:srgbClr val="FF00FF"/>
                </a:highlight>
                <a:latin typeface="Constantia"/>
                <a:cs typeface="Constantia"/>
              </a:rPr>
              <a:t>v</a:t>
            </a:r>
            <a:r>
              <a:rPr sz="2600" dirty="0">
                <a:highlight>
                  <a:srgbClr val="FF00FF"/>
                </a:highlight>
                <a:latin typeface="Constantia"/>
                <a:cs typeface="Constantia"/>
              </a:rPr>
              <a:t>ernment  </a:t>
            </a:r>
            <a:r>
              <a:rPr sz="2600" spc="-15" dirty="0">
                <a:highlight>
                  <a:srgbClr val="FF00FF"/>
                </a:highlight>
                <a:latin typeface="Constantia"/>
                <a:cs typeface="Constantia"/>
              </a:rPr>
              <a:t>programs</a:t>
            </a:r>
            <a:r>
              <a:rPr sz="2600" spc="-95" dirty="0">
                <a:highlight>
                  <a:srgbClr val="FF00FF"/>
                </a:highlight>
                <a:latin typeface="Constantia"/>
                <a:cs typeface="Constantia"/>
              </a:rPr>
              <a:t> </a:t>
            </a:r>
            <a:r>
              <a:rPr sz="2600" spc="-5" dirty="0">
                <a:highlight>
                  <a:srgbClr val="FF00FF"/>
                </a:highlight>
                <a:latin typeface="Constantia"/>
                <a:cs typeface="Constantia"/>
              </a:rPr>
              <a:t>relating</a:t>
            </a:r>
            <a:r>
              <a:rPr sz="2600" spc="-35" dirty="0">
                <a:highlight>
                  <a:srgbClr val="FF00FF"/>
                </a:highlight>
                <a:latin typeface="Constantia"/>
                <a:cs typeface="Constantia"/>
              </a:rPr>
              <a:t> </a:t>
            </a:r>
            <a:r>
              <a:rPr sz="2600" spc="-15" dirty="0">
                <a:highlight>
                  <a:srgbClr val="FF00FF"/>
                </a:highlight>
                <a:latin typeface="Constantia"/>
                <a:cs typeface="Constantia"/>
              </a:rPr>
              <a:t>to</a:t>
            </a:r>
            <a:r>
              <a:rPr sz="2600" spc="-105" dirty="0">
                <a:highlight>
                  <a:srgbClr val="FF00FF"/>
                </a:highlight>
                <a:latin typeface="Constantia"/>
                <a:cs typeface="Constantia"/>
              </a:rPr>
              <a:t> </a:t>
            </a:r>
            <a:r>
              <a:rPr sz="2600" spc="-5" dirty="0">
                <a:highlight>
                  <a:srgbClr val="FF00FF"/>
                </a:highlight>
                <a:latin typeface="Constantia"/>
                <a:cs typeface="Constantia"/>
              </a:rPr>
              <a:t>family</a:t>
            </a:r>
            <a:r>
              <a:rPr sz="2600" spc="-120" dirty="0">
                <a:highlight>
                  <a:srgbClr val="FF00FF"/>
                </a:highlight>
                <a:latin typeface="Constantia"/>
                <a:cs typeface="Constantia"/>
              </a:rPr>
              <a:t> </a:t>
            </a:r>
            <a:r>
              <a:rPr sz="2600" spc="-5" dirty="0">
                <a:highlight>
                  <a:srgbClr val="FF00FF"/>
                </a:highlight>
                <a:latin typeface="Constantia"/>
                <a:cs typeface="Constantia"/>
              </a:rPr>
              <a:t>planning</a:t>
            </a:r>
            <a:r>
              <a:rPr sz="2600" spc="-10" dirty="0">
                <a:highlight>
                  <a:srgbClr val="FF00FF"/>
                </a:highlight>
                <a:latin typeface="Constantia"/>
                <a:cs typeface="Constantia"/>
              </a:rPr>
              <a:t> </a:t>
            </a:r>
            <a:r>
              <a:rPr sz="2600" spc="-5" dirty="0">
                <a:highlight>
                  <a:srgbClr val="FF00FF"/>
                </a:highlight>
                <a:latin typeface="Constantia"/>
                <a:cs typeface="Constantia"/>
              </a:rPr>
              <a:t>in</a:t>
            </a:r>
            <a:r>
              <a:rPr sz="2600" spc="-50" dirty="0">
                <a:highlight>
                  <a:srgbClr val="FF00FF"/>
                </a:highlight>
                <a:latin typeface="Constantia"/>
                <a:cs typeface="Constantia"/>
              </a:rPr>
              <a:t> </a:t>
            </a:r>
            <a:r>
              <a:rPr sz="2600" dirty="0">
                <a:highlight>
                  <a:srgbClr val="FF00FF"/>
                </a:highlight>
                <a:latin typeface="Constantia"/>
                <a:cs typeface="Constantia"/>
              </a:rPr>
              <a:t>India.</a:t>
            </a:r>
            <a:endParaRPr lang="en-US" sz="2600" dirty="0">
              <a:highlight>
                <a:srgbClr val="FF00FF"/>
              </a:highlight>
              <a:latin typeface="Constantia"/>
              <a:cs typeface="Constantia"/>
            </a:endParaRPr>
          </a:p>
          <a:p>
            <a:pPr marL="12065" marR="5080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4230"/>
              <a:tabLst>
                <a:tab pos="287020" algn="l"/>
              </a:tabLst>
            </a:pPr>
            <a:endParaRPr sz="2600" dirty="0">
              <a:highlight>
                <a:srgbClr val="FF00FF"/>
              </a:highlight>
              <a:latin typeface="Constantia"/>
              <a:cs typeface="Constantia"/>
            </a:endParaRPr>
          </a:p>
          <a:p>
            <a:pPr marL="287020" marR="1144270" indent="-287020" algn="just">
              <a:lnSpc>
                <a:spcPct val="120000"/>
              </a:lnSpc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spc="-5" dirty="0">
                <a:latin typeface="Constantia"/>
                <a:cs typeface="Constantia"/>
              </a:rPr>
              <a:t>Th</a:t>
            </a:r>
            <a:r>
              <a:rPr sz="2600" dirty="0">
                <a:latin typeface="Constantia"/>
                <a:cs typeface="Constantia"/>
              </a:rPr>
              <a:t>e</a:t>
            </a:r>
            <a:r>
              <a:rPr sz="2600" spc="-6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mi</a:t>
            </a:r>
            <a:r>
              <a:rPr sz="2600" spc="-15" dirty="0">
                <a:latin typeface="Constantia"/>
                <a:cs typeface="Constantia"/>
              </a:rPr>
              <a:t>n</a:t>
            </a:r>
            <a:r>
              <a:rPr sz="2600" spc="-5" dirty="0">
                <a:latin typeface="Constantia"/>
                <a:cs typeface="Constantia"/>
              </a:rPr>
              <a:t>ist</a:t>
            </a:r>
            <a:r>
              <a:rPr sz="2600" spc="30" dirty="0">
                <a:latin typeface="Constantia"/>
                <a:cs typeface="Constantia"/>
              </a:rPr>
              <a:t>r</a:t>
            </a:r>
            <a:r>
              <a:rPr sz="2600" dirty="0">
                <a:latin typeface="Constantia"/>
                <a:cs typeface="Constantia"/>
              </a:rPr>
              <a:t>y</a:t>
            </a:r>
            <a:r>
              <a:rPr sz="2600" spc="-70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i</a:t>
            </a:r>
            <a:r>
              <a:rPr sz="2600" dirty="0">
                <a:latin typeface="Constantia"/>
                <a:cs typeface="Constantia"/>
              </a:rPr>
              <a:t>s</a:t>
            </a:r>
            <a:r>
              <a:rPr sz="2600" spc="-114" dirty="0">
                <a:latin typeface="Constantia"/>
                <a:cs typeface="Constantia"/>
              </a:rPr>
              <a:t> </a:t>
            </a:r>
            <a:r>
              <a:rPr sz="2600" spc="-55" dirty="0">
                <a:latin typeface="Constantia"/>
                <a:cs typeface="Constantia"/>
              </a:rPr>
              <a:t>c</a:t>
            </a:r>
            <a:r>
              <a:rPr sz="2600" dirty="0">
                <a:latin typeface="Constantia"/>
                <a:cs typeface="Constantia"/>
              </a:rPr>
              <a:t>omp</a:t>
            </a:r>
            <a:r>
              <a:rPr sz="2600" spc="-15" dirty="0">
                <a:latin typeface="Constantia"/>
                <a:cs typeface="Constantia"/>
              </a:rPr>
              <a:t>o</a:t>
            </a:r>
            <a:r>
              <a:rPr sz="2600" dirty="0">
                <a:latin typeface="Constantia"/>
                <a:cs typeface="Constantia"/>
              </a:rPr>
              <a:t>sed</a:t>
            </a:r>
            <a:r>
              <a:rPr sz="2600" spc="-10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of</a:t>
            </a:r>
            <a:r>
              <a:rPr sz="2600" spc="2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</a:t>
            </a:r>
            <a:r>
              <a:rPr sz="2600" spc="-55" dirty="0">
                <a:latin typeface="Constantia"/>
                <a:cs typeface="Constantia"/>
              </a:rPr>
              <a:t>w</a:t>
            </a:r>
            <a:r>
              <a:rPr sz="2600" dirty="0">
                <a:latin typeface="Constantia"/>
                <a:cs typeface="Constantia"/>
              </a:rPr>
              <a:t>o</a:t>
            </a:r>
            <a:r>
              <a:rPr sz="2600" spc="-16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dep</a:t>
            </a:r>
            <a:r>
              <a:rPr sz="2600" spc="-10" dirty="0">
                <a:latin typeface="Constantia"/>
                <a:cs typeface="Constantia"/>
              </a:rPr>
              <a:t>a</a:t>
            </a:r>
            <a:r>
              <a:rPr sz="2600" spc="-5" dirty="0">
                <a:latin typeface="Constantia"/>
                <a:cs typeface="Constantia"/>
              </a:rPr>
              <a:t>rtmen</a:t>
            </a:r>
            <a:r>
              <a:rPr sz="2600" dirty="0">
                <a:latin typeface="Constantia"/>
                <a:cs typeface="Constantia"/>
              </a:rPr>
              <a:t>ts:  </a:t>
            </a:r>
            <a:r>
              <a:rPr sz="2600" spc="-5" dirty="0">
                <a:latin typeface="Constantia"/>
                <a:cs typeface="Constantia"/>
              </a:rPr>
              <a:t>1)Departments</a:t>
            </a:r>
            <a:r>
              <a:rPr sz="2600" spc="-13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of</a:t>
            </a:r>
            <a:r>
              <a:rPr sz="2600" spc="5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Health</a:t>
            </a:r>
            <a:r>
              <a:rPr sz="2600" spc="-114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and </a:t>
            </a:r>
            <a:r>
              <a:rPr sz="2600" spc="-25" dirty="0">
                <a:latin typeface="Constantia"/>
                <a:cs typeface="Constantia"/>
              </a:rPr>
              <a:t>Family</a:t>
            </a:r>
            <a:r>
              <a:rPr sz="2600" spc="-114" dirty="0">
                <a:latin typeface="Constantia"/>
                <a:cs typeface="Constantia"/>
              </a:rPr>
              <a:t> </a:t>
            </a:r>
            <a:r>
              <a:rPr sz="2600" spc="-30" dirty="0">
                <a:latin typeface="Constantia"/>
                <a:cs typeface="Constantia"/>
              </a:rPr>
              <a:t>Welfare. </a:t>
            </a:r>
            <a:r>
              <a:rPr sz="2600" spc="-64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2)Department</a:t>
            </a:r>
            <a:r>
              <a:rPr sz="2600" spc="-15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of</a:t>
            </a:r>
            <a:r>
              <a:rPr sz="2600" spc="5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Health</a:t>
            </a:r>
            <a:r>
              <a:rPr sz="2600" spc="-6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Research.</a:t>
            </a:r>
            <a:endParaRPr sz="2600" dirty="0">
              <a:latin typeface="Constantia"/>
              <a:cs typeface="Constanti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16991" y="52323"/>
            <a:ext cx="8564880" cy="1971548"/>
            <a:chOff x="316991" y="393191"/>
            <a:chExt cx="8564880" cy="1630680"/>
          </a:xfrm>
        </p:grpSpPr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16991" y="393191"/>
              <a:ext cx="8564880" cy="163067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80999" y="457199"/>
              <a:ext cx="8382000" cy="144780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361949" y="438149"/>
              <a:ext cx="8420100" cy="1485900"/>
            </a:xfrm>
            <a:custGeom>
              <a:avLst/>
              <a:gdLst/>
              <a:ahLst/>
              <a:cxnLst/>
              <a:rect l="l" t="t" r="r" b="b"/>
              <a:pathLst>
                <a:path w="8420100" h="1485900">
                  <a:moveTo>
                    <a:pt x="0" y="1485900"/>
                  </a:moveTo>
                  <a:lnTo>
                    <a:pt x="8420100" y="1485900"/>
                  </a:lnTo>
                  <a:lnTo>
                    <a:pt x="8420100" y="0"/>
                  </a:lnTo>
                  <a:lnTo>
                    <a:pt x="0" y="0"/>
                  </a:lnTo>
                  <a:lnTo>
                    <a:pt x="0" y="148590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23"/>
              <a:ext cx="9143999" cy="10287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01357" y="0"/>
              <a:ext cx="4742641" cy="59994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9088207" cy="102057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828" y="52323"/>
              <a:ext cx="9145590" cy="901826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78739" y="619099"/>
            <a:ext cx="8434705" cy="5375910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sz="2600" b="1" dirty="0">
                <a:latin typeface="Constantia"/>
                <a:cs typeface="Constantia"/>
              </a:rPr>
              <a:t>Department</a:t>
            </a:r>
            <a:r>
              <a:rPr sz="2600" b="1" spc="-155" dirty="0">
                <a:latin typeface="Constantia"/>
                <a:cs typeface="Constantia"/>
              </a:rPr>
              <a:t> </a:t>
            </a:r>
            <a:r>
              <a:rPr sz="2600" b="1" dirty="0">
                <a:latin typeface="Constantia"/>
                <a:cs typeface="Constantia"/>
              </a:rPr>
              <a:t>of</a:t>
            </a:r>
            <a:r>
              <a:rPr sz="2600" b="1" spc="70" dirty="0">
                <a:latin typeface="Constantia"/>
                <a:cs typeface="Constantia"/>
              </a:rPr>
              <a:t> </a:t>
            </a:r>
            <a:r>
              <a:rPr sz="2600" b="1" spc="-45" dirty="0">
                <a:latin typeface="Constantia"/>
                <a:cs typeface="Constantia"/>
              </a:rPr>
              <a:t>H</a:t>
            </a:r>
            <a:r>
              <a:rPr sz="2600" b="1" dirty="0">
                <a:latin typeface="Constantia"/>
                <a:cs typeface="Constantia"/>
              </a:rPr>
              <a:t>ealt</a:t>
            </a:r>
            <a:r>
              <a:rPr sz="2600" b="1" spc="-5" dirty="0">
                <a:latin typeface="Constantia"/>
                <a:cs typeface="Constantia"/>
              </a:rPr>
              <a:t>h</a:t>
            </a:r>
            <a:r>
              <a:rPr sz="2600" b="1" dirty="0">
                <a:latin typeface="Constantia"/>
                <a:cs typeface="Constantia"/>
              </a:rPr>
              <a:t>-</a:t>
            </a:r>
            <a:endParaRPr sz="2600" dirty="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310"/>
              </a:spcBef>
              <a:buClr>
                <a:srgbClr val="0AD0D9"/>
              </a:buClr>
              <a:buSzPct val="94230"/>
              <a:buFont typeface="Wingdings"/>
              <a:buChar char=""/>
              <a:tabLst>
                <a:tab pos="287020" algn="l"/>
              </a:tabLst>
            </a:pPr>
            <a:r>
              <a:rPr sz="2600" dirty="0">
                <a:latin typeface="Calibri"/>
                <a:cs typeface="Calibri"/>
              </a:rPr>
              <a:t>13</a:t>
            </a:r>
            <a:r>
              <a:rPr sz="2600" spc="40" dirty="0">
                <a:latin typeface="Calibri"/>
                <a:cs typeface="Calibri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National</a:t>
            </a:r>
            <a:r>
              <a:rPr sz="2600" spc="-4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Health</a:t>
            </a:r>
            <a:r>
              <a:rPr sz="2600" spc="-45" dirty="0">
                <a:latin typeface="Constantia"/>
                <a:cs typeface="Constantia"/>
              </a:rPr>
              <a:t> </a:t>
            </a:r>
            <a:r>
              <a:rPr sz="2600" spc="-10" dirty="0" err="1">
                <a:latin typeface="Constantia"/>
                <a:cs typeface="Constantia"/>
              </a:rPr>
              <a:t>Programmes</a:t>
            </a:r>
            <a:r>
              <a:rPr lang="en-US" sz="2600" spc="-10" dirty="0">
                <a:latin typeface="Constantia"/>
                <a:cs typeface="Constantia"/>
              </a:rPr>
              <a:t>.</a:t>
            </a:r>
            <a:endParaRPr sz="2600" dirty="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315"/>
              </a:spcBef>
              <a:buClr>
                <a:srgbClr val="0AD0D9"/>
              </a:buClr>
              <a:buSzPct val="94230"/>
              <a:buFont typeface="Wingdings"/>
              <a:buChar char=""/>
              <a:tabLst>
                <a:tab pos="287020" algn="l"/>
              </a:tabLst>
            </a:pPr>
            <a:r>
              <a:rPr sz="2600" spc="-10" dirty="0">
                <a:latin typeface="Constantia"/>
                <a:cs typeface="Constantia"/>
              </a:rPr>
              <a:t>Medical</a:t>
            </a:r>
            <a:r>
              <a:rPr sz="2600" spc="-8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council</a:t>
            </a:r>
            <a:r>
              <a:rPr sz="2600" spc="-10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of</a:t>
            </a:r>
            <a:r>
              <a:rPr sz="2600" spc="4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India</a:t>
            </a:r>
            <a:r>
              <a:rPr lang="en-US" sz="2600" spc="-5" dirty="0">
                <a:latin typeface="Constantia"/>
                <a:cs typeface="Constantia"/>
              </a:rPr>
              <a:t> </a:t>
            </a:r>
            <a:r>
              <a:rPr lang="en-US" sz="2600" spc="-5" dirty="0">
                <a:highlight>
                  <a:srgbClr val="FF00FF"/>
                </a:highlight>
                <a:latin typeface="Constantia"/>
                <a:cs typeface="Constantia"/>
              </a:rPr>
              <a:t>(MCI)</a:t>
            </a:r>
            <a:endParaRPr sz="2600" dirty="0">
              <a:highlight>
                <a:srgbClr val="FF00FF"/>
              </a:highlight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315"/>
              </a:spcBef>
              <a:buClr>
                <a:srgbClr val="0AD0D9"/>
              </a:buClr>
              <a:buSzPct val="94230"/>
              <a:buFont typeface="Wingdings"/>
              <a:buChar char=""/>
              <a:tabLst>
                <a:tab pos="287020" algn="l"/>
                <a:tab pos="2659380" algn="l"/>
              </a:tabLst>
            </a:pPr>
            <a:r>
              <a:rPr sz="2600" spc="-25" dirty="0">
                <a:latin typeface="Constantia"/>
                <a:cs typeface="Constantia"/>
              </a:rPr>
              <a:t>Food</a:t>
            </a:r>
            <a:r>
              <a:rPr sz="2600" spc="-7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safety</a:t>
            </a:r>
            <a:r>
              <a:rPr sz="2600" spc="-13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and</a:t>
            </a:r>
            <a:r>
              <a:rPr lang="en-US" sz="260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standards</a:t>
            </a:r>
            <a:r>
              <a:rPr sz="2600" spc="-12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Authority</a:t>
            </a:r>
            <a:r>
              <a:rPr sz="2600" spc="-12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India</a:t>
            </a:r>
            <a:r>
              <a:rPr lang="en-US" sz="2600" dirty="0">
                <a:latin typeface="Constantia"/>
                <a:cs typeface="Constantia"/>
              </a:rPr>
              <a:t> </a:t>
            </a:r>
            <a:r>
              <a:rPr lang="en-US" sz="2600" dirty="0">
                <a:highlight>
                  <a:srgbClr val="FF00FF"/>
                </a:highlight>
                <a:latin typeface="Constantia"/>
                <a:cs typeface="Constantia"/>
              </a:rPr>
              <a:t>(FSSAI)</a:t>
            </a:r>
            <a:endParaRPr sz="2600" dirty="0">
              <a:highlight>
                <a:srgbClr val="FF00FF"/>
              </a:highlight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310"/>
              </a:spcBef>
              <a:buClr>
                <a:srgbClr val="0AD0D9"/>
              </a:buClr>
              <a:buSzPct val="94230"/>
              <a:buFont typeface="Wingdings"/>
              <a:buChar char=""/>
              <a:tabLst>
                <a:tab pos="287020" algn="l"/>
              </a:tabLst>
            </a:pPr>
            <a:r>
              <a:rPr sz="2600" spc="-15" dirty="0">
                <a:latin typeface="Constantia"/>
                <a:cs typeface="Constantia"/>
              </a:rPr>
              <a:t>Central</a:t>
            </a:r>
            <a:r>
              <a:rPr sz="260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Drugs</a:t>
            </a:r>
            <a:r>
              <a:rPr sz="2600" spc="-7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Standard</a:t>
            </a:r>
            <a:r>
              <a:rPr sz="2600" spc="-15" dirty="0">
                <a:latin typeface="Constantia"/>
                <a:cs typeface="Constantia"/>
              </a:rPr>
              <a:t> Control</a:t>
            </a:r>
            <a:r>
              <a:rPr sz="2600" spc="-2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Organisation</a:t>
            </a:r>
            <a:r>
              <a:rPr sz="2600" spc="-75" dirty="0">
                <a:latin typeface="Constantia"/>
                <a:cs typeface="Constantia"/>
              </a:rPr>
              <a:t> </a:t>
            </a:r>
            <a:r>
              <a:rPr sz="2600" spc="-10" dirty="0">
                <a:highlight>
                  <a:srgbClr val="FF00FF"/>
                </a:highlight>
                <a:latin typeface="Constantia"/>
                <a:cs typeface="Constantia"/>
              </a:rPr>
              <a:t>(CDSCO)</a:t>
            </a:r>
            <a:endParaRPr sz="2600" dirty="0">
              <a:highlight>
                <a:srgbClr val="FF00FF"/>
              </a:highlight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2600" b="1" dirty="0">
                <a:latin typeface="Constantia"/>
                <a:cs typeface="Constantia"/>
              </a:rPr>
              <a:t>Department</a:t>
            </a:r>
            <a:r>
              <a:rPr sz="2600" b="1" spc="-155" dirty="0">
                <a:latin typeface="Constantia"/>
                <a:cs typeface="Constantia"/>
              </a:rPr>
              <a:t> </a:t>
            </a:r>
            <a:r>
              <a:rPr sz="2600" b="1" dirty="0">
                <a:latin typeface="Constantia"/>
                <a:cs typeface="Constantia"/>
              </a:rPr>
              <a:t>of</a:t>
            </a:r>
            <a:r>
              <a:rPr sz="2600" b="1" spc="25" dirty="0">
                <a:latin typeface="Constantia"/>
                <a:cs typeface="Constantia"/>
              </a:rPr>
              <a:t> </a:t>
            </a:r>
            <a:r>
              <a:rPr sz="2600" b="1" spc="-180" dirty="0">
                <a:latin typeface="Constantia"/>
                <a:cs typeface="Constantia"/>
              </a:rPr>
              <a:t>W</a:t>
            </a:r>
            <a:r>
              <a:rPr sz="2600" b="1" dirty="0">
                <a:latin typeface="Constantia"/>
                <a:cs typeface="Constantia"/>
              </a:rPr>
              <a:t>elfa</a:t>
            </a:r>
            <a:r>
              <a:rPr sz="2600" b="1" spc="-45" dirty="0">
                <a:latin typeface="Constantia"/>
                <a:cs typeface="Constantia"/>
              </a:rPr>
              <a:t>r</a:t>
            </a:r>
            <a:r>
              <a:rPr sz="2600" b="1" dirty="0">
                <a:latin typeface="Constantia"/>
                <a:cs typeface="Constantia"/>
              </a:rPr>
              <a:t>e-</a:t>
            </a:r>
            <a:endParaRPr sz="2600" dirty="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310"/>
              </a:spcBef>
              <a:buClr>
                <a:srgbClr val="0AD0D9"/>
              </a:buClr>
              <a:buSzPct val="94230"/>
              <a:buFont typeface="Wingdings"/>
              <a:buChar char=""/>
              <a:tabLst>
                <a:tab pos="287020" algn="l"/>
              </a:tabLst>
            </a:pPr>
            <a:r>
              <a:rPr sz="2600" spc="-15" dirty="0">
                <a:latin typeface="Constantia"/>
                <a:cs typeface="Constantia"/>
              </a:rPr>
              <a:t>Central</a:t>
            </a:r>
            <a:r>
              <a:rPr sz="2600" spc="-1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Drug</a:t>
            </a:r>
            <a:r>
              <a:rPr sz="2600" spc="-1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Research</a:t>
            </a:r>
            <a:r>
              <a:rPr sz="2600" spc="-5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Institute(CDRI)</a:t>
            </a:r>
            <a:r>
              <a:rPr sz="2600" spc="-2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Lucknow</a:t>
            </a:r>
            <a:r>
              <a:rPr lang="en-US" sz="2600" spc="-5" dirty="0">
                <a:latin typeface="Constantia"/>
                <a:cs typeface="Constantia"/>
              </a:rPr>
              <a:t>.</a:t>
            </a:r>
            <a:endParaRPr sz="2600" dirty="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315"/>
              </a:spcBef>
              <a:buClr>
                <a:srgbClr val="0AD0D9"/>
              </a:buClr>
              <a:buSzPct val="94230"/>
              <a:buFont typeface="Wingdings"/>
              <a:buChar char=""/>
              <a:tabLst>
                <a:tab pos="287020" algn="l"/>
              </a:tabLst>
            </a:pPr>
            <a:r>
              <a:rPr sz="2600" dirty="0">
                <a:latin typeface="Constantia"/>
                <a:cs typeface="Constantia"/>
              </a:rPr>
              <a:t>Indian</a:t>
            </a:r>
            <a:r>
              <a:rPr sz="2600" spc="-4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Council</a:t>
            </a:r>
            <a:r>
              <a:rPr sz="2600" spc="-3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Of</a:t>
            </a:r>
            <a:r>
              <a:rPr sz="2600" spc="4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Medical</a:t>
            </a:r>
            <a:r>
              <a:rPr sz="2600" spc="-1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Research(ICMR)</a:t>
            </a:r>
            <a:r>
              <a:rPr sz="2600" spc="-2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New</a:t>
            </a:r>
            <a:r>
              <a:rPr sz="2600" spc="-6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Delhi</a:t>
            </a:r>
            <a:r>
              <a:rPr lang="en-US" sz="2600" dirty="0">
                <a:latin typeface="Constantia"/>
                <a:cs typeface="Constantia"/>
              </a:rPr>
              <a:t>.</a:t>
            </a:r>
            <a:endParaRPr sz="2600" dirty="0">
              <a:latin typeface="Constantia"/>
              <a:cs typeface="Constantia"/>
            </a:endParaRPr>
          </a:p>
          <a:p>
            <a:pPr marL="287020" marR="5080" indent="-274320">
              <a:lnSpc>
                <a:spcPct val="90000"/>
              </a:lnSpc>
              <a:spcBef>
                <a:spcPts val="625"/>
              </a:spcBef>
            </a:pPr>
            <a:r>
              <a:rPr sz="2600" b="1" dirty="0">
                <a:latin typeface="Constantia"/>
                <a:cs typeface="Constantia"/>
              </a:rPr>
              <a:t>Department</a:t>
            </a:r>
            <a:r>
              <a:rPr sz="2600" b="1" spc="-155" dirty="0">
                <a:latin typeface="Constantia"/>
                <a:cs typeface="Constantia"/>
              </a:rPr>
              <a:t> </a:t>
            </a:r>
            <a:r>
              <a:rPr sz="2600" b="1" dirty="0">
                <a:latin typeface="Constantia"/>
                <a:cs typeface="Constantia"/>
              </a:rPr>
              <a:t>of</a:t>
            </a:r>
            <a:r>
              <a:rPr sz="2600" b="1" spc="70" dirty="0">
                <a:latin typeface="Constantia"/>
                <a:cs typeface="Constantia"/>
              </a:rPr>
              <a:t> </a:t>
            </a:r>
            <a:r>
              <a:rPr sz="2600" b="1" spc="-10" dirty="0">
                <a:latin typeface="Constantia"/>
                <a:cs typeface="Constantia"/>
              </a:rPr>
              <a:t>Health</a:t>
            </a:r>
            <a:r>
              <a:rPr sz="2600" b="1" spc="-70" dirty="0">
                <a:latin typeface="Constantia"/>
                <a:cs typeface="Constantia"/>
              </a:rPr>
              <a:t> </a:t>
            </a:r>
            <a:r>
              <a:rPr sz="2600" b="1" spc="-10" dirty="0">
                <a:latin typeface="Constantia"/>
                <a:cs typeface="Constantia"/>
              </a:rPr>
              <a:t>Research- </a:t>
            </a:r>
            <a:r>
              <a:rPr sz="2600" dirty="0">
                <a:latin typeface="Constantia"/>
                <a:cs typeface="Constantia"/>
              </a:rPr>
              <a:t>(DHR) has</a:t>
            </a:r>
            <a:r>
              <a:rPr sz="2600" spc="-12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</a:t>
            </a:r>
            <a:r>
              <a:rPr sz="2600" spc="-12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scheme</a:t>
            </a:r>
            <a:r>
              <a:rPr sz="2600" spc="-95" dirty="0">
                <a:latin typeface="Constantia"/>
                <a:cs typeface="Constantia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to </a:t>
            </a:r>
            <a:r>
              <a:rPr sz="2600" spc="-635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provide</a:t>
            </a:r>
            <a:r>
              <a:rPr sz="2600" spc="-140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advanced</a:t>
            </a:r>
            <a:r>
              <a:rPr sz="2600" spc="-4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training</a:t>
            </a:r>
            <a:r>
              <a:rPr sz="260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in</a:t>
            </a:r>
            <a:r>
              <a:rPr sz="2600" spc="-4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India</a:t>
            </a:r>
            <a:r>
              <a:rPr sz="2600" spc="-12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and</a:t>
            </a:r>
            <a:r>
              <a:rPr sz="2600" spc="-7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abroad</a:t>
            </a:r>
            <a:r>
              <a:rPr sz="2600" spc="-30" dirty="0">
                <a:latin typeface="Constantia"/>
                <a:cs typeface="Constantia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to</a:t>
            </a:r>
            <a:r>
              <a:rPr sz="2600" spc="-90" dirty="0">
                <a:latin typeface="Constantia"/>
                <a:cs typeface="Constantia"/>
              </a:rPr>
              <a:t> </a:t>
            </a:r>
            <a:r>
              <a:rPr sz="2600" b="1" spc="-5" dirty="0">
                <a:solidFill>
                  <a:srgbClr val="FF0000"/>
                </a:solidFill>
                <a:latin typeface="Constantia"/>
                <a:cs typeface="Constantia"/>
              </a:rPr>
              <a:t>medical </a:t>
            </a:r>
            <a:r>
              <a:rPr sz="2600" b="1" spc="-64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600" b="1" dirty="0">
                <a:solidFill>
                  <a:srgbClr val="FF0000"/>
                </a:solidFill>
                <a:latin typeface="Constantia"/>
                <a:cs typeface="Constantia"/>
              </a:rPr>
              <a:t>and health </a:t>
            </a:r>
            <a:r>
              <a:rPr sz="2600" b="1" spc="-10" dirty="0">
                <a:solidFill>
                  <a:srgbClr val="FF0000"/>
                </a:solidFill>
                <a:latin typeface="Constantia"/>
                <a:cs typeface="Constantia"/>
              </a:rPr>
              <a:t>research </a:t>
            </a:r>
            <a:r>
              <a:rPr sz="2600" spc="-5" dirty="0">
                <a:latin typeface="Constantia"/>
                <a:cs typeface="Constantia"/>
              </a:rPr>
              <a:t>personnel in cutting </a:t>
            </a:r>
            <a:r>
              <a:rPr sz="2600" spc="-15" dirty="0">
                <a:latin typeface="Constantia"/>
                <a:cs typeface="Constantia"/>
              </a:rPr>
              <a:t>edge </a:t>
            </a:r>
            <a:r>
              <a:rPr sz="2600" spc="-10" dirty="0">
                <a:latin typeface="Constantia"/>
                <a:cs typeface="Constantia"/>
              </a:rPr>
              <a:t>research </a:t>
            </a:r>
            <a:r>
              <a:rPr sz="2600" spc="-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areas </a:t>
            </a:r>
            <a:r>
              <a:rPr sz="2600" spc="-15" dirty="0">
                <a:latin typeface="Constantia"/>
                <a:cs typeface="Constantia"/>
              </a:rPr>
              <a:t>concerning </a:t>
            </a:r>
            <a:r>
              <a:rPr sz="2600" spc="-5" dirty="0">
                <a:latin typeface="Constantia"/>
                <a:cs typeface="Constantia"/>
              </a:rPr>
              <a:t>medicine </a:t>
            </a:r>
            <a:r>
              <a:rPr sz="2600" dirty="0">
                <a:latin typeface="Constantia"/>
                <a:cs typeface="Constantia"/>
              </a:rPr>
              <a:t>and health </a:t>
            </a:r>
            <a:r>
              <a:rPr sz="2600" spc="-20" dirty="0">
                <a:latin typeface="Constantia"/>
                <a:cs typeface="Constantia"/>
              </a:rPr>
              <a:t>to </a:t>
            </a:r>
            <a:r>
              <a:rPr sz="2600" spc="-15" dirty="0">
                <a:latin typeface="Constantia"/>
                <a:cs typeface="Constantia"/>
              </a:rPr>
              <a:t>create </a:t>
            </a:r>
            <a:r>
              <a:rPr sz="2600" spc="-10" dirty="0">
                <a:latin typeface="Constantia"/>
                <a:cs typeface="Constantia"/>
              </a:rPr>
              <a:t>trained </a:t>
            </a:r>
            <a:r>
              <a:rPr sz="2600" spc="-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h</a:t>
            </a:r>
            <a:r>
              <a:rPr sz="2600" spc="5" dirty="0">
                <a:latin typeface="Constantia"/>
                <a:cs typeface="Constantia"/>
              </a:rPr>
              <a:t>u</a:t>
            </a:r>
            <a:r>
              <a:rPr sz="2600" spc="-5" dirty="0">
                <a:latin typeface="Constantia"/>
                <a:cs typeface="Constantia"/>
              </a:rPr>
              <a:t>ma</a:t>
            </a:r>
            <a:r>
              <a:rPr sz="2600" dirty="0">
                <a:latin typeface="Constantia"/>
                <a:cs typeface="Constantia"/>
              </a:rPr>
              <a:t>n</a:t>
            </a:r>
            <a:r>
              <a:rPr sz="2600" spc="-110" dirty="0">
                <a:latin typeface="Constantia"/>
                <a:cs typeface="Constantia"/>
              </a:rPr>
              <a:t> </a:t>
            </a:r>
            <a:r>
              <a:rPr sz="2600" spc="-40" dirty="0">
                <a:latin typeface="Constantia"/>
                <a:cs typeface="Constantia"/>
              </a:rPr>
              <a:t>r</a:t>
            </a:r>
            <a:r>
              <a:rPr sz="2600" dirty="0">
                <a:latin typeface="Constantia"/>
                <a:cs typeface="Constantia"/>
              </a:rPr>
              <a:t>esou</a:t>
            </a:r>
            <a:r>
              <a:rPr sz="2600" spc="-35" dirty="0">
                <a:latin typeface="Constantia"/>
                <a:cs typeface="Constantia"/>
              </a:rPr>
              <a:t>r</a:t>
            </a:r>
            <a:r>
              <a:rPr sz="2600" spc="-55" dirty="0">
                <a:latin typeface="Constantia"/>
                <a:cs typeface="Constantia"/>
              </a:rPr>
              <a:t>c</a:t>
            </a:r>
            <a:r>
              <a:rPr sz="2600" dirty="0">
                <a:latin typeface="Constantia"/>
                <a:cs typeface="Constantia"/>
              </a:rPr>
              <a:t>e</a:t>
            </a:r>
            <a:r>
              <a:rPr sz="2600" spc="-90" dirty="0">
                <a:latin typeface="Constantia"/>
                <a:cs typeface="Constantia"/>
              </a:rPr>
              <a:t> </a:t>
            </a:r>
            <a:r>
              <a:rPr sz="2600" spc="-25" dirty="0">
                <a:latin typeface="Constantia"/>
                <a:cs typeface="Constantia"/>
              </a:rPr>
              <a:t>f</a:t>
            </a:r>
            <a:r>
              <a:rPr sz="2600" dirty="0">
                <a:latin typeface="Constantia"/>
                <a:cs typeface="Constantia"/>
              </a:rPr>
              <a:t>or</a:t>
            </a:r>
            <a:r>
              <a:rPr sz="2600" spc="-17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car</a:t>
            </a:r>
            <a:r>
              <a:rPr sz="2600" spc="25" dirty="0">
                <a:latin typeface="Constantia"/>
                <a:cs typeface="Constantia"/>
              </a:rPr>
              <a:t>r</a:t>
            </a:r>
            <a:r>
              <a:rPr sz="2600" spc="-5" dirty="0">
                <a:latin typeface="Constantia"/>
                <a:cs typeface="Constantia"/>
              </a:rPr>
              <a:t>y</a:t>
            </a:r>
            <a:r>
              <a:rPr sz="2600" spc="-15" dirty="0">
                <a:latin typeface="Constantia"/>
                <a:cs typeface="Constantia"/>
              </a:rPr>
              <a:t>i</a:t>
            </a:r>
            <a:r>
              <a:rPr sz="2600" spc="-5" dirty="0">
                <a:latin typeface="Constantia"/>
                <a:cs typeface="Constantia"/>
              </a:rPr>
              <a:t>n</a:t>
            </a:r>
            <a:r>
              <a:rPr sz="2600" dirty="0">
                <a:latin typeface="Constantia"/>
                <a:cs typeface="Constantia"/>
              </a:rPr>
              <a:t>g</a:t>
            </a:r>
            <a:r>
              <a:rPr sz="2600" spc="-5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out</a:t>
            </a:r>
            <a:r>
              <a:rPr sz="2600" spc="-120" dirty="0">
                <a:latin typeface="Constantia"/>
                <a:cs typeface="Constantia"/>
              </a:rPr>
              <a:t> </a:t>
            </a:r>
            <a:r>
              <a:rPr sz="2600" spc="-40" dirty="0">
                <a:latin typeface="Constantia"/>
                <a:cs typeface="Constantia"/>
              </a:rPr>
              <a:t>r</a:t>
            </a:r>
            <a:r>
              <a:rPr sz="2600" dirty="0">
                <a:latin typeface="Constantia"/>
                <a:cs typeface="Constantia"/>
              </a:rPr>
              <a:t>esea</a:t>
            </a:r>
            <a:r>
              <a:rPr sz="2600" spc="-40" dirty="0">
                <a:latin typeface="Constantia"/>
                <a:cs typeface="Constantia"/>
              </a:rPr>
              <a:t>r</a:t>
            </a:r>
            <a:r>
              <a:rPr sz="2600" spc="-5" dirty="0">
                <a:latin typeface="Constantia"/>
                <a:cs typeface="Constantia"/>
              </a:rPr>
              <a:t>c</a:t>
            </a:r>
            <a:r>
              <a:rPr sz="2600" dirty="0">
                <a:latin typeface="Constantia"/>
                <a:cs typeface="Constantia"/>
              </a:rPr>
              <a:t>h</a:t>
            </a:r>
            <a:r>
              <a:rPr sz="2600" spc="-10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act</a:t>
            </a:r>
            <a:r>
              <a:rPr sz="2600" spc="-30" dirty="0">
                <a:latin typeface="Constantia"/>
                <a:cs typeface="Constantia"/>
              </a:rPr>
              <a:t>i</a:t>
            </a:r>
            <a:r>
              <a:rPr sz="2600" dirty="0">
                <a:latin typeface="Constantia"/>
                <a:cs typeface="Constantia"/>
              </a:rPr>
              <a:t>vitie</a:t>
            </a:r>
            <a:r>
              <a:rPr sz="2600" spc="-40" dirty="0">
                <a:latin typeface="Constantia"/>
                <a:cs typeface="Constantia"/>
              </a:rPr>
              <a:t>s</a:t>
            </a:r>
            <a:r>
              <a:rPr sz="2600" dirty="0">
                <a:latin typeface="Constantia"/>
                <a:cs typeface="Constantia"/>
              </a:rPr>
              <a:t>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5905" cy="6858000"/>
            <a:chOff x="-828" y="0"/>
            <a:chExt cx="914590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23"/>
              <a:ext cx="9143999" cy="10287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01357" y="0"/>
              <a:ext cx="4742641" cy="59994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9088207" cy="102057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828" y="52323"/>
              <a:ext cx="9145590" cy="901826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914400" y="275641"/>
            <a:ext cx="6571343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CDSCO </a:t>
            </a:r>
            <a:r>
              <a:rPr spc="-20" dirty="0"/>
              <a:t>(Central </a:t>
            </a:r>
            <a:r>
              <a:rPr spc="-5" dirty="0"/>
              <a:t>Drug </a:t>
            </a:r>
            <a:r>
              <a:rPr spc="-10" dirty="0"/>
              <a:t>Standard </a:t>
            </a:r>
            <a:r>
              <a:rPr spc="-15" dirty="0"/>
              <a:t>Control </a:t>
            </a:r>
            <a:r>
              <a:rPr spc="-800" dirty="0"/>
              <a:t> </a:t>
            </a:r>
            <a:r>
              <a:rPr spc="-15" dirty="0"/>
              <a:t>Organization)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57200" y="1723709"/>
            <a:ext cx="7668259" cy="2038985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585"/>
              </a:spcBef>
              <a:buClr>
                <a:srgbClr val="0AD0D9"/>
              </a:buClr>
              <a:buSzPct val="9500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000" b="1" spc="-15" dirty="0">
                <a:solidFill>
                  <a:srgbClr val="FF0000"/>
                </a:solidFill>
                <a:latin typeface="Constantia"/>
                <a:cs typeface="Constantia"/>
              </a:rPr>
              <a:t>CDSCO</a:t>
            </a:r>
            <a:r>
              <a:rPr sz="2000" b="1" spc="-2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Constantia"/>
                <a:cs typeface="Constantia"/>
              </a:rPr>
              <a:t>(Central</a:t>
            </a:r>
            <a:r>
              <a:rPr sz="2000" b="1" spc="-2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Constantia"/>
                <a:cs typeface="Constantia"/>
              </a:rPr>
              <a:t>Drug</a:t>
            </a:r>
            <a:r>
              <a:rPr sz="2000" b="1" spc="-2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Constantia"/>
                <a:cs typeface="Constantia"/>
              </a:rPr>
              <a:t>Standard </a:t>
            </a:r>
            <a:r>
              <a:rPr sz="2000" b="1" spc="-10" dirty="0">
                <a:solidFill>
                  <a:srgbClr val="FF0000"/>
                </a:solidFill>
                <a:latin typeface="Constantia"/>
                <a:cs typeface="Constantia"/>
              </a:rPr>
              <a:t>Control</a:t>
            </a:r>
            <a:r>
              <a:rPr sz="2000" b="1" spc="-5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Constantia"/>
                <a:cs typeface="Constantia"/>
              </a:rPr>
              <a:t>Organization)</a:t>
            </a:r>
            <a:endParaRPr sz="2000" b="1" dirty="0">
              <a:solidFill>
                <a:srgbClr val="FF0000"/>
              </a:solidFill>
              <a:latin typeface="Constantia"/>
              <a:cs typeface="Constantia"/>
            </a:endParaRPr>
          </a:p>
          <a:p>
            <a:pPr marL="286385" marR="158750" indent="-274320">
              <a:lnSpc>
                <a:spcPct val="100000"/>
              </a:lnSpc>
              <a:spcBef>
                <a:spcPts val="480"/>
              </a:spcBef>
              <a:buClr>
                <a:srgbClr val="0AD0D9"/>
              </a:buClr>
              <a:buSzPct val="95000"/>
              <a:buFont typeface="Wingdings 2"/>
              <a:buChar char=""/>
              <a:tabLst>
                <a:tab pos="350520" algn="l"/>
                <a:tab pos="351155" algn="l"/>
              </a:tabLst>
            </a:pPr>
            <a:r>
              <a:rPr dirty="0"/>
              <a:t>	</a:t>
            </a:r>
            <a:r>
              <a:rPr sz="2000" spc="-5" dirty="0">
                <a:latin typeface="Constantia"/>
                <a:cs typeface="Constantia"/>
              </a:rPr>
              <a:t>National</a:t>
            </a:r>
            <a:r>
              <a:rPr sz="2000" spc="-40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regulatory</a:t>
            </a:r>
            <a:r>
              <a:rPr sz="2000" spc="-90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body</a:t>
            </a:r>
            <a:r>
              <a:rPr sz="2000" spc="-55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for</a:t>
            </a:r>
            <a:r>
              <a:rPr sz="2000" spc="-7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Indian</a:t>
            </a:r>
            <a:r>
              <a:rPr sz="2000" spc="-40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Pharmaceuticals</a:t>
            </a:r>
            <a:r>
              <a:rPr sz="2000" spc="-9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and</a:t>
            </a:r>
            <a:r>
              <a:rPr sz="2000" spc="5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medical </a:t>
            </a:r>
            <a:r>
              <a:rPr sz="2000" spc="-484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devices.</a:t>
            </a:r>
            <a:endParaRPr sz="2000" dirty="0">
              <a:latin typeface="Constantia"/>
              <a:cs typeface="Constantia"/>
            </a:endParaRPr>
          </a:p>
          <a:p>
            <a:pPr marL="286385" marR="5080" indent="-274320">
              <a:lnSpc>
                <a:spcPct val="100000"/>
              </a:lnSpc>
              <a:spcBef>
                <a:spcPts val="480"/>
              </a:spcBef>
              <a:buClr>
                <a:srgbClr val="0AD0D9"/>
              </a:buClr>
              <a:buSzPct val="95000"/>
              <a:buFont typeface="Wingdings 2"/>
              <a:buChar char=""/>
              <a:tabLst>
                <a:tab pos="346075" algn="l"/>
                <a:tab pos="346710" algn="l"/>
              </a:tabLst>
            </a:pPr>
            <a:r>
              <a:rPr dirty="0"/>
              <a:t>	</a:t>
            </a:r>
            <a:r>
              <a:rPr sz="2000" dirty="0">
                <a:latin typeface="Constantia"/>
                <a:cs typeface="Constantia"/>
              </a:rPr>
              <a:t>Within</a:t>
            </a:r>
            <a:r>
              <a:rPr sz="2000" spc="-50" dirty="0">
                <a:latin typeface="Constantia"/>
                <a:cs typeface="Constantia"/>
              </a:rPr>
              <a:t> </a:t>
            </a:r>
            <a:r>
              <a:rPr sz="2000" spc="-35" dirty="0">
                <a:latin typeface="Constantia"/>
                <a:cs typeface="Constantia"/>
              </a:rPr>
              <a:t>CDSCO,</a:t>
            </a:r>
            <a:r>
              <a:rPr sz="2000" spc="-10" dirty="0">
                <a:latin typeface="Constantia"/>
                <a:cs typeface="Constantia"/>
              </a:rPr>
              <a:t> </a:t>
            </a:r>
            <a:r>
              <a:rPr sz="2000" spc="-20" dirty="0">
                <a:latin typeface="Constantia"/>
                <a:cs typeface="Constantia"/>
              </a:rPr>
              <a:t>DCGI</a:t>
            </a:r>
            <a:r>
              <a:rPr sz="2000" dirty="0">
                <a:latin typeface="Constantia"/>
                <a:cs typeface="Constantia"/>
              </a:rPr>
              <a:t> (Drug</a:t>
            </a:r>
            <a:r>
              <a:rPr sz="2000" spc="-30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Controller</a:t>
            </a:r>
            <a:r>
              <a:rPr sz="2000" spc="-100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General</a:t>
            </a:r>
            <a:r>
              <a:rPr sz="2000" spc="-6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of</a:t>
            </a:r>
            <a:r>
              <a:rPr sz="2000" spc="4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India)</a:t>
            </a:r>
            <a:r>
              <a:rPr sz="2000" spc="-50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regulates </a:t>
            </a:r>
            <a:r>
              <a:rPr sz="2000" spc="-484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pharmaceutical </a:t>
            </a:r>
            <a:r>
              <a:rPr sz="2000" dirty="0">
                <a:latin typeface="Constantia"/>
                <a:cs typeface="Constantia"/>
              </a:rPr>
              <a:t>and </a:t>
            </a:r>
            <a:r>
              <a:rPr sz="2000" spc="-5" dirty="0">
                <a:latin typeface="Constantia"/>
                <a:cs typeface="Constantia"/>
              </a:rPr>
              <a:t>medical </a:t>
            </a:r>
            <a:r>
              <a:rPr sz="2000" spc="-10" dirty="0">
                <a:latin typeface="Constantia"/>
                <a:cs typeface="Constantia"/>
              </a:rPr>
              <a:t>devices </a:t>
            </a:r>
            <a:r>
              <a:rPr sz="2000" spc="-5" dirty="0">
                <a:latin typeface="Constantia"/>
                <a:cs typeface="Constantia"/>
              </a:rPr>
              <a:t>under </a:t>
            </a:r>
            <a:r>
              <a:rPr sz="2000" dirty="0">
                <a:latin typeface="Constantia"/>
                <a:cs typeface="Constantia"/>
              </a:rPr>
              <a:t>gamut of Ministry of </a:t>
            </a:r>
            <a:r>
              <a:rPr sz="2000" spc="5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Health</a:t>
            </a:r>
            <a:r>
              <a:rPr sz="2000" spc="-8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and</a:t>
            </a:r>
            <a:r>
              <a:rPr sz="2000" spc="-15" dirty="0">
                <a:latin typeface="Constantia"/>
                <a:cs typeface="Constantia"/>
              </a:rPr>
              <a:t> </a:t>
            </a:r>
            <a:r>
              <a:rPr sz="2000" spc="-20" dirty="0">
                <a:latin typeface="Constantia"/>
                <a:cs typeface="Constantia"/>
              </a:rPr>
              <a:t>Family</a:t>
            </a:r>
            <a:r>
              <a:rPr sz="2000" spc="-90" dirty="0">
                <a:latin typeface="Constantia"/>
                <a:cs typeface="Constantia"/>
              </a:rPr>
              <a:t> </a:t>
            </a:r>
            <a:r>
              <a:rPr sz="2000" spc="-25" dirty="0">
                <a:latin typeface="Constantia"/>
                <a:cs typeface="Constantia"/>
              </a:rPr>
              <a:t>Welfare</a:t>
            </a:r>
            <a:r>
              <a:rPr sz="2000" spc="-5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( MHFW).</a:t>
            </a:r>
          </a:p>
        </p:txBody>
      </p:sp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28600" y="3839159"/>
            <a:ext cx="4162044" cy="2866441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153659" y="3839159"/>
            <a:ext cx="2971800" cy="2743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156</TotalTime>
  <Words>1381</Words>
  <Application>Microsoft Office PowerPoint</Application>
  <PresentationFormat>On-screen Show (4:3)</PresentationFormat>
  <Paragraphs>149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Calibri</vt:lpstr>
      <vt:lpstr>Constantia</vt:lpstr>
      <vt:lpstr>Gill Sans MT</vt:lpstr>
      <vt:lpstr>Times New Roman</vt:lpstr>
      <vt:lpstr>Wingdings</vt:lpstr>
      <vt:lpstr>Wingdings 2</vt:lpstr>
      <vt:lpstr>Gallery</vt:lpstr>
      <vt:lpstr>PowerPoint Presentation</vt:lpstr>
      <vt:lpstr>DRUGS REGULATORY SYSTEM IN  INDIA</vt:lpstr>
      <vt:lpstr>Drug Regulatory Authority</vt:lpstr>
      <vt:lpstr>Functions of Regulatory Authority:</vt:lpstr>
      <vt:lpstr>Medical Regulatory Structure In INDIA</vt:lpstr>
      <vt:lpstr>Distribution of Powers Between State  Govt. &amp; Central Govt.</vt:lpstr>
      <vt:lpstr>PowerPoint Presentation</vt:lpstr>
      <vt:lpstr>PowerPoint Presentation</vt:lpstr>
      <vt:lpstr>CDSCO (Central Drug Standard Control  Organization)</vt:lpstr>
      <vt:lpstr>PowerPoint Presentation</vt:lpstr>
      <vt:lpstr>PowerPoint Presentation</vt:lpstr>
      <vt:lpstr>Functions of CDSCO</vt:lpstr>
      <vt:lpstr>Central Drug Laboratory, Kolkata (CDL)</vt:lpstr>
      <vt:lpstr>PowerPoint Presentation</vt:lpstr>
      <vt:lpstr>Drugs Controller General of India (DCGI)</vt:lpstr>
      <vt:lpstr>Ministry of Health and family welfare</vt:lpstr>
      <vt:lpstr>Drug Technical Advisory Board (DTAB)</vt:lpstr>
      <vt:lpstr>PowerPoint Presentation</vt:lpstr>
      <vt:lpstr>PowerPoint Presentation</vt:lpstr>
      <vt:lpstr>PowerPoint Presentation</vt:lpstr>
      <vt:lpstr>The Drugs Consultative Committee(DCC)</vt:lpstr>
      <vt:lpstr>PowerPoint Presentation</vt:lpstr>
      <vt:lpstr>APPROVAL OF INVESTIGATIONAL NEW DRUG (IND)</vt:lpstr>
      <vt:lpstr>STATE FDA (MAHARASHTRA)</vt:lpstr>
      <vt:lpstr>State FDA ( Maharashtra)</vt:lpstr>
      <vt:lpstr>A) Food &amp; Drug Section</vt:lpstr>
      <vt:lpstr>State Administrative Structure</vt:lpstr>
      <vt:lpstr>Duties Performed by Administration</vt:lpstr>
      <vt:lpstr>B)Food and Drug Control Laboratories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dell</cp:lastModifiedBy>
  <cp:revision>13</cp:revision>
  <dcterms:created xsi:type="dcterms:W3CDTF">2021-03-02T08:00:42Z</dcterms:created>
  <dcterms:modified xsi:type="dcterms:W3CDTF">2021-03-06T06:17:23Z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2018-04-02T00:00:00Z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2021-03-02T00:00:00Z</vt:filetime>
  </property>
</Properties>
</file>