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3958" y="123190"/>
            <a:ext cx="420814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915" y="1590166"/>
            <a:ext cx="8570595" cy="476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26" Type="http://schemas.openxmlformats.org/officeDocument/2006/relationships/image" Target="../media/image159.png"/><Relationship Id="rId3" Type="http://schemas.openxmlformats.org/officeDocument/2006/relationships/image" Target="../media/image136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5" Type="http://schemas.openxmlformats.org/officeDocument/2006/relationships/image" Target="../media/image158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24" Type="http://schemas.openxmlformats.org/officeDocument/2006/relationships/image" Target="../media/image157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23" Type="http://schemas.openxmlformats.org/officeDocument/2006/relationships/image" Target="../media/image156.png"/><Relationship Id="rId28" Type="http://schemas.openxmlformats.org/officeDocument/2006/relationships/image" Target="../media/image161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31" Type="http://schemas.openxmlformats.org/officeDocument/2006/relationships/image" Target="../media/image164.jp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Relationship Id="rId22" Type="http://schemas.openxmlformats.org/officeDocument/2006/relationships/image" Target="../media/image155.png"/><Relationship Id="rId27" Type="http://schemas.openxmlformats.org/officeDocument/2006/relationships/image" Target="../media/image160.png"/><Relationship Id="rId30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jp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3" Type="http://schemas.openxmlformats.org/officeDocument/2006/relationships/image" Target="../media/image181.png"/><Relationship Id="rId21" Type="http://schemas.openxmlformats.org/officeDocument/2006/relationships/image" Target="../media/image199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" Type="http://schemas.openxmlformats.org/officeDocument/2006/relationships/image" Target="../media/image180.png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jp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Relationship Id="rId22" Type="http://schemas.openxmlformats.org/officeDocument/2006/relationships/image" Target="../media/image2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g"/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jp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987552"/>
            <a:ext cx="9034272" cy="23088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312" y="610869"/>
            <a:ext cx="6882257" cy="1291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970" y="870076"/>
            <a:ext cx="8093709" cy="5988050"/>
          </a:xfrm>
          <a:custGeom>
            <a:avLst/>
            <a:gdLst/>
            <a:ahLst/>
            <a:cxnLst/>
            <a:rect l="l" t="t" r="r" b="b"/>
            <a:pathLst>
              <a:path w="8093709" h="5988050">
                <a:moveTo>
                  <a:pt x="8093329" y="0"/>
                </a:moveTo>
                <a:lnTo>
                  <a:pt x="0" y="0"/>
                </a:lnTo>
                <a:lnTo>
                  <a:pt x="0" y="5987923"/>
                </a:lnTo>
                <a:lnTo>
                  <a:pt x="8093329" y="5987923"/>
                </a:lnTo>
                <a:lnTo>
                  <a:pt x="8093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4954" y="833244"/>
            <a:ext cx="7891780" cy="59905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8140" indent="-346075" algn="just">
              <a:lnSpc>
                <a:spcPct val="100000"/>
              </a:lnSpc>
              <a:spcBef>
                <a:spcPts val="530"/>
              </a:spcBef>
              <a:buSzPct val="94444"/>
              <a:buAutoNum type="arabicPeriod" startAt="2"/>
              <a:tabLst>
                <a:tab pos="358775" algn="l"/>
              </a:tabLst>
            </a:pPr>
            <a:r>
              <a:rPr sz="1800" b="1" spc="-5" dirty="0">
                <a:latin typeface="Calibri"/>
                <a:cs typeface="Calibri"/>
              </a:rPr>
              <a:t>Clinical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Trial:</a:t>
            </a:r>
            <a:endParaRPr sz="1800">
              <a:latin typeface="Calibri"/>
              <a:cs typeface="Calibri"/>
            </a:endParaRPr>
          </a:p>
          <a:p>
            <a:pPr marL="812800" lvl="1" indent="-391160" algn="just">
              <a:lnSpc>
                <a:spcPct val="100000"/>
              </a:lnSpc>
              <a:spcBef>
                <a:spcPts val="434"/>
              </a:spcBef>
              <a:buSzPct val="94444"/>
              <a:buFont typeface="Calibri"/>
              <a:buAutoNum type="arabicPeriod"/>
              <a:tabLst>
                <a:tab pos="813435" algn="l"/>
              </a:tabLst>
            </a:pP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Approval 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18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clinical</a:t>
            </a:r>
            <a:r>
              <a:rPr sz="18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trial</a:t>
            </a:r>
            <a:endParaRPr sz="1800">
              <a:latin typeface="Calibri"/>
              <a:cs typeface="Calibri"/>
            </a:endParaRPr>
          </a:p>
          <a:p>
            <a:pPr marL="765810" marR="5080" indent="-343535" algn="just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766445" algn="l"/>
              </a:tabLst>
            </a:pPr>
            <a:r>
              <a:rPr sz="1700" spc="-5" dirty="0">
                <a:latin typeface="Calibri"/>
                <a:cs typeface="Calibri"/>
              </a:rPr>
              <a:t>Clinical trial </a:t>
            </a:r>
            <a:r>
              <a:rPr sz="1700" spc="-10" dirty="0">
                <a:latin typeface="Calibri"/>
                <a:cs typeface="Calibri"/>
              </a:rPr>
              <a:t>on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new drug shall be </a:t>
            </a:r>
            <a:r>
              <a:rPr sz="1700" spc="-10" dirty="0">
                <a:latin typeface="Calibri"/>
                <a:cs typeface="Calibri"/>
              </a:rPr>
              <a:t>initiated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only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after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 permission </a:t>
            </a:r>
            <a:r>
              <a:rPr sz="1700" spc="-5" dirty="0">
                <a:latin typeface="Calibri"/>
                <a:cs typeface="Calibri"/>
              </a:rPr>
              <a:t>has been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granted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by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Licensing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Authority,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and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approval</a:t>
            </a:r>
            <a:r>
              <a:rPr sz="1700" spc="-10" dirty="0">
                <a:latin typeface="Calibri"/>
                <a:cs typeface="Calibri"/>
              </a:rPr>
              <a:t> obtained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from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respective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ethics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committee.</a:t>
            </a:r>
            <a:endParaRPr sz="1700">
              <a:latin typeface="Calibri"/>
              <a:cs typeface="Calibri"/>
            </a:endParaRPr>
          </a:p>
          <a:p>
            <a:pPr marL="765810" marR="6350" indent="-343535" algn="just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766445" algn="l"/>
              </a:tabLst>
            </a:pPr>
            <a:r>
              <a:rPr sz="1700" dirty="0">
                <a:latin typeface="Calibri"/>
                <a:cs typeface="Calibri"/>
              </a:rPr>
              <a:t>All </a:t>
            </a:r>
            <a:r>
              <a:rPr sz="1700" spc="-5" dirty="0">
                <a:latin typeface="Calibri"/>
                <a:cs typeface="Calibri"/>
              </a:rPr>
              <a:t>trial </a:t>
            </a:r>
            <a:r>
              <a:rPr sz="1700" spc="-15" dirty="0">
                <a:latin typeface="Calibri"/>
                <a:cs typeface="Calibri"/>
              </a:rPr>
              <a:t>Investigator(s) </a:t>
            </a:r>
            <a:r>
              <a:rPr sz="1700" spc="-10" dirty="0">
                <a:latin typeface="Calibri"/>
                <a:cs typeface="Calibri"/>
              </a:rPr>
              <a:t>should </a:t>
            </a:r>
            <a:r>
              <a:rPr sz="1700" spc="-5" dirty="0">
                <a:latin typeface="Calibri"/>
                <a:cs typeface="Calibri"/>
              </a:rPr>
              <a:t>possess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appropriate qualifications, training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 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experience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should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have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access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such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investigational</a:t>
            </a:r>
            <a:r>
              <a:rPr sz="1700" spc="3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treatment </a:t>
            </a:r>
            <a:r>
              <a:rPr sz="1700" spc="-5" dirty="0">
                <a:latin typeface="Calibri"/>
                <a:cs typeface="Calibri"/>
              </a:rPr>
              <a:t> facilities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are</a:t>
            </a:r>
            <a:r>
              <a:rPr sz="1700" spc="-10" dirty="0">
                <a:latin typeface="Calibri"/>
                <a:cs typeface="Calibri"/>
              </a:rPr>
              <a:t> relevant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proposed trial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protocol.</a:t>
            </a:r>
            <a:endParaRPr sz="1700">
              <a:latin typeface="Calibri"/>
              <a:cs typeface="Calibri"/>
            </a:endParaRPr>
          </a:p>
          <a:p>
            <a:pPr marL="765810" marR="7620" indent="-343535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766445" algn="l"/>
              </a:tabLst>
            </a:pPr>
            <a:r>
              <a:rPr sz="1700" spc="-10" dirty="0">
                <a:latin typeface="Calibri"/>
                <a:cs typeface="Calibri"/>
              </a:rPr>
              <a:t>Protocol</a:t>
            </a:r>
            <a:r>
              <a:rPr sz="1700" spc="-5" dirty="0">
                <a:latin typeface="Calibri"/>
                <a:cs typeface="Calibri"/>
              </a:rPr>
              <a:t> amendments</a:t>
            </a:r>
            <a:r>
              <a:rPr sz="1700" dirty="0">
                <a:latin typeface="Calibri"/>
                <a:cs typeface="Calibri"/>
              </a:rPr>
              <a:t> if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become</a:t>
            </a:r>
            <a:r>
              <a:rPr sz="1700" dirty="0">
                <a:latin typeface="Calibri"/>
                <a:cs typeface="Calibri"/>
              </a:rPr>
              <a:t> necessary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before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initiation</a:t>
            </a:r>
            <a:r>
              <a:rPr sz="1700" spc="3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during</a:t>
            </a:r>
            <a:r>
              <a:rPr sz="1700" spc="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course </a:t>
            </a:r>
            <a:r>
              <a:rPr sz="1700" dirty="0">
                <a:latin typeface="Calibri"/>
                <a:cs typeface="Calibri"/>
              </a:rPr>
              <a:t>of a </a:t>
            </a:r>
            <a:r>
              <a:rPr sz="1700" spc="-5" dirty="0">
                <a:latin typeface="Calibri"/>
                <a:cs typeface="Calibri"/>
              </a:rPr>
              <a:t>clinical trial, all such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amendments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should be notified </a:t>
            </a:r>
            <a:r>
              <a:rPr sz="1700" spc="-5" dirty="0">
                <a:latin typeface="Calibri"/>
                <a:cs typeface="Calibri"/>
              </a:rPr>
              <a:t>to the Licensing </a:t>
            </a:r>
            <a:r>
              <a:rPr sz="1700" dirty="0">
                <a:latin typeface="Calibri"/>
                <a:cs typeface="Calibri"/>
              </a:rPr>
              <a:t> Authority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writing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along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approval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by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ethics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committee</a:t>
            </a:r>
            <a:r>
              <a:rPr sz="17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480695" algn="just">
              <a:lnSpc>
                <a:spcPct val="100000"/>
              </a:lnSpc>
              <a:spcBef>
                <a:spcPts val="420"/>
              </a:spcBef>
            </a:pP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r>
              <a:rPr sz="1700" b="1" spc="3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Responsibilities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 of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Sponsor</a:t>
            </a:r>
            <a:endParaRPr sz="1800">
              <a:latin typeface="Calibri"/>
              <a:cs typeface="Calibri"/>
            </a:endParaRPr>
          </a:p>
          <a:p>
            <a:pPr marL="709295" marR="5080" indent="-287020" algn="just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709930" algn="l"/>
              </a:tabLst>
            </a:pPr>
            <a:r>
              <a:rPr sz="1700" spc="-5" dirty="0">
                <a:latin typeface="Calibri"/>
                <a:cs typeface="Calibri"/>
              </a:rPr>
              <a:t>Sponsor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responsible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implementing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and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maintaining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quality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assurance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systems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ensure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that</a:t>
            </a:r>
            <a:r>
              <a:rPr sz="1700" spc="-5" dirty="0">
                <a:latin typeface="Calibri"/>
                <a:cs typeface="Calibri"/>
              </a:rPr>
              <a:t> the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clinical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trial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conducted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data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generated,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documented</a:t>
            </a:r>
            <a:r>
              <a:rPr sz="1700" spc="-5" dirty="0">
                <a:latin typeface="Calibri"/>
                <a:cs typeface="Calibri"/>
              </a:rPr>
              <a:t> and </a:t>
            </a:r>
            <a:r>
              <a:rPr sz="1700" spc="-10" dirty="0">
                <a:latin typeface="Calibri"/>
                <a:cs typeface="Calibri"/>
              </a:rPr>
              <a:t>reported</a:t>
            </a:r>
            <a:r>
              <a:rPr sz="1700" spc="-5" dirty="0">
                <a:latin typeface="Calibri"/>
                <a:cs typeface="Calibri"/>
              </a:rPr>
              <a:t> in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compliance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with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protocol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Good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Clinical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Practice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(GCP).</a:t>
            </a:r>
            <a:endParaRPr sz="1700">
              <a:latin typeface="Calibri"/>
              <a:cs typeface="Calibri"/>
            </a:endParaRPr>
          </a:p>
          <a:p>
            <a:pPr marL="709295" marR="6350" indent="-287020" algn="just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709930" algn="l"/>
              </a:tabLst>
            </a:pPr>
            <a:r>
              <a:rPr sz="1700" spc="-10" dirty="0">
                <a:latin typeface="Calibri"/>
                <a:cs typeface="Calibri"/>
              </a:rPr>
              <a:t>Sponsors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are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required</a:t>
            </a:r>
            <a:r>
              <a:rPr sz="1700" spc="-5" dirty="0">
                <a:latin typeface="Calibri"/>
                <a:cs typeface="Calibri"/>
              </a:rPr>
              <a:t> to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submit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a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status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report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clinical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trial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dirty="0">
                <a:latin typeface="Calibri"/>
                <a:cs typeface="Calibri"/>
              </a:rPr>
              <a:t> Licensing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Authority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at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the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prescribed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periodicity.</a:t>
            </a:r>
            <a:endParaRPr sz="1700">
              <a:latin typeface="Calibri"/>
              <a:cs typeface="Calibri"/>
            </a:endParaRPr>
          </a:p>
          <a:p>
            <a:pPr marL="709295" marR="5080" indent="-287020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709930" algn="l"/>
              </a:tabLst>
            </a:pPr>
            <a:r>
              <a:rPr sz="1700" spc="-5" dirty="0">
                <a:latin typeface="Calibri"/>
                <a:cs typeface="Calibri"/>
              </a:rPr>
              <a:t>In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case</a:t>
            </a:r>
            <a:r>
              <a:rPr sz="1700" dirty="0">
                <a:latin typeface="Calibri"/>
                <a:cs typeface="Calibri"/>
              </a:rPr>
              <a:t> 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studies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prematurely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discontinued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-10" dirty="0">
                <a:latin typeface="Calibri"/>
                <a:cs typeface="Calibri"/>
              </a:rPr>
              <a:t> any</a:t>
            </a:r>
            <a:r>
              <a:rPr sz="1700" spc="-5" dirty="0">
                <a:latin typeface="Calibri"/>
                <a:cs typeface="Calibri"/>
              </a:rPr>
              <a:t> reason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including</a:t>
            </a:r>
            <a:r>
              <a:rPr sz="1700" dirty="0">
                <a:latin typeface="Calibri"/>
                <a:cs typeface="Calibri"/>
              </a:rPr>
              <a:t> lack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commercial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interest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pursuing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new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drug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application,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summary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report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should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submitted</a:t>
            </a:r>
            <a:r>
              <a:rPr sz="1700" b="1" spc="3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within</a:t>
            </a:r>
            <a:r>
              <a:rPr sz="1700" b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3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months.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0"/>
            <a:ext cx="3840479" cy="1106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8597" y="192100"/>
            <a:ext cx="2327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SCHEDULE</a:t>
            </a:r>
            <a:r>
              <a:rPr spc="-50" dirty="0"/>
              <a:t> </a:t>
            </a:r>
            <a:r>
              <a:rPr spc="-5" dirty="0"/>
              <a:t>Y</a:t>
            </a:r>
            <a:r>
              <a:rPr spc="-25" dirty="0"/>
              <a:t> </a:t>
            </a:r>
            <a:r>
              <a:rPr spc="-5" dirty="0"/>
              <a:t>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5523" y="0"/>
            <a:ext cx="2095500" cy="15965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10766"/>
            <a:ext cx="8082280" cy="481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In </a:t>
            </a:r>
            <a:r>
              <a:rPr sz="1700" spc="-10" dirty="0">
                <a:latin typeface="Calibri"/>
                <a:cs typeface="Calibri"/>
              </a:rPr>
              <a:t>case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injury or death occurring </a:t>
            </a:r>
            <a:r>
              <a:rPr sz="1700" spc="-5" dirty="0">
                <a:latin typeface="Calibri"/>
                <a:cs typeface="Calibri"/>
              </a:rPr>
              <a:t>to the </a:t>
            </a:r>
            <a:r>
              <a:rPr sz="1700" spc="-10" dirty="0">
                <a:latin typeface="Calibri"/>
                <a:cs typeface="Calibri"/>
              </a:rPr>
              <a:t>clinical </a:t>
            </a:r>
            <a:r>
              <a:rPr sz="1700" spc="-5" dirty="0">
                <a:latin typeface="Calibri"/>
                <a:cs typeface="Calibri"/>
              </a:rPr>
              <a:t>trial subject,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sponsor </a:t>
            </a:r>
            <a:r>
              <a:rPr sz="1700" spc="-5" dirty="0">
                <a:latin typeface="Calibri"/>
                <a:cs typeface="Calibri"/>
              </a:rPr>
              <a:t>shall </a:t>
            </a:r>
            <a:r>
              <a:rPr sz="1700" spc="-20" dirty="0">
                <a:latin typeface="Calibri"/>
                <a:cs typeface="Calibri"/>
              </a:rPr>
              <a:t>make 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payment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for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medical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management</a:t>
            </a:r>
            <a:r>
              <a:rPr sz="1700" dirty="0">
                <a:latin typeface="Calibri"/>
                <a:cs typeface="Calibri"/>
              </a:rPr>
              <a:t> of</a:t>
            </a:r>
            <a:r>
              <a:rPr sz="1700" spc="5" dirty="0">
                <a:latin typeface="Calibri"/>
                <a:cs typeface="Calibri"/>
              </a:rPr>
              <a:t> the</a:t>
            </a:r>
            <a:r>
              <a:rPr sz="1700" spc="3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subject</a:t>
            </a:r>
            <a:r>
              <a:rPr sz="1700" spc="-5" dirty="0">
                <a:latin typeface="Calibri"/>
                <a:cs typeface="Calibri"/>
              </a:rPr>
              <a:t> and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also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provide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financial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compensation</a:t>
            </a:r>
            <a:r>
              <a:rPr sz="1700" b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5" dirty="0">
                <a:latin typeface="Calibri"/>
                <a:cs typeface="Calibri"/>
              </a:rPr>
              <a:t> 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clinical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related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injury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death.</a:t>
            </a:r>
            <a:endParaRPr sz="17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The sponsor (whether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pharmaceutical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company </a:t>
            </a:r>
            <a:r>
              <a:rPr sz="1700" dirty="0">
                <a:latin typeface="Calibri"/>
                <a:cs typeface="Calibri"/>
              </a:rPr>
              <a:t>or </a:t>
            </a:r>
            <a:r>
              <a:rPr sz="1700" spc="-5" dirty="0">
                <a:latin typeface="Calibri"/>
                <a:cs typeface="Calibri"/>
              </a:rPr>
              <a:t>an institution) shall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submit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details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of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compensation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provided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</a:t>
            </a:r>
            <a:r>
              <a:rPr sz="1700" spc="-5" dirty="0">
                <a:latin typeface="Calibri"/>
                <a:cs typeface="Calibri"/>
              </a:rPr>
              <a:t> paid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clinical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trial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related</a:t>
            </a:r>
            <a:r>
              <a:rPr sz="1700" spc="-5" dirty="0">
                <a:latin typeface="Calibri"/>
                <a:cs typeface="Calibri"/>
              </a:rPr>
              <a:t> injury</a:t>
            </a:r>
            <a:r>
              <a:rPr sz="1700" dirty="0">
                <a:latin typeface="Calibri"/>
                <a:cs typeface="Calibri"/>
              </a:rPr>
              <a:t> 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death,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3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 licensing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authority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within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thirty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days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the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receipt</a:t>
            </a:r>
            <a:r>
              <a:rPr sz="1700" dirty="0">
                <a:latin typeface="Calibri"/>
                <a:cs typeface="Calibri"/>
              </a:rPr>
              <a:t> of</a:t>
            </a:r>
            <a:r>
              <a:rPr sz="1700" spc="5" dirty="0">
                <a:latin typeface="Calibri"/>
                <a:cs typeface="Calibri"/>
              </a:rPr>
              <a:t> the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order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the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licensing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authority.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1800" i="1" spc="4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Responsibilities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 of</a:t>
            </a:r>
            <a:r>
              <a:rPr sz="1800" b="1" i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8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investigator(s):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Responsible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spc="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conduct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trial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according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protocol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the GCP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guidelines</a:t>
            </a:r>
            <a:endParaRPr sz="1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15" dirty="0">
                <a:latin typeface="Calibri"/>
                <a:cs typeface="Calibri"/>
              </a:rPr>
              <a:t>Investigator</a:t>
            </a:r>
            <a:r>
              <a:rPr sz="1700" spc="10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should</a:t>
            </a:r>
            <a:r>
              <a:rPr sz="1700" b="1" spc="1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ensure</a:t>
            </a:r>
            <a:r>
              <a:rPr sz="1700" b="1" spc="10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that</a:t>
            </a:r>
            <a:r>
              <a:rPr sz="1700" b="1" spc="60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adequate</a:t>
            </a:r>
            <a:r>
              <a:rPr sz="1700" b="1" spc="10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medical</a:t>
            </a:r>
            <a:r>
              <a:rPr sz="1700" b="1" spc="5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care</a:t>
            </a:r>
            <a:r>
              <a:rPr sz="1700" b="1" spc="10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is</a:t>
            </a:r>
            <a:r>
              <a:rPr sz="1700" b="1" spc="114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provided</a:t>
            </a:r>
            <a:r>
              <a:rPr sz="1700" b="1" spc="10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1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10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participant</a:t>
            </a:r>
            <a:endParaRPr sz="17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any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adverse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events.</a:t>
            </a:r>
            <a:endParaRPr sz="1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10" dirty="0">
                <a:latin typeface="Calibri"/>
                <a:cs typeface="Calibri"/>
              </a:rPr>
              <a:t>Investigator(s)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shall</a:t>
            </a:r>
            <a:r>
              <a:rPr sz="1700" b="1" spc="-4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report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all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serious</a:t>
            </a:r>
            <a:r>
              <a:rPr sz="1700" b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unexpected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adverse events.</a:t>
            </a:r>
            <a:endParaRPr sz="1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5" dirty="0">
                <a:latin typeface="Calibri"/>
                <a:cs typeface="Calibri"/>
              </a:rPr>
              <a:t>investigator</a:t>
            </a:r>
            <a:r>
              <a:rPr sz="1700" spc="-10" dirty="0">
                <a:latin typeface="Calibri"/>
                <a:cs typeface="Calibri"/>
              </a:rPr>
              <a:t> shall provide information </a:t>
            </a:r>
            <a:r>
              <a:rPr sz="1700" spc="-5" dirty="0">
                <a:latin typeface="Calibri"/>
                <a:cs typeface="Calibri"/>
              </a:rPr>
              <a:t>to the clinical trial subject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through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informed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consent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process</a:t>
            </a:r>
            <a:endParaRPr sz="1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He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shall also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inform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 subject or his/her nominees(s)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-5" dirty="0">
                <a:latin typeface="Calibri"/>
                <a:cs typeface="Calibri"/>
              </a:rPr>
              <a:t>their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rights to contact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sponsor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spc="-10" dirty="0">
                <a:latin typeface="Calibri"/>
                <a:cs typeface="Calibri"/>
              </a:rPr>
              <a:t>conduct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clinical trial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spc="-5" dirty="0">
                <a:latin typeface="Calibri"/>
                <a:cs typeface="Calibri"/>
              </a:rPr>
              <a:t>the purpose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making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claims </a:t>
            </a:r>
            <a:r>
              <a:rPr sz="1700" spc="-5" dirty="0">
                <a:latin typeface="Calibri"/>
                <a:cs typeface="Calibri"/>
              </a:rPr>
              <a:t>in the </a:t>
            </a:r>
            <a:r>
              <a:rPr sz="1700" spc="-10" dirty="0">
                <a:latin typeface="Calibri"/>
                <a:cs typeface="Calibri"/>
              </a:rPr>
              <a:t>case </a:t>
            </a:r>
            <a:r>
              <a:rPr sz="1700" spc="10" dirty="0">
                <a:latin typeface="Calibri"/>
                <a:cs typeface="Calibri"/>
              </a:rPr>
              <a:t>of 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related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injury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death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03" y="9144"/>
            <a:ext cx="3831336" cy="11887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8388" y="283210"/>
            <a:ext cx="2328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SCHEDULE</a:t>
            </a:r>
            <a:r>
              <a:rPr spc="-35" dirty="0"/>
              <a:t> </a:t>
            </a:r>
            <a:r>
              <a:rPr spc="-5" dirty="0"/>
              <a:t>Y</a:t>
            </a:r>
            <a:r>
              <a:rPr spc="-35" dirty="0"/>
              <a:t> </a:t>
            </a:r>
            <a:r>
              <a:rPr spc="-5" dirty="0"/>
              <a:t>: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2137918" cy="12910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0"/>
            <a:ext cx="3840479" cy="10149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8597" y="99441"/>
            <a:ext cx="2328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SCHEDULE</a:t>
            </a:r>
            <a:r>
              <a:rPr spc="-35" dirty="0"/>
              <a:t> </a:t>
            </a:r>
            <a:r>
              <a:rPr spc="-5" dirty="0"/>
              <a:t>Y</a:t>
            </a:r>
            <a:r>
              <a:rPr spc="-35" dirty="0"/>
              <a:t> </a:t>
            </a:r>
            <a:r>
              <a:rPr spc="-5" dirty="0"/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296265" y="832992"/>
            <a:ext cx="8543290" cy="6025515"/>
          </a:xfrm>
          <a:custGeom>
            <a:avLst/>
            <a:gdLst/>
            <a:ahLst/>
            <a:cxnLst/>
            <a:rect l="l" t="t" r="r" b="b"/>
            <a:pathLst>
              <a:path w="8543290" h="6025515">
                <a:moveTo>
                  <a:pt x="8543290" y="0"/>
                </a:moveTo>
                <a:lnTo>
                  <a:pt x="0" y="0"/>
                </a:lnTo>
                <a:lnTo>
                  <a:pt x="0" y="6025007"/>
                </a:lnTo>
                <a:lnTo>
                  <a:pt x="8543290" y="6025007"/>
                </a:lnTo>
                <a:lnTo>
                  <a:pt x="8543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005" y="851153"/>
            <a:ext cx="8387715" cy="575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1800" b="1" i="1" spc="3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Informed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consent: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5" dirty="0">
                <a:latin typeface="Calibri"/>
                <a:cs typeface="Calibri"/>
              </a:rPr>
              <a:t>investigator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must provide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information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about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study verbally </a:t>
            </a:r>
            <a:r>
              <a:rPr sz="1700" spc="-5" dirty="0">
                <a:latin typeface="Calibri"/>
                <a:cs typeface="Calibri"/>
              </a:rPr>
              <a:t>as well </a:t>
            </a:r>
            <a:r>
              <a:rPr sz="1700" spc="-10" dirty="0">
                <a:latin typeface="Calibri"/>
                <a:cs typeface="Calibri"/>
              </a:rPr>
              <a:t>as </a:t>
            </a:r>
            <a:r>
              <a:rPr sz="1700" spc="-5" dirty="0">
                <a:latin typeface="Calibri"/>
                <a:cs typeface="Calibri"/>
              </a:rPr>
              <a:t>using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patient information </a:t>
            </a:r>
            <a:r>
              <a:rPr sz="1700" spc="-5" dirty="0">
                <a:latin typeface="Calibri"/>
                <a:cs typeface="Calibri"/>
              </a:rPr>
              <a:t>sheet,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 a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language that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is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non-technical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understandable </a:t>
            </a:r>
            <a:r>
              <a:rPr sz="1700" spc="-5" dirty="0">
                <a:latin typeface="Calibri"/>
                <a:cs typeface="Calibri"/>
              </a:rPr>
              <a:t>by the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study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subject.</a:t>
            </a:r>
            <a:endParaRPr sz="1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subject’s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consent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must</a:t>
            </a:r>
            <a:r>
              <a:rPr sz="1700" b="1" spc="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be</a:t>
            </a:r>
            <a:r>
              <a:rPr sz="1700" b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obtained</a:t>
            </a:r>
            <a:r>
              <a:rPr sz="1700" b="1" spc="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spc="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writing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using</a:t>
            </a:r>
            <a:r>
              <a:rPr sz="1700" b="1" spc="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an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‘informed</a:t>
            </a:r>
            <a:r>
              <a:rPr sz="1700" b="1" spc="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consent</a:t>
            </a:r>
            <a:r>
              <a:rPr sz="1700" b="1" spc="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form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'</a:t>
            </a:r>
            <a:r>
              <a:rPr sz="1700" spc="-5" dirty="0">
                <a:latin typeface="Calibri"/>
                <a:cs typeface="Calibri"/>
              </a:rPr>
              <a:t>which</a:t>
            </a:r>
            <a:endParaRPr sz="17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have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been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approved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by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 ethics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committee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furnished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licensing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authority.</a:t>
            </a:r>
            <a:endParaRPr sz="1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Where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subject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is</a:t>
            </a:r>
            <a:r>
              <a:rPr sz="1700" b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not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able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give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informed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consent</a:t>
            </a:r>
            <a:r>
              <a:rPr sz="1700" b="1" spc="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9999"/>
                </a:solidFill>
                <a:latin typeface="Calibri"/>
                <a:cs typeface="Calibri"/>
              </a:rPr>
              <a:t>,</a:t>
            </a:r>
            <a:r>
              <a:rPr sz="1700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same</a:t>
            </a:r>
            <a:r>
              <a:rPr sz="1700" spc="42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may</a:t>
            </a:r>
            <a:r>
              <a:rPr sz="1700" spc="40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409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obtained</a:t>
            </a:r>
            <a:r>
              <a:rPr sz="1700" spc="42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from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legally</a:t>
            </a:r>
            <a:r>
              <a:rPr sz="1700" b="1" spc="30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acceptable</a:t>
            </a:r>
            <a:r>
              <a:rPr sz="1700" b="1" spc="3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representative.</a:t>
            </a:r>
            <a:endParaRPr sz="17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If</a:t>
            </a:r>
            <a:r>
              <a:rPr sz="1700" spc="5" dirty="0">
                <a:latin typeface="Calibri"/>
                <a:cs typeface="Calibri"/>
              </a:rPr>
              <a:t> the </a:t>
            </a:r>
            <a:r>
              <a:rPr sz="1700" spc="-5" dirty="0">
                <a:latin typeface="Calibri"/>
                <a:cs typeface="Calibri"/>
              </a:rPr>
              <a:t>subject </a:t>
            </a:r>
            <a:r>
              <a:rPr sz="1700" spc="-10" dirty="0">
                <a:latin typeface="Calibri"/>
                <a:cs typeface="Calibri"/>
              </a:rPr>
              <a:t>or </a:t>
            </a:r>
            <a:r>
              <a:rPr sz="1700" spc="-5" dirty="0">
                <a:latin typeface="Calibri"/>
                <a:cs typeface="Calibri"/>
              </a:rPr>
              <a:t>his/her </a:t>
            </a:r>
            <a:r>
              <a:rPr sz="1700" spc="-10" dirty="0">
                <a:latin typeface="Calibri"/>
                <a:cs typeface="Calibri"/>
              </a:rPr>
              <a:t>legally </a:t>
            </a:r>
            <a:r>
              <a:rPr sz="1700" spc="-5" dirty="0">
                <a:latin typeface="Calibri"/>
                <a:cs typeface="Calibri"/>
              </a:rPr>
              <a:t>acceptable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representative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is unable to read/write </a:t>
            </a:r>
            <a:r>
              <a:rPr sz="1700" dirty="0">
                <a:solidFill>
                  <a:srgbClr val="009999"/>
                </a:solidFill>
                <a:latin typeface="Calibri"/>
                <a:cs typeface="Calibri"/>
              </a:rPr>
              <a:t>–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an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impartial witness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should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be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present </a:t>
            </a:r>
            <a:r>
              <a:rPr sz="1700" spc="-5" dirty="0">
                <a:latin typeface="Calibri"/>
                <a:cs typeface="Calibri"/>
              </a:rPr>
              <a:t>during the </a:t>
            </a:r>
            <a:r>
              <a:rPr sz="1700" spc="-10" dirty="0">
                <a:latin typeface="Calibri"/>
                <a:cs typeface="Calibri"/>
              </a:rPr>
              <a:t>entire informed consent process </a:t>
            </a:r>
            <a:r>
              <a:rPr sz="1700" spc="-5" dirty="0">
                <a:latin typeface="Calibri"/>
                <a:cs typeface="Calibri"/>
              </a:rPr>
              <a:t>who </a:t>
            </a:r>
            <a:r>
              <a:rPr sz="1700" spc="-10" dirty="0">
                <a:latin typeface="Calibri"/>
                <a:cs typeface="Calibri"/>
              </a:rPr>
              <a:t>must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append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his/her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signatures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consent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form.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ts val="2145"/>
              </a:lnSpc>
            </a:pP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r>
              <a:rPr sz="1800" b="1" i="1" spc="5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Responsibilities 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1800" b="1" i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ethics committee:</a:t>
            </a:r>
            <a:endParaRPr sz="18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The ethics </a:t>
            </a:r>
            <a:r>
              <a:rPr sz="1700" spc="-10" dirty="0">
                <a:latin typeface="Calibri"/>
                <a:cs typeface="Calibri"/>
              </a:rPr>
              <a:t>committee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should 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exercise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particular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care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protect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rights,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safety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well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being</a:t>
            </a:r>
            <a:r>
              <a:rPr sz="1700" b="1" spc="-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all</a:t>
            </a:r>
            <a:r>
              <a:rPr sz="1700" spc="-5" dirty="0">
                <a:latin typeface="Calibri"/>
                <a:cs typeface="Calibri"/>
              </a:rPr>
              <a:t> vulnerable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subjects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participating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study.</a:t>
            </a:r>
            <a:endParaRPr sz="1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spc="-10" dirty="0">
                <a:latin typeface="Calibri"/>
                <a:cs typeface="Calibri"/>
              </a:rPr>
              <a:t>Ethics</a:t>
            </a:r>
            <a:r>
              <a:rPr sz="1700" spc="204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committee(s)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should</a:t>
            </a:r>
            <a:r>
              <a:rPr sz="1700" b="1" spc="18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make,</a:t>
            </a:r>
            <a:r>
              <a:rPr sz="1700" b="1" spc="18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1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periodic</a:t>
            </a:r>
            <a:r>
              <a:rPr sz="1700" b="1" spc="1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study</a:t>
            </a:r>
            <a:r>
              <a:rPr sz="1700" b="1" spc="1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progress</a:t>
            </a:r>
            <a:r>
              <a:rPr sz="1700" b="1" spc="20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reports</a:t>
            </a:r>
            <a:r>
              <a:rPr sz="1700" b="1" spc="20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1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audit</a:t>
            </a:r>
            <a:r>
              <a:rPr sz="1700" b="1" spc="19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reports</a:t>
            </a:r>
            <a:endParaRPr sz="17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furnished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by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sponsor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and/or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by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visiting</a:t>
            </a:r>
            <a:r>
              <a:rPr sz="1700" b="1" spc="-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study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sites.</a:t>
            </a:r>
            <a:endParaRPr sz="1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In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case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</a:t>
            </a:r>
            <a:r>
              <a:rPr sz="1700" spc="3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ethics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committee</a:t>
            </a:r>
            <a:r>
              <a:rPr sz="1700" spc="355" dirty="0"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revokes</a:t>
            </a:r>
            <a:r>
              <a:rPr sz="1700" b="1" spc="3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its</a:t>
            </a:r>
            <a:r>
              <a:rPr sz="1700" b="1" spc="3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approval</a:t>
            </a:r>
            <a:r>
              <a:rPr sz="1700" b="1" spc="3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accorded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3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trial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protocol,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it</a:t>
            </a:r>
            <a:r>
              <a:rPr sz="1700" spc="330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must</a:t>
            </a:r>
            <a:endParaRPr sz="17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record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the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reasons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doing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so.</a:t>
            </a:r>
            <a:endParaRPr sz="1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In case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serious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adverse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event </a:t>
            </a:r>
            <a:r>
              <a:rPr sz="1700" spc="-5" dirty="0">
                <a:latin typeface="Calibri"/>
                <a:cs typeface="Calibri"/>
              </a:rPr>
              <a:t>occurring to the clinical trial subject,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ethics </a:t>
            </a:r>
            <a:r>
              <a:rPr sz="1700" spc="-10" dirty="0">
                <a:latin typeface="Calibri"/>
                <a:cs typeface="Calibri"/>
              </a:rPr>
              <a:t>committee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shall </a:t>
            </a:r>
            <a:r>
              <a:rPr sz="1700" spc="-15" dirty="0">
                <a:latin typeface="Calibri"/>
                <a:cs typeface="Calibri"/>
              </a:rPr>
              <a:t>forward </a:t>
            </a:r>
            <a:r>
              <a:rPr sz="1700" spc="-5" dirty="0">
                <a:latin typeface="Calibri"/>
                <a:cs typeface="Calibri"/>
              </a:rPr>
              <a:t>its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report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on the serious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adverse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event</a:t>
            </a:r>
            <a:r>
              <a:rPr sz="1700" spc="-15" dirty="0">
                <a:latin typeface="Calibri"/>
                <a:cs typeface="Calibri"/>
              </a:rPr>
              <a:t>, </a:t>
            </a:r>
            <a:r>
              <a:rPr sz="1700" spc="-10" dirty="0">
                <a:latin typeface="Calibri"/>
                <a:cs typeface="Calibri"/>
              </a:rPr>
              <a:t>after </a:t>
            </a:r>
            <a:r>
              <a:rPr sz="1700" dirty="0">
                <a:latin typeface="Calibri"/>
                <a:cs typeface="Calibri"/>
              </a:rPr>
              <a:t>due </a:t>
            </a:r>
            <a:r>
              <a:rPr sz="1700" spc="-10" dirty="0">
                <a:latin typeface="Calibri"/>
                <a:cs typeface="Calibri"/>
              </a:rPr>
              <a:t>analysis, </a:t>
            </a:r>
            <a:r>
              <a:rPr sz="1700" spc="-5" dirty="0">
                <a:latin typeface="Calibri"/>
                <a:cs typeface="Calibri"/>
              </a:rPr>
              <a:t>along with </a:t>
            </a:r>
            <a:r>
              <a:rPr sz="1700" dirty="0">
                <a:latin typeface="Calibri"/>
                <a:cs typeface="Calibri"/>
              </a:rPr>
              <a:t>its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opinion</a:t>
            </a:r>
            <a:r>
              <a:rPr sz="1700" dirty="0">
                <a:latin typeface="Calibri"/>
                <a:cs typeface="Calibri"/>
              </a:rPr>
              <a:t> on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financial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compensation,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any,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be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paid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by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sponsor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his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representative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7434" y="0"/>
            <a:ext cx="2095499" cy="11384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1116330"/>
            <a:ext cx="4700270" cy="5741670"/>
            <a:chOff x="15240" y="1116330"/>
            <a:chExt cx="4700270" cy="5741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6789420"/>
              <a:ext cx="4700016" cy="68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7" y="1116330"/>
              <a:ext cx="4669148" cy="568292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4864" y="0"/>
            <a:ext cx="8994775" cy="6858000"/>
            <a:chOff x="54864" y="0"/>
            <a:chExt cx="8994775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8596" y="6806183"/>
              <a:ext cx="4280915" cy="518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4343" y="708533"/>
              <a:ext cx="4249928" cy="61082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" y="0"/>
              <a:ext cx="8572500" cy="101498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0363" y="99441"/>
            <a:ext cx="6923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SCHEDULE </a:t>
            </a:r>
            <a:r>
              <a:rPr spc="-5" dirty="0"/>
              <a:t>Y : INFORMED</a:t>
            </a:r>
            <a:r>
              <a:rPr spc="10" dirty="0"/>
              <a:t> </a:t>
            </a:r>
            <a:r>
              <a:rPr spc="-5" dirty="0"/>
              <a:t>CONSENT</a:t>
            </a:r>
            <a:r>
              <a:rPr spc="-20" dirty="0"/>
              <a:t> </a:t>
            </a:r>
            <a:r>
              <a:rPr spc="-5" dirty="0"/>
              <a:t>FORM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326" y="1988185"/>
            <a:ext cx="8983980" cy="2967990"/>
            <a:chOff x="115326" y="1988185"/>
            <a:chExt cx="8983980" cy="2967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26" y="2665476"/>
              <a:ext cx="1679702" cy="20546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710" y="1988185"/>
              <a:ext cx="7482585" cy="296786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263" y="0"/>
            <a:ext cx="6739128" cy="11841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7210" y="268935"/>
            <a:ext cx="5071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SCHEDULE</a:t>
            </a:r>
            <a:r>
              <a:rPr spc="-35" dirty="0"/>
              <a:t> </a:t>
            </a:r>
            <a:r>
              <a:rPr spc="-5" dirty="0"/>
              <a:t>Y :</a:t>
            </a:r>
            <a:r>
              <a:rPr spc="-10" dirty="0"/>
              <a:t> </a:t>
            </a:r>
            <a:r>
              <a:rPr spc="-5" dirty="0"/>
              <a:t>PHASES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408" y="985723"/>
            <a:ext cx="8848090" cy="5720080"/>
          </a:xfrm>
          <a:custGeom>
            <a:avLst/>
            <a:gdLst/>
            <a:ahLst/>
            <a:cxnLst/>
            <a:rect l="l" t="t" r="r" b="b"/>
            <a:pathLst>
              <a:path w="8848090" h="5720080">
                <a:moveTo>
                  <a:pt x="8847709" y="0"/>
                </a:moveTo>
                <a:lnTo>
                  <a:pt x="0" y="0"/>
                </a:lnTo>
                <a:lnTo>
                  <a:pt x="0" y="5719572"/>
                </a:lnTo>
                <a:lnTo>
                  <a:pt x="8847709" y="5719572"/>
                </a:lnTo>
                <a:lnTo>
                  <a:pt x="8847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250" y="1003808"/>
            <a:ext cx="8693150" cy="518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805" algn="l"/>
              </a:tabLst>
            </a:pP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6.	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Human</a:t>
            </a:r>
            <a:r>
              <a:rPr sz="1800" b="1" i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pharmacology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(phase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I):</a:t>
            </a:r>
            <a:endParaRPr sz="1800">
              <a:latin typeface="Calibri"/>
              <a:cs typeface="Calibri"/>
            </a:endParaRPr>
          </a:p>
          <a:p>
            <a:pPr marL="355600" marR="6985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objective</a:t>
            </a:r>
            <a:r>
              <a:rPr sz="1700" b="1" spc="2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2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studies</a:t>
            </a:r>
            <a:r>
              <a:rPr sz="1700" spc="2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</a:t>
            </a:r>
            <a:r>
              <a:rPr sz="1700" spc="29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this</a:t>
            </a:r>
            <a:r>
              <a:rPr sz="1700" spc="2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phase</a:t>
            </a:r>
            <a:r>
              <a:rPr sz="1700" spc="2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is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2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estimation</a:t>
            </a:r>
            <a:r>
              <a:rPr sz="1700" b="1" spc="2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spc="28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safety</a:t>
            </a:r>
            <a:r>
              <a:rPr sz="1700" b="1" spc="2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2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tolerability</a:t>
            </a:r>
            <a:r>
              <a:rPr sz="1700" b="1" spc="2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2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the </a:t>
            </a:r>
            <a:r>
              <a:rPr sz="1700" spc="-3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initial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administration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</a:t>
            </a:r>
            <a:r>
              <a:rPr sz="1700" spc="-10" dirty="0">
                <a:latin typeface="Calibri"/>
                <a:cs typeface="Calibri"/>
              </a:rPr>
              <a:t> investigational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new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drug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into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human(s).</a:t>
            </a:r>
            <a:endParaRPr sz="17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15" dirty="0">
                <a:latin typeface="Calibri"/>
                <a:cs typeface="Calibri"/>
              </a:rPr>
              <a:t>Have</a:t>
            </a:r>
            <a:r>
              <a:rPr sz="1700" spc="3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non-therapeutic</a:t>
            </a:r>
            <a:r>
              <a:rPr sz="1700" spc="3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objectives</a:t>
            </a:r>
            <a:r>
              <a:rPr sz="1700" spc="3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and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may</a:t>
            </a:r>
            <a:r>
              <a:rPr sz="1700" spc="3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34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conducted</a:t>
            </a:r>
            <a:r>
              <a:rPr sz="1700" b="1" spc="34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spc="3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healthy</a:t>
            </a:r>
            <a:r>
              <a:rPr sz="1700" b="1" spc="3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volunteers</a:t>
            </a:r>
            <a:r>
              <a:rPr sz="1700" b="1" spc="3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subjects</a:t>
            </a:r>
            <a:r>
              <a:rPr sz="1700" b="1" spc="34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or </a:t>
            </a:r>
            <a:r>
              <a:rPr sz="1700" b="1" spc="-3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certain</a:t>
            </a:r>
            <a:r>
              <a:rPr sz="1700" b="1" spc="-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types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patients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Objectives:-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Maximum</a:t>
            </a:r>
            <a:r>
              <a:rPr sz="1700" b="1" spc="-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tolerated</a:t>
            </a:r>
            <a:r>
              <a:rPr sz="1700" b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dose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Pharmacokinetics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Pharmacodynamics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ts val="203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Early</a:t>
            </a:r>
            <a:r>
              <a:rPr sz="1700" b="1" spc="34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measurement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drug</a:t>
            </a:r>
            <a:r>
              <a:rPr sz="1700" b="1" spc="3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activity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ts val="2150"/>
              </a:lnSpc>
            </a:pP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7.</a:t>
            </a:r>
            <a:r>
              <a:rPr sz="1800" b="1" i="1" spc="4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Therapeutic</a:t>
            </a:r>
            <a:r>
              <a:rPr sz="1800" b="1"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6FC0"/>
                </a:solidFill>
                <a:latin typeface="Calibri"/>
                <a:cs typeface="Calibri"/>
              </a:rPr>
              <a:t>exploratory</a:t>
            </a:r>
            <a:r>
              <a:rPr sz="18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trials</a:t>
            </a: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(Phase</a:t>
            </a:r>
            <a:r>
              <a:rPr sz="18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Calibri"/>
                <a:cs typeface="Calibri"/>
              </a:rPr>
              <a:t>II):</a:t>
            </a:r>
            <a:endParaRPr sz="18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dirty="0">
                <a:latin typeface="Calibri"/>
                <a:cs typeface="Calibri"/>
              </a:rPr>
              <a:t> primary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objective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Phase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trials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evaluate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effectiveness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of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a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drug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spc="3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 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particular</a:t>
            </a:r>
            <a:r>
              <a:rPr sz="1700" b="1" spc="-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indication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or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indications</a:t>
            </a:r>
            <a:r>
              <a:rPr sz="1700" b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patients.</a:t>
            </a:r>
            <a:endParaRPr sz="17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Additional objectives </a:t>
            </a:r>
            <a:r>
              <a:rPr sz="1700" dirty="0">
                <a:latin typeface="Calibri"/>
                <a:cs typeface="Calibri"/>
              </a:rPr>
              <a:t>of Phase </a:t>
            </a:r>
            <a:r>
              <a:rPr sz="1700" spc="-5" dirty="0">
                <a:latin typeface="Calibri"/>
                <a:cs typeface="Calibri"/>
              </a:rPr>
              <a:t>II </a:t>
            </a:r>
            <a:r>
              <a:rPr sz="1700" spc="-10" dirty="0">
                <a:latin typeface="Calibri"/>
                <a:cs typeface="Calibri"/>
              </a:rPr>
              <a:t>studies </a:t>
            </a:r>
            <a:r>
              <a:rPr sz="1700" spc="-5" dirty="0">
                <a:latin typeface="Calibri"/>
                <a:cs typeface="Calibri"/>
              </a:rPr>
              <a:t>can include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evaluation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of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potential study endpoints,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therapeutic regimens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 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target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populations </a:t>
            </a:r>
            <a:r>
              <a:rPr sz="1700" dirty="0">
                <a:latin typeface="Calibri"/>
                <a:cs typeface="Calibri"/>
              </a:rPr>
              <a:t>(e.g. </a:t>
            </a:r>
            <a:r>
              <a:rPr sz="1700" spc="-5" dirty="0">
                <a:latin typeface="Calibri"/>
                <a:cs typeface="Calibri"/>
              </a:rPr>
              <a:t>mild </a:t>
            </a:r>
            <a:r>
              <a:rPr sz="1700" spc="-15" dirty="0">
                <a:latin typeface="Calibri"/>
                <a:cs typeface="Calibri"/>
              </a:rPr>
              <a:t>versus </a:t>
            </a:r>
            <a:r>
              <a:rPr sz="1700" spc="-10" dirty="0">
                <a:latin typeface="Calibri"/>
                <a:cs typeface="Calibri"/>
              </a:rPr>
              <a:t>severe </a:t>
            </a:r>
            <a:r>
              <a:rPr sz="1700" spc="-5" dirty="0">
                <a:latin typeface="Calibri"/>
                <a:cs typeface="Calibri"/>
              </a:rPr>
              <a:t>disease)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spc="-10" dirty="0">
                <a:latin typeface="Calibri"/>
                <a:cs typeface="Calibri"/>
              </a:rPr>
              <a:t>further </a:t>
            </a:r>
            <a:r>
              <a:rPr sz="1700" spc="-5" dirty="0">
                <a:latin typeface="Calibri"/>
                <a:cs typeface="Calibri"/>
              </a:rPr>
              <a:t> studies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Phase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II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III.</a:t>
            </a:r>
            <a:endParaRPr sz="1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</a:tabLst>
            </a:pPr>
            <a:r>
              <a:rPr sz="1700" spc="-5" dirty="0">
                <a:latin typeface="Calibri"/>
                <a:cs typeface="Calibri"/>
              </a:rPr>
              <a:t>These</a:t>
            </a:r>
            <a:r>
              <a:rPr sz="1700" spc="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studies</a:t>
            </a:r>
            <a:r>
              <a:rPr sz="1700" spc="55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should</a:t>
            </a:r>
            <a:r>
              <a:rPr sz="1700" b="1" spc="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be</a:t>
            </a:r>
            <a:r>
              <a:rPr sz="1700" b="1" spc="8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closely</a:t>
            </a:r>
            <a:r>
              <a:rPr sz="1700" b="1" spc="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monitored.</a:t>
            </a:r>
            <a:r>
              <a:rPr sz="1700" b="1" spc="8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important</a:t>
            </a:r>
            <a:r>
              <a:rPr sz="1700" b="1" spc="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goal</a:t>
            </a:r>
            <a:r>
              <a:rPr sz="1700" b="1" spc="9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this</a:t>
            </a:r>
            <a:r>
              <a:rPr sz="1700" spc="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Phase</a:t>
            </a:r>
            <a:r>
              <a:rPr sz="1700" spc="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is</a:t>
            </a:r>
            <a:r>
              <a:rPr sz="1700" spc="9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spc="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determine</a:t>
            </a:r>
            <a:endParaRPr sz="17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dose(s)</a:t>
            </a:r>
            <a:r>
              <a:rPr sz="1700" b="1" spc="-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regimen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Phase</a:t>
            </a:r>
            <a:r>
              <a:rPr sz="1700" b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III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trials</a:t>
            </a:r>
            <a:r>
              <a:rPr sz="1700" b="1" spc="-5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</a:tabLst>
            </a:pP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Doses</a:t>
            </a:r>
            <a:r>
              <a:rPr sz="1700" b="1" spc="-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used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Phase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II</a:t>
            </a:r>
            <a:r>
              <a:rPr sz="1700" spc="-5" dirty="0">
                <a:latin typeface="Calibri"/>
                <a:cs typeface="Calibri"/>
              </a:rPr>
              <a:t> are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usually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(but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not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always)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less</a:t>
            </a:r>
            <a:r>
              <a:rPr sz="1700" b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than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highest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doses</a:t>
            </a:r>
            <a:r>
              <a:rPr sz="1700" b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used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 Phase</a:t>
            </a:r>
            <a:r>
              <a:rPr sz="1700" b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0"/>
            <a:ext cx="3840479" cy="11018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8597" y="186054"/>
            <a:ext cx="2328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SCHEDULE</a:t>
            </a:r>
            <a:r>
              <a:rPr spc="-35" dirty="0"/>
              <a:t> </a:t>
            </a:r>
            <a:r>
              <a:rPr spc="-5" dirty="0"/>
              <a:t>Y</a:t>
            </a:r>
            <a:r>
              <a:rPr spc="-35" dirty="0"/>
              <a:t> </a:t>
            </a:r>
            <a:r>
              <a:rPr spc="-5" dirty="0"/>
              <a:t>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653" y="0"/>
            <a:ext cx="2137918" cy="12910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00" y="1460372"/>
            <a:ext cx="8683625" cy="3277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8.</a:t>
            </a:r>
            <a:r>
              <a:rPr sz="2000" b="1" i="1" spc="4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Therapeutic</a:t>
            </a:r>
            <a:r>
              <a:rPr sz="2000" b="1" i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confirmatory</a:t>
            </a:r>
            <a:r>
              <a:rPr sz="20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trials</a:t>
            </a:r>
            <a:r>
              <a:rPr sz="2000" b="1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(phase</a:t>
            </a:r>
            <a:r>
              <a:rPr sz="2000" b="1" i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III):</a:t>
            </a:r>
            <a:endParaRPr sz="2000">
              <a:latin typeface="Calibri"/>
              <a:cs typeface="Calibri"/>
            </a:endParaRPr>
          </a:p>
          <a:p>
            <a:pPr marL="354965" marR="6985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Phase III studies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primary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objective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demonstration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or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confirmation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therapeutic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benefit(s).</a:t>
            </a:r>
            <a:endParaRPr sz="18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Phase III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10" dirty="0">
                <a:latin typeface="Calibri"/>
                <a:cs typeface="Calibri"/>
              </a:rPr>
              <a:t>also </a:t>
            </a:r>
            <a:r>
              <a:rPr sz="1800" spc="-5" dirty="0">
                <a:latin typeface="Calibri"/>
                <a:cs typeface="Calibri"/>
              </a:rPr>
              <a:t>further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explore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the dose-response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relationships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(relationships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among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dose,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drug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concentration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 in blood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and clinical response),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use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the drug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in wider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populations, in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different stages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disease,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or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safety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and efficacy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the drug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in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combination with</a:t>
            </a:r>
            <a:r>
              <a:rPr sz="1800" b="1" spc="-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other</a:t>
            </a:r>
            <a:r>
              <a:rPr sz="1800" b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drug(s).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6FC0"/>
                </a:solidFill>
                <a:latin typeface="Calibri"/>
                <a:cs typeface="Calibri"/>
              </a:rPr>
              <a:t>9.</a:t>
            </a:r>
            <a:r>
              <a:rPr sz="1800" b="1" i="1" spc="3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Post</a:t>
            </a:r>
            <a:r>
              <a:rPr sz="2000" b="1" i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Marketing</a:t>
            </a:r>
            <a:r>
              <a:rPr sz="2000" b="1" i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Trials</a:t>
            </a:r>
            <a:r>
              <a:rPr sz="20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(Phase</a:t>
            </a:r>
            <a:r>
              <a:rPr sz="2000" b="1" i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IV):</a:t>
            </a:r>
            <a:endParaRPr sz="2000">
              <a:latin typeface="Calibri"/>
              <a:cs typeface="Calibri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Post</a:t>
            </a:r>
            <a:r>
              <a:rPr sz="1800" spc="-15" dirty="0">
                <a:latin typeface="Calibri"/>
                <a:cs typeface="Calibri"/>
              </a:rPr>
              <a:t> Marketing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studies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performed</a:t>
            </a:r>
            <a:r>
              <a:rPr sz="1800" spc="-5" dirty="0">
                <a:latin typeface="Calibri"/>
                <a:cs typeface="Calibri"/>
              </a:rPr>
              <a:t> after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drug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approval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related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 to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8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approved</a:t>
            </a:r>
            <a:r>
              <a:rPr sz="1800" b="1" spc="-5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indication(s).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0"/>
            <a:ext cx="3840479" cy="11841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8597" y="268935"/>
            <a:ext cx="2327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SCHEDULE</a:t>
            </a:r>
            <a:r>
              <a:rPr spc="-50" dirty="0"/>
              <a:t> </a:t>
            </a:r>
            <a:r>
              <a:rPr spc="-5" dirty="0"/>
              <a:t>Y</a:t>
            </a:r>
            <a:r>
              <a:rPr spc="-25" dirty="0"/>
              <a:t> </a:t>
            </a:r>
            <a:r>
              <a:rPr spc="-5" dirty="0"/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5403" y="2830067"/>
            <a:ext cx="2386583" cy="21351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25059" y="3404996"/>
            <a:ext cx="129032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ct val="91800"/>
              </a:lnSpc>
              <a:spcBef>
                <a:spcPts val="3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ICH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GUID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  E6(R2)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21708" y="562355"/>
            <a:ext cx="2089785" cy="2327275"/>
            <a:chOff x="4521708" y="562355"/>
            <a:chExt cx="2089785" cy="23272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804" y="2656332"/>
              <a:ext cx="553212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1708" y="562355"/>
              <a:ext cx="2089404" cy="21442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53761" y="693801"/>
            <a:ext cx="1231265" cy="18021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9370" algn="ctr">
              <a:lnSpc>
                <a:spcPct val="915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Provides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international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ethical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scie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tific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lity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standard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designing,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conducting,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recording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trials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4243" y="2135123"/>
            <a:ext cx="2336800" cy="2131060"/>
            <a:chOff x="6524243" y="2135123"/>
            <a:chExt cx="2336800" cy="21310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4243" y="3232403"/>
              <a:ext cx="274320" cy="6263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4535" y="2135123"/>
              <a:ext cx="2286000" cy="213055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28815" y="2356231"/>
            <a:ext cx="1388110" cy="16071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Compliance with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this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standard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provides public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assu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rights,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safety,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well-being of trial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subjects are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protected.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83579" y="4604003"/>
            <a:ext cx="2226945" cy="2222500"/>
            <a:chOff x="5783579" y="4604003"/>
            <a:chExt cx="2226945" cy="22225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7315" y="4604003"/>
              <a:ext cx="548639" cy="4251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3579" y="4636006"/>
              <a:ext cx="2226564" cy="21899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169533" y="4888229"/>
            <a:ext cx="1461135" cy="16071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 unified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facilitate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mutual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acceptance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clinical data by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regulatory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autho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jurisdictions.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81527" y="4590288"/>
            <a:ext cx="2308860" cy="2268220"/>
            <a:chOff x="3081527" y="4590288"/>
            <a:chExt cx="2308860" cy="22682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6008" y="4590288"/>
              <a:ext cx="544067" cy="4251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1527" y="4604003"/>
              <a:ext cx="2308860" cy="225399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546728" y="4790694"/>
            <a:ext cx="1383665" cy="18021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065" marR="5080" indent="-1270" algn="ctr">
              <a:lnSpc>
                <a:spcPct val="915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European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Union, Japan, and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The United States,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nada,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Nordic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Countries,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health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58567" y="2176272"/>
            <a:ext cx="2345690" cy="2044064"/>
            <a:chOff x="2258567" y="2176272"/>
            <a:chExt cx="2345690" cy="2044064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4255" y="3232404"/>
              <a:ext cx="269748" cy="6217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8567" y="2176272"/>
              <a:ext cx="2308860" cy="204368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676525" y="2258695"/>
            <a:ext cx="1479550" cy="18021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3810" algn="ctr">
              <a:lnSpc>
                <a:spcPct val="915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principles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established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 this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guidance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be applied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investigations for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well-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being of human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subjects.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503420" cy="1065276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08254" y="216789"/>
            <a:ext cx="3792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ICH</a:t>
            </a:r>
            <a:r>
              <a:rPr sz="3600" spc="-50" dirty="0"/>
              <a:t> </a:t>
            </a:r>
            <a:r>
              <a:rPr sz="3600" spc="-5" dirty="0"/>
              <a:t>GUIDELINES</a:t>
            </a:r>
            <a:r>
              <a:rPr sz="3600" spc="-25" dirty="0"/>
              <a:t> </a:t>
            </a:r>
            <a:r>
              <a:rPr sz="3600" spc="-10" dirty="0"/>
              <a:t>E6(R2)</a:t>
            </a:r>
            <a:r>
              <a:rPr sz="3600" dirty="0"/>
              <a:t> :</a:t>
            </a:r>
            <a:endParaRPr sz="3600"/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276" y="1443863"/>
            <a:ext cx="2128774" cy="36437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50" y="1165274"/>
            <a:ext cx="8597265" cy="5581015"/>
          </a:xfrm>
          <a:custGeom>
            <a:avLst/>
            <a:gdLst/>
            <a:ahLst/>
            <a:cxnLst/>
            <a:rect l="l" t="t" r="r" b="b"/>
            <a:pathLst>
              <a:path w="8597265" h="5581015">
                <a:moveTo>
                  <a:pt x="8596884" y="0"/>
                </a:moveTo>
                <a:lnTo>
                  <a:pt x="0" y="0"/>
                </a:lnTo>
                <a:lnTo>
                  <a:pt x="0" y="5581015"/>
                </a:lnTo>
                <a:lnTo>
                  <a:pt x="8596884" y="5581015"/>
                </a:lnTo>
                <a:lnTo>
                  <a:pt x="8596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590" y="1120364"/>
            <a:ext cx="8439785" cy="51752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75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CLINICAL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TRIAL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PROTOCOL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PROTOCOL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AMENDMENT(S)</a:t>
            </a:r>
            <a:endParaRPr sz="1800">
              <a:latin typeface="Calibri"/>
              <a:cs typeface="Calibri"/>
            </a:endParaRPr>
          </a:p>
          <a:p>
            <a:pPr marL="508000" marR="5080" lvl="2" indent="-508000">
              <a:lnSpc>
                <a:spcPct val="100000"/>
              </a:lnSpc>
              <a:spcBef>
                <a:spcPts val="615"/>
              </a:spcBef>
              <a:buClr>
                <a:srgbClr val="000000"/>
              </a:buClr>
              <a:buFont typeface="Calibri"/>
              <a:buAutoNum type="arabicPeriod"/>
              <a:tabLst>
                <a:tab pos="508000" algn="l"/>
              </a:tabLst>
            </a:pP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Protocol</a:t>
            </a:r>
            <a:r>
              <a:rPr sz="1700" b="1" i="1" spc="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title</a:t>
            </a:r>
            <a:r>
              <a:rPr sz="1700" i="1" spc="-5" dirty="0">
                <a:solidFill>
                  <a:srgbClr val="009999"/>
                </a:solidFill>
                <a:latin typeface="Calibri"/>
                <a:cs typeface="Calibri"/>
              </a:rPr>
              <a:t>,</a:t>
            </a:r>
            <a:r>
              <a:rPr sz="1700" i="1" spc="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protocol</a:t>
            </a:r>
            <a:r>
              <a:rPr sz="1700" i="1" spc="9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identifying</a:t>
            </a:r>
            <a:r>
              <a:rPr sz="1700" i="1" spc="95" dirty="0">
                <a:latin typeface="Calibri"/>
                <a:cs typeface="Calibri"/>
              </a:rPr>
              <a:t> </a:t>
            </a:r>
            <a:r>
              <a:rPr sz="1700" i="1" spc="-25" dirty="0">
                <a:latin typeface="Calibri"/>
                <a:cs typeface="Calibri"/>
              </a:rPr>
              <a:t>number,</a:t>
            </a:r>
            <a:r>
              <a:rPr sz="1700" i="1" spc="8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80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date</a:t>
            </a:r>
            <a:r>
              <a:rPr sz="1700" i="1" spc="-5" dirty="0">
                <a:latin typeface="Calibri"/>
                <a:cs typeface="Calibri"/>
              </a:rPr>
              <a:t>.</a:t>
            </a:r>
            <a:r>
              <a:rPr sz="1700" i="1" spc="85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Any</a:t>
            </a:r>
            <a:r>
              <a:rPr sz="1700" i="1" spc="8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amendment(s)</a:t>
            </a:r>
            <a:r>
              <a:rPr sz="1700" i="1" spc="8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should</a:t>
            </a:r>
            <a:r>
              <a:rPr sz="1700" i="1" spc="7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also</a:t>
            </a:r>
            <a:r>
              <a:rPr sz="1700" i="1" spc="9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bear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amendment</a:t>
            </a:r>
            <a:r>
              <a:rPr sz="1700" b="1" i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number(s)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and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date(s).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Name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address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sponsor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monitor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(if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other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than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5" dirty="0">
                <a:latin typeface="Calibri"/>
                <a:cs typeface="Calibri"/>
              </a:rPr>
              <a:t> sponsor).</a:t>
            </a:r>
            <a:endParaRPr sz="1700">
              <a:latin typeface="Calibri"/>
              <a:cs typeface="Calibri"/>
            </a:endParaRPr>
          </a:p>
          <a:p>
            <a:pPr marL="532130" marR="878205" lvl="2" indent="-472440">
              <a:lnSpc>
                <a:spcPts val="3040"/>
              </a:lnSpc>
              <a:spcBef>
                <a:spcPts val="265"/>
              </a:spcBef>
              <a:buAutoNum type="arabicPeriod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Name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dirty="0">
                <a:latin typeface="Calibri"/>
                <a:cs typeface="Calibri"/>
              </a:rPr>
              <a:t> title 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person(s)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authorized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sign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protocol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dirty="0">
                <a:latin typeface="Calibri"/>
                <a:cs typeface="Calibri"/>
              </a:rPr>
              <a:t> the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protocol </a:t>
            </a:r>
            <a:r>
              <a:rPr sz="1700" i="1" spc="-36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amendment(s)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</a:t>
            </a:r>
            <a:r>
              <a:rPr sz="1700" i="1" spc="-20" dirty="0">
                <a:latin typeface="Calibri"/>
                <a:cs typeface="Calibri"/>
              </a:rPr>
              <a:t>sponsor.</a:t>
            </a:r>
            <a:endParaRPr sz="1700">
              <a:latin typeface="Calibri"/>
              <a:cs typeface="Calibri"/>
            </a:endParaRPr>
          </a:p>
          <a:p>
            <a:pPr marL="532130" marR="696595" lvl="2" indent="-472440">
              <a:lnSpc>
                <a:spcPts val="3040"/>
              </a:lnSpc>
              <a:spcBef>
                <a:spcPts val="5"/>
              </a:spcBef>
              <a:buAutoNum type="arabicPeriod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Name,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title,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address,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telephone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number(s)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sponsor's</a:t>
            </a:r>
            <a:r>
              <a:rPr sz="1700" b="1" i="1" spc="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medical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expert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(or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dentist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when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appropriate)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trial.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Name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dirty="0">
                <a:latin typeface="Calibri"/>
                <a:cs typeface="Calibri"/>
              </a:rPr>
              <a:t> title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investigator</a:t>
            </a:r>
            <a:r>
              <a:rPr sz="1700" i="1" spc="-5" dirty="0">
                <a:latin typeface="Calibri"/>
                <a:cs typeface="Calibri"/>
              </a:rPr>
              <a:t>(s)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who is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(are)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responsible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conducting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trial,</a:t>
            </a:r>
            <a:endParaRPr sz="1700">
              <a:latin typeface="Calibri"/>
              <a:cs typeface="Calibri"/>
            </a:endParaRPr>
          </a:p>
          <a:p>
            <a:pPr marL="532130">
              <a:lnSpc>
                <a:spcPct val="100000"/>
              </a:lnSpc>
              <a:spcBef>
                <a:spcPts val="1010"/>
              </a:spcBef>
            </a:pPr>
            <a:r>
              <a:rPr sz="1700" i="1" dirty="0">
                <a:latin typeface="Calibri"/>
                <a:cs typeface="Calibri"/>
              </a:rPr>
              <a:t>and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</a:t>
            </a:r>
            <a:r>
              <a:rPr sz="1700" i="1" spc="-5" dirty="0">
                <a:latin typeface="Calibri"/>
                <a:cs typeface="Calibri"/>
              </a:rPr>
              <a:t>address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and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telephone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number(s)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</a:t>
            </a:r>
            <a:r>
              <a:rPr sz="1700" i="1" spc="-5" dirty="0">
                <a:latin typeface="Calibri"/>
                <a:cs typeface="Calibri"/>
              </a:rPr>
              <a:t> site(s).</a:t>
            </a:r>
            <a:endParaRPr sz="1700">
              <a:latin typeface="Calibri"/>
              <a:cs typeface="Calibri"/>
            </a:endParaRPr>
          </a:p>
          <a:p>
            <a:pPr marL="532130" marR="529590" lvl="2" indent="-472440">
              <a:lnSpc>
                <a:spcPct val="148800"/>
              </a:lnSpc>
              <a:buAutoNum type="arabicPeriod" startAt="6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Name,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title,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address,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telephone number(s)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qualified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physician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(or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dentist,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if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applicable),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who is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responsible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all trial-site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related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medical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1005"/>
              </a:spcBef>
              <a:buAutoNum type="arabicPeriod" startAt="6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Name(s)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address(es)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clinical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laboratory(ies)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other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medical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and/or</a:t>
            </a:r>
            <a:endParaRPr sz="1700">
              <a:latin typeface="Calibri"/>
              <a:cs typeface="Calibri"/>
            </a:endParaRPr>
          </a:p>
          <a:p>
            <a:pPr marL="532130">
              <a:lnSpc>
                <a:spcPct val="100000"/>
              </a:lnSpc>
              <a:spcBef>
                <a:spcPts val="1000"/>
              </a:spcBef>
            </a:pP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technical</a:t>
            </a:r>
            <a:r>
              <a:rPr sz="1700" b="1" i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department(s)</a:t>
            </a:r>
            <a:r>
              <a:rPr sz="1700" b="1" i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and/or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institutions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involved</a:t>
            </a:r>
            <a:r>
              <a:rPr sz="1700" b="1" i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trial.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0"/>
            <a:ext cx="6281928" cy="9829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8524" y="70180"/>
            <a:ext cx="4208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ICH</a:t>
            </a:r>
            <a:r>
              <a:rPr spc="-30" dirty="0"/>
              <a:t> </a:t>
            </a:r>
            <a:r>
              <a:rPr spc="-5" dirty="0"/>
              <a:t>GUIDELINES</a:t>
            </a:r>
            <a:r>
              <a:rPr spc="-40" dirty="0"/>
              <a:t> </a:t>
            </a:r>
            <a:r>
              <a:rPr spc="-10" dirty="0"/>
              <a:t>E6(R2) </a:t>
            </a:r>
            <a:r>
              <a:rPr spc="-5" dirty="0"/>
              <a:t>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5448" y="0"/>
            <a:ext cx="1419478" cy="14438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60" y="1247296"/>
            <a:ext cx="8551545" cy="5610860"/>
          </a:xfrm>
          <a:custGeom>
            <a:avLst/>
            <a:gdLst/>
            <a:ahLst/>
            <a:cxnLst/>
            <a:rect l="l" t="t" r="r" b="b"/>
            <a:pathLst>
              <a:path w="8551545" h="5610859">
                <a:moveTo>
                  <a:pt x="8551418" y="0"/>
                </a:moveTo>
                <a:lnTo>
                  <a:pt x="0" y="0"/>
                </a:lnTo>
                <a:lnTo>
                  <a:pt x="0" y="5610702"/>
                </a:lnTo>
                <a:lnTo>
                  <a:pt x="8551418" y="5610702"/>
                </a:lnTo>
                <a:lnTo>
                  <a:pt x="8551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00" y="1183233"/>
            <a:ext cx="8396605" cy="501840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lvl="1" indent="-342900">
              <a:lnSpc>
                <a:spcPct val="100000"/>
              </a:lnSpc>
              <a:spcBef>
                <a:spcPts val="745"/>
              </a:spcBef>
              <a:buAutoNum type="arabicPeriod" startAt="2"/>
              <a:tabLst>
                <a:tab pos="355600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Background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Name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description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investigational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product(s).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summary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findings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from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nonclinical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studies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that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potentially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have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clinical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spc="-5" dirty="0">
                <a:latin typeface="Calibri"/>
                <a:cs typeface="Calibri"/>
              </a:rPr>
              <a:t>significance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from</a:t>
            </a:r>
            <a:r>
              <a:rPr sz="1700" dirty="0">
                <a:latin typeface="Calibri"/>
                <a:cs typeface="Calibri"/>
              </a:rPr>
              <a:t> clinical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that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are</a:t>
            </a:r>
            <a:r>
              <a:rPr sz="1700" spc="-10" dirty="0">
                <a:latin typeface="Calibri"/>
                <a:cs typeface="Calibri"/>
              </a:rPr>
              <a:t> relevant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5" dirty="0">
                <a:latin typeface="Calibri"/>
                <a:cs typeface="Calibri"/>
              </a:rPr>
              <a:t> 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trial.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Summary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known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potential</a:t>
            </a:r>
            <a:r>
              <a:rPr sz="1700" b="1" i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risks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 benefits</a:t>
            </a:r>
            <a:r>
              <a:rPr sz="1700" i="1" dirty="0">
                <a:latin typeface="Calibri"/>
                <a:cs typeface="Calibri"/>
              </a:rPr>
              <a:t>,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35" dirty="0">
                <a:latin typeface="Calibri"/>
                <a:cs typeface="Calibri"/>
              </a:rPr>
              <a:t>any,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human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subjects.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546100" algn="l"/>
              </a:tabLst>
            </a:pPr>
            <a:r>
              <a:rPr sz="1700" i="1" spc="-5" dirty="0">
                <a:latin typeface="Calibri"/>
                <a:cs typeface="Calibri"/>
              </a:rPr>
              <a:t>Description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justification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route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administration,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dosage,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dosage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regimen,</a:t>
            </a:r>
            <a:r>
              <a:rPr sz="1700" b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treatment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period(s).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546100" algn="l"/>
              </a:tabLst>
            </a:pP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statement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that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trial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will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be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conducted</a:t>
            </a:r>
            <a:r>
              <a:rPr sz="1700" b="1" i="1" spc="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compliance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with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the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protocol,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45" dirty="0">
                <a:solidFill>
                  <a:srgbClr val="009999"/>
                </a:solidFill>
                <a:latin typeface="Calibri"/>
                <a:cs typeface="Calibri"/>
              </a:rPr>
              <a:t>GCP,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applicable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regulatory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requirement(s).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546100" algn="l"/>
              </a:tabLst>
            </a:pPr>
            <a:r>
              <a:rPr sz="1700" i="1" spc="-5" dirty="0">
                <a:latin typeface="Calibri"/>
                <a:cs typeface="Calibri"/>
              </a:rPr>
              <a:t>Description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population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be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studied.</a:t>
            </a:r>
            <a:endParaRPr sz="1700">
              <a:latin typeface="Calibri"/>
              <a:cs typeface="Calibri"/>
            </a:endParaRPr>
          </a:p>
          <a:p>
            <a:pPr marL="12700" marR="5080" lvl="2" indent="482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Calibri"/>
              <a:buAutoNum type="arabicPeriod" startAt="6"/>
              <a:tabLst>
                <a:tab pos="614680" algn="l"/>
              </a:tabLst>
            </a:pP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References</a:t>
            </a:r>
            <a:r>
              <a:rPr sz="1700" b="1" i="1" spc="15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15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literature</a:t>
            </a:r>
            <a:r>
              <a:rPr sz="1700" i="1" spc="15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14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data</a:t>
            </a:r>
            <a:r>
              <a:rPr sz="1700" i="1" spc="15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that</a:t>
            </a:r>
            <a:r>
              <a:rPr sz="1700" i="1" spc="15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are</a:t>
            </a:r>
            <a:r>
              <a:rPr sz="1700" i="1" spc="14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relevant</a:t>
            </a:r>
            <a:r>
              <a:rPr sz="1700" i="1" spc="15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15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14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</a:t>
            </a:r>
            <a:r>
              <a:rPr sz="1700" i="1" spc="15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14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that</a:t>
            </a:r>
            <a:r>
              <a:rPr sz="1700" i="1" spc="14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provide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background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5" dirty="0">
                <a:latin typeface="Calibri"/>
                <a:cs typeface="Calibri"/>
              </a:rPr>
              <a:t> 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6.3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Trial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Objectives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Purpose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70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 detailed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description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objectives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the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purpose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132587"/>
            <a:ext cx="6281928" cy="11887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394" y="404825"/>
            <a:ext cx="4208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ICH</a:t>
            </a:r>
            <a:r>
              <a:rPr spc="-30" dirty="0"/>
              <a:t> </a:t>
            </a:r>
            <a:r>
              <a:rPr spc="-5" dirty="0"/>
              <a:t>GUIDELINES</a:t>
            </a:r>
            <a:r>
              <a:rPr spc="-40" dirty="0"/>
              <a:t> </a:t>
            </a:r>
            <a:r>
              <a:rPr spc="-10" dirty="0"/>
              <a:t>E6(R2) </a:t>
            </a:r>
            <a:r>
              <a:rPr spc="-5" dirty="0"/>
              <a:t>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5691" y="4345254"/>
            <a:ext cx="2574798" cy="23600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5204" y="260604"/>
            <a:ext cx="3122675" cy="9326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2278" y="404825"/>
            <a:ext cx="1682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CONTENT: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39495" y="1214627"/>
            <a:ext cx="6212205" cy="5501640"/>
            <a:chOff x="539495" y="1214627"/>
            <a:chExt cx="6212205" cy="5501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1248155"/>
              <a:ext cx="530352" cy="7132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691" y="1267967"/>
              <a:ext cx="5640324" cy="477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072" y="1214627"/>
              <a:ext cx="1969007" cy="4739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2697" y="1292351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69">
                  <a:moveTo>
                    <a:pt x="5480812" y="0"/>
                  </a:moveTo>
                  <a:lnTo>
                    <a:pt x="0" y="0"/>
                  </a:lnTo>
                  <a:lnTo>
                    <a:pt x="0" y="381762"/>
                  </a:lnTo>
                  <a:lnTo>
                    <a:pt x="5480812" y="381762"/>
                  </a:lnTo>
                  <a:lnTo>
                    <a:pt x="5505594" y="376642"/>
                  </a:lnTo>
                  <a:lnTo>
                    <a:pt x="5525817" y="363029"/>
                  </a:lnTo>
                  <a:lnTo>
                    <a:pt x="5539444" y="342844"/>
                  </a:lnTo>
                  <a:lnTo>
                    <a:pt x="5544438" y="318135"/>
                  </a:lnTo>
                  <a:lnTo>
                    <a:pt x="5544438" y="63626"/>
                  </a:lnTo>
                  <a:lnTo>
                    <a:pt x="5539444" y="38844"/>
                  </a:lnTo>
                  <a:lnTo>
                    <a:pt x="5525817" y="18621"/>
                  </a:lnTo>
                  <a:lnTo>
                    <a:pt x="5505594" y="4994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2697" y="1292351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69">
                  <a:moveTo>
                    <a:pt x="5544438" y="63626"/>
                  </a:moveTo>
                  <a:lnTo>
                    <a:pt x="5544438" y="318135"/>
                  </a:lnTo>
                  <a:lnTo>
                    <a:pt x="5539444" y="342844"/>
                  </a:lnTo>
                  <a:lnTo>
                    <a:pt x="5525817" y="363029"/>
                  </a:lnTo>
                  <a:lnTo>
                    <a:pt x="5505594" y="376642"/>
                  </a:lnTo>
                  <a:lnTo>
                    <a:pt x="5480812" y="381635"/>
                  </a:lnTo>
                  <a:lnTo>
                    <a:pt x="0" y="381762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4994"/>
                  </a:lnTo>
                  <a:lnTo>
                    <a:pt x="5525817" y="18621"/>
                  </a:lnTo>
                  <a:lnTo>
                    <a:pt x="5539444" y="38844"/>
                  </a:lnTo>
                  <a:lnTo>
                    <a:pt x="5544438" y="63626"/>
                  </a:lnTo>
                  <a:close/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495" y="1773936"/>
              <a:ext cx="530352" cy="7132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691" y="1796795"/>
              <a:ext cx="5640324" cy="4754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7072" y="1741931"/>
              <a:ext cx="3368040" cy="4739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2697" y="1820672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69">
                  <a:moveTo>
                    <a:pt x="5480812" y="0"/>
                  </a:moveTo>
                  <a:lnTo>
                    <a:pt x="0" y="0"/>
                  </a:lnTo>
                  <a:lnTo>
                    <a:pt x="0" y="381762"/>
                  </a:lnTo>
                  <a:lnTo>
                    <a:pt x="5480812" y="381762"/>
                  </a:lnTo>
                  <a:lnTo>
                    <a:pt x="5505594" y="376749"/>
                  </a:lnTo>
                  <a:lnTo>
                    <a:pt x="5525817" y="363092"/>
                  </a:lnTo>
                  <a:lnTo>
                    <a:pt x="5539444" y="342864"/>
                  </a:lnTo>
                  <a:lnTo>
                    <a:pt x="5544438" y="318135"/>
                  </a:lnTo>
                  <a:lnTo>
                    <a:pt x="5544438" y="63626"/>
                  </a:lnTo>
                  <a:lnTo>
                    <a:pt x="5539444" y="38897"/>
                  </a:lnTo>
                  <a:lnTo>
                    <a:pt x="5525817" y="18668"/>
                  </a:lnTo>
                  <a:lnTo>
                    <a:pt x="5505594" y="5012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2697" y="1820672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69">
                  <a:moveTo>
                    <a:pt x="5544438" y="63626"/>
                  </a:moveTo>
                  <a:lnTo>
                    <a:pt x="5544438" y="318135"/>
                  </a:lnTo>
                  <a:lnTo>
                    <a:pt x="5539444" y="342864"/>
                  </a:lnTo>
                  <a:lnTo>
                    <a:pt x="5525817" y="363092"/>
                  </a:lnTo>
                  <a:lnTo>
                    <a:pt x="5505594" y="376749"/>
                  </a:lnTo>
                  <a:lnTo>
                    <a:pt x="5480812" y="381762"/>
                  </a:lnTo>
                  <a:lnTo>
                    <a:pt x="0" y="381762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5012"/>
                  </a:lnTo>
                  <a:lnTo>
                    <a:pt x="5525817" y="18668"/>
                  </a:lnTo>
                  <a:lnTo>
                    <a:pt x="5539444" y="38897"/>
                  </a:lnTo>
                  <a:lnTo>
                    <a:pt x="5544438" y="63626"/>
                  </a:lnTo>
                  <a:close/>
                </a:path>
              </a:pathLst>
            </a:custGeom>
            <a:ln w="952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495" y="2304288"/>
              <a:ext cx="530352" cy="7086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691" y="2324100"/>
              <a:ext cx="5640324" cy="4770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7072" y="2270760"/>
              <a:ext cx="2593848" cy="4739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12697" y="2348991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69">
                  <a:moveTo>
                    <a:pt x="5480812" y="0"/>
                  </a:moveTo>
                  <a:lnTo>
                    <a:pt x="0" y="0"/>
                  </a:lnTo>
                  <a:lnTo>
                    <a:pt x="0" y="381762"/>
                  </a:lnTo>
                  <a:lnTo>
                    <a:pt x="5480812" y="381762"/>
                  </a:lnTo>
                  <a:lnTo>
                    <a:pt x="5505594" y="376749"/>
                  </a:lnTo>
                  <a:lnTo>
                    <a:pt x="5525817" y="363092"/>
                  </a:lnTo>
                  <a:lnTo>
                    <a:pt x="5539444" y="342864"/>
                  </a:lnTo>
                  <a:lnTo>
                    <a:pt x="5544438" y="318135"/>
                  </a:lnTo>
                  <a:lnTo>
                    <a:pt x="5544438" y="63627"/>
                  </a:lnTo>
                  <a:lnTo>
                    <a:pt x="5539444" y="38897"/>
                  </a:lnTo>
                  <a:lnTo>
                    <a:pt x="5525817" y="18668"/>
                  </a:lnTo>
                  <a:lnTo>
                    <a:pt x="5505594" y="5012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2697" y="2348991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69">
                  <a:moveTo>
                    <a:pt x="5544438" y="63627"/>
                  </a:moveTo>
                  <a:lnTo>
                    <a:pt x="5544438" y="318135"/>
                  </a:lnTo>
                  <a:lnTo>
                    <a:pt x="5539444" y="342864"/>
                  </a:lnTo>
                  <a:lnTo>
                    <a:pt x="5525817" y="363092"/>
                  </a:lnTo>
                  <a:lnTo>
                    <a:pt x="5505594" y="376749"/>
                  </a:lnTo>
                  <a:lnTo>
                    <a:pt x="5480812" y="381762"/>
                  </a:lnTo>
                  <a:lnTo>
                    <a:pt x="0" y="381762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5012"/>
                  </a:lnTo>
                  <a:lnTo>
                    <a:pt x="5525817" y="18668"/>
                  </a:lnTo>
                  <a:lnTo>
                    <a:pt x="5539444" y="38897"/>
                  </a:lnTo>
                  <a:lnTo>
                    <a:pt x="5544438" y="63627"/>
                  </a:lnTo>
                  <a:close/>
                </a:path>
              </a:pathLst>
            </a:custGeom>
            <a:ln w="9525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495" y="2830067"/>
              <a:ext cx="530352" cy="7132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691" y="2852927"/>
              <a:ext cx="5640324" cy="4770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7072" y="2799588"/>
              <a:ext cx="1798319" cy="4739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12697" y="2877438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480812" y="0"/>
                  </a:moveTo>
                  <a:lnTo>
                    <a:pt x="0" y="0"/>
                  </a:lnTo>
                  <a:lnTo>
                    <a:pt x="0" y="381635"/>
                  </a:lnTo>
                  <a:lnTo>
                    <a:pt x="5480812" y="381635"/>
                  </a:lnTo>
                  <a:lnTo>
                    <a:pt x="5505594" y="376640"/>
                  </a:lnTo>
                  <a:lnTo>
                    <a:pt x="5525817" y="363013"/>
                  </a:lnTo>
                  <a:lnTo>
                    <a:pt x="5539444" y="342790"/>
                  </a:lnTo>
                  <a:lnTo>
                    <a:pt x="5544438" y="318008"/>
                  </a:lnTo>
                  <a:lnTo>
                    <a:pt x="5544438" y="63500"/>
                  </a:lnTo>
                  <a:lnTo>
                    <a:pt x="5539444" y="38790"/>
                  </a:lnTo>
                  <a:lnTo>
                    <a:pt x="5525817" y="18605"/>
                  </a:lnTo>
                  <a:lnTo>
                    <a:pt x="5505594" y="4992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2697" y="2877438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544438" y="63500"/>
                  </a:moveTo>
                  <a:lnTo>
                    <a:pt x="5544438" y="318008"/>
                  </a:lnTo>
                  <a:lnTo>
                    <a:pt x="5539444" y="342790"/>
                  </a:lnTo>
                  <a:lnTo>
                    <a:pt x="5525817" y="363013"/>
                  </a:lnTo>
                  <a:lnTo>
                    <a:pt x="5505594" y="376640"/>
                  </a:lnTo>
                  <a:lnTo>
                    <a:pt x="5480812" y="381635"/>
                  </a:lnTo>
                  <a:lnTo>
                    <a:pt x="0" y="381635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4992"/>
                  </a:lnTo>
                  <a:lnTo>
                    <a:pt x="5525817" y="18605"/>
                  </a:lnTo>
                  <a:lnTo>
                    <a:pt x="5539444" y="38790"/>
                  </a:lnTo>
                  <a:lnTo>
                    <a:pt x="5544438" y="63500"/>
                  </a:lnTo>
                  <a:close/>
                </a:path>
              </a:pathLst>
            </a:custGeom>
            <a:ln w="952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9495" y="3360420"/>
              <a:ext cx="530352" cy="7086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691" y="3381755"/>
              <a:ext cx="5640324" cy="4754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7072" y="3326892"/>
              <a:ext cx="2875788" cy="4739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12697" y="3405758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480812" y="0"/>
                  </a:moveTo>
                  <a:lnTo>
                    <a:pt x="0" y="0"/>
                  </a:lnTo>
                  <a:lnTo>
                    <a:pt x="0" y="381634"/>
                  </a:lnTo>
                  <a:lnTo>
                    <a:pt x="5480812" y="381634"/>
                  </a:lnTo>
                  <a:lnTo>
                    <a:pt x="5505594" y="376640"/>
                  </a:lnTo>
                  <a:lnTo>
                    <a:pt x="5525817" y="363013"/>
                  </a:lnTo>
                  <a:lnTo>
                    <a:pt x="5539444" y="342790"/>
                  </a:lnTo>
                  <a:lnTo>
                    <a:pt x="5544438" y="318007"/>
                  </a:lnTo>
                  <a:lnTo>
                    <a:pt x="5544438" y="63626"/>
                  </a:lnTo>
                  <a:lnTo>
                    <a:pt x="5539444" y="38844"/>
                  </a:lnTo>
                  <a:lnTo>
                    <a:pt x="5525817" y="18621"/>
                  </a:lnTo>
                  <a:lnTo>
                    <a:pt x="5505594" y="4994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2697" y="3405758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544438" y="63626"/>
                  </a:moveTo>
                  <a:lnTo>
                    <a:pt x="5544438" y="318007"/>
                  </a:lnTo>
                  <a:lnTo>
                    <a:pt x="5539444" y="342790"/>
                  </a:lnTo>
                  <a:lnTo>
                    <a:pt x="5525817" y="363013"/>
                  </a:lnTo>
                  <a:lnTo>
                    <a:pt x="5505594" y="376640"/>
                  </a:lnTo>
                  <a:lnTo>
                    <a:pt x="5480812" y="381634"/>
                  </a:lnTo>
                  <a:lnTo>
                    <a:pt x="0" y="381634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4994"/>
                  </a:lnTo>
                  <a:lnTo>
                    <a:pt x="5525817" y="18621"/>
                  </a:lnTo>
                  <a:lnTo>
                    <a:pt x="5539444" y="38844"/>
                  </a:lnTo>
                  <a:lnTo>
                    <a:pt x="5544438" y="63626"/>
                  </a:lnTo>
                  <a:close/>
                </a:path>
              </a:pathLst>
            </a:custGeom>
            <a:ln w="952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495" y="3886200"/>
              <a:ext cx="530352" cy="7132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691" y="3909060"/>
              <a:ext cx="5640324" cy="4770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7072" y="3855720"/>
              <a:ext cx="2342388" cy="47396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2697" y="3934079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480812" y="0"/>
                  </a:moveTo>
                  <a:lnTo>
                    <a:pt x="0" y="0"/>
                  </a:lnTo>
                  <a:lnTo>
                    <a:pt x="0" y="381635"/>
                  </a:lnTo>
                  <a:lnTo>
                    <a:pt x="5480812" y="381635"/>
                  </a:lnTo>
                  <a:lnTo>
                    <a:pt x="5505594" y="376640"/>
                  </a:lnTo>
                  <a:lnTo>
                    <a:pt x="5525817" y="363013"/>
                  </a:lnTo>
                  <a:lnTo>
                    <a:pt x="5539444" y="342790"/>
                  </a:lnTo>
                  <a:lnTo>
                    <a:pt x="5544438" y="318008"/>
                  </a:lnTo>
                  <a:lnTo>
                    <a:pt x="5544438" y="63627"/>
                  </a:lnTo>
                  <a:lnTo>
                    <a:pt x="5539444" y="38844"/>
                  </a:lnTo>
                  <a:lnTo>
                    <a:pt x="5525817" y="18621"/>
                  </a:lnTo>
                  <a:lnTo>
                    <a:pt x="5505594" y="4994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2697" y="3934079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544438" y="63627"/>
                  </a:moveTo>
                  <a:lnTo>
                    <a:pt x="5544438" y="318008"/>
                  </a:lnTo>
                  <a:lnTo>
                    <a:pt x="5539444" y="342790"/>
                  </a:lnTo>
                  <a:lnTo>
                    <a:pt x="5525817" y="363013"/>
                  </a:lnTo>
                  <a:lnTo>
                    <a:pt x="5505594" y="376640"/>
                  </a:lnTo>
                  <a:lnTo>
                    <a:pt x="5480812" y="381635"/>
                  </a:lnTo>
                  <a:lnTo>
                    <a:pt x="0" y="381635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4994"/>
                  </a:lnTo>
                  <a:lnTo>
                    <a:pt x="5525817" y="18621"/>
                  </a:lnTo>
                  <a:lnTo>
                    <a:pt x="5539444" y="38844"/>
                  </a:lnTo>
                  <a:lnTo>
                    <a:pt x="5544438" y="63627"/>
                  </a:lnTo>
                  <a:close/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9495" y="4416551"/>
              <a:ext cx="530352" cy="7132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4691" y="4437888"/>
              <a:ext cx="5640324" cy="4770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7072" y="4384548"/>
              <a:ext cx="3846576" cy="4739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12697" y="4462398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480812" y="0"/>
                  </a:moveTo>
                  <a:lnTo>
                    <a:pt x="0" y="0"/>
                  </a:lnTo>
                  <a:lnTo>
                    <a:pt x="0" y="381634"/>
                  </a:lnTo>
                  <a:lnTo>
                    <a:pt x="5480812" y="381634"/>
                  </a:lnTo>
                  <a:lnTo>
                    <a:pt x="5505594" y="376640"/>
                  </a:lnTo>
                  <a:lnTo>
                    <a:pt x="5525817" y="363013"/>
                  </a:lnTo>
                  <a:lnTo>
                    <a:pt x="5539444" y="342790"/>
                  </a:lnTo>
                  <a:lnTo>
                    <a:pt x="5544438" y="318007"/>
                  </a:lnTo>
                  <a:lnTo>
                    <a:pt x="5544438" y="63626"/>
                  </a:lnTo>
                  <a:lnTo>
                    <a:pt x="5539444" y="38844"/>
                  </a:lnTo>
                  <a:lnTo>
                    <a:pt x="5525817" y="18621"/>
                  </a:lnTo>
                  <a:lnTo>
                    <a:pt x="5505594" y="4994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2697" y="4462398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544438" y="63626"/>
                  </a:moveTo>
                  <a:lnTo>
                    <a:pt x="5544438" y="318007"/>
                  </a:lnTo>
                  <a:lnTo>
                    <a:pt x="5539444" y="342790"/>
                  </a:lnTo>
                  <a:lnTo>
                    <a:pt x="5525817" y="363013"/>
                  </a:lnTo>
                  <a:lnTo>
                    <a:pt x="5505594" y="376640"/>
                  </a:lnTo>
                  <a:lnTo>
                    <a:pt x="5480812" y="381634"/>
                  </a:lnTo>
                  <a:lnTo>
                    <a:pt x="0" y="381634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4994"/>
                  </a:lnTo>
                  <a:lnTo>
                    <a:pt x="5525817" y="18621"/>
                  </a:lnTo>
                  <a:lnTo>
                    <a:pt x="5539444" y="38844"/>
                  </a:lnTo>
                  <a:lnTo>
                    <a:pt x="5544438" y="63626"/>
                  </a:lnTo>
                  <a:close/>
                </a:path>
              </a:pathLst>
            </a:custGeom>
            <a:ln w="952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9495" y="4946904"/>
              <a:ext cx="530352" cy="7132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4691" y="4966716"/>
              <a:ext cx="5640324" cy="47548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7072" y="4911851"/>
              <a:ext cx="2785872" cy="47396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12697" y="4990718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480812" y="0"/>
                  </a:moveTo>
                  <a:lnTo>
                    <a:pt x="0" y="0"/>
                  </a:lnTo>
                  <a:lnTo>
                    <a:pt x="0" y="381634"/>
                  </a:lnTo>
                  <a:lnTo>
                    <a:pt x="5480812" y="381634"/>
                  </a:lnTo>
                  <a:lnTo>
                    <a:pt x="5505594" y="376640"/>
                  </a:lnTo>
                  <a:lnTo>
                    <a:pt x="5525817" y="363013"/>
                  </a:lnTo>
                  <a:lnTo>
                    <a:pt x="5539444" y="342790"/>
                  </a:lnTo>
                  <a:lnTo>
                    <a:pt x="5544438" y="318007"/>
                  </a:lnTo>
                  <a:lnTo>
                    <a:pt x="5544438" y="63626"/>
                  </a:lnTo>
                  <a:lnTo>
                    <a:pt x="5539444" y="38844"/>
                  </a:lnTo>
                  <a:lnTo>
                    <a:pt x="5525817" y="18621"/>
                  </a:lnTo>
                  <a:lnTo>
                    <a:pt x="5505594" y="4994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2697" y="4990718"/>
              <a:ext cx="5544820" cy="381635"/>
            </a:xfrm>
            <a:custGeom>
              <a:avLst/>
              <a:gdLst/>
              <a:ahLst/>
              <a:cxnLst/>
              <a:rect l="l" t="t" r="r" b="b"/>
              <a:pathLst>
                <a:path w="5544820" h="381635">
                  <a:moveTo>
                    <a:pt x="5544438" y="63626"/>
                  </a:moveTo>
                  <a:lnTo>
                    <a:pt x="5544438" y="318007"/>
                  </a:lnTo>
                  <a:lnTo>
                    <a:pt x="5539444" y="342790"/>
                  </a:lnTo>
                  <a:lnTo>
                    <a:pt x="5525817" y="363013"/>
                  </a:lnTo>
                  <a:lnTo>
                    <a:pt x="5505594" y="376640"/>
                  </a:lnTo>
                  <a:lnTo>
                    <a:pt x="5480812" y="381634"/>
                  </a:lnTo>
                  <a:lnTo>
                    <a:pt x="0" y="381634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4994"/>
                  </a:lnTo>
                  <a:lnTo>
                    <a:pt x="5525817" y="18621"/>
                  </a:lnTo>
                  <a:lnTo>
                    <a:pt x="5539444" y="38844"/>
                  </a:lnTo>
                  <a:lnTo>
                    <a:pt x="5544438" y="63626"/>
                  </a:lnTo>
                  <a:close/>
                </a:path>
              </a:pathLst>
            </a:custGeom>
            <a:ln w="9525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9495" y="5472683"/>
              <a:ext cx="530352" cy="7132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691" y="5494019"/>
              <a:ext cx="5640324" cy="4770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7072" y="5440680"/>
              <a:ext cx="2799588" cy="4739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12697" y="5519038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70">
                  <a:moveTo>
                    <a:pt x="5480812" y="0"/>
                  </a:moveTo>
                  <a:lnTo>
                    <a:pt x="0" y="0"/>
                  </a:lnTo>
                  <a:lnTo>
                    <a:pt x="0" y="381660"/>
                  </a:lnTo>
                  <a:lnTo>
                    <a:pt x="5480812" y="381660"/>
                  </a:lnTo>
                  <a:lnTo>
                    <a:pt x="5505594" y="376662"/>
                  </a:lnTo>
                  <a:lnTo>
                    <a:pt x="5525817" y="363032"/>
                  </a:lnTo>
                  <a:lnTo>
                    <a:pt x="5539444" y="342816"/>
                  </a:lnTo>
                  <a:lnTo>
                    <a:pt x="5544438" y="318058"/>
                  </a:lnTo>
                  <a:lnTo>
                    <a:pt x="5544438" y="63627"/>
                  </a:lnTo>
                  <a:lnTo>
                    <a:pt x="5539444" y="38844"/>
                  </a:lnTo>
                  <a:lnTo>
                    <a:pt x="5525817" y="18621"/>
                  </a:lnTo>
                  <a:lnTo>
                    <a:pt x="5505594" y="4994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12697" y="5519038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70">
                  <a:moveTo>
                    <a:pt x="5544438" y="63627"/>
                  </a:moveTo>
                  <a:lnTo>
                    <a:pt x="5544438" y="318058"/>
                  </a:lnTo>
                  <a:lnTo>
                    <a:pt x="5539444" y="342816"/>
                  </a:lnTo>
                  <a:lnTo>
                    <a:pt x="5525817" y="363032"/>
                  </a:lnTo>
                  <a:lnTo>
                    <a:pt x="5505594" y="376662"/>
                  </a:lnTo>
                  <a:lnTo>
                    <a:pt x="5480812" y="381660"/>
                  </a:lnTo>
                  <a:lnTo>
                    <a:pt x="0" y="381660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4994"/>
                  </a:lnTo>
                  <a:lnTo>
                    <a:pt x="5525817" y="18621"/>
                  </a:lnTo>
                  <a:lnTo>
                    <a:pt x="5539444" y="38844"/>
                  </a:lnTo>
                  <a:lnTo>
                    <a:pt x="5544438" y="63627"/>
                  </a:lnTo>
                  <a:close/>
                </a:path>
              </a:pathLst>
            </a:custGeom>
            <a:ln w="952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9495" y="6003036"/>
              <a:ext cx="530352" cy="7132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4691" y="6022848"/>
              <a:ext cx="5640324" cy="47701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7072" y="5957316"/>
              <a:ext cx="5794248" cy="49225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12697" y="6047371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70">
                  <a:moveTo>
                    <a:pt x="5480812" y="0"/>
                  </a:moveTo>
                  <a:lnTo>
                    <a:pt x="0" y="0"/>
                  </a:lnTo>
                  <a:lnTo>
                    <a:pt x="0" y="381660"/>
                  </a:lnTo>
                  <a:lnTo>
                    <a:pt x="5480812" y="381660"/>
                  </a:lnTo>
                  <a:lnTo>
                    <a:pt x="5505594" y="376662"/>
                  </a:lnTo>
                  <a:lnTo>
                    <a:pt x="5525817" y="363032"/>
                  </a:lnTo>
                  <a:lnTo>
                    <a:pt x="5539444" y="342816"/>
                  </a:lnTo>
                  <a:lnTo>
                    <a:pt x="5544438" y="318058"/>
                  </a:lnTo>
                  <a:lnTo>
                    <a:pt x="5544438" y="63614"/>
                  </a:lnTo>
                  <a:lnTo>
                    <a:pt x="5539444" y="38849"/>
                  </a:lnTo>
                  <a:lnTo>
                    <a:pt x="5525817" y="18629"/>
                  </a:lnTo>
                  <a:lnTo>
                    <a:pt x="5505594" y="4998"/>
                  </a:lnTo>
                  <a:lnTo>
                    <a:pt x="5480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12697" y="6047371"/>
              <a:ext cx="5544820" cy="382270"/>
            </a:xfrm>
            <a:custGeom>
              <a:avLst/>
              <a:gdLst/>
              <a:ahLst/>
              <a:cxnLst/>
              <a:rect l="l" t="t" r="r" b="b"/>
              <a:pathLst>
                <a:path w="5544820" h="382270">
                  <a:moveTo>
                    <a:pt x="5544438" y="63614"/>
                  </a:moveTo>
                  <a:lnTo>
                    <a:pt x="5544438" y="318058"/>
                  </a:lnTo>
                  <a:lnTo>
                    <a:pt x="5539444" y="342816"/>
                  </a:lnTo>
                  <a:lnTo>
                    <a:pt x="5525817" y="363032"/>
                  </a:lnTo>
                  <a:lnTo>
                    <a:pt x="5505594" y="376662"/>
                  </a:lnTo>
                  <a:lnTo>
                    <a:pt x="5480812" y="381660"/>
                  </a:lnTo>
                  <a:lnTo>
                    <a:pt x="0" y="381660"/>
                  </a:lnTo>
                  <a:lnTo>
                    <a:pt x="0" y="0"/>
                  </a:lnTo>
                  <a:lnTo>
                    <a:pt x="5480812" y="0"/>
                  </a:lnTo>
                  <a:lnTo>
                    <a:pt x="5505594" y="4998"/>
                  </a:lnTo>
                  <a:lnTo>
                    <a:pt x="5525817" y="18629"/>
                  </a:lnTo>
                  <a:lnTo>
                    <a:pt x="5539444" y="38849"/>
                  </a:lnTo>
                  <a:lnTo>
                    <a:pt x="5544438" y="63614"/>
                  </a:lnTo>
                  <a:close/>
                </a:path>
              </a:pathLst>
            </a:custGeom>
            <a:ln w="952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17460" y="1287018"/>
            <a:ext cx="5501005" cy="5093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576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366395" algn="l"/>
              </a:tabLst>
            </a:pPr>
            <a:r>
              <a:rPr sz="2000" spc="-5" dirty="0">
                <a:latin typeface="Calibri"/>
                <a:cs typeface="Calibri"/>
              </a:rPr>
              <a:t>Introduction</a:t>
            </a:r>
            <a:endParaRPr sz="2000">
              <a:latin typeface="Calibri"/>
              <a:cs typeface="Calibri"/>
            </a:endParaRPr>
          </a:p>
          <a:p>
            <a:pPr marL="365760" indent="-229235">
              <a:lnSpc>
                <a:spcPct val="100000"/>
              </a:lnSpc>
              <a:spcBef>
                <a:spcPts val="1760"/>
              </a:spcBef>
              <a:buChar char="•"/>
              <a:tabLst>
                <a:tab pos="366395" algn="l"/>
              </a:tabLst>
            </a:pPr>
            <a:r>
              <a:rPr sz="2000" spc="-5" dirty="0">
                <a:latin typeface="Calibri"/>
                <a:cs typeface="Calibri"/>
              </a:rPr>
              <a:t>Clinical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drug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  <a:p>
            <a:pPr marL="365760" indent="-229235">
              <a:lnSpc>
                <a:spcPct val="100000"/>
              </a:lnSpc>
              <a:spcBef>
                <a:spcPts val="1760"/>
              </a:spcBef>
              <a:buChar char="•"/>
              <a:tabLst>
                <a:tab pos="366395" algn="l"/>
              </a:tabLst>
            </a:pPr>
            <a:r>
              <a:rPr sz="2000" spc="-10" dirty="0">
                <a:latin typeface="Calibri"/>
                <a:cs typeface="Calibri"/>
              </a:rPr>
              <a:t>Regulatory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bodies</a:t>
            </a:r>
            <a:endParaRPr sz="2000">
              <a:latin typeface="Calibri"/>
              <a:cs typeface="Calibri"/>
            </a:endParaRPr>
          </a:p>
          <a:p>
            <a:pPr marL="365760" indent="-229235">
              <a:lnSpc>
                <a:spcPct val="100000"/>
              </a:lnSpc>
              <a:spcBef>
                <a:spcPts val="1760"/>
              </a:spcBef>
              <a:buChar char="•"/>
              <a:tabLst>
                <a:tab pos="366395" algn="l"/>
              </a:tabLst>
            </a:pPr>
            <a:r>
              <a:rPr sz="2000" spc="-5" dirty="0">
                <a:latin typeface="Calibri"/>
                <a:cs typeface="Calibri"/>
              </a:rPr>
              <a:t>Schedule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365760" indent="-229235">
              <a:lnSpc>
                <a:spcPct val="100000"/>
              </a:lnSpc>
              <a:spcBef>
                <a:spcPts val="1760"/>
              </a:spcBef>
              <a:buChar char="•"/>
              <a:tabLst>
                <a:tab pos="366395" algn="l"/>
              </a:tabLst>
            </a:pPr>
            <a:r>
              <a:rPr sz="2000" dirty="0">
                <a:latin typeface="Calibri"/>
                <a:cs typeface="Calibri"/>
              </a:rPr>
              <a:t>ICH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E6(R1)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  <a:endParaRPr sz="2000">
              <a:latin typeface="Calibri"/>
              <a:cs typeface="Calibri"/>
            </a:endParaRPr>
          </a:p>
          <a:p>
            <a:pPr marL="365760" indent="-229235">
              <a:lnSpc>
                <a:spcPct val="100000"/>
              </a:lnSpc>
              <a:spcBef>
                <a:spcPts val="1760"/>
              </a:spcBef>
              <a:buChar char="•"/>
              <a:tabLst>
                <a:tab pos="366395" algn="l"/>
              </a:tabLst>
            </a:pPr>
            <a:r>
              <a:rPr sz="2000" dirty="0">
                <a:latin typeface="Calibri"/>
                <a:cs typeface="Calibri"/>
              </a:rPr>
              <a:t>ICMR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  <a:endParaRPr sz="2000">
              <a:latin typeface="Calibri"/>
              <a:cs typeface="Calibri"/>
            </a:endParaRPr>
          </a:p>
          <a:p>
            <a:pPr marL="365760" indent="-229235">
              <a:lnSpc>
                <a:spcPct val="100000"/>
              </a:lnSpc>
              <a:spcBef>
                <a:spcPts val="1764"/>
              </a:spcBef>
              <a:buChar char="•"/>
              <a:tabLst>
                <a:tab pos="366395" algn="l"/>
              </a:tabLst>
            </a:pPr>
            <a:r>
              <a:rPr sz="2000" dirty="0">
                <a:latin typeface="Calibri"/>
                <a:cs typeface="Calibri"/>
              </a:rPr>
              <a:t>Inclusion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exclusion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criteria</a:t>
            </a:r>
            <a:endParaRPr sz="2000">
              <a:latin typeface="Calibri"/>
              <a:cs typeface="Calibri"/>
            </a:endParaRPr>
          </a:p>
          <a:p>
            <a:pPr marL="365760" indent="-229235">
              <a:lnSpc>
                <a:spcPct val="100000"/>
              </a:lnSpc>
              <a:spcBef>
                <a:spcPts val="1760"/>
              </a:spcBef>
              <a:buChar char="•"/>
              <a:tabLst>
                <a:tab pos="366395" algn="l"/>
              </a:tabLst>
            </a:pPr>
            <a:r>
              <a:rPr sz="2000" spc="-5" dirty="0">
                <a:latin typeface="Calibri"/>
                <a:cs typeface="Calibri"/>
              </a:rPr>
              <a:t>Clinical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Trial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Registry</a:t>
            </a:r>
            <a:endParaRPr sz="2000">
              <a:latin typeface="Calibri"/>
              <a:cs typeface="Calibri"/>
            </a:endParaRPr>
          </a:p>
          <a:p>
            <a:pPr marL="365760" indent="-229235">
              <a:lnSpc>
                <a:spcPct val="100000"/>
              </a:lnSpc>
              <a:spcBef>
                <a:spcPts val="1760"/>
              </a:spcBef>
              <a:buChar char="•"/>
              <a:tabLst>
                <a:tab pos="366395" algn="l"/>
              </a:tabLst>
            </a:pPr>
            <a:r>
              <a:rPr sz="2000" spc="-10" dirty="0">
                <a:latin typeface="Calibri"/>
                <a:cs typeface="Calibri"/>
              </a:rPr>
              <a:t>Contents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protocol</a:t>
            </a:r>
            <a:endParaRPr sz="2000">
              <a:latin typeface="Calibri"/>
              <a:cs typeface="Calibri"/>
            </a:endParaRPr>
          </a:p>
          <a:p>
            <a:pPr marL="372745" indent="-229235">
              <a:lnSpc>
                <a:spcPct val="100000"/>
              </a:lnSpc>
              <a:spcBef>
                <a:spcPts val="1689"/>
              </a:spcBef>
              <a:buChar char="•"/>
              <a:tabLst>
                <a:tab pos="373380" algn="l"/>
              </a:tabLst>
            </a:pPr>
            <a:r>
              <a:rPr sz="2100" spc="-5" dirty="0">
                <a:latin typeface="Calibri"/>
                <a:cs typeface="Calibri"/>
              </a:rPr>
              <a:t>Comparison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study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between USFDA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CDSCO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862571" y="1749170"/>
            <a:ext cx="2095500" cy="36649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48" y="944219"/>
            <a:ext cx="8704580" cy="5607050"/>
          </a:xfrm>
          <a:custGeom>
            <a:avLst/>
            <a:gdLst/>
            <a:ahLst/>
            <a:cxnLst/>
            <a:rect l="l" t="t" r="r" b="b"/>
            <a:pathLst>
              <a:path w="8704580" h="5607050">
                <a:moveTo>
                  <a:pt x="8704199" y="0"/>
                </a:moveTo>
                <a:lnTo>
                  <a:pt x="0" y="0"/>
                </a:lnTo>
                <a:lnTo>
                  <a:pt x="0" y="5606669"/>
                </a:lnTo>
                <a:lnTo>
                  <a:pt x="8704199" y="5606669"/>
                </a:lnTo>
                <a:lnTo>
                  <a:pt x="8704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00" y="907670"/>
            <a:ext cx="8546465" cy="55746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lvl="1" indent="-342900">
              <a:lnSpc>
                <a:spcPct val="100000"/>
              </a:lnSpc>
              <a:spcBef>
                <a:spcPts val="530"/>
              </a:spcBef>
              <a:buAutoNum type="arabicPeriod" startAt="4"/>
              <a:tabLst>
                <a:tab pos="355600" algn="l"/>
              </a:tabLst>
            </a:pP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Trial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Design</a:t>
            </a:r>
            <a:endParaRPr sz="1800">
              <a:latin typeface="Calibri"/>
              <a:cs typeface="Calibri"/>
            </a:endParaRPr>
          </a:p>
          <a:p>
            <a:pPr marL="12700" marR="1078865">
              <a:lnSpc>
                <a:spcPct val="119400"/>
              </a:lnSpc>
              <a:spcBef>
                <a:spcPts val="15"/>
              </a:spcBef>
            </a:pPr>
            <a:r>
              <a:rPr sz="1700" i="1" spc="-5" dirty="0">
                <a:latin typeface="Calibri"/>
                <a:cs typeface="Calibri"/>
              </a:rPr>
              <a:t>The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scientific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integrity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credibility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data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from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depend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substantially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on the trial </a:t>
            </a:r>
            <a:r>
              <a:rPr sz="1700" i="1" spc="-5" dirty="0">
                <a:latin typeface="Calibri"/>
                <a:cs typeface="Calibri"/>
              </a:rPr>
              <a:t>design.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description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trial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design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should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include:</a:t>
            </a:r>
            <a:endParaRPr sz="1700">
              <a:latin typeface="Calibri"/>
              <a:cs typeface="Calibri"/>
            </a:endParaRPr>
          </a:p>
          <a:p>
            <a:pPr marL="12700" marR="525780" lvl="2">
              <a:lnSpc>
                <a:spcPct val="119400"/>
              </a:lnSpc>
              <a:spcBef>
                <a:spcPts val="15"/>
              </a:spcBef>
              <a:buAutoNum type="arabicPeriod"/>
              <a:tabLst>
                <a:tab pos="497840" algn="l"/>
              </a:tabLst>
            </a:pP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-5" dirty="0">
                <a:latin typeface="Calibri"/>
                <a:cs typeface="Calibri"/>
              </a:rPr>
              <a:t> specific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statement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primary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endpoints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secondary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endpoints</a:t>
            </a:r>
            <a:r>
              <a:rPr sz="1700" i="1" spc="-5" dirty="0">
                <a:latin typeface="Calibri"/>
                <a:cs typeface="Calibri"/>
              </a:rPr>
              <a:t>, </a:t>
            </a:r>
            <a:r>
              <a:rPr sz="1700" i="1" dirty="0">
                <a:latin typeface="Calibri"/>
                <a:cs typeface="Calibri"/>
              </a:rPr>
              <a:t>if </a:t>
            </a:r>
            <a:r>
              <a:rPr sz="1700" i="1" spc="-35" dirty="0">
                <a:latin typeface="Calibri"/>
                <a:cs typeface="Calibri"/>
              </a:rPr>
              <a:t>any,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20" dirty="0">
                <a:latin typeface="Calibri"/>
                <a:cs typeface="Calibri"/>
              </a:rPr>
              <a:t>to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be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measured </a:t>
            </a:r>
            <a:r>
              <a:rPr sz="1700" i="1" spc="-5" dirty="0">
                <a:latin typeface="Calibri"/>
                <a:cs typeface="Calibri"/>
              </a:rPr>
              <a:t>during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trial.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497840" algn="l"/>
              </a:tabLst>
            </a:pP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-5" dirty="0">
                <a:latin typeface="Calibri"/>
                <a:cs typeface="Calibri"/>
              </a:rPr>
              <a:t> description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type/design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trial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be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conducted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(e.g.,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double-blind,</a:t>
            </a:r>
            <a:endParaRPr sz="1700">
              <a:latin typeface="Calibri"/>
              <a:cs typeface="Calibri"/>
            </a:endParaRPr>
          </a:p>
          <a:p>
            <a:pPr marL="12700" marR="796925">
              <a:lnSpc>
                <a:spcPct val="119400"/>
              </a:lnSpc>
              <a:spcBef>
                <a:spcPts val="15"/>
              </a:spcBef>
            </a:pPr>
            <a:r>
              <a:rPr sz="1700" i="1" spc="-5" dirty="0">
                <a:latin typeface="Calibri"/>
                <a:cs typeface="Calibri"/>
              </a:rPr>
              <a:t>placebo-controlled,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parallel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design)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schematic</a:t>
            </a:r>
            <a:r>
              <a:rPr sz="1700" i="1" spc="3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diagram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design,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procedures,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stages.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395"/>
              </a:spcBef>
              <a:buAutoNum type="arabicPeriod" startAt="3"/>
              <a:tabLst>
                <a:tab pos="497840" algn="l"/>
              </a:tabLst>
            </a:pPr>
            <a:r>
              <a:rPr sz="1700" i="1" dirty="0">
                <a:latin typeface="Calibri"/>
                <a:cs typeface="Calibri"/>
              </a:rPr>
              <a:t>A </a:t>
            </a:r>
            <a:r>
              <a:rPr sz="1700" i="1" spc="-5" dirty="0">
                <a:latin typeface="Calibri"/>
                <a:cs typeface="Calibri"/>
              </a:rPr>
              <a:t>description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measures 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taken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minimize/avoid bias,</a:t>
            </a:r>
            <a:r>
              <a:rPr sz="1700" i="1" dirty="0">
                <a:latin typeface="Calibri"/>
                <a:cs typeface="Calibri"/>
              </a:rPr>
              <a:t> including:</a:t>
            </a:r>
            <a:endParaRPr sz="1700">
              <a:latin typeface="Calibri"/>
              <a:cs typeface="Calibri"/>
            </a:endParaRPr>
          </a:p>
          <a:p>
            <a:pPr marL="759460" lvl="3" indent="-289560">
              <a:lnSpc>
                <a:spcPct val="100000"/>
              </a:lnSpc>
              <a:spcBef>
                <a:spcPts val="405"/>
              </a:spcBef>
              <a:buAutoNum type="alphaLcParenBoth"/>
              <a:tabLst>
                <a:tab pos="759460" algn="l"/>
              </a:tabLst>
            </a:pPr>
            <a:r>
              <a:rPr sz="1700" i="1" spc="-5" dirty="0">
                <a:latin typeface="Calibri"/>
                <a:cs typeface="Calibri"/>
              </a:rPr>
              <a:t>Randomization</a:t>
            </a:r>
            <a:endParaRPr sz="1700">
              <a:latin typeface="Calibri"/>
              <a:cs typeface="Calibri"/>
            </a:endParaRPr>
          </a:p>
          <a:p>
            <a:pPr marL="759460" lvl="3" indent="-289560">
              <a:lnSpc>
                <a:spcPct val="100000"/>
              </a:lnSpc>
              <a:spcBef>
                <a:spcPts val="400"/>
              </a:spcBef>
              <a:buAutoNum type="alphaLcParenBoth"/>
              <a:tabLst>
                <a:tab pos="759460" algn="l"/>
              </a:tabLst>
            </a:pPr>
            <a:r>
              <a:rPr sz="1700" i="1" dirty="0">
                <a:latin typeface="Calibri"/>
                <a:cs typeface="Calibri"/>
              </a:rPr>
              <a:t>Blinding.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395"/>
              </a:spcBef>
              <a:buAutoNum type="arabicPeriod" startAt="3"/>
              <a:tabLst>
                <a:tab pos="497840" algn="l"/>
              </a:tabLst>
            </a:pPr>
            <a:r>
              <a:rPr sz="1700" i="1" dirty="0">
                <a:latin typeface="Calibri"/>
                <a:cs typeface="Calibri"/>
              </a:rPr>
              <a:t>A </a:t>
            </a:r>
            <a:r>
              <a:rPr sz="1700" i="1" spc="-5" dirty="0">
                <a:latin typeface="Calibri"/>
                <a:cs typeface="Calibri"/>
              </a:rPr>
              <a:t>description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 </a:t>
            </a:r>
            <a:r>
              <a:rPr sz="1700" i="1" spc="-5" dirty="0">
                <a:latin typeface="Calibri"/>
                <a:cs typeface="Calibri"/>
              </a:rPr>
              <a:t>treatment(s) 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dosage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dosage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regimen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the</a:t>
            </a:r>
            <a:endParaRPr sz="1700">
              <a:latin typeface="Calibri"/>
              <a:cs typeface="Calibri"/>
            </a:endParaRPr>
          </a:p>
          <a:p>
            <a:pPr marL="12700" marR="1101725">
              <a:lnSpc>
                <a:spcPct val="119400"/>
              </a:lnSpc>
              <a:spcBef>
                <a:spcPts val="15"/>
              </a:spcBef>
            </a:pPr>
            <a:r>
              <a:rPr sz="1700" i="1" spc="-5" dirty="0">
                <a:latin typeface="Calibri"/>
                <a:cs typeface="Calibri"/>
              </a:rPr>
              <a:t>investigational product(s). </a:t>
            </a:r>
            <a:r>
              <a:rPr sz="1700" i="1" dirty="0">
                <a:latin typeface="Calibri"/>
                <a:cs typeface="Calibri"/>
              </a:rPr>
              <a:t>Also include a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description of the dosage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form, packaging, </a:t>
            </a:r>
            <a:r>
              <a:rPr sz="1700" b="1" i="1" spc="-3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labeling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investigational</a:t>
            </a:r>
            <a:r>
              <a:rPr sz="1700" b="1" i="1" spc="-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product(s).</a:t>
            </a:r>
            <a:endParaRPr sz="1700">
              <a:latin typeface="Calibri"/>
              <a:cs typeface="Calibri"/>
            </a:endParaRPr>
          </a:p>
          <a:p>
            <a:pPr marL="12700" marR="876300" lvl="2">
              <a:lnSpc>
                <a:spcPts val="2450"/>
              </a:lnSpc>
              <a:spcBef>
                <a:spcPts val="135"/>
              </a:spcBef>
              <a:buAutoNum type="arabicPeriod" startAt="5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The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expected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duration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of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subject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participation</a:t>
            </a:r>
            <a:r>
              <a:rPr sz="1700" i="1" dirty="0">
                <a:solidFill>
                  <a:srgbClr val="009999"/>
                </a:solidFill>
                <a:latin typeface="Calibri"/>
                <a:cs typeface="Calibri"/>
              </a:rPr>
              <a:t>,</a:t>
            </a:r>
            <a:r>
              <a:rPr sz="1700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description</a:t>
            </a:r>
            <a:r>
              <a:rPr sz="1700" i="1" dirty="0">
                <a:latin typeface="Calibri"/>
                <a:cs typeface="Calibri"/>
              </a:rPr>
              <a:t> of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5" dirty="0">
                <a:latin typeface="Calibri"/>
                <a:cs typeface="Calibri"/>
              </a:rPr>
              <a:t> sequence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duration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all </a:t>
            </a:r>
            <a:r>
              <a:rPr sz="1700" i="1" dirty="0">
                <a:latin typeface="Calibri"/>
                <a:cs typeface="Calibri"/>
              </a:rPr>
              <a:t>trial</a:t>
            </a:r>
            <a:r>
              <a:rPr sz="1700" i="1" spc="-5" dirty="0">
                <a:latin typeface="Calibri"/>
                <a:cs typeface="Calibri"/>
              </a:rPr>
              <a:t> periods,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including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follow-up,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30" dirty="0">
                <a:latin typeface="Calibri"/>
                <a:cs typeface="Calibri"/>
              </a:rPr>
              <a:t>any.</a:t>
            </a:r>
            <a:endParaRPr sz="1700">
              <a:latin typeface="Calibri"/>
              <a:cs typeface="Calibri"/>
            </a:endParaRPr>
          </a:p>
          <a:p>
            <a:pPr marL="12700" marR="5080" lvl="2">
              <a:lnSpc>
                <a:spcPct val="100000"/>
              </a:lnSpc>
              <a:spcBef>
                <a:spcPts val="245"/>
              </a:spcBef>
              <a:buAutoNum type="arabicPeriod" startAt="5"/>
              <a:tabLst>
                <a:tab pos="520700" algn="l"/>
              </a:tabLst>
            </a:pP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17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description</a:t>
            </a:r>
            <a:r>
              <a:rPr sz="1700" i="1" spc="18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7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17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"stopping</a:t>
            </a:r>
            <a:r>
              <a:rPr sz="1700" b="1" i="1" spc="18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rules"</a:t>
            </a:r>
            <a:r>
              <a:rPr sz="1700" b="1" i="1" spc="1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or</a:t>
            </a:r>
            <a:r>
              <a:rPr sz="1700" b="1" i="1" spc="1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"discontinuation</a:t>
            </a:r>
            <a:r>
              <a:rPr sz="1700" b="1" i="1" spc="1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criteria"</a:t>
            </a:r>
            <a:r>
              <a:rPr sz="1700" b="1" i="1" spc="1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17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individual</a:t>
            </a:r>
            <a:r>
              <a:rPr sz="1700" i="1" spc="18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subjects,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parts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trial,</a:t>
            </a:r>
            <a:r>
              <a:rPr sz="1700" i="1" spc="-5" dirty="0">
                <a:latin typeface="Calibri"/>
                <a:cs typeface="Calibri"/>
              </a:rPr>
              <a:t> and </a:t>
            </a:r>
            <a:r>
              <a:rPr sz="1700" i="1" dirty="0">
                <a:latin typeface="Calibri"/>
                <a:cs typeface="Calibri"/>
              </a:rPr>
              <a:t>entire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0"/>
            <a:ext cx="6281928" cy="10652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394" y="158623"/>
            <a:ext cx="4208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ICH</a:t>
            </a:r>
            <a:r>
              <a:rPr spc="-10" dirty="0"/>
              <a:t> GUIDELINES E6(R2)</a:t>
            </a:r>
            <a:r>
              <a:rPr spc="-5" dirty="0"/>
              <a:t> 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8750" y="102743"/>
            <a:ext cx="1365250" cy="16465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60" y="1204619"/>
            <a:ext cx="8551545" cy="5632450"/>
          </a:xfrm>
          <a:custGeom>
            <a:avLst/>
            <a:gdLst/>
            <a:ahLst/>
            <a:cxnLst/>
            <a:rect l="l" t="t" r="r" b="b"/>
            <a:pathLst>
              <a:path w="8551545" h="5632450">
                <a:moveTo>
                  <a:pt x="8551418" y="0"/>
                </a:moveTo>
                <a:lnTo>
                  <a:pt x="0" y="0"/>
                </a:lnTo>
                <a:lnTo>
                  <a:pt x="0" y="5632323"/>
                </a:lnTo>
                <a:lnTo>
                  <a:pt x="8551418" y="5632323"/>
                </a:lnTo>
                <a:lnTo>
                  <a:pt x="8551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00" y="1098270"/>
            <a:ext cx="8347075" cy="56546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97205" lvl="2" indent="-485140">
              <a:lnSpc>
                <a:spcPct val="100000"/>
              </a:lnSpc>
              <a:spcBef>
                <a:spcPts val="1095"/>
              </a:spcBef>
              <a:buAutoNum type="arabicPeriod" startAt="7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Accountability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procedures</a:t>
            </a:r>
            <a:r>
              <a:rPr sz="1700" b="1" i="1" spc="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investigational</a:t>
            </a:r>
            <a:r>
              <a:rPr sz="1700" i="1" spc="-3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product(s),</a:t>
            </a:r>
            <a:r>
              <a:rPr sz="1700" i="1" dirty="0">
                <a:latin typeface="Calibri"/>
                <a:cs typeface="Calibri"/>
              </a:rPr>
              <a:t> including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placebo(s)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700" dirty="0">
                <a:latin typeface="Calibri"/>
                <a:cs typeface="Calibri"/>
              </a:rPr>
              <a:t>and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comparator(s),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if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any.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1000"/>
              </a:spcBef>
              <a:buAutoNum type="arabicPeriod" startAt="8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Maintenance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treatment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randomization</a:t>
            </a:r>
            <a:r>
              <a:rPr sz="1700" b="1" i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codes</a:t>
            </a:r>
            <a:r>
              <a:rPr sz="1700" b="1" i="1" spc="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and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procedures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breaking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codes.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1005"/>
              </a:spcBef>
              <a:buAutoNum type="arabicPeriod" startAt="8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The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identification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any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data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to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be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recorded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directly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on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0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CRFs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(i.e.,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no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prior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700" spc="-5" dirty="0">
                <a:latin typeface="Calibri"/>
                <a:cs typeface="Calibri"/>
              </a:rPr>
              <a:t>written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electronic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record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of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data),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5" dirty="0">
                <a:latin typeface="Calibri"/>
                <a:cs typeface="Calibri"/>
              </a:rPr>
              <a:t> considered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be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source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data.</a:t>
            </a:r>
            <a:endParaRPr sz="1700">
              <a:latin typeface="Calibri"/>
              <a:cs typeface="Calibri"/>
            </a:endParaRPr>
          </a:p>
          <a:p>
            <a:pPr marL="355600" lvl="1" indent="-343535">
              <a:lnSpc>
                <a:spcPct val="100000"/>
              </a:lnSpc>
              <a:spcBef>
                <a:spcPts val="990"/>
              </a:spcBef>
              <a:buAutoNum type="arabicPeriod" startAt="5"/>
              <a:tabLst>
                <a:tab pos="356235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Selection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Withdrawal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Subjects</a:t>
            </a:r>
            <a:endParaRPr sz="18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Subject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inclusion</a:t>
            </a:r>
            <a:r>
              <a:rPr sz="1700" b="1" i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criteria.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Subject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exclusion</a:t>
            </a:r>
            <a:r>
              <a:rPr sz="1700" b="1" i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criteria.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Subject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withdrawal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criteria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(i.e.,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terminating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investigational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product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treatment/trial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treatment)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procedures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specifying:</a:t>
            </a:r>
            <a:endParaRPr sz="1700">
              <a:latin typeface="Calibri"/>
              <a:cs typeface="Calibri"/>
            </a:endParaRPr>
          </a:p>
          <a:p>
            <a:pPr marL="637540" lvl="3" indent="-282575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Calibri"/>
              <a:buAutoNum type="alphaLcParenBoth"/>
              <a:tabLst>
                <a:tab pos="637540" algn="l"/>
              </a:tabLst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When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how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withdraw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subjects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from</a:t>
            </a:r>
            <a:r>
              <a:rPr sz="1700" dirty="0">
                <a:latin typeface="Calibri"/>
                <a:cs typeface="Calibri"/>
              </a:rPr>
              <a:t> the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trial/investigational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product</a:t>
            </a:r>
            <a:r>
              <a:rPr sz="1700" spc="35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Treatment</a:t>
            </a:r>
            <a:endParaRPr sz="1700">
              <a:latin typeface="Calibri"/>
              <a:cs typeface="Calibri"/>
            </a:endParaRPr>
          </a:p>
          <a:p>
            <a:pPr marL="647700" lvl="3" indent="-293370">
              <a:lnSpc>
                <a:spcPct val="100000"/>
              </a:lnSpc>
              <a:spcBef>
                <a:spcPts val="1010"/>
              </a:spcBef>
              <a:buAutoNum type="alphaLcParenBoth"/>
              <a:tabLst>
                <a:tab pos="648335" algn="l"/>
              </a:tabLst>
            </a:pP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type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timing</a:t>
            </a:r>
            <a:r>
              <a:rPr sz="1700" b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of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data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5" dirty="0">
                <a:latin typeface="Calibri"/>
                <a:cs typeface="Calibri"/>
              </a:rPr>
              <a:t> collected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withdrawn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subjects</a:t>
            </a:r>
            <a:endParaRPr sz="1700">
              <a:latin typeface="Calibri"/>
              <a:cs typeface="Calibri"/>
            </a:endParaRPr>
          </a:p>
          <a:p>
            <a:pPr marL="626745" lvl="3" indent="-272415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Calibri"/>
              <a:buAutoNum type="alphaLcParenBoth"/>
              <a:tabLst>
                <a:tab pos="627380" algn="l"/>
              </a:tabLst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Whether</a:t>
            </a:r>
            <a:r>
              <a:rPr sz="1700" b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how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subjects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replaced</a:t>
            </a:r>
            <a:endParaRPr sz="1700">
              <a:latin typeface="Calibri"/>
              <a:cs typeface="Calibri"/>
            </a:endParaRPr>
          </a:p>
          <a:p>
            <a:pPr marL="306705" marR="494030" lvl="3" indent="48260">
              <a:lnSpc>
                <a:spcPts val="3050"/>
              </a:lnSpc>
              <a:spcBef>
                <a:spcPts val="85"/>
              </a:spcBef>
              <a:buAutoNum type="alphaLcParenBoth"/>
              <a:tabLst>
                <a:tab pos="648335" algn="l"/>
              </a:tabLst>
            </a:pP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follow-up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dirty="0">
                <a:latin typeface="Calibri"/>
                <a:cs typeface="Calibri"/>
              </a:rPr>
              <a:t>subjects </a:t>
            </a:r>
            <a:r>
              <a:rPr sz="1700" spc="-5" dirty="0">
                <a:latin typeface="Calibri"/>
                <a:cs typeface="Calibri"/>
              </a:rPr>
              <a:t>withdrawn </a:t>
            </a:r>
            <a:r>
              <a:rPr sz="1700" spc="-10" dirty="0">
                <a:latin typeface="Calibri"/>
                <a:cs typeface="Calibri"/>
              </a:rPr>
              <a:t>from investigational </a:t>
            </a:r>
            <a:r>
              <a:rPr sz="1700" spc="-5" dirty="0">
                <a:latin typeface="Calibri"/>
                <a:cs typeface="Calibri"/>
              </a:rPr>
              <a:t>product treatment/trial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treatment.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187452"/>
            <a:ext cx="6286500" cy="11887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3958" y="460629"/>
            <a:ext cx="4208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ICH</a:t>
            </a:r>
            <a:r>
              <a:rPr spc="-10" dirty="0"/>
              <a:t> GUIDELINES E6(R2)</a:t>
            </a:r>
            <a:r>
              <a:rPr spc="-5" dirty="0"/>
              <a:t> 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3665" y="2458973"/>
            <a:ext cx="126682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60" y="832980"/>
            <a:ext cx="8551545" cy="6025515"/>
          </a:xfrm>
          <a:custGeom>
            <a:avLst/>
            <a:gdLst/>
            <a:ahLst/>
            <a:cxnLst/>
            <a:rect l="l" t="t" r="r" b="b"/>
            <a:pathLst>
              <a:path w="8551545" h="6025515">
                <a:moveTo>
                  <a:pt x="8551418" y="0"/>
                </a:moveTo>
                <a:lnTo>
                  <a:pt x="0" y="0"/>
                </a:lnTo>
                <a:lnTo>
                  <a:pt x="0" y="6025018"/>
                </a:lnTo>
                <a:lnTo>
                  <a:pt x="8551418" y="6025018"/>
                </a:lnTo>
                <a:lnTo>
                  <a:pt x="8551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00" y="728804"/>
            <a:ext cx="8204834" cy="60350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lvl="1" indent="-343535">
              <a:lnSpc>
                <a:spcPct val="100000"/>
              </a:lnSpc>
              <a:spcBef>
                <a:spcPts val="1060"/>
              </a:spcBef>
              <a:buAutoNum type="arabicPeriod" startAt="6"/>
              <a:tabLst>
                <a:tab pos="356235" algn="l"/>
              </a:tabLst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Treatment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Subjects</a:t>
            </a:r>
            <a:endParaRPr sz="1800">
              <a:latin typeface="Calibri"/>
              <a:cs typeface="Calibri"/>
            </a:endParaRPr>
          </a:p>
          <a:p>
            <a:pPr marL="12700" marR="323215" lvl="2">
              <a:lnSpc>
                <a:spcPct val="100000"/>
              </a:lnSpc>
              <a:spcBef>
                <a:spcPts val="920"/>
              </a:spcBef>
              <a:buAutoNum type="arabicPeriod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The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treatment(s)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be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administered,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including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4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name(s)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all the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product(s)</a:t>
            </a:r>
            <a:r>
              <a:rPr sz="1700" i="1" spc="-5" dirty="0">
                <a:latin typeface="Calibri"/>
                <a:cs typeface="Calibri"/>
              </a:rPr>
              <a:t>,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the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dose(s), the dosing schedule(s), the </a:t>
            </a:r>
            <a:r>
              <a:rPr sz="1700" spc="-5" dirty="0">
                <a:latin typeface="Calibri"/>
                <a:cs typeface="Calibri"/>
              </a:rPr>
              <a:t>route/mode(s) of administration, </a:t>
            </a:r>
            <a:r>
              <a:rPr sz="1700" dirty="0">
                <a:latin typeface="Calibri"/>
                <a:cs typeface="Calibri"/>
              </a:rPr>
              <a:t>and the </a:t>
            </a:r>
            <a:r>
              <a:rPr sz="1700" spc="-5" dirty="0">
                <a:latin typeface="Calibri"/>
                <a:cs typeface="Calibri"/>
              </a:rPr>
              <a:t>treatment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period(s), </a:t>
            </a:r>
            <a:r>
              <a:rPr sz="1700" dirty="0">
                <a:latin typeface="Calibri"/>
                <a:cs typeface="Calibri"/>
              </a:rPr>
              <a:t>including the </a:t>
            </a:r>
            <a:r>
              <a:rPr sz="1700" spc="-5" dirty="0">
                <a:latin typeface="Calibri"/>
                <a:cs typeface="Calibri"/>
              </a:rPr>
              <a:t>follow-up </a:t>
            </a:r>
            <a:r>
              <a:rPr sz="1700" dirty="0">
                <a:latin typeface="Calibri"/>
                <a:cs typeface="Calibri"/>
              </a:rPr>
              <a:t>period(s)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dirty="0">
                <a:latin typeface="Calibri"/>
                <a:cs typeface="Calibri"/>
              </a:rPr>
              <a:t>subjects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dirty="0">
                <a:latin typeface="Calibri"/>
                <a:cs typeface="Calibri"/>
              </a:rPr>
              <a:t>each </a:t>
            </a:r>
            <a:r>
              <a:rPr sz="1700" spc="-10" dirty="0">
                <a:latin typeface="Calibri"/>
                <a:cs typeface="Calibri"/>
              </a:rPr>
              <a:t>investigational </a:t>
            </a:r>
            <a:r>
              <a:rPr sz="1700" spc="-5" dirty="0">
                <a:latin typeface="Calibri"/>
                <a:cs typeface="Calibri"/>
              </a:rPr>
              <a:t>product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treatment/trial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treatment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group/arm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of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Font typeface="Calibri"/>
              <a:buAutoNum type="arabicPeriod"/>
              <a:tabLst>
                <a:tab pos="497840" algn="l"/>
              </a:tabLst>
            </a:pP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Medication(s)/treatment(s)</a:t>
            </a:r>
            <a:r>
              <a:rPr sz="1700" b="1" i="1" spc="-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permitted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(including </a:t>
            </a:r>
            <a:r>
              <a:rPr sz="1700" i="1" dirty="0">
                <a:latin typeface="Calibri"/>
                <a:cs typeface="Calibri"/>
              </a:rPr>
              <a:t>rescue</a:t>
            </a:r>
            <a:r>
              <a:rPr sz="1700" i="1" spc="2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medication)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35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not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permitted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700" spc="-15" dirty="0">
                <a:latin typeface="Calibri"/>
                <a:cs typeface="Calibri"/>
              </a:rPr>
              <a:t>before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and/or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during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Font typeface="Calibri"/>
              <a:buAutoNum type="arabicPeriod" startAt="3"/>
              <a:tabLst>
                <a:tab pos="497840" algn="l"/>
              </a:tabLst>
            </a:pP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Procedures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monitoring </a:t>
            </a:r>
            <a:r>
              <a:rPr sz="1700" i="1" spc="-5" dirty="0">
                <a:latin typeface="Calibri"/>
                <a:cs typeface="Calibri"/>
              </a:rPr>
              <a:t>subject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compliance.</a:t>
            </a:r>
            <a:endParaRPr sz="1700">
              <a:latin typeface="Calibri"/>
              <a:cs typeface="Calibri"/>
            </a:endParaRPr>
          </a:p>
          <a:p>
            <a:pPr marL="355600" lvl="1" indent="-343535">
              <a:lnSpc>
                <a:spcPct val="100000"/>
              </a:lnSpc>
              <a:spcBef>
                <a:spcPts val="885"/>
              </a:spcBef>
              <a:buAutoNum type="arabicPeriod" startAt="7"/>
              <a:tabLst>
                <a:tab pos="356235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Assessment</a:t>
            </a:r>
            <a:r>
              <a:rPr sz="1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Efficacy</a:t>
            </a:r>
            <a:endParaRPr sz="18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15"/>
              </a:spcBef>
              <a:buClr>
                <a:srgbClr val="000000"/>
              </a:buClr>
              <a:buFont typeface="Calibri"/>
              <a:buAutoNum type="arabicPeriod"/>
              <a:tabLst>
                <a:tab pos="497840" algn="l"/>
              </a:tabLst>
            </a:pP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Specification</a:t>
            </a:r>
            <a:r>
              <a:rPr sz="1700" b="1" i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of</a:t>
            </a:r>
            <a:r>
              <a:rPr sz="1700" i="1" dirty="0">
                <a:latin typeface="Calibri"/>
                <a:cs typeface="Calibri"/>
              </a:rPr>
              <a:t> the </a:t>
            </a:r>
            <a:r>
              <a:rPr sz="1700" i="1" spc="-5" dirty="0">
                <a:latin typeface="Calibri"/>
                <a:cs typeface="Calibri"/>
              </a:rPr>
              <a:t>efficacy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parameters.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Font typeface="Calibri"/>
              <a:buAutoNum type="arabicPeriod"/>
              <a:tabLst>
                <a:tab pos="497840" algn="l"/>
              </a:tabLst>
            </a:pP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Methods 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timing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assessing,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recording,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analyzing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efficacy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parameters</a:t>
            </a:r>
            <a:r>
              <a:rPr sz="1700" b="1" i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355600" lvl="1" indent="-343535">
              <a:lnSpc>
                <a:spcPct val="100000"/>
              </a:lnSpc>
              <a:spcBef>
                <a:spcPts val="885"/>
              </a:spcBef>
              <a:buAutoNum type="arabicPeriod" startAt="8"/>
              <a:tabLst>
                <a:tab pos="356235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Assessment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Safety</a:t>
            </a:r>
            <a:endParaRPr sz="18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509"/>
              </a:spcBef>
              <a:buClr>
                <a:srgbClr val="000000"/>
              </a:buClr>
              <a:buFont typeface="Calibri"/>
              <a:buAutoNum type="arabicPeriod"/>
              <a:tabLst>
                <a:tab pos="497840" algn="l"/>
              </a:tabLst>
            </a:pP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Specification</a:t>
            </a:r>
            <a:r>
              <a:rPr sz="1700" b="1" i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of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safety</a:t>
            </a:r>
            <a:r>
              <a:rPr sz="1700" i="1" spc="-5" dirty="0">
                <a:latin typeface="Calibri"/>
                <a:cs typeface="Calibri"/>
              </a:rPr>
              <a:t> parameters.</a:t>
            </a:r>
            <a:endParaRPr sz="1700">
              <a:latin typeface="Calibri"/>
              <a:cs typeface="Calibri"/>
            </a:endParaRPr>
          </a:p>
          <a:p>
            <a:pPr marL="546100" lvl="2" indent="-486409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Font typeface="Calibri"/>
              <a:buAutoNum type="arabicPeriod"/>
              <a:tabLst>
                <a:tab pos="546100" algn="l"/>
              </a:tabLst>
            </a:pP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methods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timing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for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assessing,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recording,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analyzing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safety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parameters.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497840" algn="l"/>
              </a:tabLst>
            </a:pPr>
            <a:r>
              <a:rPr sz="1700" i="1" dirty="0">
                <a:latin typeface="Calibri"/>
                <a:cs typeface="Calibri"/>
              </a:rPr>
              <a:t>Procedures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eliciting</a:t>
            </a:r>
            <a:r>
              <a:rPr sz="1700" i="1" spc="-3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reports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of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recording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reporting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adverse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event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700" dirty="0">
                <a:latin typeface="Calibri"/>
                <a:cs typeface="Calibri"/>
              </a:rPr>
              <a:t>and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intercurrent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illnesses.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00"/>
              </a:spcBef>
              <a:buAutoNum type="arabicPeriod" startAt="4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The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type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duration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the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follow-up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subjects</a:t>
            </a:r>
            <a:r>
              <a:rPr sz="1700" b="1" i="1" spc="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after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adverse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events.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0"/>
            <a:ext cx="6286500" cy="10378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ICH</a:t>
            </a:r>
            <a:r>
              <a:rPr spc="-10" dirty="0"/>
              <a:t> GUIDELINES E6(R2)</a:t>
            </a:r>
            <a:r>
              <a:rPr spc="-5" dirty="0"/>
              <a:t> 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0326" y="69596"/>
            <a:ext cx="1820163" cy="16797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265" y="855281"/>
            <a:ext cx="8399145" cy="5760720"/>
          </a:xfrm>
          <a:custGeom>
            <a:avLst/>
            <a:gdLst/>
            <a:ahLst/>
            <a:cxnLst/>
            <a:rect l="l" t="t" r="r" b="b"/>
            <a:pathLst>
              <a:path w="8399145" h="5760720">
                <a:moveTo>
                  <a:pt x="8398764" y="0"/>
                </a:moveTo>
                <a:lnTo>
                  <a:pt x="0" y="0"/>
                </a:lnTo>
                <a:lnTo>
                  <a:pt x="0" y="5760593"/>
                </a:lnTo>
                <a:lnTo>
                  <a:pt x="8398764" y="5760593"/>
                </a:lnTo>
                <a:lnTo>
                  <a:pt x="8398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5005" y="791275"/>
            <a:ext cx="8025130" cy="57391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lvl="1" indent="-342900">
              <a:lnSpc>
                <a:spcPct val="100000"/>
              </a:lnSpc>
              <a:spcBef>
                <a:spcPts val="745"/>
              </a:spcBef>
              <a:buAutoNum type="arabicPeriod" startAt="9"/>
              <a:tabLst>
                <a:tab pos="355600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Statistics</a:t>
            </a:r>
            <a:endParaRPr sz="18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497840" algn="l"/>
              </a:tabLst>
            </a:pPr>
            <a:r>
              <a:rPr sz="1700" i="1" dirty="0">
                <a:latin typeface="Calibri"/>
                <a:cs typeface="Calibri"/>
              </a:rPr>
              <a:t>A </a:t>
            </a:r>
            <a:r>
              <a:rPr sz="1700" i="1" spc="-5" dirty="0">
                <a:latin typeface="Calibri"/>
                <a:cs typeface="Calibri"/>
              </a:rPr>
              <a:t>description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</a:t>
            </a:r>
            <a:r>
              <a:rPr sz="1700" i="1" spc="-10" dirty="0">
                <a:latin typeface="Calibri"/>
                <a:cs typeface="Calibri"/>
              </a:rPr>
              <a:t>statistical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methods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be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employed,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including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timing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any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700" dirty="0">
                <a:latin typeface="Calibri"/>
                <a:cs typeface="Calibri"/>
              </a:rPr>
              <a:t>planned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interim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analysis(ses).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1000"/>
              </a:spcBef>
              <a:buAutoNum type="arabicPeriod" startAt="2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The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number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 of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subjects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planned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i="1" spc="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be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enrolled.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</a:t>
            </a:r>
            <a:r>
              <a:rPr sz="1700" i="1" spc="-5" dirty="0">
                <a:latin typeface="Calibri"/>
                <a:cs typeface="Calibri"/>
              </a:rPr>
              <a:t> multicenter </a:t>
            </a:r>
            <a:r>
              <a:rPr sz="1700" i="1" dirty="0">
                <a:latin typeface="Calibri"/>
                <a:cs typeface="Calibri"/>
              </a:rPr>
              <a:t>trials, the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numbers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700" dirty="0">
                <a:latin typeface="Calibri"/>
                <a:cs typeface="Calibri"/>
              </a:rPr>
              <a:t>of</a:t>
            </a:r>
            <a:r>
              <a:rPr sz="1700" spc="-5" dirty="0">
                <a:latin typeface="Calibri"/>
                <a:cs typeface="Calibri"/>
              </a:rPr>
              <a:t> enrolled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subjects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projected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each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site </a:t>
            </a:r>
            <a:r>
              <a:rPr sz="1700" dirty="0">
                <a:latin typeface="Calibri"/>
                <a:cs typeface="Calibri"/>
              </a:rPr>
              <a:t>should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 specified.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Reason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for</a:t>
            </a:r>
            <a:endParaRPr sz="1700">
              <a:latin typeface="Calibri"/>
              <a:cs typeface="Calibri"/>
            </a:endParaRPr>
          </a:p>
          <a:p>
            <a:pPr marL="12700" marR="398145">
              <a:lnSpc>
                <a:spcPct val="148800"/>
              </a:lnSpc>
            </a:pPr>
            <a:r>
              <a:rPr sz="1700" dirty="0">
                <a:latin typeface="Calibri"/>
                <a:cs typeface="Calibri"/>
              </a:rPr>
              <a:t>choice of sample </a:t>
            </a:r>
            <a:r>
              <a:rPr sz="1700" spc="-10" dirty="0">
                <a:latin typeface="Calibri"/>
                <a:cs typeface="Calibri"/>
              </a:rPr>
              <a:t>size, </a:t>
            </a:r>
            <a:r>
              <a:rPr sz="1700" dirty="0">
                <a:latin typeface="Calibri"/>
                <a:cs typeface="Calibri"/>
              </a:rPr>
              <a:t>including </a:t>
            </a:r>
            <a:r>
              <a:rPr sz="1700" spc="-5" dirty="0">
                <a:latin typeface="Calibri"/>
                <a:cs typeface="Calibri"/>
              </a:rPr>
              <a:t>reflections </a:t>
            </a:r>
            <a:r>
              <a:rPr sz="1700" dirty="0">
                <a:latin typeface="Calibri"/>
                <a:cs typeface="Calibri"/>
              </a:rPr>
              <a:t>on </a:t>
            </a:r>
            <a:r>
              <a:rPr sz="1700" spc="-5" dirty="0">
                <a:latin typeface="Calibri"/>
                <a:cs typeface="Calibri"/>
              </a:rPr>
              <a:t>(or </a:t>
            </a:r>
            <a:r>
              <a:rPr sz="1700" dirty="0">
                <a:latin typeface="Calibri"/>
                <a:cs typeface="Calibri"/>
              </a:rPr>
              <a:t>calculations of)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power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dirty="0">
                <a:latin typeface="Calibri"/>
                <a:cs typeface="Calibri"/>
              </a:rPr>
              <a:t>trial </a:t>
            </a:r>
            <a:r>
              <a:rPr sz="1700" spc="-3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clinical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justification.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1010"/>
              </a:spcBef>
              <a:buClr>
                <a:srgbClr val="000000"/>
              </a:buClr>
              <a:buFont typeface="Calibri"/>
              <a:buAutoNum type="arabicPeriod" startAt="3"/>
              <a:tabLst>
                <a:tab pos="497840" algn="l"/>
              </a:tabLst>
            </a:pP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level</a:t>
            </a:r>
            <a:r>
              <a:rPr sz="1700" b="1" i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significance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be </a:t>
            </a:r>
            <a:r>
              <a:rPr sz="1700" i="1" spc="-5" dirty="0">
                <a:latin typeface="Calibri"/>
                <a:cs typeface="Calibri"/>
              </a:rPr>
              <a:t>used.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Calibri"/>
              <a:buAutoNum type="arabicPeriod" startAt="3"/>
              <a:tabLst>
                <a:tab pos="497840" algn="l"/>
              </a:tabLst>
            </a:pP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Criteria</a:t>
            </a:r>
            <a:r>
              <a:rPr sz="1700" b="1" i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termination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trial.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994"/>
              </a:spcBef>
              <a:buAutoNum type="arabicPeriod" startAt="3"/>
              <a:tabLst>
                <a:tab pos="497840" algn="l"/>
              </a:tabLst>
            </a:pPr>
            <a:r>
              <a:rPr sz="1700" i="1" dirty="0">
                <a:latin typeface="Calibri"/>
                <a:cs typeface="Calibri"/>
              </a:rPr>
              <a:t>Procedure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30" dirty="0"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accounting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missing,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unused,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spurious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data.</a:t>
            </a:r>
            <a:endParaRPr sz="1700">
              <a:latin typeface="Calibri"/>
              <a:cs typeface="Calibri"/>
            </a:endParaRPr>
          </a:p>
          <a:p>
            <a:pPr marL="12700" marR="542290" lvl="2">
              <a:lnSpc>
                <a:spcPct val="148900"/>
              </a:lnSpc>
              <a:spcBef>
                <a:spcPts val="10"/>
              </a:spcBef>
              <a:buAutoNum type="arabicPeriod" startAt="3"/>
              <a:tabLst>
                <a:tab pos="497840" algn="l"/>
              </a:tabLst>
            </a:pPr>
            <a:r>
              <a:rPr sz="1700" i="1" dirty="0">
                <a:latin typeface="Calibri"/>
                <a:cs typeface="Calibri"/>
              </a:rPr>
              <a:t>Procedures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reporting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any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deviation(s)</a:t>
            </a:r>
            <a:r>
              <a:rPr sz="1700" b="1" i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from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original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statistical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plan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(any </a:t>
            </a:r>
            <a:r>
              <a:rPr sz="1700" i="1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deviation(s) </a:t>
            </a:r>
            <a:r>
              <a:rPr sz="1700" spc="-10" dirty="0">
                <a:latin typeface="Calibri"/>
                <a:cs typeface="Calibri"/>
              </a:rPr>
              <a:t>from </a:t>
            </a:r>
            <a:r>
              <a:rPr sz="1700" dirty="0">
                <a:latin typeface="Calibri"/>
                <a:cs typeface="Calibri"/>
              </a:rPr>
              <a:t>the original </a:t>
            </a:r>
            <a:r>
              <a:rPr sz="1700" spc="-10" dirty="0">
                <a:latin typeface="Calibri"/>
                <a:cs typeface="Calibri"/>
              </a:rPr>
              <a:t>statistical </a:t>
            </a:r>
            <a:r>
              <a:rPr sz="1700" dirty="0">
                <a:latin typeface="Calibri"/>
                <a:cs typeface="Calibri"/>
              </a:rPr>
              <a:t>plan should be described </a:t>
            </a:r>
            <a:r>
              <a:rPr sz="1700" spc="-5" dirty="0">
                <a:latin typeface="Calibri"/>
                <a:cs typeface="Calibri"/>
              </a:rPr>
              <a:t>and justified </a:t>
            </a:r>
            <a:r>
              <a:rPr sz="1700" dirty="0">
                <a:latin typeface="Calibri"/>
                <a:cs typeface="Calibri"/>
              </a:rPr>
              <a:t>in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protocol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and/or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final report,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appropriate).</a:t>
            </a:r>
            <a:endParaRPr sz="1700">
              <a:latin typeface="Calibri"/>
              <a:cs typeface="Calibri"/>
            </a:endParaRPr>
          </a:p>
          <a:p>
            <a:pPr marL="497205" lvl="2" indent="-485140">
              <a:lnSpc>
                <a:spcPct val="100000"/>
              </a:lnSpc>
              <a:spcBef>
                <a:spcPts val="1010"/>
              </a:spcBef>
              <a:buAutoNum type="arabicPeriod" startAt="3"/>
              <a:tabLst>
                <a:tab pos="497840" algn="l"/>
              </a:tabLst>
            </a:pPr>
            <a:r>
              <a:rPr sz="1700" i="1" spc="-5" dirty="0">
                <a:latin typeface="Calibri"/>
                <a:cs typeface="Calibri"/>
              </a:rPr>
              <a:t>The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selection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subjects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i="1" spc="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be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included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i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analyses </a:t>
            </a:r>
            <a:r>
              <a:rPr sz="1700" i="1" spc="-5" dirty="0">
                <a:latin typeface="Calibri"/>
                <a:cs typeface="Calibri"/>
              </a:rPr>
              <a:t>(e.g.,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all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randomized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subjects,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700" dirty="0">
                <a:latin typeface="Calibri"/>
                <a:cs typeface="Calibri"/>
              </a:rPr>
              <a:t>all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dosed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subjects,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all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eligible </a:t>
            </a:r>
            <a:r>
              <a:rPr sz="1700" spc="-5" dirty="0">
                <a:latin typeface="Calibri"/>
                <a:cs typeface="Calibri"/>
              </a:rPr>
              <a:t>subjects,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evaluable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subjects).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0"/>
            <a:ext cx="6286500" cy="10652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3958" y="155193"/>
            <a:ext cx="4208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ICH</a:t>
            </a:r>
            <a:r>
              <a:rPr spc="-10" dirty="0"/>
              <a:t> GUIDELINES E6(R2)</a:t>
            </a:r>
            <a:r>
              <a:rPr spc="-5" dirty="0"/>
              <a:t> 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0425" y="3054223"/>
            <a:ext cx="1790065" cy="16797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60" y="1376413"/>
            <a:ext cx="8695055" cy="5204460"/>
          </a:xfrm>
          <a:custGeom>
            <a:avLst/>
            <a:gdLst/>
            <a:ahLst/>
            <a:cxnLst/>
            <a:rect l="l" t="t" r="r" b="b"/>
            <a:pathLst>
              <a:path w="8695055" h="5204459">
                <a:moveTo>
                  <a:pt x="8695055" y="0"/>
                </a:moveTo>
                <a:lnTo>
                  <a:pt x="0" y="0"/>
                </a:lnTo>
                <a:lnTo>
                  <a:pt x="0" y="5203952"/>
                </a:lnTo>
                <a:lnTo>
                  <a:pt x="8695055" y="5203952"/>
                </a:lnTo>
                <a:lnTo>
                  <a:pt x="8695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00" y="1326972"/>
            <a:ext cx="8539480" cy="517271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71170" lvl="1" indent="-459105">
              <a:lnSpc>
                <a:spcPct val="100000"/>
              </a:lnSpc>
              <a:spcBef>
                <a:spcPts val="630"/>
              </a:spcBef>
              <a:buAutoNum type="arabicPeriod" startAt="10"/>
              <a:tabLst>
                <a:tab pos="471805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Direct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Access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Source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Data/Documents</a:t>
            </a:r>
            <a:endParaRPr sz="1800">
              <a:latin typeface="Calibri"/>
              <a:cs typeface="Calibri"/>
            </a:endParaRPr>
          </a:p>
          <a:p>
            <a:pPr marL="12700" marR="421005">
              <a:lnSpc>
                <a:spcPct val="124700"/>
              </a:lnSpc>
              <a:spcBef>
                <a:spcPts val="5"/>
              </a:spcBef>
            </a:pPr>
            <a:r>
              <a:rPr sz="1700" i="1" spc="-5" dirty="0">
                <a:latin typeface="Calibri"/>
                <a:cs typeface="Calibri"/>
              </a:rPr>
              <a:t>The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sponsor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should </a:t>
            </a:r>
            <a:r>
              <a:rPr sz="1700" i="1" dirty="0">
                <a:latin typeface="Calibri"/>
                <a:cs typeface="Calibri"/>
              </a:rPr>
              <a:t>ensure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that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it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is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specified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protocol</a:t>
            </a:r>
            <a:r>
              <a:rPr sz="1700" i="1" spc="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or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other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written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agreement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that </a:t>
            </a:r>
            <a:r>
              <a:rPr sz="1700" i="1" spc="-36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</a:t>
            </a:r>
            <a:r>
              <a:rPr sz="1700" i="1" spc="-5" dirty="0">
                <a:latin typeface="Calibri"/>
                <a:cs typeface="Calibri"/>
              </a:rPr>
              <a:t>investigator(s)/institution(s) </a:t>
            </a:r>
            <a:r>
              <a:rPr sz="1700" i="1" dirty="0">
                <a:latin typeface="Calibri"/>
                <a:cs typeface="Calibri"/>
              </a:rPr>
              <a:t>will permit </a:t>
            </a:r>
            <a:r>
              <a:rPr sz="1700" i="1" spc="-5" dirty="0">
                <a:latin typeface="Calibri"/>
                <a:cs typeface="Calibri"/>
              </a:rPr>
              <a:t>trial-related monitoring, audits, IRB/IEC </a:t>
            </a:r>
            <a:r>
              <a:rPr sz="1700" i="1" spc="-15" dirty="0">
                <a:latin typeface="Calibri"/>
                <a:cs typeface="Calibri"/>
              </a:rPr>
              <a:t>review, 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and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regulatory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inspection(s),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providing</a:t>
            </a:r>
            <a:r>
              <a:rPr sz="1700" b="1" i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dirty="0">
                <a:solidFill>
                  <a:srgbClr val="009999"/>
                </a:solidFill>
                <a:latin typeface="Calibri"/>
                <a:cs typeface="Calibri"/>
              </a:rPr>
              <a:t>direct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0" dirty="0">
                <a:solidFill>
                  <a:srgbClr val="009999"/>
                </a:solidFill>
                <a:latin typeface="Calibri"/>
                <a:cs typeface="Calibri"/>
              </a:rPr>
              <a:t>access</a:t>
            </a:r>
            <a:r>
              <a:rPr sz="1700" b="1" i="1" spc="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15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source</a:t>
            </a:r>
            <a:r>
              <a:rPr sz="1700" b="1" i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i="1" spc="-5" dirty="0">
                <a:solidFill>
                  <a:srgbClr val="009999"/>
                </a:solidFill>
                <a:latin typeface="Calibri"/>
                <a:cs typeface="Calibri"/>
              </a:rPr>
              <a:t>data/documents.</a:t>
            </a:r>
            <a:endParaRPr sz="1700">
              <a:latin typeface="Calibri"/>
              <a:cs typeface="Calibri"/>
            </a:endParaRPr>
          </a:p>
          <a:p>
            <a:pPr marL="471170" lvl="1" indent="-459105">
              <a:lnSpc>
                <a:spcPct val="100000"/>
              </a:lnSpc>
              <a:spcBef>
                <a:spcPts val="490"/>
              </a:spcBef>
              <a:buAutoNum type="arabicPeriod" startAt="11"/>
              <a:tabLst>
                <a:tab pos="471805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Quality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Control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Quality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Assurance</a:t>
            </a:r>
            <a:endParaRPr sz="1800">
              <a:latin typeface="Calibri"/>
              <a:cs typeface="Calibri"/>
            </a:endParaRPr>
          </a:p>
          <a:p>
            <a:pPr marL="471170" lvl="1" indent="-459105">
              <a:lnSpc>
                <a:spcPct val="100000"/>
              </a:lnSpc>
              <a:spcBef>
                <a:spcPts val="505"/>
              </a:spcBef>
              <a:buAutoNum type="arabicPeriod" startAt="11"/>
              <a:tabLst>
                <a:tab pos="471805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Ethics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700" i="1" spc="-5" dirty="0">
                <a:latin typeface="Calibri"/>
                <a:cs typeface="Calibri"/>
              </a:rPr>
              <a:t>Description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ethical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considerations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relating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to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 trial.</a:t>
            </a:r>
            <a:endParaRPr sz="1700">
              <a:latin typeface="Calibri"/>
              <a:cs typeface="Calibri"/>
            </a:endParaRPr>
          </a:p>
          <a:p>
            <a:pPr marL="471170" lvl="1" indent="-459105">
              <a:lnSpc>
                <a:spcPct val="100000"/>
              </a:lnSpc>
              <a:spcBef>
                <a:spcPts val="490"/>
              </a:spcBef>
              <a:buAutoNum type="arabicPeriod" startAt="13"/>
              <a:tabLst>
                <a:tab pos="471805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Data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Handling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Record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keeping</a:t>
            </a:r>
            <a:endParaRPr sz="1800">
              <a:latin typeface="Calibri"/>
              <a:cs typeface="Calibri"/>
            </a:endParaRPr>
          </a:p>
          <a:p>
            <a:pPr marL="471170" lvl="1" indent="-459105">
              <a:lnSpc>
                <a:spcPct val="100000"/>
              </a:lnSpc>
              <a:spcBef>
                <a:spcPts val="505"/>
              </a:spcBef>
              <a:buAutoNum type="arabicPeriod" startAt="13"/>
              <a:tabLst>
                <a:tab pos="471805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Financing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Insurance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700" i="1" spc="-5" dirty="0">
                <a:latin typeface="Calibri"/>
                <a:cs typeface="Calibri"/>
              </a:rPr>
              <a:t>Financing</a:t>
            </a:r>
            <a:r>
              <a:rPr sz="1700" i="1" spc="-3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and insurance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if</a:t>
            </a:r>
            <a:r>
              <a:rPr sz="1700" i="1" spc="-5" dirty="0">
                <a:latin typeface="Calibri"/>
                <a:cs typeface="Calibri"/>
              </a:rPr>
              <a:t> not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addressed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 a </a:t>
            </a:r>
            <a:r>
              <a:rPr sz="1700" i="1" spc="-5" dirty="0">
                <a:latin typeface="Calibri"/>
                <a:cs typeface="Calibri"/>
              </a:rPr>
              <a:t>separate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agreement.</a:t>
            </a:r>
            <a:endParaRPr sz="1700">
              <a:latin typeface="Calibri"/>
              <a:cs typeface="Calibri"/>
            </a:endParaRPr>
          </a:p>
          <a:p>
            <a:pPr marL="471170" lvl="1" indent="-459105">
              <a:lnSpc>
                <a:spcPct val="100000"/>
              </a:lnSpc>
              <a:spcBef>
                <a:spcPts val="489"/>
              </a:spcBef>
              <a:buAutoNum type="arabicPeriod" startAt="15"/>
              <a:tabLst>
                <a:tab pos="471805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Publication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700" i="1" dirty="0">
                <a:latin typeface="Calibri"/>
                <a:cs typeface="Calibri"/>
              </a:rPr>
              <a:t>Publication</a:t>
            </a:r>
            <a:r>
              <a:rPr sz="1700" i="1" spc="-35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policy,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if</a:t>
            </a:r>
            <a:r>
              <a:rPr sz="1700" i="1" spc="-5" dirty="0">
                <a:latin typeface="Calibri"/>
                <a:cs typeface="Calibri"/>
              </a:rPr>
              <a:t> not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addressed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separate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agreement.</a:t>
            </a:r>
            <a:endParaRPr sz="1700">
              <a:latin typeface="Calibri"/>
              <a:cs typeface="Calibri"/>
            </a:endParaRPr>
          </a:p>
          <a:p>
            <a:pPr marL="471170" lvl="1" indent="-459105">
              <a:lnSpc>
                <a:spcPct val="100000"/>
              </a:lnSpc>
              <a:spcBef>
                <a:spcPts val="490"/>
              </a:spcBef>
              <a:buAutoNum type="arabicPeriod" startAt="16"/>
              <a:tabLst>
                <a:tab pos="471805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Supplements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5"/>
              </a:spcBef>
            </a:pPr>
            <a:r>
              <a:rPr sz="1700" i="1" spc="-15" dirty="0">
                <a:latin typeface="Calibri"/>
                <a:cs typeface="Calibri"/>
              </a:rPr>
              <a:t>(NOTE: </a:t>
            </a:r>
            <a:r>
              <a:rPr sz="1700" i="1" spc="-5" dirty="0">
                <a:latin typeface="Calibri"/>
                <a:cs typeface="Calibri"/>
              </a:rPr>
              <a:t>Since </a:t>
            </a:r>
            <a:r>
              <a:rPr sz="1700" i="1" dirty="0">
                <a:latin typeface="Calibri"/>
                <a:cs typeface="Calibri"/>
              </a:rPr>
              <a:t>the </a:t>
            </a:r>
            <a:r>
              <a:rPr sz="1700" i="1" spc="-10" dirty="0">
                <a:latin typeface="Calibri"/>
                <a:cs typeface="Calibri"/>
              </a:rPr>
              <a:t>protocol </a:t>
            </a:r>
            <a:r>
              <a:rPr sz="1700" i="1" spc="-5" dirty="0">
                <a:latin typeface="Calibri"/>
                <a:cs typeface="Calibri"/>
              </a:rPr>
              <a:t>and </a:t>
            </a:r>
            <a:r>
              <a:rPr sz="1700" i="1" dirty="0">
                <a:latin typeface="Calibri"/>
                <a:cs typeface="Calibri"/>
              </a:rPr>
              <a:t>the </a:t>
            </a:r>
            <a:r>
              <a:rPr sz="1700" i="1" spc="-5" dirty="0">
                <a:latin typeface="Calibri"/>
                <a:cs typeface="Calibri"/>
              </a:rPr>
              <a:t>clinical </a:t>
            </a:r>
            <a:r>
              <a:rPr sz="1700" i="1" spc="-10" dirty="0">
                <a:latin typeface="Calibri"/>
                <a:cs typeface="Calibri"/>
              </a:rPr>
              <a:t>trial/study </a:t>
            </a:r>
            <a:r>
              <a:rPr sz="1700" i="1" dirty="0">
                <a:latin typeface="Calibri"/>
                <a:cs typeface="Calibri"/>
              </a:rPr>
              <a:t>report </a:t>
            </a:r>
            <a:r>
              <a:rPr sz="1700" i="1" spc="-5" dirty="0">
                <a:latin typeface="Calibri"/>
                <a:cs typeface="Calibri"/>
              </a:rPr>
              <a:t>are closely related, further relevant 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information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can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be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found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in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the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ICH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Guidance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15" dirty="0">
                <a:latin typeface="Calibri"/>
                <a:cs typeface="Calibri"/>
              </a:rPr>
              <a:t>for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Structure</a:t>
            </a:r>
            <a:r>
              <a:rPr sz="1700" i="1" dirty="0">
                <a:latin typeface="Calibri"/>
                <a:cs typeface="Calibri"/>
              </a:rPr>
              <a:t> and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Content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of</a:t>
            </a:r>
            <a:r>
              <a:rPr sz="1700" i="1" spc="38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Clinical</a:t>
            </a:r>
            <a:r>
              <a:rPr sz="1700" i="1" spc="37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Study 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Reports.)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187452"/>
            <a:ext cx="6281927" cy="11887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6613" y="460629"/>
            <a:ext cx="4208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ICH</a:t>
            </a:r>
            <a:r>
              <a:rPr spc="-10" dirty="0"/>
              <a:t> GUIDELINES E6(R2)</a:t>
            </a:r>
            <a:r>
              <a:rPr spc="-5" dirty="0"/>
              <a:t> 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4483" y="2970910"/>
            <a:ext cx="2290572" cy="22905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4572"/>
            <a:ext cx="4905756" cy="1188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4782" y="276809"/>
            <a:ext cx="3176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ICMR</a:t>
            </a:r>
            <a:r>
              <a:rPr spc="-50" dirty="0"/>
              <a:t> </a:t>
            </a:r>
            <a:r>
              <a:rPr spc="-5" dirty="0"/>
              <a:t>GUIDELINES</a:t>
            </a:r>
            <a:r>
              <a:rPr spc="-55" dirty="0"/>
              <a:t> </a:t>
            </a:r>
            <a:r>
              <a:rPr spc="-5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005" y="1154430"/>
            <a:ext cx="8694420" cy="172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All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research </a:t>
            </a:r>
            <a:r>
              <a:rPr sz="1700" spc="-15" dirty="0">
                <a:latin typeface="Calibri"/>
                <a:cs typeface="Calibri"/>
              </a:rPr>
              <a:t>involving </a:t>
            </a:r>
            <a:r>
              <a:rPr sz="1700" spc="-5" dirty="0">
                <a:latin typeface="Calibri"/>
                <a:cs typeface="Calibri"/>
              </a:rPr>
              <a:t>human participants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should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be conducted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accordance with the basic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 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general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ethical principles.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researcher and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team </a:t>
            </a:r>
            <a:r>
              <a:rPr sz="1700" spc="-5" dirty="0">
                <a:latin typeface="Calibri"/>
                <a:cs typeface="Calibri"/>
              </a:rPr>
              <a:t>are </a:t>
            </a:r>
            <a:r>
              <a:rPr sz="1700" spc="-10" dirty="0">
                <a:latin typeface="Calibri"/>
                <a:cs typeface="Calibri"/>
              </a:rPr>
              <a:t>responsible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spc="-10" dirty="0">
                <a:latin typeface="Calibri"/>
                <a:cs typeface="Calibri"/>
              </a:rPr>
              <a:t>protecting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20" dirty="0">
                <a:latin typeface="Calibri"/>
                <a:cs typeface="Calibri"/>
              </a:rPr>
              <a:t>dignity, 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rights,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safety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well-being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participants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enrolled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study.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89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2.1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Benefit-risk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assessment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5"/>
              </a:spcBef>
            </a:pP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social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and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scientific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value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research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should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justify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risk,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which</a:t>
            </a:r>
            <a:r>
              <a:rPr sz="1700" dirty="0">
                <a:latin typeface="Calibri"/>
                <a:cs typeface="Calibri"/>
              </a:rPr>
              <a:t> is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3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probability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of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causing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discomfort</a:t>
            </a:r>
            <a:r>
              <a:rPr sz="1700" dirty="0">
                <a:latin typeface="Calibri"/>
                <a:cs typeface="Calibri"/>
              </a:rPr>
              <a:t> or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harm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anticipated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as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physical,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psychological,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social,</a:t>
            </a:r>
            <a:r>
              <a:rPr sz="1700" spc="-5" dirty="0">
                <a:latin typeface="Calibri"/>
                <a:cs typeface="Calibri"/>
              </a:rPr>
              <a:t> economic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5" dirty="0">
                <a:latin typeface="Calibri"/>
                <a:cs typeface="Calibri"/>
              </a:rPr>
              <a:t> legal.</a:t>
            </a:r>
            <a:endParaRPr sz="17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6265" y="3110864"/>
          <a:ext cx="8406130" cy="309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r>
                        <a:rPr sz="17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Definition/description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Less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risk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88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Probability of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harm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discomfort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anticipated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research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nil</a:t>
                      </a:r>
                      <a:r>
                        <a:rPr sz="1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expected.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7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risk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196850" marR="882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Probability of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harm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discomfort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anticipated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research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5" dirty="0">
                          <a:latin typeface="Calibri"/>
                          <a:cs typeface="Calibri"/>
                        </a:rPr>
                        <a:t>greater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ordinarily</a:t>
                      </a:r>
                      <a:r>
                        <a:rPr sz="1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5" dirty="0">
                          <a:latin typeface="Calibri"/>
                          <a:cs typeface="Calibri"/>
                        </a:rPr>
                        <a:t>encountered</a:t>
                      </a:r>
                      <a:r>
                        <a:rPr sz="1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routine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daily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life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individual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25">
                <a:tc>
                  <a:txBody>
                    <a:bodyPr/>
                    <a:lstStyle/>
                    <a:p>
                      <a:pPr marL="90805" marR="189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Minor</a:t>
                      </a:r>
                      <a:r>
                        <a:rPr sz="17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minimal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risk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Low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risk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84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Increment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probability of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harm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discomfort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is only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little </a:t>
                      </a:r>
                      <a:r>
                        <a:rPr sz="1700" b="1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than the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risk</a:t>
                      </a:r>
                      <a:r>
                        <a:rPr sz="1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threshold.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risk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or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7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risk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Probability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harm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discomfort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anticipated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in the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research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invasive</a:t>
                      </a:r>
                      <a:r>
                        <a:rPr sz="17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5" dirty="0">
                          <a:latin typeface="Calibri"/>
                          <a:cs typeface="Calibri"/>
                        </a:rPr>
                        <a:t>greater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risk.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3250" y="0"/>
            <a:ext cx="2095500" cy="11384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0"/>
            <a:ext cx="7970520" cy="6858000"/>
            <a:chOff x="409955" y="0"/>
            <a:chExt cx="79705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655" y="836675"/>
              <a:ext cx="7397496" cy="1819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955" y="2473451"/>
              <a:ext cx="7866888" cy="2217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79" y="2818129"/>
              <a:ext cx="7177151" cy="15270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9929" y="2773679"/>
              <a:ext cx="7266940" cy="1616075"/>
            </a:xfrm>
            <a:custGeom>
              <a:avLst/>
              <a:gdLst/>
              <a:ahLst/>
              <a:cxnLst/>
              <a:rect l="l" t="t" r="r" b="b"/>
              <a:pathLst>
                <a:path w="7266940" h="1616075">
                  <a:moveTo>
                    <a:pt x="298234" y="0"/>
                  </a:moveTo>
                  <a:lnTo>
                    <a:pt x="7266432" y="0"/>
                  </a:lnTo>
                  <a:lnTo>
                    <a:pt x="7266432" y="1318260"/>
                  </a:lnTo>
                  <a:lnTo>
                    <a:pt x="7260336" y="1377569"/>
                  </a:lnTo>
                  <a:lnTo>
                    <a:pt x="7242175" y="1434973"/>
                  </a:lnTo>
                  <a:lnTo>
                    <a:pt x="7215251" y="1484376"/>
                  </a:lnTo>
                  <a:lnTo>
                    <a:pt x="7178929" y="1528572"/>
                  </a:lnTo>
                  <a:lnTo>
                    <a:pt x="7134606" y="1565402"/>
                  </a:lnTo>
                  <a:lnTo>
                    <a:pt x="7084441" y="1592580"/>
                  </a:lnTo>
                  <a:lnTo>
                    <a:pt x="7027418" y="1610106"/>
                  </a:lnTo>
                  <a:lnTo>
                    <a:pt x="6968109" y="1616075"/>
                  </a:lnTo>
                  <a:lnTo>
                    <a:pt x="0" y="1616075"/>
                  </a:lnTo>
                  <a:lnTo>
                    <a:pt x="0" y="298323"/>
                  </a:lnTo>
                  <a:lnTo>
                    <a:pt x="1346" y="268605"/>
                  </a:lnTo>
                  <a:lnTo>
                    <a:pt x="13500" y="210185"/>
                  </a:lnTo>
                  <a:lnTo>
                    <a:pt x="51041" y="131953"/>
                  </a:lnTo>
                  <a:lnTo>
                    <a:pt x="87477" y="87503"/>
                  </a:lnTo>
                  <a:lnTo>
                    <a:pt x="131851" y="51054"/>
                  </a:lnTo>
                  <a:lnTo>
                    <a:pt x="181584" y="24130"/>
                  </a:lnTo>
                  <a:lnTo>
                    <a:pt x="238988" y="6096"/>
                  </a:lnTo>
                  <a:lnTo>
                    <a:pt x="298234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43" y="4544566"/>
              <a:ext cx="7799832" cy="23134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387" y="0"/>
              <a:ext cx="7045452" cy="101498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38834" y="161290"/>
            <a:ext cx="6052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ICMR</a:t>
            </a:r>
            <a:r>
              <a:rPr sz="3600" spc="-40" dirty="0"/>
              <a:t> </a:t>
            </a:r>
            <a:r>
              <a:rPr sz="3600" spc="-5" dirty="0"/>
              <a:t>GUIDELINES</a:t>
            </a:r>
            <a:r>
              <a:rPr sz="3600" spc="-35" dirty="0"/>
              <a:t> </a:t>
            </a:r>
            <a:r>
              <a:rPr sz="3600" dirty="0"/>
              <a:t>:</a:t>
            </a:r>
            <a:r>
              <a:rPr sz="3600" spc="-15" dirty="0"/>
              <a:t> </a:t>
            </a:r>
            <a:r>
              <a:rPr sz="3600" dirty="0"/>
              <a:t>BENEFIT-RISK</a:t>
            </a:r>
            <a:r>
              <a:rPr sz="3600" spc="-15" dirty="0"/>
              <a:t> </a:t>
            </a:r>
            <a:r>
              <a:rPr sz="3600" spc="-10" dirty="0"/>
              <a:t>RATIO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60" y="1619046"/>
            <a:ext cx="8704580" cy="5017135"/>
          </a:xfrm>
          <a:custGeom>
            <a:avLst/>
            <a:gdLst/>
            <a:ahLst/>
            <a:cxnLst/>
            <a:rect l="l" t="t" r="r" b="b"/>
            <a:pathLst>
              <a:path w="8704580" h="5017134">
                <a:moveTo>
                  <a:pt x="8704199" y="0"/>
                </a:moveTo>
                <a:lnTo>
                  <a:pt x="0" y="0"/>
                </a:lnTo>
                <a:lnTo>
                  <a:pt x="0" y="5016754"/>
                </a:lnTo>
                <a:lnTo>
                  <a:pt x="8704199" y="5016754"/>
                </a:lnTo>
                <a:lnTo>
                  <a:pt x="8704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300" y="1555054"/>
            <a:ext cx="8549005" cy="49879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2.2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Informed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consent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  <a:p>
            <a:pPr marL="247015" marR="9525" indent="-23495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dirty="0"/>
              <a:t>	</a:t>
            </a:r>
            <a:r>
              <a:rPr sz="1700" spc="-10" dirty="0">
                <a:latin typeface="Calibri"/>
                <a:cs typeface="Calibri"/>
              </a:rPr>
              <a:t>Informed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consent</a:t>
            </a:r>
            <a:r>
              <a:rPr sz="1700" spc="290" dirty="0"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protects</a:t>
            </a:r>
            <a:r>
              <a:rPr sz="1700" b="1" spc="2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2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individual’s</a:t>
            </a:r>
            <a:r>
              <a:rPr sz="1700" b="1" spc="2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autonomy</a:t>
            </a:r>
            <a:r>
              <a:rPr sz="1700" b="1" spc="28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freely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choose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whether</a:t>
            </a:r>
            <a:r>
              <a:rPr sz="1700" b="1" spc="2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or</a:t>
            </a:r>
            <a:r>
              <a:rPr sz="1700" b="1" spc="2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not</a:t>
            </a:r>
            <a:r>
              <a:rPr sz="1700" b="1" spc="2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to </a:t>
            </a:r>
            <a:r>
              <a:rPr sz="1700" b="1" spc="-3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participate</a:t>
            </a:r>
            <a:r>
              <a:rPr sz="1700" b="1" spc="-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research.</a:t>
            </a:r>
            <a:endParaRPr sz="17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1700" spc="-10" dirty="0">
                <a:latin typeface="Calibri"/>
                <a:cs typeface="Calibri"/>
              </a:rPr>
              <a:t>Informed</a:t>
            </a:r>
            <a:r>
              <a:rPr sz="1700" spc="1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consent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should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explain</a:t>
            </a:r>
            <a:r>
              <a:rPr sz="1700" spc="114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medical</a:t>
            </a:r>
            <a:r>
              <a:rPr sz="1700" spc="1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terminology</a:t>
            </a:r>
            <a:r>
              <a:rPr sz="1700" spc="135" dirty="0"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spc="1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simple</a:t>
            </a:r>
            <a:r>
              <a:rPr sz="1700" b="1" spc="1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terms</a:t>
            </a:r>
            <a:r>
              <a:rPr sz="1700" b="1" spc="1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1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be</a:t>
            </a:r>
            <a:r>
              <a:rPr sz="1700" b="1" spc="114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spc="1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</a:t>
            </a:r>
            <a:r>
              <a:rPr sz="1700" b="1" spc="1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language</a:t>
            </a:r>
            <a:endParaRPr sz="17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</a:pP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that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 participant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understands.</a:t>
            </a:r>
            <a:endParaRPr sz="1700">
              <a:latin typeface="Calibri"/>
              <a:cs typeface="Calibri"/>
            </a:endParaRPr>
          </a:p>
          <a:p>
            <a:pPr marL="247015" marR="5715" indent="-2349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dirty="0"/>
              <a:t>	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certain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circumstances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audio/audio-visual</a:t>
            </a:r>
            <a:r>
              <a:rPr sz="1700" b="1" spc="1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recording</a:t>
            </a:r>
            <a:r>
              <a:rPr sz="1700" b="1" spc="14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14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informed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consent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process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may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required,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example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certain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clinical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trials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as </a:t>
            </a:r>
            <a:r>
              <a:rPr sz="1700" dirty="0">
                <a:latin typeface="Calibri"/>
                <a:cs typeface="Calibri"/>
              </a:rPr>
              <a:t>notified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by </a:t>
            </a:r>
            <a:r>
              <a:rPr sz="1700" spc="-10" dirty="0">
                <a:latin typeface="Calibri"/>
                <a:cs typeface="Calibri"/>
              </a:rPr>
              <a:t>CDSCO.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2.3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Privacy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confidentiality</a:t>
            </a:r>
            <a:endParaRPr sz="18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615"/>
              </a:spcBef>
              <a:buClr>
                <a:srgbClr val="000000"/>
              </a:buClr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Privacy</a:t>
            </a:r>
            <a:r>
              <a:rPr sz="1700" b="1" spc="3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is</a:t>
            </a:r>
            <a:r>
              <a:rPr sz="1700" b="1" spc="36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35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right</a:t>
            </a:r>
            <a:r>
              <a:rPr sz="1700" b="1" spc="3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spc="36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</a:t>
            </a:r>
            <a:r>
              <a:rPr sz="1700" b="1" spc="3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individual</a:t>
            </a:r>
            <a:r>
              <a:rPr sz="1700" b="1" spc="3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3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control</a:t>
            </a:r>
            <a:r>
              <a:rPr sz="1700" spc="3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influence</a:t>
            </a:r>
            <a:r>
              <a:rPr sz="1700" spc="3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3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information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that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can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endParaRPr sz="17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collected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stored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by</a:t>
            </a:r>
            <a:r>
              <a:rPr sz="1700" dirty="0">
                <a:latin typeface="Calibri"/>
                <a:cs typeface="Calibri"/>
              </a:rPr>
              <a:t> whom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whom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that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information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may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disclosed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shared.</a:t>
            </a:r>
            <a:endParaRPr sz="1700">
              <a:latin typeface="Calibri"/>
              <a:cs typeface="Calibri"/>
            </a:endParaRPr>
          </a:p>
          <a:p>
            <a:pPr marL="247015" marR="7620" indent="-2349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5910" algn="l"/>
                <a:tab pos="296545" algn="l"/>
                <a:tab pos="1725930" algn="l"/>
                <a:tab pos="2005964" algn="l"/>
                <a:tab pos="2446655" algn="l"/>
                <a:tab pos="3463290" algn="l"/>
                <a:tab pos="3789679" algn="l"/>
                <a:tab pos="4229735" algn="l"/>
                <a:tab pos="6146165" algn="l"/>
                <a:tab pos="7907655" algn="l"/>
                <a:tab pos="8237220" algn="l"/>
              </a:tabLst>
            </a:pPr>
            <a:r>
              <a:rPr dirty="0"/>
              <a:t>	</a:t>
            </a:r>
            <a:r>
              <a:rPr sz="1700" spc="-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-5" dirty="0">
                <a:latin typeface="Calibri"/>
                <a:cs typeface="Calibri"/>
              </a:rPr>
              <a:t>f</a:t>
            </a:r>
            <a:r>
              <a:rPr sz="1700" spc="-1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10" dirty="0">
                <a:latin typeface="Calibri"/>
                <a:cs typeface="Calibri"/>
              </a:rPr>
              <a:t>ent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al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y	is	</a:t>
            </a:r>
            <a:r>
              <a:rPr sz="1700" spc="5" dirty="0">
                <a:latin typeface="Calibri"/>
                <a:cs typeface="Calibri"/>
              </a:rPr>
              <a:t>th</a:t>
            </a:r>
            <a:r>
              <a:rPr sz="1700" dirty="0">
                <a:latin typeface="Calibri"/>
                <a:cs typeface="Calibri"/>
              </a:rPr>
              <a:t>e	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b</a:t>
            </a:r>
            <a:r>
              <a:rPr sz="1700" spc="-10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45" dirty="0">
                <a:latin typeface="Calibri"/>
                <a:cs typeface="Calibri"/>
              </a:rPr>
              <a:t>g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	of	</a:t>
            </a:r>
            <a:r>
              <a:rPr sz="1700" spc="5" dirty="0">
                <a:latin typeface="Calibri"/>
                <a:cs typeface="Calibri"/>
              </a:rPr>
              <a:t>th</a:t>
            </a:r>
            <a:r>
              <a:rPr sz="1700" dirty="0">
                <a:latin typeface="Calibri"/>
                <a:cs typeface="Calibri"/>
              </a:rPr>
              <a:t>e	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ese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h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/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se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h	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spc="-25" dirty="0">
                <a:latin typeface="Calibri"/>
                <a:cs typeface="Calibri"/>
              </a:rPr>
              <a:t>/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35" dirty="0">
                <a:latin typeface="Calibri"/>
                <a:cs typeface="Calibri"/>
              </a:rPr>
              <a:t>g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20" dirty="0">
                <a:latin typeface="Calibri"/>
                <a:cs typeface="Calibri"/>
              </a:rPr>
              <a:t>z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	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o	</a:t>
            </a:r>
            <a:r>
              <a:rPr sz="1700" spc="5" dirty="0">
                <a:latin typeface="Calibri"/>
                <a:cs typeface="Calibri"/>
              </a:rPr>
              <a:t>the  </a:t>
            </a:r>
            <a:r>
              <a:rPr sz="1700" spc="-5" dirty="0">
                <a:latin typeface="Calibri"/>
                <a:cs typeface="Calibri"/>
              </a:rPr>
              <a:t>participant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safeguard</a:t>
            </a:r>
            <a:r>
              <a:rPr sz="1700" b="1" spc="-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entrusted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information.</a:t>
            </a:r>
            <a:endParaRPr sz="17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1700" dirty="0">
                <a:latin typeface="Calibri"/>
                <a:cs typeface="Calibri"/>
              </a:rPr>
              <a:t>It</a:t>
            </a:r>
            <a:r>
              <a:rPr sz="1700" spc="2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includes</a:t>
            </a:r>
            <a:r>
              <a:rPr sz="1700" spc="2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obligation</a:t>
            </a:r>
            <a:r>
              <a:rPr sz="1700" spc="2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2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protect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information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from</a:t>
            </a:r>
            <a:r>
              <a:rPr sz="1700" spc="2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unauthorized</a:t>
            </a:r>
            <a:r>
              <a:rPr sz="1700" spc="2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access,</a:t>
            </a:r>
            <a:r>
              <a:rPr sz="1700" spc="229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use,</a:t>
            </a:r>
            <a:r>
              <a:rPr sz="1700" spc="2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disclosure,</a:t>
            </a:r>
            <a:endParaRPr sz="17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Calibri"/>
                <a:cs typeface="Calibri"/>
              </a:rPr>
              <a:t>modification,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loss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theft.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2.4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Distributive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justice</a:t>
            </a:r>
            <a:endParaRPr sz="1800">
              <a:latin typeface="Calibri"/>
              <a:cs typeface="Calibri"/>
            </a:endParaRPr>
          </a:p>
          <a:p>
            <a:pPr marL="294640" indent="-28194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Research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should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not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lead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social,</a:t>
            </a:r>
            <a:r>
              <a:rPr sz="1700" b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racial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or</a:t>
            </a:r>
            <a:r>
              <a:rPr sz="1700" b="1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ethnic inequalities.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4572"/>
            <a:ext cx="4905756" cy="11887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4782" y="276809"/>
            <a:ext cx="3176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ICMR</a:t>
            </a:r>
            <a:r>
              <a:rPr spc="-50" dirty="0"/>
              <a:t> </a:t>
            </a:r>
            <a:r>
              <a:rPr spc="-5" dirty="0"/>
              <a:t>GUIDELINES</a:t>
            </a:r>
            <a:r>
              <a:rPr spc="-55" dirty="0"/>
              <a:t> </a:t>
            </a:r>
            <a:r>
              <a:rPr spc="-5" dirty="0"/>
              <a:t>: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3613" y="48513"/>
            <a:ext cx="2095500" cy="194830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005" y="1030543"/>
            <a:ext cx="8397240" cy="49726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2.5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Payment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participation</a:t>
            </a:r>
            <a:endParaRPr sz="1800">
              <a:latin typeface="Calibri"/>
              <a:cs typeface="Calibri"/>
            </a:endParaRPr>
          </a:p>
          <a:p>
            <a:pPr marL="186055" marR="5080" indent="-17399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86690" algn="l"/>
              </a:tabLst>
            </a:pPr>
            <a:r>
              <a:rPr sz="1700" b="1" spc="-35" dirty="0">
                <a:solidFill>
                  <a:srgbClr val="009999"/>
                </a:solidFill>
                <a:latin typeface="Calibri"/>
                <a:cs typeface="Calibri"/>
              </a:rPr>
              <a:t>Travel</a:t>
            </a:r>
            <a:r>
              <a:rPr sz="1700" b="1" spc="2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related</a:t>
            </a:r>
            <a:r>
              <a:rPr sz="1700" b="1" spc="1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expenses,</a:t>
            </a:r>
            <a:r>
              <a:rPr sz="1700" b="1" spc="1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for</a:t>
            </a:r>
            <a:r>
              <a:rPr sz="1700" b="1" spc="16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inconvenience</a:t>
            </a:r>
            <a:r>
              <a:rPr sz="1700" b="1" spc="1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incurred,</a:t>
            </a:r>
            <a:r>
              <a:rPr sz="1700" b="1" spc="1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time</a:t>
            </a:r>
            <a:r>
              <a:rPr sz="1700" b="1" spc="1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spent</a:t>
            </a:r>
            <a:r>
              <a:rPr sz="1700" b="1" spc="1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1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other</a:t>
            </a:r>
            <a:r>
              <a:rPr sz="1700" b="1" spc="1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incidental </a:t>
            </a:r>
            <a:r>
              <a:rPr sz="1700" b="1" spc="-3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expenses</a:t>
            </a:r>
            <a:endParaRPr sz="17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6690" algn="l"/>
              </a:tabLst>
            </a:pP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Not</a:t>
            </a:r>
            <a:r>
              <a:rPr sz="1700" b="1" spc="-2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be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made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to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pay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any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expenses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incurred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beyond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routine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clinical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care</a:t>
            </a:r>
            <a:endParaRPr sz="17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6690" algn="l"/>
              </a:tabLst>
            </a:pPr>
            <a:r>
              <a:rPr sz="1700" dirty="0">
                <a:latin typeface="Calibri"/>
                <a:cs typeface="Calibri"/>
              </a:rPr>
              <a:t>If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there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provisions</a:t>
            </a:r>
            <a:r>
              <a:rPr sz="1700" spc="-5" dirty="0">
                <a:latin typeface="Calibri"/>
                <a:cs typeface="Calibri"/>
              </a:rPr>
              <a:t>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participants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may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also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receive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additional</a:t>
            </a:r>
            <a:r>
              <a:rPr sz="1700" b="1" spc="-2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medical services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at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no</a:t>
            </a:r>
            <a:r>
              <a:rPr sz="1700" b="1" spc="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cost.</a:t>
            </a:r>
            <a:endParaRPr sz="1700">
              <a:latin typeface="Calibri"/>
              <a:cs typeface="Calibri"/>
            </a:endParaRPr>
          </a:p>
          <a:p>
            <a:pPr marL="186055" marR="6350" indent="-17399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6690" algn="l"/>
              </a:tabLst>
            </a:pPr>
            <a:r>
              <a:rPr sz="1700" spc="-15" dirty="0">
                <a:latin typeface="Calibri"/>
                <a:cs typeface="Calibri"/>
              </a:rPr>
              <a:t>EC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must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review</a:t>
            </a:r>
            <a:r>
              <a:rPr sz="1700" b="1" spc="1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and</a:t>
            </a:r>
            <a:r>
              <a:rPr sz="1700" b="1" spc="1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approve</a:t>
            </a:r>
            <a:r>
              <a:rPr sz="1700" b="1" spc="1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15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payments</a:t>
            </a:r>
            <a:r>
              <a:rPr sz="1700" b="1" spc="17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(in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cash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</a:t>
            </a:r>
            <a:r>
              <a:rPr sz="1700" spc="1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kind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both)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</a:t>
            </a:r>
            <a:r>
              <a:rPr sz="1700" spc="1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free</a:t>
            </a:r>
            <a:r>
              <a:rPr sz="1700" spc="1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services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processes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involved,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also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determine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that</a:t>
            </a:r>
            <a:r>
              <a:rPr sz="1700" dirty="0">
                <a:latin typeface="Calibri"/>
                <a:cs typeface="Calibri"/>
              </a:rPr>
              <a:t> this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does not </a:t>
            </a:r>
            <a:r>
              <a:rPr sz="1700" spc="-5" dirty="0">
                <a:latin typeface="Calibri"/>
                <a:cs typeface="Calibri"/>
              </a:rPr>
              <a:t>amount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undue</a:t>
            </a:r>
            <a:r>
              <a:rPr sz="1700" spc="-5" dirty="0">
                <a:latin typeface="Calibri"/>
                <a:cs typeface="Calibri"/>
              </a:rPr>
              <a:t> Inducement.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2.6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Compensation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for research-related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harm</a:t>
            </a:r>
            <a:endParaRPr sz="1800">
              <a:latin typeface="Calibri"/>
              <a:cs typeface="Calibri"/>
            </a:endParaRPr>
          </a:p>
          <a:p>
            <a:pPr marL="186055" marR="5080" indent="-173990" algn="just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86690" algn="l"/>
              </a:tabLst>
            </a:pPr>
            <a:r>
              <a:rPr sz="1700" spc="-10" dirty="0">
                <a:latin typeface="Calibri"/>
                <a:cs typeface="Calibri"/>
              </a:rPr>
              <a:t>Research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participants</a:t>
            </a:r>
            <a:r>
              <a:rPr sz="1700" spc="-5" dirty="0">
                <a:latin typeface="Calibri"/>
                <a:cs typeface="Calibri"/>
              </a:rPr>
              <a:t> who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suffer</a:t>
            </a:r>
            <a:r>
              <a:rPr sz="1700" spc="-10" dirty="0">
                <a:latin typeface="Calibri"/>
                <a:cs typeface="Calibri"/>
              </a:rPr>
              <a:t> direct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physical,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psychological,</a:t>
            </a:r>
            <a:r>
              <a:rPr sz="1700" spc="-5" dirty="0">
                <a:latin typeface="Calibri"/>
                <a:cs typeface="Calibri"/>
              </a:rPr>
              <a:t> social,</a:t>
            </a:r>
            <a:r>
              <a:rPr sz="1700" spc="3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legal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economic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Harm</a:t>
            </a:r>
            <a:r>
              <a:rPr sz="1700" spc="2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as</a:t>
            </a:r>
            <a:r>
              <a:rPr sz="1700" spc="2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2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result</a:t>
            </a:r>
            <a:r>
              <a:rPr sz="1700" spc="27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of</a:t>
            </a:r>
            <a:r>
              <a:rPr sz="1700" spc="2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their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participation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are</a:t>
            </a:r>
            <a:r>
              <a:rPr sz="1700" spc="2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entitled,</a:t>
            </a:r>
            <a:r>
              <a:rPr sz="1700" spc="2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after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due</a:t>
            </a:r>
            <a:r>
              <a:rPr sz="1700" spc="2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assessment,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spc="28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financial</a:t>
            </a:r>
            <a:r>
              <a:rPr sz="1700" b="1" spc="29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Or </a:t>
            </a:r>
            <a:r>
              <a:rPr sz="1700" b="1" spc="-37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other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assistance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compensate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them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equitably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-10" dirty="0">
                <a:latin typeface="Calibri"/>
                <a:cs typeface="Calibri"/>
              </a:rPr>
              <a:t> any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temporary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3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permanent </a:t>
            </a:r>
            <a:r>
              <a:rPr sz="1700" dirty="0">
                <a:latin typeface="Calibri"/>
                <a:cs typeface="Calibri"/>
              </a:rPr>
              <a:t> Impairment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10" dirty="0">
                <a:latin typeface="Calibri"/>
                <a:cs typeface="Calibri"/>
              </a:rPr>
              <a:t> disability.</a:t>
            </a:r>
            <a:endParaRPr sz="1700">
              <a:latin typeface="Calibri"/>
              <a:cs typeface="Calibri"/>
            </a:endParaRPr>
          </a:p>
          <a:p>
            <a:pPr marL="186055" indent="-173990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6690" algn="l"/>
              </a:tabLst>
            </a:pP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case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death,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participant’s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dependents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are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entitled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financial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compensation.</a:t>
            </a:r>
            <a:endParaRPr sz="1700">
              <a:latin typeface="Calibri"/>
              <a:cs typeface="Calibri"/>
            </a:endParaRPr>
          </a:p>
          <a:p>
            <a:pPr marL="186055" indent="-17399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6690" algn="l"/>
              </a:tabLst>
            </a:pP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researcher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5" dirty="0">
                <a:latin typeface="Calibri"/>
                <a:cs typeface="Calibri"/>
              </a:rPr>
              <a:t> responsible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reporting </a:t>
            </a:r>
            <a:r>
              <a:rPr sz="1700" dirty="0">
                <a:latin typeface="Calibri"/>
                <a:cs typeface="Calibri"/>
              </a:rPr>
              <a:t>all</a:t>
            </a:r>
            <a:r>
              <a:rPr sz="1700" spc="3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spc="5" dirty="0">
                <a:latin typeface="Calibri"/>
                <a:cs typeface="Calibri"/>
              </a:rPr>
              <a:t> the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EC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within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24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hours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 of</a:t>
            </a:r>
            <a:r>
              <a:rPr sz="1700" b="1" spc="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Knowledge.</a:t>
            </a:r>
            <a:endParaRPr sz="1700">
              <a:latin typeface="Calibri"/>
              <a:cs typeface="Calibri"/>
            </a:endParaRPr>
          </a:p>
          <a:p>
            <a:pPr marL="186055" marR="6985" indent="-17399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6690" algn="l"/>
              </a:tabLst>
            </a:pPr>
            <a:r>
              <a:rPr sz="1700" spc="-5" dirty="0">
                <a:latin typeface="Calibri"/>
                <a:cs typeface="Calibri"/>
              </a:rPr>
              <a:t>The institution </a:t>
            </a:r>
            <a:r>
              <a:rPr sz="1700" spc="-10" dirty="0">
                <a:latin typeface="Calibri"/>
                <a:cs typeface="Calibri"/>
              </a:rPr>
              <a:t>should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create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in-built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mechanism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be </a:t>
            </a:r>
            <a:r>
              <a:rPr sz="1700" spc="-5" dirty="0">
                <a:latin typeface="Calibri"/>
                <a:cs typeface="Calibri"/>
              </a:rPr>
              <a:t>able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provide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3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Compensation, </a:t>
            </a:r>
            <a:r>
              <a:rPr sz="1700" dirty="0">
                <a:latin typeface="Calibri"/>
                <a:cs typeface="Calibri"/>
              </a:rPr>
              <a:t> such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as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corpus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fund</a:t>
            </a:r>
            <a:r>
              <a:rPr sz="17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9999"/>
                </a:solidFill>
                <a:latin typeface="Calibri"/>
                <a:cs typeface="Calibri"/>
              </a:rPr>
              <a:t>in</a:t>
            </a:r>
            <a:r>
              <a:rPr sz="17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the</a:t>
            </a:r>
            <a:r>
              <a:rPr sz="1700" b="1" spc="-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9999"/>
                </a:solidFill>
                <a:latin typeface="Calibri"/>
                <a:cs typeface="Calibri"/>
              </a:rPr>
              <a:t>institution.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27432"/>
            <a:ext cx="4754880" cy="11887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8200" y="301574"/>
            <a:ext cx="3176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ICMR</a:t>
            </a:r>
            <a:r>
              <a:rPr spc="-50" dirty="0"/>
              <a:t> </a:t>
            </a:r>
            <a:r>
              <a:rPr spc="-5" dirty="0"/>
              <a:t>GUIDELINES</a:t>
            </a:r>
            <a:r>
              <a:rPr spc="-55" dirty="0"/>
              <a:t> </a:t>
            </a:r>
            <a:r>
              <a:rPr spc="-5" dirty="0"/>
              <a:t>: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030" y="0"/>
            <a:ext cx="2095500" cy="147853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187452"/>
            <a:ext cx="4754880" cy="1188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8200" y="460629"/>
            <a:ext cx="3176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ICMR</a:t>
            </a:r>
            <a:r>
              <a:rPr spc="-45" dirty="0"/>
              <a:t> </a:t>
            </a:r>
            <a:r>
              <a:rPr spc="-5" dirty="0"/>
              <a:t>GUIDELINES</a:t>
            </a:r>
            <a:r>
              <a:rPr spc="-60" dirty="0"/>
              <a:t> </a:t>
            </a:r>
            <a:r>
              <a:rPr spc="-5" dirty="0"/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448970" y="1291094"/>
            <a:ext cx="8551545" cy="5078730"/>
          </a:xfrm>
          <a:custGeom>
            <a:avLst/>
            <a:gdLst/>
            <a:ahLst/>
            <a:cxnLst/>
            <a:rect l="l" t="t" r="r" b="b"/>
            <a:pathLst>
              <a:path w="8551545" h="5078730">
                <a:moveTo>
                  <a:pt x="8551418" y="0"/>
                </a:moveTo>
                <a:lnTo>
                  <a:pt x="0" y="0"/>
                </a:lnTo>
                <a:lnTo>
                  <a:pt x="0" y="5078349"/>
                </a:lnTo>
                <a:lnTo>
                  <a:pt x="8551418" y="5078349"/>
                </a:lnTo>
                <a:lnTo>
                  <a:pt x="8551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710" y="1268094"/>
            <a:ext cx="8397240" cy="49644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2.7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Ancillary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care</a:t>
            </a:r>
            <a:endParaRPr sz="1800">
              <a:latin typeface="Calibri"/>
              <a:cs typeface="Calibri"/>
            </a:endParaRPr>
          </a:p>
          <a:p>
            <a:pPr marL="186055" marR="5080" indent="-173990" algn="just">
              <a:lnSpc>
                <a:spcPct val="150000"/>
              </a:lnSpc>
              <a:buFont typeface="Arial"/>
              <a:buChar char="•"/>
              <a:tabLst>
                <a:tab pos="186690" algn="l"/>
              </a:tabLst>
            </a:pPr>
            <a:r>
              <a:rPr sz="1800" spc="-10" dirty="0">
                <a:latin typeface="Calibri"/>
                <a:cs typeface="Calibri"/>
              </a:rPr>
              <a:t>Participants may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5" dirty="0">
                <a:latin typeface="Calibri"/>
                <a:cs typeface="Calibri"/>
              </a:rPr>
              <a:t>offered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free medical care for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non-research-related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conditions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incidental </a:t>
            </a:r>
            <a:r>
              <a:rPr sz="1800" spc="-5" dirty="0">
                <a:latin typeface="Calibri"/>
                <a:cs typeface="Calibri"/>
              </a:rPr>
              <a:t>findings if </a:t>
            </a:r>
            <a:r>
              <a:rPr sz="1800" dirty="0">
                <a:latin typeface="Calibri"/>
                <a:cs typeface="Calibri"/>
              </a:rPr>
              <a:t>these </a:t>
            </a:r>
            <a:r>
              <a:rPr sz="1800" spc="-5" dirty="0">
                <a:latin typeface="Calibri"/>
                <a:cs typeface="Calibri"/>
              </a:rPr>
              <a:t>occur during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course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participation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research,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provided </a:t>
            </a:r>
            <a:r>
              <a:rPr sz="1800" spc="-5" dirty="0">
                <a:latin typeface="Calibri"/>
                <a:cs typeface="Calibri"/>
              </a:rPr>
              <a:t>such compensation does not amount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undue inducement as </a:t>
            </a:r>
            <a:r>
              <a:rPr sz="1800" spc="-5" dirty="0">
                <a:latin typeface="Calibri"/>
                <a:cs typeface="Calibri"/>
              </a:rPr>
              <a:t>determined </a:t>
            </a:r>
            <a:r>
              <a:rPr sz="1800" spc="-10" dirty="0">
                <a:latin typeface="Calibri"/>
                <a:cs typeface="Calibri"/>
              </a:rPr>
              <a:t>by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EC.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2.8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Conflict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interest</a:t>
            </a:r>
            <a:endParaRPr sz="1800">
              <a:latin typeface="Calibri"/>
              <a:cs typeface="Calibri"/>
            </a:endParaRPr>
          </a:p>
          <a:p>
            <a:pPr marL="186055" marR="5080" indent="-173990" algn="just">
              <a:lnSpc>
                <a:spcPct val="150000"/>
              </a:lnSpc>
              <a:buFont typeface="Arial"/>
              <a:buChar char="•"/>
              <a:tabLst>
                <a:tab pos="186690" algn="l"/>
              </a:tabLst>
            </a:pPr>
            <a:r>
              <a:rPr sz="1800" spc="-5" dirty="0">
                <a:latin typeface="Calibri"/>
                <a:cs typeface="Calibri"/>
              </a:rPr>
              <a:t>Conflict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(COI)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set</a:t>
            </a:r>
            <a:r>
              <a:rPr sz="1800" b="1" spc="4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of</a:t>
            </a:r>
            <a:r>
              <a:rPr sz="1800" b="1" spc="4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conditions</a:t>
            </a:r>
            <a:r>
              <a:rPr sz="1800" b="1" spc="4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where</a:t>
            </a:r>
            <a:r>
              <a:rPr sz="1800" b="1" spc="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professional</a:t>
            </a:r>
            <a:r>
              <a:rPr sz="1800" b="1" spc="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judgment</a:t>
            </a:r>
            <a:r>
              <a:rPr sz="1800" b="1" spc="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concerning </a:t>
            </a:r>
            <a:r>
              <a:rPr sz="1800" b="1" spc="-39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primary </a:t>
            </a:r>
            <a:r>
              <a:rPr sz="1800" b="1" spc="-20" dirty="0">
                <a:solidFill>
                  <a:srgbClr val="009999"/>
                </a:solidFill>
                <a:latin typeface="Calibri"/>
                <a:cs typeface="Calibri"/>
              </a:rPr>
              <a:t>interest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such as participants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welfare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or the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validity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of 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research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tends to be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unduly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influenced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by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 a</a:t>
            </a:r>
            <a:r>
              <a:rPr sz="18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secondary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9999"/>
                </a:solidFill>
                <a:latin typeface="Calibri"/>
                <a:cs typeface="Calibri"/>
              </a:rPr>
              <a:t>interest,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financial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or</a:t>
            </a:r>
            <a:r>
              <a:rPr sz="18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non-financial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(personal,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academic</a:t>
            </a:r>
            <a:r>
              <a:rPr sz="1800" b="1" spc="-4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or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 political).</a:t>
            </a:r>
            <a:endParaRPr sz="1800">
              <a:latin typeface="Calibri"/>
              <a:cs typeface="Calibri"/>
            </a:endParaRPr>
          </a:p>
          <a:p>
            <a:pPr marL="186055" indent="-173990" algn="just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8669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COI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inherent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research,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important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declare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outset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establish</a:t>
            </a:r>
            <a:r>
              <a:rPr sz="1800" b="1" spc="-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appropriate</a:t>
            </a:r>
            <a:r>
              <a:rPr sz="1800" b="1" spc="-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Calibri"/>
                <a:cs typeface="Calibri"/>
              </a:rPr>
              <a:t>mechanisms</a:t>
            </a:r>
            <a:r>
              <a:rPr sz="1800" b="1" spc="-5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to</a:t>
            </a:r>
            <a:r>
              <a:rPr sz="1800" b="1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9999"/>
                </a:solidFill>
                <a:latin typeface="Calibri"/>
                <a:cs typeface="Calibri"/>
              </a:rPr>
              <a:t>manage</a:t>
            </a:r>
            <a:r>
              <a:rPr sz="1800" b="1" spc="-1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9999"/>
                </a:solidFill>
                <a:latin typeface="Calibri"/>
                <a:cs typeface="Calibri"/>
              </a:rPr>
              <a:t>it.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0959" y="0"/>
            <a:ext cx="2095500" cy="17492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8004" y="260604"/>
            <a:ext cx="4041648" cy="9326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3120" y="404825"/>
            <a:ext cx="2941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50" dirty="0"/>
              <a:t> </a:t>
            </a:r>
            <a:r>
              <a:rPr spc="-10" dirty="0"/>
              <a:t>TRIALS: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072" y="1380744"/>
            <a:ext cx="8142732" cy="13533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072" y="2852927"/>
            <a:ext cx="8142732" cy="10607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072" y="4087367"/>
            <a:ext cx="8142732" cy="6035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072" y="4837176"/>
            <a:ext cx="8142732" cy="18790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4987" y="1631060"/>
            <a:ext cx="7797800" cy="49022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8895" marR="5080">
              <a:lnSpc>
                <a:spcPct val="91400"/>
              </a:lnSpc>
              <a:spcBef>
                <a:spcPts val="285"/>
              </a:spcBef>
            </a:pPr>
            <a:r>
              <a:rPr sz="1800" b="1" spc="-5" dirty="0">
                <a:latin typeface="Calibri"/>
                <a:cs typeface="Calibri"/>
              </a:rPr>
              <a:t>ICMR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Council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Medical </a:t>
            </a:r>
            <a:r>
              <a:rPr sz="1800" b="1" spc="-10" dirty="0">
                <a:latin typeface="Calibri"/>
                <a:cs typeface="Calibri"/>
              </a:rPr>
              <a:t>Research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)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clinical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any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research/study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prospectively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assigns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human participants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groups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humans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 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health-related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intervention(s)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evaluate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effects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health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outcomes.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34290" marR="554355">
              <a:lnSpc>
                <a:spcPct val="91500"/>
              </a:lnSpc>
              <a:spcBef>
                <a:spcPts val="133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intervention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could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drugs,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vaccines, biosimilars,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biologics, </a:t>
            </a:r>
            <a:r>
              <a:rPr sz="1800" spc="-5" dirty="0">
                <a:latin typeface="Calibri"/>
                <a:cs typeface="Calibri"/>
              </a:rPr>
              <a:t> Phytopharmaceuticals,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radiopharmaceuticals,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diagnostic</a:t>
            </a:r>
            <a:r>
              <a:rPr sz="1800" spc="-5" dirty="0">
                <a:latin typeface="Calibri"/>
                <a:cs typeface="Calibri"/>
              </a:rPr>
              <a:t> agents,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public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interventions,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socio-behavioural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interventions,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technologies,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devices,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surgical </a:t>
            </a:r>
            <a:r>
              <a:rPr sz="1800" spc="-5" dirty="0">
                <a:latin typeface="Calibri"/>
                <a:cs typeface="Calibri"/>
              </a:rPr>
              <a:t> techniques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interventions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involving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traditional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systems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medicine,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Clinical </a:t>
            </a:r>
            <a:r>
              <a:rPr sz="1800" spc="-5" dirty="0">
                <a:latin typeface="Calibri"/>
                <a:cs typeface="Calibri"/>
              </a:rPr>
              <a:t>trials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usually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well-controlled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studies.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74295" marR="236220">
              <a:lnSpc>
                <a:spcPct val="91600"/>
              </a:lnSpc>
            </a:pPr>
            <a:r>
              <a:rPr sz="1800" spc="-5" dirty="0">
                <a:latin typeface="Calibri"/>
                <a:cs typeface="Calibri"/>
              </a:rPr>
              <a:t>They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allows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comparison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participants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treated</a:t>
            </a:r>
            <a:r>
              <a:rPr sz="1800" spc="-5" dirty="0">
                <a:latin typeface="Calibri"/>
                <a:cs typeface="Calibri"/>
              </a:rPr>
              <a:t> with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investigational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product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(IP)/any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intervention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r>
              <a:rPr sz="1800" b="1" dirty="0">
                <a:latin typeface="Calibri"/>
                <a:cs typeface="Calibri"/>
              </a:rPr>
              <a:t> a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control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population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(receiving </a:t>
            </a:r>
            <a:r>
              <a:rPr sz="1800" spc="-5" dirty="0">
                <a:latin typeface="Calibri"/>
                <a:cs typeface="Calibri"/>
              </a:rPr>
              <a:t> placebo or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active </a:t>
            </a:r>
            <a:r>
              <a:rPr sz="1800" spc="-15" dirty="0">
                <a:latin typeface="Calibri"/>
                <a:cs typeface="Calibri"/>
              </a:rPr>
              <a:t>comparator),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effect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IP/intervention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determined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differentiated </a:t>
            </a:r>
            <a:r>
              <a:rPr sz="1800" spc="-10" dirty="0">
                <a:latin typeface="Calibri"/>
                <a:cs typeface="Calibri"/>
              </a:rPr>
              <a:t>from effects </a:t>
            </a:r>
            <a:r>
              <a:rPr sz="1800" spc="-5" dirty="0">
                <a:latin typeface="Calibri"/>
                <a:cs typeface="Calibri"/>
              </a:rPr>
              <a:t>of other influences, such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spontaneous change, placebo </a:t>
            </a:r>
            <a:r>
              <a:rPr sz="1800" spc="-10" dirty="0">
                <a:latin typeface="Calibri"/>
                <a:cs typeface="Calibri"/>
              </a:rPr>
              <a:t>effect, concomitant treatment/intervention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observer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expectations.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4483" y="69468"/>
            <a:ext cx="2739516" cy="13743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4344" y="3191255"/>
            <a:ext cx="3487420" cy="3195955"/>
            <a:chOff x="3514344" y="3191255"/>
            <a:chExt cx="3487420" cy="3195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4344" y="3191255"/>
              <a:ext cx="3486911" cy="31958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0" y="3938015"/>
              <a:ext cx="2708148" cy="15910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254" y="3211067"/>
              <a:ext cx="3402711" cy="31095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117594" y="4012184"/>
            <a:ext cx="2282190" cy="14484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criteria's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characteristics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prospective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subjects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39823" y="4363211"/>
            <a:ext cx="1888489" cy="850900"/>
            <a:chOff x="1639823" y="4363211"/>
            <a:chExt cx="1888489" cy="8509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5895" y="4454651"/>
              <a:ext cx="1312163" cy="667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8567" y="4474717"/>
              <a:ext cx="1226311" cy="5822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3" y="4363211"/>
              <a:ext cx="1237488" cy="8503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5187" y="4497323"/>
              <a:ext cx="803148" cy="4739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1860" y="4383531"/>
              <a:ext cx="1153540" cy="76466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071242" y="4570221"/>
            <a:ext cx="374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30423" y="2292095"/>
            <a:ext cx="1469390" cy="1338580"/>
            <a:chOff x="2630423" y="2292095"/>
            <a:chExt cx="1469390" cy="133858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0275" y="2502407"/>
              <a:ext cx="1129284" cy="11277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13455" y="2521711"/>
              <a:ext cx="1042923" cy="1042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30423" y="2292095"/>
              <a:ext cx="1013460" cy="7528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43199" y="2375915"/>
              <a:ext cx="847344" cy="4739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72587" y="2311526"/>
              <a:ext cx="928751" cy="66738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928366" y="2449195"/>
            <a:ext cx="41973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18303" y="1386839"/>
            <a:ext cx="1077595" cy="1811020"/>
            <a:chOff x="4718303" y="1386839"/>
            <a:chExt cx="1077595" cy="181102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043" y="1746503"/>
              <a:ext cx="667512" cy="14508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66461" y="1766823"/>
              <a:ext cx="582422" cy="13647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8303" y="1386839"/>
              <a:ext cx="1077468" cy="8061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11267" y="1498091"/>
              <a:ext cx="949451" cy="4739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61483" y="1406778"/>
              <a:ext cx="992377" cy="72009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997958" y="1570736"/>
            <a:ext cx="520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16040" y="2231135"/>
            <a:ext cx="1675130" cy="1399540"/>
            <a:chOff x="6416040" y="2231135"/>
            <a:chExt cx="1675130" cy="1399540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16040" y="2502407"/>
              <a:ext cx="1127760" cy="11277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58966" y="2521711"/>
              <a:ext cx="1042924" cy="10429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64452" y="2231135"/>
              <a:ext cx="1426463" cy="8732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29984" y="2375915"/>
              <a:ext cx="1354835" cy="4739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07759" y="2251201"/>
              <a:ext cx="1341120" cy="78803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916039" y="2449195"/>
            <a:ext cx="926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Ethnicity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87540" y="4357115"/>
            <a:ext cx="2044064" cy="817244"/>
            <a:chOff x="6987540" y="4357115"/>
            <a:chExt cx="2044064" cy="817244"/>
          </a:xfrm>
        </p:grpSpPr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87540" y="4454651"/>
              <a:ext cx="1312163" cy="6675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30339" y="4474717"/>
              <a:ext cx="1226438" cy="58229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81316" y="4402835"/>
              <a:ext cx="1549907" cy="77114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68184" y="4357115"/>
              <a:ext cx="1432559" cy="7528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24242" y="4422901"/>
              <a:ext cx="1464944" cy="68580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755128" y="4430648"/>
            <a:ext cx="100330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ts val="2305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Diseased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condition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40080" y="315468"/>
            <a:ext cx="8147304" cy="932688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442974" y="460629"/>
            <a:ext cx="6542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INCLUSION</a:t>
            </a:r>
            <a:r>
              <a:rPr spc="-20" dirty="0"/>
              <a:t> </a:t>
            </a:r>
            <a:r>
              <a:rPr spc="-10" dirty="0"/>
              <a:t>AND EXCLUSION</a:t>
            </a:r>
            <a:r>
              <a:rPr spc="5" dirty="0"/>
              <a:t> </a:t>
            </a:r>
            <a:r>
              <a:rPr spc="-5" dirty="0"/>
              <a:t>CRITERIA</a:t>
            </a:r>
            <a:r>
              <a:rPr spc="15" dirty="0"/>
              <a:t> </a:t>
            </a:r>
            <a:r>
              <a:rPr spc="-5" dirty="0"/>
              <a:t>:</a:t>
            </a:r>
          </a:p>
        </p:txBody>
      </p:sp>
      <p:pic>
        <p:nvPicPr>
          <p:cNvPr id="44" name="object 4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6197" y="1291082"/>
            <a:ext cx="2380615" cy="22905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411480"/>
            <a:ext cx="7100316" cy="9326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949" y="557606"/>
            <a:ext cx="654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INCLUSION</a:t>
            </a:r>
            <a:r>
              <a:rPr dirty="0"/>
              <a:t> </a:t>
            </a:r>
            <a:r>
              <a:rPr spc="-10" dirty="0"/>
              <a:t>AND</a:t>
            </a:r>
            <a:r>
              <a:rPr spc="5" dirty="0"/>
              <a:t> </a:t>
            </a:r>
            <a:r>
              <a:rPr spc="-10" dirty="0"/>
              <a:t>EXCLUSION</a:t>
            </a:r>
            <a:r>
              <a:rPr spc="5" dirty="0"/>
              <a:t> </a:t>
            </a:r>
            <a:r>
              <a:rPr spc="-5" dirty="0"/>
              <a:t>CRITERIA</a:t>
            </a:r>
            <a:r>
              <a:rPr spc="10" dirty="0"/>
              <a:t> </a:t>
            </a:r>
            <a:r>
              <a:rPr spc="-5" dirty="0"/>
              <a:t>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9915" y="1590166"/>
          <a:ext cx="8570595" cy="4768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90805" marR="6146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Exclusion criteria are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those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characteristics that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disqualify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prospective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subjects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inclusion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study.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Poorly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justified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reasons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exclusion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5280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criteria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unless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condition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criterion,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criterion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direct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bearing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condition/intervention/results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Strongly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justified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reasons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for exclusion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18288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Unable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informed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consent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74955" indent="-1828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Placebo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would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harmful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74955" indent="-1828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Lack 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equipoise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(intervention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harmful)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74955" indent="-1828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Effect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difficult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interpret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Potentially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justified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reasons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for exclusion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74955" indent="-18288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not adhere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74955" indent="-18288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follow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109728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749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Individuals do not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reliable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information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3208" y="23241"/>
            <a:ext cx="1876425" cy="15303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374904"/>
            <a:ext cx="6894576" cy="10104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990" y="557606"/>
            <a:ext cx="6174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TRIALS REGISTRY</a:t>
            </a:r>
            <a:r>
              <a:rPr spc="10" dirty="0"/>
              <a:t> </a:t>
            </a:r>
            <a:r>
              <a:rPr spc="-5" dirty="0"/>
              <a:t>–</a:t>
            </a:r>
            <a:r>
              <a:rPr spc="10" dirty="0"/>
              <a:t> </a:t>
            </a:r>
            <a:r>
              <a:rPr spc="-5" dirty="0"/>
              <a:t>INDIA 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48411" y="1444752"/>
            <a:ext cx="8647430" cy="980440"/>
            <a:chOff x="248411" y="1444752"/>
            <a:chExt cx="8647430" cy="9804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11" y="1775460"/>
              <a:ext cx="8647176" cy="6492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6265" y="1799920"/>
              <a:ext cx="8551545" cy="554990"/>
            </a:xfrm>
            <a:custGeom>
              <a:avLst/>
              <a:gdLst/>
              <a:ahLst/>
              <a:cxnLst/>
              <a:rect l="l" t="t" r="r" b="b"/>
              <a:pathLst>
                <a:path w="8551545" h="554989">
                  <a:moveTo>
                    <a:pt x="8551418" y="0"/>
                  </a:moveTo>
                  <a:lnTo>
                    <a:pt x="0" y="0"/>
                  </a:lnTo>
                  <a:lnTo>
                    <a:pt x="0" y="554405"/>
                  </a:lnTo>
                  <a:lnTo>
                    <a:pt x="8551418" y="554405"/>
                  </a:lnTo>
                  <a:lnTo>
                    <a:pt x="85514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6265" y="1799920"/>
              <a:ext cx="8551545" cy="554990"/>
            </a:xfrm>
            <a:custGeom>
              <a:avLst/>
              <a:gdLst/>
              <a:ahLst/>
              <a:cxnLst/>
              <a:rect l="l" t="t" r="r" b="b"/>
              <a:pathLst>
                <a:path w="8551545" h="554989">
                  <a:moveTo>
                    <a:pt x="0" y="554405"/>
                  </a:moveTo>
                  <a:lnTo>
                    <a:pt x="8551418" y="554405"/>
                  </a:lnTo>
                  <a:lnTo>
                    <a:pt x="8551418" y="0"/>
                  </a:lnTo>
                  <a:lnTo>
                    <a:pt x="0" y="0"/>
                  </a:lnTo>
                  <a:lnTo>
                    <a:pt x="0" y="554405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084" y="1444752"/>
              <a:ext cx="7918704" cy="7498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69365" y="1623771"/>
            <a:ext cx="7078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housed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National</a:t>
            </a:r>
            <a:r>
              <a:rPr sz="1800" b="1" spc="-2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Institute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Medical</a:t>
            </a:r>
            <a:r>
              <a:rPr sz="1800" b="1" spc="-2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Statistics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ICMR,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Delhi.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8411" y="2441448"/>
            <a:ext cx="8647430" cy="1979930"/>
            <a:chOff x="248411" y="2441448"/>
            <a:chExt cx="8647430" cy="19799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11" y="2773680"/>
              <a:ext cx="8647176" cy="6492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6265" y="2797886"/>
              <a:ext cx="8551545" cy="554990"/>
            </a:xfrm>
            <a:custGeom>
              <a:avLst/>
              <a:gdLst/>
              <a:ahLst/>
              <a:cxnLst/>
              <a:rect l="l" t="t" r="r" b="b"/>
              <a:pathLst>
                <a:path w="8551545" h="554989">
                  <a:moveTo>
                    <a:pt x="8551418" y="0"/>
                  </a:moveTo>
                  <a:lnTo>
                    <a:pt x="0" y="0"/>
                  </a:lnTo>
                  <a:lnTo>
                    <a:pt x="0" y="554405"/>
                  </a:lnTo>
                  <a:lnTo>
                    <a:pt x="8551418" y="554405"/>
                  </a:lnTo>
                  <a:lnTo>
                    <a:pt x="85514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265" y="2797886"/>
              <a:ext cx="8551545" cy="554990"/>
            </a:xfrm>
            <a:custGeom>
              <a:avLst/>
              <a:gdLst/>
              <a:ahLst/>
              <a:cxnLst/>
              <a:rect l="l" t="t" r="r" b="b"/>
              <a:pathLst>
                <a:path w="8551545" h="554989">
                  <a:moveTo>
                    <a:pt x="0" y="554405"/>
                  </a:moveTo>
                  <a:lnTo>
                    <a:pt x="8551418" y="554405"/>
                  </a:lnTo>
                  <a:lnTo>
                    <a:pt x="8551418" y="0"/>
                  </a:lnTo>
                  <a:lnTo>
                    <a:pt x="0" y="0"/>
                  </a:lnTo>
                  <a:lnTo>
                    <a:pt x="0" y="554405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084" y="2441448"/>
              <a:ext cx="7918704" cy="7498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411" y="3771900"/>
              <a:ext cx="8647176" cy="6492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6265" y="3795852"/>
              <a:ext cx="8551545" cy="554990"/>
            </a:xfrm>
            <a:custGeom>
              <a:avLst/>
              <a:gdLst/>
              <a:ahLst/>
              <a:cxnLst/>
              <a:rect l="l" t="t" r="r" b="b"/>
              <a:pathLst>
                <a:path w="8551545" h="554989">
                  <a:moveTo>
                    <a:pt x="8551418" y="0"/>
                  </a:moveTo>
                  <a:lnTo>
                    <a:pt x="0" y="0"/>
                  </a:lnTo>
                  <a:lnTo>
                    <a:pt x="0" y="554405"/>
                  </a:lnTo>
                  <a:lnTo>
                    <a:pt x="8551418" y="554405"/>
                  </a:lnTo>
                  <a:lnTo>
                    <a:pt x="85514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084" y="3419856"/>
              <a:ext cx="7918704" cy="77266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69365" y="2622041"/>
            <a:ext cx="7194550" cy="117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Trial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purely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online,</a:t>
            </a:r>
            <a:r>
              <a:rPr sz="1800" b="1" spc="-35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paperless</a:t>
            </a:r>
            <a:r>
              <a:rPr sz="1800" b="1" spc="-2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process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and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free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 of 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charge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CTRI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software</a:t>
            </a:r>
            <a:r>
              <a:rPr sz="1800" b="1" spc="5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modified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implemented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15thMarch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265" y="3795852"/>
            <a:ext cx="8551545" cy="55499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85800">
              <a:lnSpc>
                <a:spcPts val="1855"/>
              </a:lnSpc>
            </a:pP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2011.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8411" y="4402835"/>
            <a:ext cx="8647430" cy="1266825"/>
            <a:chOff x="248411" y="4402835"/>
            <a:chExt cx="8647430" cy="126682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411" y="4988051"/>
              <a:ext cx="8647176" cy="6492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6265" y="5012512"/>
              <a:ext cx="8551545" cy="554990"/>
            </a:xfrm>
            <a:custGeom>
              <a:avLst/>
              <a:gdLst/>
              <a:ahLst/>
              <a:cxnLst/>
              <a:rect l="l" t="t" r="r" b="b"/>
              <a:pathLst>
                <a:path w="8551545" h="554989">
                  <a:moveTo>
                    <a:pt x="8551418" y="0"/>
                  </a:moveTo>
                  <a:lnTo>
                    <a:pt x="0" y="0"/>
                  </a:lnTo>
                  <a:lnTo>
                    <a:pt x="0" y="554405"/>
                  </a:lnTo>
                  <a:lnTo>
                    <a:pt x="8551418" y="554405"/>
                  </a:lnTo>
                  <a:lnTo>
                    <a:pt x="85514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2084" y="4402835"/>
              <a:ext cx="7918704" cy="126644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92835" y="4481576"/>
            <a:ext cx="647700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makes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information 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available to 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both public and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healthcare 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professionals</a:t>
            </a:r>
            <a:r>
              <a:rPr sz="1800" b="1" spc="-3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unbiased,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timely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manner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to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DDD9C3"/>
                </a:solidFill>
                <a:latin typeface="Calibri"/>
                <a:cs typeface="Calibri"/>
              </a:rPr>
              <a:t>create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6265" y="5012512"/>
            <a:ext cx="8551545" cy="55499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708660" marR="701040">
              <a:lnSpc>
                <a:spcPts val="1980"/>
              </a:lnSpc>
              <a:spcBef>
                <a:spcPts val="85"/>
              </a:spcBef>
            </a:pP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complete, authentic 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readily 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available data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all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ongoing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completed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trials.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8411" y="5893308"/>
            <a:ext cx="8647430" cy="909955"/>
            <a:chOff x="248411" y="5893308"/>
            <a:chExt cx="8647430" cy="90995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411" y="6153910"/>
              <a:ext cx="8647176" cy="6492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6265" y="6177685"/>
              <a:ext cx="8551545" cy="554990"/>
            </a:xfrm>
            <a:custGeom>
              <a:avLst/>
              <a:gdLst/>
              <a:ahLst/>
              <a:cxnLst/>
              <a:rect l="l" t="t" r="r" b="b"/>
              <a:pathLst>
                <a:path w="8551545" h="554990">
                  <a:moveTo>
                    <a:pt x="8551418" y="0"/>
                  </a:moveTo>
                  <a:lnTo>
                    <a:pt x="0" y="0"/>
                  </a:lnTo>
                  <a:lnTo>
                    <a:pt x="0" y="554405"/>
                  </a:lnTo>
                  <a:lnTo>
                    <a:pt x="8551418" y="554405"/>
                  </a:lnTo>
                  <a:lnTo>
                    <a:pt x="85514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084" y="5893308"/>
              <a:ext cx="7918704" cy="77724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69365" y="5971438"/>
            <a:ext cx="723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increase</a:t>
            </a:r>
            <a:r>
              <a:rPr sz="1800" b="1" spc="-2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DD9C3"/>
                </a:solidFill>
                <a:latin typeface="Calibri"/>
                <a:cs typeface="Calibri"/>
              </a:rPr>
              <a:t>awareness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DD9C3"/>
                </a:solidFill>
                <a:latin typeface="Calibri"/>
                <a:cs typeface="Calibri"/>
              </a:rPr>
              <a:t>and</a:t>
            </a:r>
            <a:r>
              <a:rPr sz="1800" b="1" spc="-5" dirty="0">
                <a:solidFill>
                  <a:srgbClr val="DDD9C3"/>
                </a:solidFill>
                <a:latin typeface="Calibri"/>
                <a:cs typeface="Calibri"/>
              </a:rPr>
              <a:t> accountability</a:t>
            </a:r>
            <a:r>
              <a:rPr sz="1800" b="1" spc="-20" dirty="0">
                <a:solidFill>
                  <a:srgbClr val="DDD9C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participants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clinical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6265" y="6177684"/>
            <a:ext cx="8551545" cy="55499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85800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trials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public access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15226" y="152780"/>
            <a:ext cx="1679702" cy="12910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54" y="1503857"/>
            <a:ext cx="8512429" cy="51319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1" y="374904"/>
            <a:ext cx="6894576" cy="10104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1990" y="557606"/>
            <a:ext cx="6174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TRIALS REGISTRY</a:t>
            </a:r>
            <a:r>
              <a:rPr spc="10" dirty="0"/>
              <a:t> </a:t>
            </a:r>
            <a:r>
              <a:rPr spc="-5" dirty="0"/>
              <a:t>–</a:t>
            </a:r>
            <a:r>
              <a:rPr spc="10" dirty="0"/>
              <a:t> </a:t>
            </a:r>
            <a:r>
              <a:rPr spc="-5" dirty="0"/>
              <a:t>INDIA 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947672"/>
            <a:ext cx="1741932" cy="1088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807" y="2322703"/>
            <a:ext cx="11550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1.Introduction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7379" y="1947672"/>
            <a:ext cx="1741932" cy="10881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52548" y="2322703"/>
            <a:ext cx="832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2.Abstract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8747" y="1947672"/>
            <a:ext cx="1741931" cy="10881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31665" y="2113279"/>
            <a:ext cx="1282065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1270" algn="ctr">
              <a:lnSpc>
                <a:spcPts val="1639"/>
              </a:lnSpc>
              <a:spcBef>
                <a:spcPts val="285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3.Objectives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(including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udy  scheme)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0115" y="1947672"/>
            <a:ext cx="1737360" cy="10881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21807" y="2322703"/>
            <a:ext cx="11068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ackg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06056" y="1947672"/>
            <a:ext cx="1741931" cy="10881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14868" y="2322703"/>
            <a:ext cx="9258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ionale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35" y="3095244"/>
            <a:ext cx="1851660" cy="108813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7119" y="3470275"/>
            <a:ext cx="149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6.Eligibility</a:t>
            </a:r>
            <a:r>
              <a:rPr sz="1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criteria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7379" y="3090672"/>
            <a:ext cx="1764792" cy="109270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072132" y="3156330"/>
            <a:ext cx="1394460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indent="-1905" algn="ctr">
              <a:lnSpc>
                <a:spcPct val="91600"/>
              </a:lnSpc>
              <a:spcBef>
                <a:spcPts val="25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7.Study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design/methods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(including 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drug/device</a:t>
            </a:r>
            <a:r>
              <a:rPr sz="15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info)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98747" y="3095244"/>
            <a:ext cx="1741931" cy="108813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47490" y="3365449"/>
            <a:ext cx="1049655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2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8.Criteria</a:t>
            </a: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500">
              <a:latin typeface="Calibri"/>
              <a:cs typeface="Calibri"/>
            </a:endParaRPr>
          </a:p>
          <a:p>
            <a:pPr marL="71755">
              <a:lnSpc>
                <a:spcPts val="1720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Evaluations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00115" y="3095244"/>
            <a:ext cx="1737360" cy="108813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913246" y="3365449"/>
            <a:ext cx="924560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9.Study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0"/>
              </a:lnSpc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Treatments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74052" y="3090672"/>
            <a:ext cx="1837944" cy="10927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432929" y="3156330"/>
            <a:ext cx="1489710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25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10.Clinical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Assessment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15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Laboratory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Measurements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296" y="4242815"/>
            <a:ext cx="1805939" cy="108813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41503" y="4512945"/>
            <a:ext cx="1449705" cy="4635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61340" marR="5080" indent="-548640">
              <a:lnSpc>
                <a:spcPts val="1650"/>
              </a:lnSpc>
              <a:spcBef>
                <a:spcPts val="28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11.Evaluations</a:t>
            </a:r>
            <a:r>
              <a:rPr sz="15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97379" y="4242815"/>
            <a:ext cx="1769364" cy="108813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066035" y="4512945"/>
            <a:ext cx="1406525" cy="4635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4010" marR="5080" indent="-321945">
              <a:lnSpc>
                <a:spcPts val="1650"/>
              </a:lnSpc>
              <a:spcBef>
                <a:spcPts val="28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12.Adverse effect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66744" y="4242815"/>
            <a:ext cx="1851660" cy="108813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823461" y="4617846"/>
            <a:ext cx="14979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13.Documentation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58967" y="4242815"/>
            <a:ext cx="1869947" cy="108813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616066" y="4408423"/>
            <a:ext cx="1519555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639"/>
              </a:lnSpc>
              <a:spcBef>
                <a:spcPts val="28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14.Dis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inu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ion  and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Replacement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subjects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06056" y="4242815"/>
            <a:ext cx="1741931" cy="108813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713344" y="4512945"/>
            <a:ext cx="929640" cy="4635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8105" marR="5080" indent="-66040">
              <a:lnSpc>
                <a:spcPts val="1650"/>
              </a:lnSpc>
              <a:spcBef>
                <a:spcPts val="28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15.P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ol 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violations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1439" y="5381244"/>
            <a:ext cx="1778508" cy="109270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58267" y="5451449"/>
            <a:ext cx="1417955" cy="8820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16.Statistical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section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(including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analysis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monitoring)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42516" y="5390388"/>
            <a:ext cx="1892808" cy="108356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998979" y="5555996"/>
            <a:ext cx="1539875" cy="6718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1905" algn="ctr">
              <a:lnSpc>
                <a:spcPts val="1639"/>
              </a:lnSpc>
              <a:spcBef>
                <a:spcPts val="285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17.Administrative,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Ethical</a:t>
            </a:r>
            <a:r>
              <a:rPr sz="15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Regulatory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consideration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98747" y="5390388"/>
            <a:ext cx="1741931" cy="1083564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986529" y="5660542"/>
            <a:ext cx="1170305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1725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18.Subject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5"/>
              </a:lnSpc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confidentiality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00115" y="5390388"/>
            <a:ext cx="1737360" cy="108356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805042" y="5660542"/>
            <a:ext cx="1140460" cy="46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5"/>
              </a:lnSpc>
              <a:spcBef>
                <a:spcPts val="100"/>
              </a:spcBef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19.Reference/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5"/>
              </a:lnSpc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Appendices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06056" y="5390388"/>
            <a:ext cx="1741931" cy="1083564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600568" y="5765393"/>
            <a:ext cx="11563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20.Publi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8871" y="681227"/>
            <a:ext cx="6131052" cy="1005839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49858" y="863346"/>
            <a:ext cx="4472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CONTENTS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0" dirty="0"/>
              <a:t> PROTOCOL</a:t>
            </a:r>
            <a:r>
              <a:rPr spc="15" dirty="0"/>
              <a:t> </a:t>
            </a:r>
            <a:r>
              <a:rPr spc="-5" dirty="0"/>
              <a:t>:</a:t>
            </a:r>
          </a:p>
        </p:txBody>
      </p:sp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04483" y="69468"/>
            <a:ext cx="1832483" cy="18324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8415" y="2107692"/>
            <a:ext cx="5052060" cy="1133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4064" y="2293365"/>
            <a:ext cx="4213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PROTOCOL</a:t>
            </a:r>
            <a:r>
              <a:rPr sz="4800" spc="-50" dirty="0"/>
              <a:t> </a:t>
            </a:r>
            <a:r>
              <a:rPr sz="4800" dirty="0"/>
              <a:t>FORMAT</a:t>
            </a:r>
            <a:r>
              <a:rPr sz="4800" spc="-45" dirty="0"/>
              <a:t> </a:t>
            </a:r>
            <a:r>
              <a:rPr sz="4800" dirty="0"/>
              <a:t>: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944" y="1443863"/>
            <a:ext cx="2748661" cy="305409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031" y="278891"/>
            <a:ext cx="8479790" cy="6623684"/>
            <a:chOff x="256031" y="278891"/>
            <a:chExt cx="8479790" cy="66236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31" y="950975"/>
              <a:ext cx="8479536" cy="5907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675" y="1296288"/>
              <a:ext cx="7787944" cy="55416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7225" y="1251838"/>
              <a:ext cx="7877809" cy="5606415"/>
            </a:xfrm>
            <a:custGeom>
              <a:avLst/>
              <a:gdLst/>
              <a:ahLst/>
              <a:cxnLst/>
              <a:rect l="l" t="t" r="r" b="b"/>
              <a:pathLst>
                <a:path w="7877809" h="5606415">
                  <a:moveTo>
                    <a:pt x="967790" y="0"/>
                  </a:moveTo>
                  <a:lnTo>
                    <a:pt x="7877225" y="0"/>
                  </a:lnTo>
                  <a:lnTo>
                    <a:pt x="7877225" y="4663046"/>
                  </a:lnTo>
                  <a:lnTo>
                    <a:pt x="7875955" y="4712360"/>
                  </a:lnTo>
                  <a:lnTo>
                    <a:pt x="7872145" y="4761979"/>
                  </a:lnTo>
                  <a:lnTo>
                    <a:pt x="7857667" y="4857572"/>
                  </a:lnTo>
                  <a:lnTo>
                    <a:pt x="7833537" y="4950371"/>
                  </a:lnTo>
                  <a:lnTo>
                    <a:pt x="7801152" y="5039334"/>
                  </a:lnTo>
                  <a:lnTo>
                    <a:pt x="7760258" y="5124272"/>
                  </a:lnTo>
                  <a:lnTo>
                    <a:pt x="7711617" y="5204167"/>
                  </a:lnTo>
                  <a:lnTo>
                    <a:pt x="7655864" y="5278602"/>
                  </a:lnTo>
                  <a:lnTo>
                    <a:pt x="7593507" y="5347220"/>
                  </a:lnTo>
                  <a:lnTo>
                    <a:pt x="7524927" y="5409590"/>
                  </a:lnTo>
                  <a:lnTo>
                    <a:pt x="7450505" y="5465318"/>
                  </a:lnTo>
                  <a:lnTo>
                    <a:pt x="7370622" y="5514005"/>
                  </a:lnTo>
                  <a:lnTo>
                    <a:pt x="7285659" y="5554803"/>
                  </a:lnTo>
                  <a:lnTo>
                    <a:pt x="7196632" y="5587232"/>
                  </a:lnTo>
                  <a:lnTo>
                    <a:pt x="7123926" y="5606159"/>
                  </a:lnTo>
                </a:path>
                <a:path w="7877809" h="5606415">
                  <a:moveTo>
                    <a:pt x="0" y="5606159"/>
                  </a:moveTo>
                  <a:lnTo>
                    <a:pt x="0" y="967866"/>
                  </a:lnTo>
                  <a:lnTo>
                    <a:pt x="1231" y="918463"/>
                  </a:lnTo>
                  <a:lnTo>
                    <a:pt x="5016" y="868934"/>
                  </a:lnTo>
                  <a:lnTo>
                    <a:pt x="19494" y="773302"/>
                  </a:lnTo>
                  <a:lnTo>
                    <a:pt x="43624" y="680465"/>
                  </a:lnTo>
                  <a:lnTo>
                    <a:pt x="76060" y="591565"/>
                  </a:lnTo>
                  <a:lnTo>
                    <a:pt x="116852" y="506602"/>
                  </a:lnTo>
                  <a:lnTo>
                    <a:pt x="165544" y="426720"/>
                  </a:lnTo>
                  <a:lnTo>
                    <a:pt x="221272" y="352298"/>
                  </a:lnTo>
                  <a:lnTo>
                    <a:pt x="283641" y="283718"/>
                  </a:lnTo>
                  <a:lnTo>
                    <a:pt x="352259" y="221234"/>
                  </a:lnTo>
                  <a:lnTo>
                    <a:pt x="426694" y="165608"/>
                  </a:lnTo>
                  <a:lnTo>
                    <a:pt x="506603" y="116839"/>
                  </a:lnTo>
                  <a:lnTo>
                    <a:pt x="591527" y="76073"/>
                  </a:lnTo>
                  <a:lnTo>
                    <a:pt x="680491" y="43687"/>
                  </a:lnTo>
                  <a:lnTo>
                    <a:pt x="773226" y="19558"/>
                  </a:lnTo>
                  <a:lnTo>
                    <a:pt x="868857" y="5080"/>
                  </a:lnTo>
                  <a:lnTo>
                    <a:pt x="918514" y="1270"/>
                  </a:lnTo>
                  <a:lnTo>
                    <a:pt x="967790" y="0"/>
                  </a:lnTo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1579" y="278891"/>
              <a:ext cx="6716268" cy="10104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81910" y="460629"/>
            <a:ext cx="4984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INVESTIGATOR’S</a:t>
            </a:r>
            <a:r>
              <a:rPr spc="-20" dirty="0"/>
              <a:t> </a:t>
            </a:r>
            <a:r>
              <a:rPr spc="-5" dirty="0"/>
              <a:t>BROCHURE</a:t>
            </a:r>
            <a:r>
              <a:rPr spc="25" dirty="0"/>
              <a:t> </a:t>
            </a:r>
            <a:r>
              <a:rPr spc="-5" dirty="0"/>
              <a:t>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6700"/>
            <a:ext cx="9000490" cy="6162040"/>
            <a:chOff x="0" y="266700"/>
            <a:chExt cx="9000490" cy="6162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6700"/>
              <a:ext cx="4908804" cy="5998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60" y="462076"/>
              <a:ext cx="4371975" cy="5410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165" y="527608"/>
              <a:ext cx="4124325" cy="5267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864" y="6012179"/>
              <a:ext cx="2313432" cy="4160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01572" y="6057696"/>
            <a:ext cx="1911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gency FB"/>
                <a:cs typeface="Agency FB"/>
              </a:rPr>
              <a:t>ICH</a:t>
            </a:r>
            <a:r>
              <a:rPr sz="2000" b="1" spc="-40" dirty="0">
                <a:latin typeface="Agency FB"/>
                <a:cs typeface="Agency FB"/>
              </a:rPr>
              <a:t> </a:t>
            </a:r>
            <a:r>
              <a:rPr sz="2000" b="1" dirty="0">
                <a:latin typeface="Agency FB"/>
                <a:cs typeface="Agency FB"/>
              </a:rPr>
              <a:t>E6(R2)</a:t>
            </a:r>
            <a:r>
              <a:rPr sz="2000" b="1" spc="-20" dirty="0">
                <a:latin typeface="Agency FB"/>
                <a:cs typeface="Agency FB"/>
              </a:rPr>
              <a:t> </a:t>
            </a:r>
            <a:r>
              <a:rPr sz="2000" b="1" dirty="0">
                <a:latin typeface="Agency FB"/>
                <a:cs typeface="Agency FB"/>
              </a:rPr>
              <a:t>GUIDELINE</a:t>
            </a:r>
            <a:endParaRPr sz="2000">
              <a:latin typeface="Agency FB"/>
              <a:cs typeface="Agency FB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34455" y="5948171"/>
            <a:ext cx="1815083" cy="4206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45529" y="5993688"/>
            <a:ext cx="1395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gency FB"/>
                <a:cs typeface="Agency FB"/>
              </a:rPr>
              <a:t>ICMR</a:t>
            </a:r>
            <a:r>
              <a:rPr sz="2000" b="1" spc="-50" dirty="0">
                <a:latin typeface="Agency FB"/>
                <a:cs typeface="Agency FB"/>
              </a:rPr>
              <a:t> </a:t>
            </a:r>
            <a:r>
              <a:rPr sz="2000" b="1" dirty="0">
                <a:latin typeface="Agency FB"/>
                <a:cs typeface="Agency FB"/>
              </a:rPr>
              <a:t>GUIDELINE</a:t>
            </a:r>
            <a:endParaRPr sz="2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631" y="751331"/>
            <a:ext cx="4203700" cy="5008245"/>
            <a:chOff x="103631" y="751331"/>
            <a:chExt cx="4203700" cy="5008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" y="751331"/>
              <a:ext cx="4203192" cy="5007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970" y="1096898"/>
              <a:ext cx="3512159" cy="43172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4520" y="1052448"/>
              <a:ext cx="3601720" cy="4406900"/>
            </a:xfrm>
            <a:custGeom>
              <a:avLst/>
              <a:gdLst/>
              <a:ahLst/>
              <a:cxnLst/>
              <a:rect l="l" t="t" r="r" b="b"/>
              <a:pathLst>
                <a:path w="3601720" h="4406900">
                  <a:moveTo>
                    <a:pt x="628662" y="0"/>
                  </a:moveTo>
                  <a:lnTo>
                    <a:pt x="3601186" y="0"/>
                  </a:lnTo>
                  <a:lnTo>
                    <a:pt x="3601186" y="3777869"/>
                  </a:lnTo>
                  <a:lnTo>
                    <a:pt x="3597884" y="3841115"/>
                  </a:lnTo>
                  <a:lnTo>
                    <a:pt x="3588486" y="3903345"/>
                  </a:lnTo>
                  <a:lnTo>
                    <a:pt x="3573119" y="3963670"/>
                  </a:lnTo>
                  <a:lnTo>
                    <a:pt x="3551783" y="4021836"/>
                  </a:lnTo>
                  <a:lnTo>
                    <a:pt x="3525240" y="4076954"/>
                  </a:lnTo>
                  <a:lnTo>
                    <a:pt x="3493617" y="4128643"/>
                  </a:lnTo>
                  <a:lnTo>
                    <a:pt x="3457422" y="4177156"/>
                  </a:lnTo>
                  <a:lnTo>
                    <a:pt x="3416782" y="4222115"/>
                  </a:lnTo>
                  <a:lnTo>
                    <a:pt x="3371951" y="4262628"/>
                  </a:lnTo>
                  <a:lnTo>
                    <a:pt x="3323818" y="4298950"/>
                  </a:lnTo>
                  <a:lnTo>
                    <a:pt x="3271621" y="4330573"/>
                  </a:lnTo>
                  <a:lnTo>
                    <a:pt x="3216630" y="4356989"/>
                  </a:lnTo>
                  <a:lnTo>
                    <a:pt x="3158845" y="4378325"/>
                  </a:lnTo>
                  <a:lnTo>
                    <a:pt x="3098012" y="4393819"/>
                  </a:lnTo>
                  <a:lnTo>
                    <a:pt x="3035782" y="4403217"/>
                  </a:lnTo>
                  <a:lnTo>
                    <a:pt x="2972536" y="4406519"/>
                  </a:lnTo>
                  <a:lnTo>
                    <a:pt x="0" y="4406519"/>
                  </a:lnTo>
                  <a:lnTo>
                    <a:pt x="0" y="628650"/>
                  </a:lnTo>
                  <a:lnTo>
                    <a:pt x="3340" y="565403"/>
                  </a:lnTo>
                  <a:lnTo>
                    <a:pt x="12725" y="503174"/>
                  </a:lnTo>
                  <a:lnTo>
                    <a:pt x="28130" y="442849"/>
                  </a:lnTo>
                  <a:lnTo>
                    <a:pt x="49491" y="384683"/>
                  </a:lnTo>
                  <a:lnTo>
                    <a:pt x="75996" y="329564"/>
                  </a:lnTo>
                  <a:lnTo>
                    <a:pt x="107607" y="277875"/>
                  </a:lnTo>
                  <a:lnTo>
                    <a:pt x="143814" y="229362"/>
                  </a:lnTo>
                  <a:lnTo>
                    <a:pt x="184429" y="184403"/>
                  </a:lnTo>
                  <a:lnTo>
                    <a:pt x="229311" y="143763"/>
                  </a:lnTo>
                  <a:lnTo>
                    <a:pt x="277876" y="107568"/>
                  </a:lnTo>
                  <a:lnTo>
                    <a:pt x="329552" y="75946"/>
                  </a:lnTo>
                  <a:lnTo>
                    <a:pt x="384695" y="49529"/>
                  </a:lnTo>
                  <a:lnTo>
                    <a:pt x="442798" y="28193"/>
                  </a:lnTo>
                  <a:lnTo>
                    <a:pt x="503135" y="12700"/>
                  </a:lnTo>
                  <a:lnTo>
                    <a:pt x="565404" y="3301"/>
                  </a:lnTo>
                  <a:lnTo>
                    <a:pt x="628662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79976" y="1251203"/>
            <a:ext cx="4508500" cy="4348480"/>
            <a:chOff x="4379976" y="1251203"/>
            <a:chExt cx="4508500" cy="43484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9976" y="1251203"/>
              <a:ext cx="4507991" cy="43479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654" y="1596516"/>
              <a:ext cx="3817620" cy="3657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80204" y="1552066"/>
              <a:ext cx="3907154" cy="3746500"/>
            </a:xfrm>
            <a:custGeom>
              <a:avLst/>
              <a:gdLst/>
              <a:ahLst/>
              <a:cxnLst/>
              <a:rect l="l" t="t" r="r" b="b"/>
              <a:pathLst>
                <a:path w="3907154" h="3746500">
                  <a:moveTo>
                    <a:pt x="652907" y="0"/>
                  </a:moveTo>
                  <a:lnTo>
                    <a:pt x="3906901" y="0"/>
                  </a:lnTo>
                  <a:lnTo>
                    <a:pt x="3906901" y="3093593"/>
                  </a:lnTo>
                  <a:lnTo>
                    <a:pt x="3903599" y="3159252"/>
                  </a:lnTo>
                  <a:lnTo>
                    <a:pt x="3893693" y="3224403"/>
                  </a:lnTo>
                  <a:lnTo>
                    <a:pt x="3877564" y="3287141"/>
                  </a:lnTo>
                  <a:lnTo>
                    <a:pt x="3855466" y="3347085"/>
                  </a:lnTo>
                  <a:lnTo>
                    <a:pt x="3828161" y="3404108"/>
                  </a:lnTo>
                  <a:lnTo>
                    <a:pt x="3795268" y="3458337"/>
                  </a:lnTo>
                  <a:lnTo>
                    <a:pt x="3757422" y="3508629"/>
                  </a:lnTo>
                  <a:lnTo>
                    <a:pt x="3715257" y="3554984"/>
                  </a:lnTo>
                  <a:lnTo>
                    <a:pt x="3669029" y="3597021"/>
                  </a:lnTo>
                  <a:lnTo>
                    <a:pt x="3618738" y="3634994"/>
                  </a:lnTo>
                  <a:lnTo>
                    <a:pt x="3564509" y="3667760"/>
                  </a:lnTo>
                  <a:lnTo>
                    <a:pt x="3507486" y="3695065"/>
                  </a:lnTo>
                  <a:lnTo>
                    <a:pt x="3447415" y="3717163"/>
                  </a:lnTo>
                  <a:lnTo>
                    <a:pt x="3384296" y="3733419"/>
                  </a:lnTo>
                  <a:lnTo>
                    <a:pt x="3319653" y="3743198"/>
                  </a:lnTo>
                  <a:lnTo>
                    <a:pt x="3253994" y="3746500"/>
                  </a:lnTo>
                  <a:lnTo>
                    <a:pt x="0" y="3746500"/>
                  </a:lnTo>
                  <a:lnTo>
                    <a:pt x="0" y="652907"/>
                  </a:lnTo>
                  <a:lnTo>
                    <a:pt x="3429" y="587248"/>
                  </a:lnTo>
                  <a:lnTo>
                    <a:pt x="13208" y="522605"/>
                  </a:lnTo>
                  <a:lnTo>
                    <a:pt x="29337" y="459486"/>
                  </a:lnTo>
                  <a:lnTo>
                    <a:pt x="51562" y="399415"/>
                  </a:lnTo>
                  <a:lnTo>
                    <a:pt x="78740" y="342392"/>
                  </a:lnTo>
                  <a:lnTo>
                    <a:pt x="111633" y="288163"/>
                  </a:lnTo>
                  <a:lnTo>
                    <a:pt x="149479" y="237998"/>
                  </a:lnTo>
                  <a:lnTo>
                    <a:pt x="191643" y="191643"/>
                  </a:lnTo>
                  <a:lnTo>
                    <a:pt x="237998" y="149479"/>
                  </a:lnTo>
                  <a:lnTo>
                    <a:pt x="288163" y="111633"/>
                  </a:lnTo>
                  <a:lnTo>
                    <a:pt x="342392" y="78740"/>
                  </a:lnTo>
                  <a:lnTo>
                    <a:pt x="399415" y="51562"/>
                  </a:lnTo>
                  <a:lnTo>
                    <a:pt x="459486" y="29337"/>
                  </a:lnTo>
                  <a:lnTo>
                    <a:pt x="522605" y="13208"/>
                  </a:lnTo>
                  <a:lnTo>
                    <a:pt x="587375" y="3429"/>
                  </a:lnTo>
                  <a:lnTo>
                    <a:pt x="652907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988" y="5641847"/>
            <a:ext cx="2313432" cy="3931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49502" y="5688279"/>
            <a:ext cx="1713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gency FB"/>
                <a:cs typeface="Agency FB"/>
              </a:rPr>
              <a:t>ICH</a:t>
            </a:r>
            <a:r>
              <a:rPr sz="1800" b="1" spc="-50" dirty="0">
                <a:latin typeface="Agency FB"/>
                <a:cs typeface="Agency FB"/>
              </a:rPr>
              <a:t> </a:t>
            </a:r>
            <a:r>
              <a:rPr sz="1800" b="1" spc="-5" dirty="0">
                <a:latin typeface="Agency FB"/>
                <a:cs typeface="Agency FB"/>
              </a:rPr>
              <a:t>E6(R2)</a:t>
            </a:r>
            <a:r>
              <a:rPr sz="1800" b="1" spc="-25" dirty="0">
                <a:latin typeface="Agency FB"/>
                <a:cs typeface="Agency FB"/>
              </a:rPr>
              <a:t> </a:t>
            </a:r>
            <a:r>
              <a:rPr sz="1800" b="1" spc="-5" dirty="0">
                <a:latin typeface="Agency FB"/>
                <a:cs typeface="Agency FB"/>
              </a:rPr>
              <a:t>GUIDELINE</a:t>
            </a:r>
            <a:endParaRPr sz="1800">
              <a:latin typeface="Agency FB"/>
              <a:cs typeface="Agency FB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4455" y="5586984"/>
            <a:ext cx="1815083" cy="3931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20205" y="5634329"/>
            <a:ext cx="124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gency FB"/>
                <a:cs typeface="Agency FB"/>
              </a:rPr>
              <a:t>ICMR</a:t>
            </a:r>
            <a:r>
              <a:rPr sz="1800" b="1" spc="-80" dirty="0">
                <a:latin typeface="Agency FB"/>
                <a:cs typeface="Agency FB"/>
              </a:rPr>
              <a:t> </a:t>
            </a:r>
            <a:r>
              <a:rPr sz="1800" b="1" spc="-5" dirty="0">
                <a:latin typeface="Agency FB"/>
                <a:cs typeface="Agency FB"/>
              </a:rPr>
              <a:t>GUIDELINE</a:t>
            </a:r>
            <a:endParaRPr sz="18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02" y="1622425"/>
            <a:ext cx="8986774" cy="40806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" y="283463"/>
            <a:ext cx="5367528" cy="11887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1219" y="557606"/>
            <a:ext cx="37388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COMPARISION</a:t>
            </a:r>
            <a:r>
              <a:rPr spc="-45" dirty="0"/>
              <a:t> </a:t>
            </a:r>
            <a:r>
              <a:rPr spc="-10" dirty="0"/>
              <a:t>STUDY: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5523" y="34798"/>
            <a:ext cx="2137918" cy="15234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3864" y="1236091"/>
            <a:ext cx="4275709" cy="44834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756" y="164592"/>
            <a:ext cx="8321040" cy="9326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3266" y="307974"/>
            <a:ext cx="6003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INDIA</a:t>
            </a:r>
            <a:r>
              <a:rPr spc="-25" dirty="0"/>
              <a:t> </a:t>
            </a:r>
            <a:r>
              <a:rPr spc="-5" dirty="0"/>
              <a:t>: A</a:t>
            </a:r>
            <a:r>
              <a:rPr spc="-10" dirty="0"/>
              <a:t> HUB</a:t>
            </a:r>
            <a:r>
              <a:rPr spc="15" dirty="0"/>
              <a:t> </a:t>
            </a:r>
            <a:r>
              <a:rPr spc="-5" dirty="0"/>
              <a:t>FOR</a:t>
            </a:r>
            <a:r>
              <a:rPr spc="15" dirty="0"/>
              <a:t> </a:t>
            </a:r>
            <a:r>
              <a:rPr spc="-5" dirty="0"/>
              <a:t>CLINICAL</a:t>
            </a:r>
            <a:r>
              <a:rPr dirty="0"/>
              <a:t> </a:t>
            </a:r>
            <a:r>
              <a:rPr spc="-10" dirty="0"/>
              <a:t>TRIALS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710" y="1278483"/>
            <a:ext cx="4065270" cy="463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27025" algn="l"/>
              </a:tabLst>
            </a:pPr>
            <a:r>
              <a:rPr sz="2000" b="1" spc="-20" dirty="0">
                <a:latin typeface="Calibri"/>
                <a:cs typeface="Calibri"/>
              </a:rPr>
              <a:t>POPULATION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5" dirty="0">
                <a:latin typeface="Calibri"/>
                <a:cs typeface="Calibri"/>
              </a:rPr>
              <a:t> population of India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1,357,130,707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25" dirty="0">
                <a:latin typeface="Calibri"/>
                <a:cs typeface="Calibri"/>
              </a:rPr>
              <a:t>Monday, </a:t>
            </a:r>
            <a:r>
              <a:rPr sz="2000" spc="-10" dirty="0">
                <a:latin typeface="Calibri"/>
                <a:cs typeface="Calibri"/>
              </a:rPr>
              <a:t>September </a:t>
            </a:r>
            <a:r>
              <a:rPr sz="2000" dirty="0">
                <a:latin typeface="Calibri"/>
                <a:cs typeface="Calibri"/>
              </a:rPr>
              <a:t>17, 2018, </a:t>
            </a:r>
            <a:r>
              <a:rPr sz="2000" spc="-5" dirty="0">
                <a:latin typeface="Calibri"/>
                <a:cs typeface="Calibri"/>
              </a:rPr>
              <a:t>based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latest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United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Nations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estimates.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2450">
              <a:latin typeface="Calibri"/>
              <a:cs typeface="Calibri"/>
            </a:endParaRPr>
          </a:p>
          <a:p>
            <a:pPr marL="280670" indent="-268605">
              <a:lnSpc>
                <a:spcPct val="100000"/>
              </a:lnSpc>
              <a:buFont typeface="Wingdings"/>
              <a:buChar char=""/>
              <a:tabLst>
                <a:tab pos="281305" algn="l"/>
              </a:tabLst>
            </a:pPr>
            <a:r>
              <a:rPr sz="2000" b="1" spc="-10" dirty="0">
                <a:latin typeface="Arial"/>
                <a:cs typeface="Arial"/>
              </a:rPr>
              <a:t>Huge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patient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load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26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Font typeface="Wingdings"/>
              <a:buChar char=""/>
              <a:tabLst>
                <a:tab pos="350520" algn="l"/>
                <a:tab pos="351155" algn="l"/>
              </a:tabLst>
            </a:pPr>
            <a:r>
              <a:rPr sz="2000" b="1" spc="-5" dirty="0">
                <a:latin typeface="Arial"/>
                <a:cs typeface="Arial"/>
              </a:rPr>
              <a:t>Wide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variety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diseases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26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buFont typeface="Wingdings"/>
              <a:buChar char=""/>
              <a:tabLst>
                <a:tab pos="281305" algn="l"/>
              </a:tabLst>
            </a:pPr>
            <a:r>
              <a:rPr sz="2000" b="1" spc="-10" dirty="0">
                <a:latin typeface="Arial"/>
                <a:cs typeface="Arial"/>
              </a:rPr>
              <a:t>Low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operational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cost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265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60680" algn="l"/>
              </a:tabLst>
            </a:pPr>
            <a:r>
              <a:rPr sz="2200" b="1" spc="-5" dirty="0">
                <a:latin typeface="Calibri"/>
                <a:cs typeface="Calibri"/>
              </a:rPr>
              <a:t>Sufficient</a:t>
            </a:r>
            <a:r>
              <a:rPr sz="2200" b="1" spc="-15" dirty="0">
                <a:latin typeface="Calibri"/>
                <a:cs typeface="Calibri"/>
              </a:rPr>
              <a:t> infrastructure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187452"/>
            <a:ext cx="3685032" cy="1188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7465" y="460629"/>
            <a:ext cx="239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REFERENCES</a:t>
            </a:r>
            <a:r>
              <a:rPr spc="-70" dirty="0"/>
              <a:t> </a:t>
            </a:r>
            <a:r>
              <a:rPr spc="-5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905" y="1767332"/>
            <a:ext cx="8354059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205740" indent="-2895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1800" dirty="0">
                <a:latin typeface="Calibri"/>
                <a:cs typeface="Calibri"/>
              </a:rPr>
              <a:t>ICH </a:t>
            </a:r>
            <a:r>
              <a:rPr sz="1800" spc="-5" dirty="0">
                <a:latin typeface="Calibri"/>
                <a:cs typeface="Calibri"/>
              </a:rPr>
              <a:t>GUIDELINES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E6(R2)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;Good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Clinical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Practice: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Integrated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addendum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E6(R1)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clinical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protocol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protocol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amendment(s)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U.S.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Department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Human Services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,Food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Drug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Administration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,Center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Drug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Evaluation</a:t>
            </a:r>
            <a:r>
              <a:rPr sz="1800" spc="-5" dirty="0">
                <a:latin typeface="Calibri"/>
                <a:cs typeface="Calibri"/>
              </a:rPr>
              <a:t> and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 (CDER),Center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Biologics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Evaluation</a:t>
            </a:r>
            <a:r>
              <a:rPr sz="1800" spc="-5" dirty="0">
                <a:latin typeface="Calibri"/>
                <a:cs typeface="Calibri"/>
              </a:rPr>
              <a:t> and </a:t>
            </a:r>
            <a:r>
              <a:rPr sz="1800" spc="-10" dirty="0">
                <a:latin typeface="Calibri"/>
                <a:cs typeface="Calibri"/>
              </a:rPr>
              <a:t>Research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(CBER)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40360" marR="17780" indent="-289560">
              <a:lnSpc>
                <a:spcPct val="100000"/>
              </a:lnSpc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1800" spc="-5" dirty="0">
                <a:latin typeface="Calibri"/>
                <a:cs typeface="Calibri"/>
              </a:rPr>
              <a:t>D&amp;C </a:t>
            </a:r>
            <a:r>
              <a:rPr sz="1800" spc="-25" dirty="0">
                <a:latin typeface="Calibri"/>
                <a:cs typeface="Calibri"/>
              </a:rPr>
              <a:t>ACT;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SCHEDULE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Y;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Requirements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guidelines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permission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import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 or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manufacture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drugs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undertake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clinical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May</a:t>
            </a:r>
            <a:r>
              <a:rPr sz="1800" dirty="0">
                <a:latin typeface="Calibri"/>
                <a:cs typeface="Calibri"/>
              </a:rPr>
              <a:t> 28,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40360" marR="19050" indent="-289560" algn="just">
              <a:lnSpc>
                <a:spcPct val="100000"/>
              </a:lnSpc>
              <a:buFont typeface="Arial"/>
              <a:buChar char="•"/>
              <a:tabLst>
                <a:tab pos="340360" algn="l"/>
              </a:tabLst>
            </a:pPr>
            <a:r>
              <a:rPr sz="1800" spc="-25" dirty="0">
                <a:latin typeface="Calibri"/>
                <a:cs typeface="Calibri"/>
              </a:rPr>
              <a:t>NATIONAL </a:t>
            </a:r>
            <a:r>
              <a:rPr sz="1800" spc="-5" dirty="0">
                <a:latin typeface="Calibri"/>
                <a:cs typeface="Calibri"/>
              </a:rPr>
              <a:t>ETHICAL GUIDELINES </a:t>
            </a: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BIOMEDICAL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30" dirty="0">
                <a:latin typeface="Calibri"/>
                <a:cs typeface="Calibri"/>
              </a:rPr>
              <a:t>HEALTH </a:t>
            </a:r>
            <a:r>
              <a:rPr sz="1800" spc="-10" dirty="0">
                <a:latin typeface="Calibri"/>
                <a:cs typeface="Calibri"/>
              </a:rPr>
              <a:t>RESEARCH </a:t>
            </a:r>
            <a:r>
              <a:rPr sz="1800" spc="-25" dirty="0">
                <a:latin typeface="Calibri"/>
                <a:cs typeface="Calibri"/>
              </a:rPr>
              <a:t>INVOLVING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HUMAN </a:t>
            </a:r>
            <a:r>
              <a:rPr sz="1800" spc="-30" dirty="0">
                <a:latin typeface="Calibri"/>
                <a:cs typeface="Calibri"/>
              </a:rPr>
              <a:t>PARTICIPANTS, </a:t>
            </a:r>
            <a:r>
              <a:rPr sz="1800" spc="-5" dirty="0">
                <a:latin typeface="Calibri"/>
                <a:cs typeface="Calibri"/>
              </a:rPr>
              <a:t>Published </a:t>
            </a:r>
            <a:r>
              <a:rPr sz="1800" spc="-10" dirty="0">
                <a:latin typeface="Calibri"/>
                <a:cs typeface="Calibri"/>
              </a:rPr>
              <a:t>by-Director-General </a:t>
            </a:r>
            <a:r>
              <a:rPr sz="1800" dirty="0">
                <a:latin typeface="Calibri"/>
                <a:cs typeface="Calibri"/>
              </a:rPr>
              <a:t>; INDIAN </a:t>
            </a:r>
            <a:r>
              <a:rPr sz="1800" spc="-5" dirty="0">
                <a:latin typeface="Calibri"/>
                <a:cs typeface="Calibri"/>
              </a:rPr>
              <a:t>COUNCIL OF MEDICAL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40360" marR="605790" indent="-289560">
              <a:lnSpc>
                <a:spcPct val="100000"/>
              </a:lnSpc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sz="1800" spc="-20" dirty="0">
                <a:latin typeface="Calibri"/>
                <a:cs typeface="Calibri"/>
              </a:rPr>
              <a:t>UNDERSTANDING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CLINICAL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TRIALS</a:t>
            </a:r>
            <a:r>
              <a:rPr sz="1800" dirty="0">
                <a:latin typeface="Calibri"/>
                <a:cs typeface="Calibri"/>
              </a:rPr>
              <a:t> 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ICT </a:t>
            </a:r>
            <a:r>
              <a:rPr sz="1800" spc="-10" dirty="0">
                <a:latin typeface="Calibri"/>
                <a:cs typeface="Calibri"/>
              </a:rPr>
              <a:t>Booklet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baseline="25462" dirty="0">
                <a:latin typeface="Calibri"/>
                <a:cs typeface="Calibri"/>
              </a:rPr>
              <a:t>ST</a:t>
            </a:r>
            <a:r>
              <a:rPr sz="1800" spc="232" baseline="25462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Edition,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Clinical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Collaboration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0797" y="0"/>
            <a:ext cx="1743201" cy="174929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10" y="1110234"/>
            <a:ext cx="7861300" cy="567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401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INJURY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DEATH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CLINICAL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COMPENSATION: </a:t>
            </a:r>
            <a:r>
              <a:rPr sz="1800" spc="-5" dirty="0">
                <a:latin typeface="Calibri"/>
                <a:cs typeface="Calibri"/>
              </a:rPr>
              <a:t>RULE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122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DAB,Ravindra.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Ghooi</a:t>
            </a:r>
            <a:r>
              <a:rPr sz="1800" dirty="0">
                <a:latin typeface="Calibri"/>
                <a:cs typeface="Calibri"/>
              </a:rPr>
              <a:t> 013 </a:t>
            </a:r>
            <a:r>
              <a:rPr sz="1800" spc="-5" dirty="0">
                <a:latin typeface="Calibri"/>
                <a:cs typeface="Calibri"/>
              </a:rPr>
              <a:t>Oct-Dec;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4(4):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199–203.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30" dirty="0">
                <a:latin typeface="Calibri"/>
                <a:cs typeface="Calibri"/>
              </a:rPr>
              <a:t>REGULATORY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ETHICS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CLINICAL TRIALS</a:t>
            </a:r>
            <a:r>
              <a:rPr sz="1800" dirty="0">
                <a:latin typeface="Calibri"/>
                <a:cs typeface="Calibri"/>
              </a:rPr>
              <a:t> IN</a:t>
            </a:r>
            <a:r>
              <a:rPr sz="1800" spc="-5" dirty="0">
                <a:latin typeface="Calibri"/>
                <a:cs typeface="Calibri"/>
              </a:rPr>
              <a:t> INDIA(CDSCO)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EVANGELINE,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NVN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Mounica,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 </a:t>
            </a:r>
            <a:r>
              <a:rPr sz="1800" spc="-5" dirty="0">
                <a:latin typeface="Calibri"/>
                <a:cs typeface="Calibri"/>
              </a:rPr>
              <a:t>Sharmila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Reddy,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MV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Ngabhushanam,</a:t>
            </a:r>
            <a:r>
              <a:rPr sz="1800" dirty="0">
                <a:latin typeface="Calibri"/>
                <a:cs typeface="Calibri"/>
              </a:rPr>
              <a:t> 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Nagarjuna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Reddy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Brahmaiah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Bonthagarala,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The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Pharma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Innovation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Journal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2017;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6(4):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165-169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marR="247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PROSPECTIVE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RANDOMISED,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MULTICENTRE,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PHASE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ASSESS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DIFFERENT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DURATIONS</a:t>
            </a:r>
            <a:r>
              <a:rPr sz="1800" spc="-5" dirty="0">
                <a:latin typeface="Calibri"/>
                <a:cs typeface="Calibri"/>
              </a:rPr>
              <a:t> OF </a:t>
            </a:r>
            <a:r>
              <a:rPr sz="1800" spc="-15" dirty="0">
                <a:latin typeface="Calibri"/>
                <a:cs typeface="Calibri"/>
              </a:rPr>
              <a:t>ANASTROZOLE </a:t>
            </a:r>
            <a:r>
              <a:rPr sz="1800" spc="-10" dirty="0">
                <a:latin typeface="Calibri"/>
                <a:cs typeface="Calibri"/>
              </a:rPr>
              <a:t>THERAPY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 2 </a:t>
            </a:r>
            <a:r>
              <a:rPr sz="1800" spc="-3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3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YEARS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TAMOXIFEN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ADJUVANT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THERAPY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20" dirty="0">
                <a:latin typeface="Calibri"/>
                <a:cs typeface="Calibri"/>
              </a:rPr>
              <a:t>POSTMENOPAUSAL</a:t>
            </a:r>
            <a:r>
              <a:rPr sz="1800" spc="-10" dirty="0">
                <a:latin typeface="Calibri"/>
                <a:cs typeface="Calibri"/>
              </a:rPr>
              <a:t> WOMEN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BREAST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CANCER,</a:t>
            </a:r>
            <a:r>
              <a:rPr sz="1800" i="1" spc="-10" dirty="0">
                <a:latin typeface="Calibri"/>
                <a:cs typeface="Calibri"/>
              </a:rPr>
              <a:t>Protocol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templet,2016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marR="20764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REGULATIONS </a:t>
            </a:r>
            <a:r>
              <a:rPr sz="1800" spc="-5" dirty="0">
                <a:latin typeface="Calibri"/>
                <a:cs typeface="Calibri"/>
              </a:rPr>
              <a:t>GOVERNING CLINICAL TRIALS </a:t>
            </a:r>
            <a:r>
              <a:rPr sz="1800" dirty="0">
                <a:latin typeface="Calibri"/>
                <a:cs typeface="Calibri"/>
              </a:rPr>
              <a:t>IN INDIA, </a:t>
            </a:r>
            <a:r>
              <a:rPr sz="1800" spc="-10" dirty="0">
                <a:latin typeface="Calibri"/>
                <a:cs typeface="Calibri"/>
              </a:rPr>
              <a:t>EUROPE </a:t>
            </a:r>
            <a:r>
              <a:rPr sz="1800" dirty="0">
                <a:latin typeface="Calibri"/>
                <a:cs typeface="Calibri"/>
              </a:rPr>
              <a:t>AND USA- 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COMPARATIVE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Agarwal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Pooja*,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Priyanka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International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Journal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of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Drug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Regulatory Affairs;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2017, </a:t>
            </a:r>
            <a:r>
              <a:rPr sz="1800" i="1" spc="-5" dirty="0">
                <a:latin typeface="Calibri"/>
                <a:cs typeface="Calibri"/>
              </a:rPr>
              <a:t>5(1),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30-39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marR="7874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35" dirty="0">
                <a:latin typeface="Calibri"/>
                <a:cs typeface="Calibri"/>
              </a:rPr>
              <a:t>COMPARATIVE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REGULATORY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GUIDELINES</a:t>
            </a:r>
            <a:r>
              <a:rPr sz="1800" spc="-10" dirty="0">
                <a:latin typeface="Calibri"/>
                <a:cs typeface="Calibri"/>
              </a:rPr>
              <a:t> FOR</a:t>
            </a:r>
            <a:r>
              <a:rPr sz="1800" spc="-5" dirty="0">
                <a:latin typeface="Calibri"/>
                <a:cs typeface="Calibri"/>
              </a:rPr>
              <a:t> CLINICAL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TRIALS</a:t>
            </a:r>
            <a:r>
              <a:rPr sz="1800" dirty="0">
                <a:latin typeface="Calibri"/>
                <a:cs typeface="Calibri"/>
              </a:rPr>
              <a:t> IN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STATES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Vijay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Kumar,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Shruti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Chopra,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March,</a:t>
            </a:r>
            <a:r>
              <a:rPr sz="1800" i="1" dirty="0">
                <a:latin typeface="Calibri"/>
                <a:cs typeface="Calibri"/>
              </a:rPr>
              <a:t> 2016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" y="0"/>
            <a:ext cx="3689604" cy="11750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2925" y="258572"/>
            <a:ext cx="239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REFERENCES</a:t>
            </a:r>
            <a:r>
              <a:rPr spc="-70" dirty="0"/>
              <a:t> </a:t>
            </a:r>
            <a:r>
              <a:rPr spc="-5" dirty="0"/>
              <a:t>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557" y="1086738"/>
            <a:ext cx="5895975" cy="2800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45792" y="3983735"/>
            <a:ext cx="4852670" cy="1111250"/>
            <a:chOff x="2145792" y="3983735"/>
            <a:chExt cx="4852670" cy="11112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5792" y="3983735"/>
              <a:ext cx="4852415" cy="1110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2484" y="4431791"/>
              <a:ext cx="3665854" cy="4486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02484" y="4431791"/>
              <a:ext cx="3665854" cy="448945"/>
            </a:xfrm>
            <a:custGeom>
              <a:avLst/>
              <a:gdLst/>
              <a:ahLst/>
              <a:cxnLst/>
              <a:rect l="l" t="t" r="r" b="b"/>
              <a:pathLst>
                <a:path w="3665854" h="448945">
                  <a:moveTo>
                    <a:pt x="1047750" y="90296"/>
                  </a:moveTo>
                  <a:lnTo>
                    <a:pt x="986536" y="274573"/>
                  </a:lnTo>
                  <a:lnTo>
                    <a:pt x="1109471" y="274573"/>
                  </a:lnTo>
                  <a:lnTo>
                    <a:pt x="1048131" y="90296"/>
                  </a:lnTo>
                  <a:lnTo>
                    <a:pt x="1047750" y="90296"/>
                  </a:lnTo>
                  <a:close/>
                </a:path>
                <a:path w="3665854" h="448945">
                  <a:moveTo>
                    <a:pt x="2996692" y="72262"/>
                  </a:moveTo>
                  <a:lnTo>
                    <a:pt x="2953990" y="79120"/>
                  </a:lnTo>
                  <a:lnTo>
                    <a:pt x="2914477" y="107404"/>
                  </a:lnTo>
                  <a:lnTo>
                    <a:pt x="2891603" y="151651"/>
                  </a:lnTo>
                  <a:lnTo>
                    <a:pt x="2884185" y="192928"/>
                  </a:lnTo>
                  <a:lnTo>
                    <a:pt x="2882773" y="222630"/>
                  </a:lnTo>
                  <a:lnTo>
                    <a:pt x="2883106" y="239914"/>
                  </a:lnTo>
                  <a:lnTo>
                    <a:pt x="2888107" y="286384"/>
                  </a:lnTo>
                  <a:lnTo>
                    <a:pt x="2900358" y="324246"/>
                  </a:lnTo>
                  <a:lnTo>
                    <a:pt x="2930235" y="359596"/>
                  </a:lnTo>
                  <a:lnTo>
                    <a:pt x="2978757" y="375382"/>
                  </a:lnTo>
                  <a:lnTo>
                    <a:pt x="2994279" y="376046"/>
                  </a:lnTo>
                  <a:lnTo>
                    <a:pt x="3009878" y="375286"/>
                  </a:lnTo>
                  <a:lnTo>
                    <a:pt x="3048508" y="363981"/>
                  </a:lnTo>
                  <a:lnTo>
                    <a:pt x="3083687" y="331088"/>
                  </a:lnTo>
                  <a:lnTo>
                    <a:pt x="3099367" y="296084"/>
                  </a:lnTo>
                  <a:lnTo>
                    <a:pt x="3106785" y="254222"/>
                  </a:lnTo>
                  <a:lnTo>
                    <a:pt x="3108198" y="224027"/>
                  </a:lnTo>
                  <a:lnTo>
                    <a:pt x="3107864" y="207285"/>
                  </a:lnTo>
                  <a:lnTo>
                    <a:pt x="3102864" y="161797"/>
                  </a:lnTo>
                  <a:lnTo>
                    <a:pt x="3090505" y="124418"/>
                  </a:lnTo>
                  <a:lnTo>
                    <a:pt x="3060430" y="89183"/>
                  </a:lnTo>
                  <a:lnTo>
                    <a:pt x="3012049" y="72951"/>
                  </a:lnTo>
                  <a:lnTo>
                    <a:pt x="2996692" y="72262"/>
                  </a:lnTo>
                  <a:close/>
                </a:path>
                <a:path w="3665854" h="448945">
                  <a:moveTo>
                    <a:pt x="13081" y="7619"/>
                  </a:moveTo>
                  <a:lnTo>
                    <a:pt x="318516" y="7619"/>
                  </a:lnTo>
                  <a:lnTo>
                    <a:pt x="320548" y="7619"/>
                  </a:lnTo>
                  <a:lnTo>
                    <a:pt x="322326" y="8254"/>
                  </a:lnTo>
                  <a:lnTo>
                    <a:pt x="323977" y="9524"/>
                  </a:lnTo>
                  <a:lnTo>
                    <a:pt x="325628" y="10667"/>
                  </a:lnTo>
                  <a:lnTo>
                    <a:pt x="327025" y="12699"/>
                  </a:lnTo>
                  <a:lnTo>
                    <a:pt x="328168" y="15493"/>
                  </a:lnTo>
                  <a:lnTo>
                    <a:pt x="329311" y="18287"/>
                  </a:lnTo>
                  <a:lnTo>
                    <a:pt x="330200" y="22097"/>
                  </a:lnTo>
                  <a:lnTo>
                    <a:pt x="330708" y="26669"/>
                  </a:lnTo>
                  <a:lnTo>
                    <a:pt x="331216" y="31368"/>
                  </a:lnTo>
                  <a:lnTo>
                    <a:pt x="331597" y="37083"/>
                  </a:lnTo>
                  <a:lnTo>
                    <a:pt x="331597" y="43814"/>
                  </a:lnTo>
                  <a:lnTo>
                    <a:pt x="331597" y="50291"/>
                  </a:lnTo>
                  <a:lnTo>
                    <a:pt x="331216" y="55752"/>
                  </a:lnTo>
                  <a:lnTo>
                    <a:pt x="330708" y="60324"/>
                  </a:lnTo>
                  <a:lnTo>
                    <a:pt x="330200" y="65023"/>
                  </a:lnTo>
                  <a:lnTo>
                    <a:pt x="329311" y="68706"/>
                  </a:lnTo>
                  <a:lnTo>
                    <a:pt x="328168" y="71373"/>
                  </a:lnTo>
                  <a:lnTo>
                    <a:pt x="327025" y="74167"/>
                  </a:lnTo>
                  <a:lnTo>
                    <a:pt x="325628" y="76326"/>
                  </a:lnTo>
                  <a:lnTo>
                    <a:pt x="323977" y="77596"/>
                  </a:lnTo>
                  <a:lnTo>
                    <a:pt x="322326" y="78993"/>
                  </a:lnTo>
                  <a:lnTo>
                    <a:pt x="320548" y="79628"/>
                  </a:lnTo>
                  <a:lnTo>
                    <a:pt x="318516" y="79628"/>
                  </a:lnTo>
                  <a:lnTo>
                    <a:pt x="209931" y="79628"/>
                  </a:lnTo>
                  <a:lnTo>
                    <a:pt x="209931" y="428878"/>
                  </a:lnTo>
                  <a:lnTo>
                    <a:pt x="209931" y="431164"/>
                  </a:lnTo>
                  <a:lnTo>
                    <a:pt x="209296" y="433196"/>
                  </a:lnTo>
                  <a:lnTo>
                    <a:pt x="207772" y="434974"/>
                  </a:lnTo>
                  <a:lnTo>
                    <a:pt x="206375" y="436752"/>
                  </a:lnTo>
                  <a:lnTo>
                    <a:pt x="203962" y="438149"/>
                  </a:lnTo>
                  <a:lnTo>
                    <a:pt x="200660" y="439292"/>
                  </a:lnTo>
                  <a:lnTo>
                    <a:pt x="197231" y="440435"/>
                  </a:lnTo>
                  <a:lnTo>
                    <a:pt x="192786" y="441324"/>
                  </a:lnTo>
                  <a:lnTo>
                    <a:pt x="187071" y="441959"/>
                  </a:lnTo>
                  <a:lnTo>
                    <a:pt x="181356" y="442594"/>
                  </a:lnTo>
                  <a:lnTo>
                    <a:pt x="174244" y="442975"/>
                  </a:lnTo>
                  <a:lnTo>
                    <a:pt x="165735" y="442975"/>
                  </a:lnTo>
                  <a:lnTo>
                    <a:pt x="157353" y="442975"/>
                  </a:lnTo>
                  <a:lnTo>
                    <a:pt x="150241" y="442594"/>
                  </a:lnTo>
                  <a:lnTo>
                    <a:pt x="144526" y="441959"/>
                  </a:lnTo>
                  <a:lnTo>
                    <a:pt x="138811" y="441324"/>
                  </a:lnTo>
                  <a:lnTo>
                    <a:pt x="121539" y="431164"/>
                  </a:lnTo>
                  <a:lnTo>
                    <a:pt x="121539" y="428878"/>
                  </a:lnTo>
                  <a:lnTo>
                    <a:pt x="121539" y="79628"/>
                  </a:lnTo>
                  <a:lnTo>
                    <a:pt x="13081" y="79628"/>
                  </a:lnTo>
                  <a:lnTo>
                    <a:pt x="10795" y="79628"/>
                  </a:lnTo>
                  <a:lnTo>
                    <a:pt x="8890" y="78993"/>
                  </a:lnTo>
                  <a:lnTo>
                    <a:pt x="7366" y="77596"/>
                  </a:lnTo>
                  <a:lnTo>
                    <a:pt x="5842" y="76326"/>
                  </a:lnTo>
                  <a:lnTo>
                    <a:pt x="4445" y="74167"/>
                  </a:lnTo>
                  <a:lnTo>
                    <a:pt x="3429" y="71373"/>
                  </a:lnTo>
                  <a:lnTo>
                    <a:pt x="2286" y="68706"/>
                  </a:lnTo>
                  <a:lnTo>
                    <a:pt x="1397" y="65023"/>
                  </a:lnTo>
                  <a:lnTo>
                    <a:pt x="889" y="60324"/>
                  </a:lnTo>
                  <a:lnTo>
                    <a:pt x="254" y="55752"/>
                  </a:lnTo>
                  <a:lnTo>
                    <a:pt x="0" y="50291"/>
                  </a:lnTo>
                  <a:lnTo>
                    <a:pt x="0" y="43814"/>
                  </a:lnTo>
                  <a:lnTo>
                    <a:pt x="0" y="37083"/>
                  </a:lnTo>
                  <a:lnTo>
                    <a:pt x="254" y="31368"/>
                  </a:lnTo>
                  <a:lnTo>
                    <a:pt x="889" y="26669"/>
                  </a:lnTo>
                  <a:lnTo>
                    <a:pt x="1397" y="22097"/>
                  </a:lnTo>
                  <a:lnTo>
                    <a:pt x="2286" y="18287"/>
                  </a:lnTo>
                  <a:lnTo>
                    <a:pt x="3429" y="15493"/>
                  </a:lnTo>
                  <a:lnTo>
                    <a:pt x="4445" y="12699"/>
                  </a:lnTo>
                  <a:lnTo>
                    <a:pt x="5842" y="10667"/>
                  </a:lnTo>
                  <a:lnTo>
                    <a:pt x="7366" y="9524"/>
                  </a:lnTo>
                  <a:lnTo>
                    <a:pt x="8890" y="8254"/>
                  </a:lnTo>
                  <a:lnTo>
                    <a:pt x="10795" y="7619"/>
                  </a:lnTo>
                  <a:lnTo>
                    <a:pt x="13081" y="7619"/>
                  </a:lnTo>
                  <a:close/>
                </a:path>
                <a:path w="3665854" h="448945">
                  <a:moveTo>
                    <a:pt x="1664970" y="6349"/>
                  </a:moveTo>
                  <a:lnTo>
                    <a:pt x="1672590" y="6349"/>
                  </a:lnTo>
                  <a:lnTo>
                    <a:pt x="1678940" y="6603"/>
                  </a:lnTo>
                  <a:lnTo>
                    <a:pt x="1684146" y="7111"/>
                  </a:lnTo>
                  <a:lnTo>
                    <a:pt x="1689227" y="7746"/>
                  </a:lnTo>
                  <a:lnTo>
                    <a:pt x="1693164" y="8635"/>
                  </a:lnTo>
                  <a:lnTo>
                    <a:pt x="1695958" y="10032"/>
                  </a:lnTo>
                  <a:lnTo>
                    <a:pt x="1698752" y="11302"/>
                  </a:lnTo>
                  <a:lnTo>
                    <a:pt x="1700783" y="12826"/>
                  </a:lnTo>
                  <a:lnTo>
                    <a:pt x="1701800" y="14731"/>
                  </a:lnTo>
                  <a:lnTo>
                    <a:pt x="1702943" y="16509"/>
                  </a:lnTo>
                  <a:lnTo>
                    <a:pt x="1703578" y="18414"/>
                  </a:lnTo>
                  <a:lnTo>
                    <a:pt x="1703578" y="20700"/>
                  </a:lnTo>
                  <a:lnTo>
                    <a:pt x="1703578" y="410209"/>
                  </a:lnTo>
                  <a:lnTo>
                    <a:pt x="1703578" y="415289"/>
                  </a:lnTo>
                  <a:lnTo>
                    <a:pt x="1702689" y="419861"/>
                  </a:lnTo>
                  <a:lnTo>
                    <a:pt x="1700911" y="423925"/>
                  </a:lnTo>
                  <a:lnTo>
                    <a:pt x="1699133" y="427862"/>
                  </a:lnTo>
                  <a:lnTo>
                    <a:pt x="1696720" y="431291"/>
                  </a:lnTo>
                  <a:lnTo>
                    <a:pt x="1693671" y="433958"/>
                  </a:lnTo>
                  <a:lnTo>
                    <a:pt x="1690624" y="436625"/>
                  </a:lnTo>
                  <a:lnTo>
                    <a:pt x="1687068" y="438530"/>
                  </a:lnTo>
                  <a:lnTo>
                    <a:pt x="1683004" y="439800"/>
                  </a:lnTo>
                  <a:lnTo>
                    <a:pt x="1678813" y="441070"/>
                  </a:lnTo>
                  <a:lnTo>
                    <a:pt x="1674621" y="441578"/>
                  </a:lnTo>
                  <a:lnTo>
                    <a:pt x="1670431" y="441578"/>
                  </a:lnTo>
                  <a:lnTo>
                    <a:pt x="1632839" y="441578"/>
                  </a:lnTo>
                  <a:lnTo>
                    <a:pt x="1625092" y="441578"/>
                  </a:lnTo>
                  <a:lnTo>
                    <a:pt x="1618361" y="440816"/>
                  </a:lnTo>
                  <a:lnTo>
                    <a:pt x="1582928" y="414019"/>
                  </a:lnTo>
                  <a:lnTo>
                    <a:pt x="1567942" y="386714"/>
                  </a:lnTo>
                  <a:lnTo>
                    <a:pt x="1460119" y="184149"/>
                  </a:lnTo>
                  <a:lnTo>
                    <a:pt x="1440942" y="145160"/>
                  </a:lnTo>
                  <a:lnTo>
                    <a:pt x="1423543" y="104393"/>
                  </a:lnTo>
                  <a:lnTo>
                    <a:pt x="1422908" y="104393"/>
                  </a:lnTo>
                  <a:lnTo>
                    <a:pt x="1424940" y="152526"/>
                  </a:lnTo>
                  <a:lnTo>
                    <a:pt x="1425575" y="201802"/>
                  </a:lnTo>
                  <a:lnTo>
                    <a:pt x="1425575" y="428624"/>
                  </a:lnTo>
                  <a:lnTo>
                    <a:pt x="1425575" y="430783"/>
                  </a:lnTo>
                  <a:lnTo>
                    <a:pt x="1405128" y="441959"/>
                  </a:lnTo>
                  <a:lnTo>
                    <a:pt x="1400048" y="442594"/>
                  </a:lnTo>
                  <a:lnTo>
                    <a:pt x="1393444" y="442975"/>
                  </a:lnTo>
                  <a:lnTo>
                    <a:pt x="1385443" y="442975"/>
                  </a:lnTo>
                  <a:lnTo>
                    <a:pt x="1377569" y="442975"/>
                  </a:lnTo>
                  <a:lnTo>
                    <a:pt x="1371092" y="442594"/>
                  </a:lnTo>
                  <a:lnTo>
                    <a:pt x="1366012" y="441959"/>
                  </a:lnTo>
                  <a:lnTo>
                    <a:pt x="1360805" y="441324"/>
                  </a:lnTo>
                  <a:lnTo>
                    <a:pt x="1346200" y="430783"/>
                  </a:lnTo>
                  <a:lnTo>
                    <a:pt x="1346200" y="428624"/>
                  </a:lnTo>
                  <a:lnTo>
                    <a:pt x="1346200" y="39115"/>
                  </a:lnTo>
                  <a:lnTo>
                    <a:pt x="1346200" y="28574"/>
                  </a:lnTo>
                  <a:lnTo>
                    <a:pt x="1349248" y="20700"/>
                  </a:lnTo>
                  <a:lnTo>
                    <a:pt x="1355470" y="15493"/>
                  </a:lnTo>
                  <a:lnTo>
                    <a:pt x="1361567" y="10286"/>
                  </a:lnTo>
                  <a:lnTo>
                    <a:pt x="1369060" y="7619"/>
                  </a:lnTo>
                  <a:lnTo>
                    <a:pt x="1378077" y="7619"/>
                  </a:lnTo>
                  <a:lnTo>
                    <a:pt x="1425320" y="7619"/>
                  </a:lnTo>
                  <a:lnTo>
                    <a:pt x="1433703" y="7619"/>
                  </a:lnTo>
                  <a:lnTo>
                    <a:pt x="1440942" y="8381"/>
                  </a:lnTo>
                  <a:lnTo>
                    <a:pt x="1446657" y="9778"/>
                  </a:lnTo>
                  <a:lnTo>
                    <a:pt x="1452499" y="11302"/>
                  </a:lnTo>
                  <a:lnTo>
                    <a:pt x="1457706" y="13715"/>
                  </a:lnTo>
                  <a:lnTo>
                    <a:pt x="1462278" y="17017"/>
                  </a:lnTo>
                  <a:lnTo>
                    <a:pt x="1466850" y="20319"/>
                  </a:lnTo>
                  <a:lnTo>
                    <a:pt x="1471168" y="25018"/>
                  </a:lnTo>
                  <a:lnTo>
                    <a:pt x="1475105" y="30860"/>
                  </a:lnTo>
                  <a:lnTo>
                    <a:pt x="1479169" y="36829"/>
                  </a:lnTo>
                  <a:lnTo>
                    <a:pt x="1483360" y="44195"/>
                  </a:lnTo>
                  <a:lnTo>
                    <a:pt x="1487551" y="52831"/>
                  </a:lnTo>
                  <a:lnTo>
                    <a:pt x="1571879" y="211200"/>
                  </a:lnTo>
                  <a:lnTo>
                    <a:pt x="1575571" y="218394"/>
                  </a:lnTo>
                  <a:lnTo>
                    <a:pt x="1579229" y="225504"/>
                  </a:lnTo>
                  <a:lnTo>
                    <a:pt x="1582862" y="232542"/>
                  </a:lnTo>
                  <a:lnTo>
                    <a:pt x="1586483" y="239521"/>
                  </a:lnTo>
                  <a:lnTo>
                    <a:pt x="1590059" y="246475"/>
                  </a:lnTo>
                  <a:lnTo>
                    <a:pt x="1607026" y="281130"/>
                  </a:lnTo>
                  <a:lnTo>
                    <a:pt x="1613408" y="294639"/>
                  </a:lnTo>
                  <a:lnTo>
                    <a:pt x="1616602" y="301309"/>
                  </a:lnTo>
                  <a:lnTo>
                    <a:pt x="1619726" y="307990"/>
                  </a:lnTo>
                  <a:lnTo>
                    <a:pt x="1622802" y="314696"/>
                  </a:lnTo>
                  <a:lnTo>
                    <a:pt x="1625854" y="321436"/>
                  </a:lnTo>
                  <a:lnTo>
                    <a:pt x="1626235" y="321436"/>
                  </a:lnTo>
                  <a:lnTo>
                    <a:pt x="1625711" y="309582"/>
                  </a:lnTo>
                  <a:lnTo>
                    <a:pt x="1625282" y="297465"/>
                  </a:lnTo>
                  <a:lnTo>
                    <a:pt x="1624949" y="285111"/>
                  </a:lnTo>
                  <a:lnTo>
                    <a:pt x="1624711" y="272541"/>
                  </a:lnTo>
                  <a:lnTo>
                    <a:pt x="1624470" y="259943"/>
                  </a:lnTo>
                  <a:lnTo>
                    <a:pt x="1624314" y="247665"/>
                  </a:lnTo>
                  <a:lnTo>
                    <a:pt x="1624228" y="235698"/>
                  </a:lnTo>
                  <a:lnTo>
                    <a:pt x="1624203" y="224027"/>
                  </a:lnTo>
                  <a:lnTo>
                    <a:pt x="1624203" y="20700"/>
                  </a:lnTo>
                  <a:lnTo>
                    <a:pt x="1624203" y="18414"/>
                  </a:lnTo>
                  <a:lnTo>
                    <a:pt x="1624838" y="16509"/>
                  </a:lnTo>
                  <a:lnTo>
                    <a:pt x="1626235" y="14731"/>
                  </a:lnTo>
                  <a:lnTo>
                    <a:pt x="1627505" y="12826"/>
                  </a:lnTo>
                  <a:lnTo>
                    <a:pt x="1629791" y="11302"/>
                  </a:lnTo>
                  <a:lnTo>
                    <a:pt x="1632839" y="10032"/>
                  </a:lnTo>
                  <a:lnTo>
                    <a:pt x="1636014" y="8635"/>
                  </a:lnTo>
                  <a:lnTo>
                    <a:pt x="1640078" y="7746"/>
                  </a:lnTo>
                  <a:lnTo>
                    <a:pt x="1645285" y="7111"/>
                  </a:lnTo>
                  <a:lnTo>
                    <a:pt x="1650365" y="6603"/>
                  </a:lnTo>
                  <a:lnTo>
                    <a:pt x="1656969" y="6349"/>
                  </a:lnTo>
                  <a:lnTo>
                    <a:pt x="1664970" y="6349"/>
                  </a:lnTo>
                  <a:close/>
                </a:path>
                <a:path w="3665854" h="448945">
                  <a:moveTo>
                    <a:pt x="3356102" y="5587"/>
                  </a:moveTo>
                  <a:lnTo>
                    <a:pt x="3364611" y="5587"/>
                  </a:lnTo>
                  <a:lnTo>
                    <a:pt x="3371596" y="5968"/>
                  </a:lnTo>
                  <a:lnTo>
                    <a:pt x="3397757" y="13715"/>
                  </a:lnTo>
                  <a:lnTo>
                    <a:pt x="3399154" y="15493"/>
                  </a:lnTo>
                  <a:lnTo>
                    <a:pt x="3399917" y="17525"/>
                  </a:lnTo>
                  <a:lnTo>
                    <a:pt x="3399917" y="19684"/>
                  </a:lnTo>
                  <a:lnTo>
                    <a:pt x="3399917" y="275589"/>
                  </a:lnTo>
                  <a:lnTo>
                    <a:pt x="3406267" y="320293"/>
                  </a:lnTo>
                  <a:lnTo>
                    <a:pt x="3430768" y="357344"/>
                  </a:lnTo>
                  <a:lnTo>
                    <a:pt x="3470529" y="374761"/>
                  </a:lnTo>
                  <a:lnTo>
                    <a:pt x="3489960" y="376300"/>
                  </a:lnTo>
                  <a:lnTo>
                    <a:pt x="3500078" y="375916"/>
                  </a:lnTo>
                  <a:lnTo>
                    <a:pt x="3542315" y="362156"/>
                  </a:lnTo>
                  <a:lnTo>
                    <a:pt x="3569128" y="329852"/>
                  </a:lnTo>
                  <a:lnTo>
                    <a:pt x="3578350" y="291643"/>
                  </a:lnTo>
                  <a:lnTo>
                    <a:pt x="3578732" y="280542"/>
                  </a:lnTo>
                  <a:lnTo>
                    <a:pt x="3578732" y="19684"/>
                  </a:lnTo>
                  <a:lnTo>
                    <a:pt x="3578732" y="17525"/>
                  </a:lnTo>
                  <a:lnTo>
                    <a:pt x="3579368" y="15493"/>
                  </a:lnTo>
                  <a:lnTo>
                    <a:pt x="3580765" y="13715"/>
                  </a:lnTo>
                  <a:lnTo>
                    <a:pt x="3582035" y="11937"/>
                  </a:lnTo>
                  <a:lnTo>
                    <a:pt x="3614166" y="5587"/>
                  </a:lnTo>
                  <a:lnTo>
                    <a:pt x="3622675" y="5587"/>
                  </a:lnTo>
                  <a:lnTo>
                    <a:pt x="3631056" y="5587"/>
                  </a:lnTo>
                  <a:lnTo>
                    <a:pt x="3665854" y="17525"/>
                  </a:lnTo>
                  <a:lnTo>
                    <a:pt x="3665854" y="19684"/>
                  </a:lnTo>
                  <a:lnTo>
                    <a:pt x="3665854" y="279526"/>
                  </a:lnTo>
                  <a:lnTo>
                    <a:pt x="3659211" y="334641"/>
                  </a:lnTo>
                  <a:lnTo>
                    <a:pt x="3639597" y="379936"/>
                  </a:lnTo>
                  <a:lnTo>
                    <a:pt x="3607550" y="414329"/>
                  </a:lnTo>
                  <a:lnTo>
                    <a:pt x="3563366" y="437260"/>
                  </a:lnTo>
                  <a:lnTo>
                    <a:pt x="3507448" y="447976"/>
                  </a:lnTo>
                  <a:lnTo>
                    <a:pt x="3486277" y="448690"/>
                  </a:lnTo>
                  <a:lnTo>
                    <a:pt x="3466397" y="448048"/>
                  </a:lnTo>
                  <a:lnTo>
                    <a:pt x="3412998" y="438403"/>
                  </a:lnTo>
                  <a:lnTo>
                    <a:pt x="3369921" y="417151"/>
                  </a:lnTo>
                  <a:lnTo>
                    <a:pt x="3338306" y="384143"/>
                  </a:lnTo>
                  <a:lnTo>
                    <a:pt x="3318549" y="339556"/>
                  </a:lnTo>
                  <a:lnTo>
                    <a:pt x="3311905" y="283209"/>
                  </a:lnTo>
                  <a:lnTo>
                    <a:pt x="3311905" y="19684"/>
                  </a:lnTo>
                  <a:lnTo>
                    <a:pt x="3311905" y="17525"/>
                  </a:lnTo>
                  <a:lnTo>
                    <a:pt x="3347339" y="5587"/>
                  </a:lnTo>
                  <a:lnTo>
                    <a:pt x="3356102" y="5587"/>
                  </a:lnTo>
                  <a:close/>
                </a:path>
                <a:path w="3665854" h="448945">
                  <a:moveTo>
                    <a:pt x="2447036" y="5587"/>
                  </a:moveTo>
                  <a:lnTo>
                    <a:pt x="2457323" y="5587"/>
                  </a:lnTo>
                  <a:lnTo>
                    <a:pt x="2465451" y="5841"/>
                  </a:lnTo>
                  <a:lnTo>
                    <a:pt x="2471674" y="6349"/>
                  </a:lnTo>
                  <a:lnTo>
                    <a:pt x="2477770" y="6730"/>
                  </a:lnTo>
                  <a:lnTo>
                    <a:pt x="2494026" y="13715"/>
                  </a:lnTo>
                  <a:lnTo>
                    <a:pt x="2495677" y="15620"/>
                  </a:lnTo>
                  <a:lnTo>
                    <a:pt x="2547112" y="127888"/>
                  </a:lnTo>
                  <a:lnTo>
                    <a:pt x="2564512" y="168997"/>
                  </a:lnTo>
                  <a:lnTo>
                    <a:pt x="2574925" y="196214"/>
                  </a:lnTo>
                  <a:lnTo>
                    <a:pt x="2575560" y="196214"/>
                  </a:lnTo>
                  <a:lnTo>
                    <a:pt x="2591970" y="152580"/>
                  </a:lnTo>
                  <a:lnTo>
                    <a:pt x="2649220" y="22732"/>
                  </a:lnTo>
                  <a:lnTo>
                    <a:pt x="2650363" y="19176"/>
                  </a:lnTo>
                  <a:lnTo>
                    <a:pt x="2661031" y="9016"/>
                  </a:lnTo>
                  <a:lnTo>
                    <a:pt x="2664333" y="7619"/>
                  </a:lnTo>
                  <a:lnTo>
                    <a:pt x="2668905" y="6730"/>
                  </a:lnTo>
                  <a:lnTo>
                    <a:pt x="2674747" y="6349"/>
                  </a:lnTo>
                  <a:lnTo>
                    <a:pt x="2680589" y="5841"/>
                  </a:lnTo>
                  <a:lnTo>
                    <a:pt x="2688209" y="5587"/>
                  </a:lnTo>
                  <a:lnTo>
                    <a:pt x="2697861" y="5587"/>
                  </a:lnTo>
                  <a:lnTo>
                    <a:pt x="2739263" y="8508"/>
                  </a:lnTo>
                  <a:lnTo>
                    <a:pt x="2745105" y="16636"/>
                  </a:lnTo>
                  <a:lnTo>
                    <a:pt x="2743708" y="21335"/>
                  </a:lnTo>
                  <a:lnTo>
                    <a:pt x="2742311" y="26034"/>
                  </a:lnTo>
                  <a:lnTo>
                    <a:pt x="2739644" y="32384"/>
                  </a:lnTo>
                  <a:lnTo>
                    <a:pt x="2735707" y="40512"/>
                  </a:lnTo>
                  <a:lnTo>
                    <a:pt x="2617089" y="276478"/>
                  </a:lnTo>
                  <a:lnTo>
                    <a:pt x="2617089" y="428878"/>
                  </a:lnTo>
                  <a:lnTo>
                    <a:pt x="2617089" y="431164"/>
                  </a:lnTo>
                  <a:lnTo>
                    <a:pt x="2616454" y="433196"/>
                  </a:lnTo>
                  <a:lnTo>
                    <a:pt x="2614930" y="434974"/>
                  </a:lnTo>
                  <a:lnTo>
                    <a:pt x="2613533" y="436752"/>
                  </a:lnTo>
                  <a:lnTo>
                    <a:pt x="2611120" y="438149"/>
                  </a:lnTo>
                  <a:lnTo>
                    <a:pt x="2607691" y="439292"/>
                  </a:lnTo>
                  <a:lnTo>
                    <a:pt x="2604389" y="440435"/>
                  </a:lnTo>
                  <a:lnTo>
                    <a:pt x="2599944" y="441324"/>
                  </a:lnTo>
                  <a:lnTo>
                    <a:pt x="2594229" y="441959"/>
                  </a:lnTo>
                  <a:lnTo>
                    <a:pt x="2588514" y="442594"/>
                  </a:lnTo>
                  <a:lnTo>
                    <a:pt x="2581402" y="442975"/>
                  </a:lnTo>
                  <a:lnTo>
                    <a:pt x="2572893" y="442975"/>
                  </a:lnTo>
                  <a:lnTo>
                    <a:pt x="2564257" y="442975"/>
                  </a:lnTo>
                  <a:lnTo>
                    <a:pt x="2557018" y="442594"/>
                  </a:lnTo>
                  <a:lnTo>
                    <a:pt x="2551557" y="441959"/>
                  </a:lnTo>
                  <a:lnTo>
                    <a:pt x="2545969" y="441324"/>
                  </a:lnTo>
                  <a:lnTo>
                    <a:pt x="2541397" y="440435"/>
                  </a:lnTo>
                  <a:lnTo>
                    <a:pt x="2537968" y="439292"/>
                  </a:lnTo>
                  <a:lnTo>
                    <a:pt x="2534412" y="438149"/>
                  </a:lnTo>
                  <a:lnTo>
                    <a:pt x="2532126" y="436752"/>
                  </a:lnTo>
                  <a:lnTo>
                    <a:pt x="2530729" y="434974"/>
                  </a:lnTo>
                  <a:lnTo>
                    <a:pt x="2529332" y="433196"/>
                  </a:lnTo>
                  <a:lnTo>
                    <a:pt x="2528697" y="431164"/>
                  </a:lnTo>
                  <a:lnTo>
                    <a:pt x="2528697" y="428878"/>
                  </a:lnTo>
                  <a:lnTo>
                    <a:pt x="2528697" y="276478"/>
                  </a:lnTo>
                  <a:lnTo>
                    <a:pt x="2410206" y="40512"/>
                  </a:lnTo>
                  <a:lnTo>
                    <a:pt x="2405888" y="32257"/>
                  </a:lnTo>
                  <a:lnTo>
                    <a:pt x="2403221" y="25780"/>
                  </a:lnTo>
                  <a:lnTo>
                    <a:pt x="2401951" y="21208"/>
                  </a:lnTo>
                  <a:lnTo>
                    <a:pt x="2400808" y="16636"/>
                  </a:lnTo>
                  <a:lnTo>
                    <a:pt x="2401443" y="13207"/>
                  </a:lnTo>
                  <a:lnTo>
                    <a:pt x="2438316" y="5655"/>
                  </a:lnTo>
                  <a:lnTo>
                    <a:pt x="2447036" y="5587"/>
                  </a:lnTo>
                  <a:close/>
                </a:path>
                <a:path w="3665854" h="448945">
                  <a:moveTo>
                    <a:pt x="1879600" y="5587"/>
                  </a:moveTo>
                  <a:lnTo>
                    <a:pt x="1888363" y="5587"/>
                  </a:lnTo>
                  <a:lnTo>
                    <a:pt x="1895475" y="5968"/>
                  </a:lnTo>
                  <a:lnTo>
                    <a:pt x="1923542" y="17525"/>
                  </a:lnTo>
                  <a:lnTo>
                    <a:pt x="1923542" y="20065"/>
                  </a:lnTo>
                  <a:lnTo>
                    <a:pt x="1923542" y="204596"/>
                  </a:lnTo>
                  <a:lnTo>
                    <a:pt x="2050415" y="20319"/>
                  </a:lnTo>
                  <a:lnTo>
                    <a:pt x="2051939" y="17525"/>
                  </a:lnTo>
                  <a:lnTo>
                    <a:pt x="2053844" y="15112"/>
                  </a:lnTo>
                  <a:lnTo>
                    <a:pt x="2056130" y="13207"/>
                  </a:lnTo>
                  <a:lnTo>
                    <a:pt x="2058289" y="11302"/>
                  </a:lnTo>
                  <a:lnTo>
                    <a:pt x="2061210" y="9778"/>
                  </a:lnTo>
                  <a:lnTo>
                    <a:pt x="2064766" y="8635"/>
                  </a:lnTo>
                  <a:lnTo>
                    <a:pt x="2068449" y="7492"/>
                  </a:lnTo>
                  <a:lnTo>
                    <a:pt x="2073020" y="6730"/>
                  </a:lnTo>
                  <a:lnTo>
                    <a:pt x="2078608" y="6349"/>
                  </a:lnTo>
                  <a:lnTo>
                    <a:pt x="2084196" y="5841"/>
                  </a:lnTo>
                  <a:lnTo>
                    <a:pt x="2091308" y="5587"/>
                  </a:lnTo>
                  <a:lnTo>
                    <a:pt x="2099945" y="5587"/>
                  </a:lnTo>
                  <a:lnTo>
                    <a:pt x="2108962" y="5587"/>
                  </a:lnTo>
                  <a:lnTo>
                    <a:pt x="2136013" y="9524"/>
                  </a:lnTo>
                  <a:lnTo>
                    <a:pt x="2139442" y="10667"/>
                  </a:lnTo>
                  <a:lnTo>
                    <a:pt x="2141855" y="12191"/>
                  </a:lnTo>
                  <a:lnTo>
                    <a:pt x="2143125" y="13969"/>
                  </a:lnTo>
                  <a:lnTo>
                    <a:pt x="2144522" y="15747"/>
                  </a:lnTo>
                  <a:lnTo>
                    <a:pt x="2145157" y="17779"/>
                  </a:lnTo>
                  <a:lnTo>
                    <a:pt x="2145157" y="20065"/>
                  </a:lnTo>
                  <a:lnTo>
                    <a:pt x="2145157" y="23875"/>
                  </a:lnTo>
                  <a:lnTo>
                    <a:pt x="2011933" y="206501"/>
                  </a:lnTo>
                  <a:lnTo>
                    <a:pt x="2141474" y="402462"/>
                  </a:lnTo>
                  <a:lnTo>
                    <a:pt x="2146427" y="411606"/>
                  </a:lnTo>
                  <a:lnTo>
                    <a:pt x="2149348" y="417702"/>
                  </a:lnTo>
                  <a:lnTo>
                    <a:pt x="2150364" y="420750"/>
                  </a:lnTo>
                  <a:lnTo>
                    <a:pt x="2151380" y="423671"/>
                  </a:lnTo>
                  <a:lnTo>
                    <a:pt x="2151888" y="426084"/>
                  </a:lnTo>
                  <a:lnTo>
                    <a:pt x="2151888" y="427862"/>
                  </a:lnTo>
                  <a:lnTo>
                    <a:pt x="2151888" y="430402"/>
                  </a:lnTo>
                  <a:lnTo>
                    <a:pt x="2151253" y="432561"/>
                  </a:lnTo>
                  <a:lnTo>
                    <a:pt x="2149983" y="434466"/>
                  </a:lnTo>
                  <a:lnTo>
                    <a:pt x="2148840" y="436371"/>
                  </a:lnTo>
                  <a:lnTo>
                    <a:pt x="2128774" y="441959"/>
                  </a:lnTo>
                  <a:lnTo>
                    <a:pt x="2122805" y="442594"/>
                  </a:lnTo>
                  <a:lnTo>
                    <a:pt x="2115185" y="442975"/>
                  </a:lnTo>
                  <a:lnTo>
                    <a:pt x="2106041" y="442975"/>
                  </a:lnTo>
                  <a:lnTo>
                    <a:pt x="2063750" y="438530"/>
                  </a:lnTo>
                  <a:lnTo>
                    <a:pt x="2060956" y="436244"/>
                  </a:lnTo>
                  <a:lnTo>
                    <a:pt x="2058162" y="434085"/>
                  </a:lnTo>
                  <a:lnTo>
                    <a:pt x="2056003" y="431418"/>
                  </a:lnTo>
                  <a:lnTo>
                    <a:pt x="2054479" y="428243"/>
                  </a:lnTo>
                  <a:lnTo>
                    <a:pt x="1923542" y="222630"/>
                  </a:lnTo>
                  <a:lnTo>
                    <a:pt x="1923542" y="428243"/>
                  </a:lnTo>
                  <a:lnTo>
                    <a:pt x="1923542" y="430656"/>
                  </a:lnTo>
                  <a:lnTo>
                    <a:pt x="1922780" y="432815"/>
                  </a:lnTo>
                  <a:lnTo>
                    <a:pt x="1901063" y="441959"/>
                  </a:lnTo>
                  <a:lnTo>
                    <a:pt x="1895475" y="442594"/>
                  </a:lnTo>
                  <a:lnTo>
                    <a:pt x="1888363" y="442975"/>
                  </a:lnTo>
                  <a:lnTo>
                    <a:pt x="1879600" y="442975"/>
                  </a:lnTo>
                  <a:lnTo>
                    <a:pt x="1871218" y="442975"/>
                  </a:lnTo>
                  <a:lnTo>
                    <a:pt x="1864106" y="442594"/>
                  </a:lnTo>
                  <a:lnTo>
                    <a:pt x="1858391" y="441959"/>
                  </a:lnTo>
                  <a:lnTo>
                    <a:pt x="1852676" y="441324"/>
                  </a:lnTo>
                  <a:lnTo>
                    <a:pt x="1835404" y="430656"/>
                  </a:lnTo>
                  <a:lnTo>
                    <a:pt x="1835404" y="428243"/>
                  </a:lnTo>
                  <a:lnTo>
                    <a:pt x="1835404" y="20065"/>
                  </a:lnTo>
                  <a:lnTo>
                    <a:pt x="1835404" y="17525"/>
                  </a:lnTo>
                  <a:lnTo>
                    <a:pt x="1836166" y="15493"/>
                  </a:lnTo>
                  <a:lnTo>
                    <a:pt x="1871218" y="5587"/>
                  </a:lnTo>
                  <a:lnTo>
                    <a:pt x="1879600" y="5587"/>
                  </a:lnTo>
                  <a:close/>
                </a:path>
                <a:path w="3665854" h="448945">
                  <a:moveTo>
                    <a:pt x="1049146" y="5587"/>
                  </a:moveTo>
                  <a:lnTo>
                    <a:pt x="1088390" y="6476"/>
                  </a:lnTo>
                  <a:lnTo>
                    <a:pt x="1098804" y="8508"/>
                  </a:lnTo>
                  <a:lnTo>
                    <a:pt x="1103249" y="9651"/>
                  </a:lnTo>
                  <a:lnTo>
                    <a:pt x="1113155" y="24002"/>
                  </a:lnTo>
                  <a:lnTo>
                    <a:pt x="1247013" y="408177"/>
                  </a:lnTo>
                  <a:lnTo>
                    <a:pt x="1249680" y="416178"/>
                  </a:lnTo>
                  <a:lnTo>
                    <a:pt x="1251331" y="422528"/>
                  </a:lnTo>
                  <a:lnTo>
                    <a:pt x="1252093" y="427227"/>
                  </a:lnTo>
                  <a:lnTo>
                    <a:pt x="1252728" y="431926"/>
                  </a:lnTo>
                  <a:lnTo>
                    <a:pt x="1251839" y="435482"/>
                  </a:lnTo>
                  <a:lnTo>
                    <a:pt x="1249426" y="437768"/>
                  </a:lnTo>
                  <a:lnTo>
                    <a:pt x="1246886" y="440181"/>
                  </a:lnTo>
                  <a:lnTo>
                    <a:pt x="1210564" y="442975"/>
                  </a:lnTo>
                  <a:lnTo>
                    <a:pt x="1202467" y="442950"/>
                  </a:lnTo>
                  <a:lnTo>
                    <a:pt x="1169416" y="440435"/>
                  </a:lnTo>
                  <a:lnTo>
                    <a:pt x="1165987" y="439419"/>
                  </a:lnTo>
                  <a:lnTo>
                    <a:pt x="1159002" y="429259"/>
                  </a:lnTo>
                  <a:lnTo>
                    <a:pt x="1129792" y="342137"/>
                  </a:lnTo>
                  <a:lnTo>
                    <a:pt x="967105" y="342137"/>
                  </a:lnTo>
                  <a:lnTo>
                    <a:pt x="939673" y="426846"/>
                  </a:lnTo>
                  <a:lnTo>
                    <a:pt x="938783" y="430021"/>
                  </a:lnTo>
                  <a:lnTo>
                    <a:pt x="937514" y="432688"/>
                  </a:lnTo>
                  <a:lnTo>
                    <a:pt x="936117" y="434720"/>
                  </a:lnTo>
                  <a:lnTo>
                    <a:pt x="934719" y="436879"/>
                  </a:lnTo>
                  <a:lnTo>
                    <a:pt x="932307" y="438530"/>
                  </a:lnTo>
                  <a:lnTo>
                    <a:pt x="901700" y="442975"/>
                  </a:lnTo>
                  <a:lnTo>
                    <a:pt x="892048" y="442975"/>
                  </a:lnTo>
                  <a:lnTo>
                    <a:pt x="881761" y="442975"/>
                  </a:lnTo>
                  <a:lnTo>
                    <a:pt x="855980" y="437133"/>
                  </a:lnTo>
                  <a:lnTo>
                    <a:pt x="853694" y="434593"/>
                  </a:lnTo>
                  <a:lnTo>
                    <a:pt x="852932" y="430910"/>
                  </a:lnTo>
                  <a:lnTo>
                    <a:pt x="853567" y="426211"/>
                  </a:lnTo>
                  <a:lnTo>
                    <a:pt x="854202" y="421512"/>
                  </a:lnTo>
                  <a:lnTo>
                    <a:pt x="855980" y="415289"/>
                  </a:lnTo>
                  <a:lnTo>
                    <a:pt x="858646" y="407415"/>
                  </a:lnTo>
                  <a:lnTo>
                    <a:pt x="992251" y="22986"/>
                  </a:lnTo>
                  <a:lnTo>
                    <a:pt x="993520" y="19303"/>
                  </a:lnTo>
                  <a:lnTo>
                    <a:pt x="995171" y="16128"/>
                  </a:lnTo>
                  <a:lnTo>
                    <a:pt x="996950" y="13842"/>
                  </a:lnTo>
                  <a:lnTo>
                    <a:pt x="998728" y="11556"/>
                  </a:lnTo>
                  <a:lnTo>
                    <a:pt x="1001521" y="9651"/>
                  </a:lnTo>
                  <a:lnTo>
                    <a:pt x="1005458" y="8508"/>
                  </a:lnTo>
                  <a:lnTo>
                    <a:pt x="1009395" y="7238"/>
                  </a:lnTo>
                  <a:lnTo>
                    <a:pt x="1041003" y="5631"/>
                  </a:lnTo>
                  <a:lnTo>
                    <a:pt x="1049146" y="5587"/>
                  </a:lnTo>
                  <a:close/>
                </a:path>
                <a:path w="3665854" h="448945">
                  <a:moveTo>
                    <a:pt x="465328" y="5587"/>
                  </a:moveTo>
                  <a:lnTo>
                    <a:pt x="474091" y="5587"/>
                  </a:lnTo>
                  <a:lnTo>
                    <a:pt x="481203" y="5968"/>
                  </a:lnTo>
                  <a:lnTo>
                    <a:pt x="509270" y="17525"/>
                  </a:lnTo>
                  <a:lnTo>
                    <a:pt x="509270" y="19684"/>
                  </a:lnTo>
                  <a:lnTo>
                    <a:pt x="509270" y="178815"/>
                  </a:lnTo>
                  <a:lnTo>
                    <a:pt x="671321" y="178815"/>
                  </a:lnTo>
                  <a:lnTo>
                    <a:pt x="671321" y="19684"/>
                  </a:lnTo>
                  <a:lnTo>
                    <a:pt x="671321" y="17525"/>
                  </a:lnTo>
                  <a:lnTo>
                    <a:pt x="706755" y="5587"/>
                  </a:lnTo>
                  <a:lnTo>
                    <a:pt x="715518" y="5587"/>
                  </a:lnTo>
                  <a:lnTo>
                    <a:pt x="724027" y="5587"/>
                  </a:lnTo>
                  <a:lnTo>
                    <a:pt x="757174" y="13715"/>
                  </a:lnTo>
                  <a:lnTo>
                    <a:pt x="758698" y="15493"/>
                  </a:lnTo>
                  <a:lnTo>
                    <a:pt x="759332" y="17525"/>
                  </a:lnTo>
                  <a:lnTo>
                    <a:pt x="759332" y="19684"/>
                  </a:lnTo>
                  <a:lnTo>
                    <a:pt x="759332" y="428878"/>
                  </a:lnTo>
                  <a:lnTo>
                    <a:pt x="759332" y="431164"/>
                  </a:lnTo>
                  <a:lnTo>
                    <a:pt x="758698" y="433196"/>
                  </a:lnTo>
                  <a:lnTo>
                    <a:pt x="757174" y="434974"/>
                  </a:lnTo>
                  <a:lnTo>
                    <a:pt x="755777" y="436752"/>
                  </a:lnTo>
                  <a:lnTo>
                    <a:pt x="736600" y="441959"/>
                  </a:lnTo>
                  <a:lnTo>
                    <a:pt x="731012" y="442594"/>
                  </a:lnTo>
                  <a:lnTo>
                    <a:pt x="724027" y="442975"/>
                  </a:lnTo>
                  <a:lnTo>
                    <a:pt x="715518" y="442975"/>
                  </a:lnTo>
                  <a:lnTo>
                    <a:pt x="706755" y="442975"/>
                  </a:lnTo>
                  <a:lnTo>
                    <a:pt x="699643" y="442594"/>
                  </a:lnTo>
                  <a:lnTo>
                    <a:pt x="693928" y="441959"/>
                  </a:lnTo>
                  <a:lnTo>
                    <a:pt x="688213" y="441324"/>
                  </a:lnTo>
                  <a:lnTo>
                    <a:pt x="671321" y="431164"/>
                  </a:lnTo>
                  <a:lnTo>
                    <a:pt x="671321" y="428878"/>
                  </a:lnTo>
                  <a:lnTo>
                    <a:pt x="671321" y="253745"/>
                  </a:lnTo>
                  <a:lnTo>
                    <a:pt x="509270" y="253745"/>
                  </a:lnTo>
                  <a:lnTo>
                    <a:pt x="509270" y="428878"/>
                  </a:lnTo>
                  <a:lnTo>
                    <a:pt x="509270" y="431164"/>
                  </a:lnTo>
                  <a:lnTo>
                    <a:pt x="486791" y="441959"/>
                  </a:lnTo>
                  <a:lnTo>
                    <a:pt x="481203" y="442594"/>
                  </a:lnTo>
                  <a:lnTo>
                    <a:pt x="474091" y="442975"/>
                  </a:lnTo>
                  <a:lnTo>
                    <a:pt x="465328" y="442975"/>
                  </a:lnTo>
                  <a:lnTo>
                    <a:pt x="456946" y="442975"/>
                  </a:lnTo>
                  <a:lnTo>
                    <a:pt x="449834" y="442594"/>
                  </a:lnTo>
                  <a:lnTo>
                    <a:pt x="444119" y="441959"/>
                  </a:lnTo>
                  <a:lnTo>
                    <a:pt x="438404" y="441324"/>
                  </a:lnTo>
                  <a:lnTo>
                    <a:pt x="421132" y="431164"/>
                  </a:lnTo>
                  <a:lnTo>
                    <a:pt x="421132" y="428878"/>
                  </a:lnTo>
                  <a:lnTo>
                    <a:pt x="421132" y="19684"/>
                  </a:lnTo>
                  <a:lnTo>
                    <a:pt x="421132" y="17525"/>
                  </a:lnTo>
                  <a:lnTo>
                    <a:pt x="421894" y="15493"/>
                  </a:lnTo>
                  <a:lnTo>
                    <a:pt x="456946" y="5587"/>
                  </a:lnTo>
                  <a:lnTo>
                    <a:pt x="465328" y="5587"/>
                  </a:lnTo>
                  <a:close/>
                </a:path>
                <a:path w="3665854" h="448945">
                  <a:moveTo>
                    <a:pt x="2999613" y="0"/>
                  </a:moveTo>
                  <a:lnTo>
                    <a:pt x="3046015" y="3238"/>
                  </a:lnTo>
                  <a:lnTo>
                    <a:pt x="3086608" y="12953"/>
                  </a:lnTo>
                  <a:lnTo>
                    <a:pt x="3121136" y="29559"/>
                  </a:lnTo>
                  <a:lnTo>
                    <a:pt x="3161357" y="67641"/>
                  </a:lnTo>
                  <a:lnTo>
                    <a:pt x="3180459" y="101879"/>
                  </a:lnTo>
                  <a:lnTo>
                    <a:pt x="3193347" y="143265"/>
                  </a:lnTo>
                  <a:lnTo>
                    <a:pt x="3199737" y="192085"/>
                  </a:lnTo>
                  <a:lnTo>
                    <a:pt x="3200527" y="219328"/>
                  </a:lnTo>
                  <a:lnTo>
                    <a:pt x="3199693" y="245570"/>
                  </a:lnTo>
                  <a:lnTo>
                    <a:pt x="3193026" y="293766"/>
                  </a:lnTo>
                  <a:lnTo>
                    <a:pt x="3179693" y="336172"/>
                  </a:lnTo>
                  <a:lnTo>
                    <a:pt x="3159742" y="372264"/>
                  </a:lnTo>
                  <a:lnTo>
                    <a:pt x="3133308" y="401816"/>
                  </a:lnTo>
                  <a:lnTo>
                    <a:pt x="3100629" y="424398"/>
                  </a:lnTo>
                  <a:lnTo>
                    <a:pt x="3061620" y="439904"/>
                  </a:lnTo>
                  <a:lnTo>
                    <a:pt x="3016472" y="447714"/>
                  </a:lnTo>
                  <a:lnTo>
                    <a:pt x="2991612" y="448690"/>
                  </a:lnTo>
                  <a:lnTo>
                    <a:pt x="2967158" y="447859"/>
                  </a:lnTo>
                  <a:lnTo>
                    <a:pt x="2923014" y="441243"/>
                  </a:lnTo>
                  <a:lnTo>
                    <a:pt x="2885346" y="427958"/>
                  </a:lnTo>
                  <a:lnTo>
                    <a:pt x="2840609" y="395096"/>
                  </a:lnTo>
                  <a:lnTo>
                    <a:pt x="2809962" y="346090"/>
                  </a:lnTo>
                  <a:lnTo>
                    <a:pt x="2797389" y="304226"/>
                  </a:lnTo>
                  <a:lnTo>
                    <a:pt x="2791102" y="254644"/>
                  </a:lnTo>
                  <a:lnTo>
                    <a:pt x="2790317" y="226948"/>
                  </a:lnTo>
                  <a:lnTo>
                    <a:pt x="2791170" y="201324"/>
                  </a:lnTo>
                  <a:lnTo>
                    <a:pt x="2797925" y="154029"/>
                  </a:lnTo>
                  <a:lnTo>
                    <a:pt x="2811277" y="112142"/>
                  </a:lnTo>
                  <a:lnTo>
                    <a:pt x="2831228" y="76380"/>
                  </a:lnTo>
                  <a:lnTo>
                    <a:pt x="2857662" y="46999"/>
                  </a:lnTo>
                  <a:lnTo>
                    <a:pt x="2890341" y="24382"/>
                  </a:lnTo>
                  <a:lnTo>
                    <a:pt x="2929372" y="8786"/>
                  </a:lnTo>
                  <a:lnTo>
                    <a:pt x="2974659" y="976"/>
                  </a:lnTo>
                  <a:lnTo>
                    <a:pt x="2999613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" y="315468"/>
            <a:ext cx="8010144" cy="9326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2207" y="460629"/>
            <a:ext cx="6489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5" dirty="0"/>
              <a:t> </a:t>
            </a:r>
            <a:r>
              <a:rPr spc="-10" dirty="0"/>
              <a:t>DRUG</a:t>
            </a:r>
            <a:r>
              <a:rPr dirty="0"/>
              <a:t> </a:t>
            </a:r>
            <a:r>
              <a:rPr spc="-5" dirty="0"/>
              <a:t>DEVELOPMENT</a:t>
            </a:r>
            <a:r>
              <a:rPr spc="-30" dirty="0"/>
              <a:t> </a:t>
            </a:r>
            <a:r>
              <a:rPr spc="-10" dirty="0"/>
              <a:t>PHASE: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490340" y="6270015"/>
            <a:ext cx="3220085" cy="378460"/>
            <a:chOff x="3490340" y="6270015"/>
            <a:chExt cx="3220085" cy="378460"/>
          </a:xfrm>
        </p:grpSpPr>
        <p:sp>
          <p:nvSpPr>
            <p:cNvPr id="5" name="object 5"/>
            <p:cNvSpPr/>
            <p:nvPr/>
          </p:nvSpPr>
          <p:spPr>
            <a:xfrm>
              <a:off x="3503040" y="6282715"/>
              <a:ext cx="3194685" cy="353060"/>
            </a:xfrm>
            <a:custGeom>
              <a:avLst/>
              <a:gdLst/>
              <a:ahLst/>
              <a:cxnLst/>
              <a:rect l="l" t="t" r="r" b="b"/>
              <a:pathLst>
                <a:path w="3194684" h="353059">
                  <a:moveTo>
                    <a:pt x="3194558" y="0"/>
                  </a:moveTo>
                  <a:lnTo>
                    <a:pt x="0" y="0"/>
                  </a:lnTo>
                  <a:lnTo>
                    <a:pt x="0" y="353021"/>
                  </a:lnTo>
                  <a:lnTo>
                    <a:pt x="3194558" y="353021"/>
                  </a:lnTo>
                  <a:lnTo>
                    <a:pt x="3194558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3040" y="6282715"/>
              <a:ext cx="3194685" cy="353060"/>
            </a:xfrm>
            <a:custGeom>
              <a:avLst/>
              <a:gdLst/>
              <a:ahLst/>
              <a:cxnLst/>
              <a:rect l="l" t="t" r="r" b="b"/>
              <a:pathLst>
                <a:path w="3194684" h="353059">
                  <a:moveTo>
                    <a:pt x="0" y="353021"/>
                  </a:moveTo>
                  <a:lnTo>
                    <a:pt x="3194558" y="353021"/>
                  </a:lnTo>
                  <a:lnTo>
                    <a:pt x="3194558" y="0"/>
                  </a:lnTo>
                  <a:lnTo>
                    <a:pt x="0" y="0"/>
                  </a:lnTo>
                  <a:lnTo>
                    <a:pt x="0" y="3530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03040" y="6282715"/>
            <a:ext cx="319468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355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Phase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90340" y="4119371"/>
            <a:ext cx="3220085" cy="2181860"/>
            <a:chOff x="3490340" y="4119371"/>
            <a:chExt cx="3220085" cy="2181860"/>
          </a:xfrm>
        </p:grpSpPr>
        <p:sp>
          <p:nvSpPr>
            <p:cNvPr id="9" name="object 9"/>
            <p:cNvSpPr/>
            <p:nvPr/>
          </p:nvSpPr>
          <p:spPr>
            <a:xfrm>
              <a:off x="3503040" y="5745073"/>
              <a:ext cx="3194685" cy="543560"/>
            </a:xfrm>
            <a:custGeom>
              <a:avLst/>
              <a:gdLst/>
              <a:ahLst/>
              <a:cxnLst/>
              <a:rect l="l" t="t" r="r" b="b"/>
              <a:pathLst>
                <a:path w="3194684" h="543560">
                  <a:moveTo>
                    <a:pt x="3194685" y="0"/>
                  </a:moveTo>
                  <a:lnTo>
                    <a:pt x="0" y="0"/>
                  </a:lnTo>
                  <a:lnTo>
                    <a:pt x="0" y="352793"/>
                  </a:lnTo>
                  <a:lnTo>
                    <a:pt x="1529461" y="352793"/>
                  </a:lnTo>
                  <a:lnTo>
                    <a:pt x="1529461" y="407212"/>
                  </a:lnTo>
                  <a:lnTo>
                    <a:pt x="1461643" y="407212"/>
                  </a:lnTo>
                  <a:lnTo>
                    <a:pt x="1597279" y="542937"/>
                  </a:lnTo>
                  <a:lnTo>
                    <a:pt x="1733042" y="407212"/>
                  </a:lnTo>
                  <a:lnTo>
                    <a:pt x="1665224" y="407212"/>
                  </a:lnTo>
                  <a:lnTo>
                    <a:pt x="1665224" y="352793"/>
                  </a:lnTo>
                  <a:lnTo>
                    <a:pt x="3194685" y="352793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3040" y="5745073"/>
              <a:ext cx="3194685" cy="543560"/>
            </a:xfrm>
            <a:custGeom>
              <a:avLst/>
              <a:gdLst/>
              <a:ahLst/>
              <a:cxnLst/>
              <a:rect l="l" t="t" r="r" b="b"/>
              <a:pathLst>
                <a:path w="3194684" h="543560">
                  <a:moveTo>
                    <a:pt x="3194685" y="352793"/>
                  </a:moveTo>
                  <a:lnTo>
                    <a:pt x="1665224" y="352793"/>
                  </a:lnTo>
                  <a:lnTo>
                    <a:pt x="1665224" y="407212"/>
                  </a:lnTo>
                  <a:lnTo>
                    <a:pt x="1733042" y="407212"/>
                  </a:lnTo>
                  <a:lnTo>
                    <a:pt x="1597279" y="542937"/>
                  </a:lnTo>
                  <a:lnTo>
                    <a:pt x="1461643" y="407212"/>
                  </a:lnTo>
                  <a:lnTo>
                    <a:pt x="1529461" y="407212"/>
                  </a:lnTo>
                  <a:lnTo>
                    <a:pt x="1529461" y="352793"/>
                  </a:lnTo>
                  <a:lnTo>
                    <a:pt x="0" y="352793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793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3040" y="5207380"/>
              <a:ext cx="3194685" cy="543560"/>
            </a:xfrm>
            <a:custGeom>
              <a:avLst/>
              <a:gdLst/>
              <a:ahLst/>
              <a:cxnLst/>
              <a:rect l="l" t="t" r="r" b="b"/>
              <a:pathLst>
                <a:path w="3194684" h="543560">
                  <a:moveTo>
                    <a:pt x="3194685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1529461" y="352806"/>
                  </a:lnTo>
                  <a:lnTo>
                    <a:pt x="1529461" y="407250"/>
                  </a:lnTo>
                  <a:lnTo>
                    <a:pt x="1461643" y="407250"/>
                  </a:lnTo>
                  <a:lnTo>
                    <a:pt x="1597279" y="542988"/>
                  </a:lnTo>
                  <a:lnTo>
                    <a:pt x="1733042" y="407250"/>
                  </a:lnTo>
                  <a:lnTo>
                    <a:pt x="1665224" y="407250"/>
                  </a:lnTo>
                  <a:lnTo>
                    <a:pt x="1665224" y="352806"/>
                  </a:lnTo>
                  <a:lnTo>
                    <a:pt x="3194685" y="352806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3040" y="5207380"/>
              <a:ext cx="3194685" cy="543560"/>
            </a:xfrm>
            <a:custGeom>
              <a:avLst/>
              <a:gdLst/>
              <a:ahLst/>
              <a:cxnLst/>
              <a:rect l="l" t="t" r="r" b="b"/>
              <a:pathLst>
                <a:path w="3194684" h="543560">
                  <a:moveTo>
                    <a:pt x="3194685" y="352806"/>
                  </a:moveTo>
                  <a:lnTo>
                    <a:pt x="1665224" y="352806"/>
                  </a:lnTo>
                  <a:lnTo>
                    <a:pt x="1665224" y="407250"/>
                  </a:lnTo>
                  <a:lnTo>
                    <a:pt x="1733042" y="407250"/>
                  </a:lnTo>
                  <a:lnTo>
                    <a:pt x="1597279" y="542988"/>
                  </a:lnTo>
                  <a:lnTo>
                    <a:pt x="1461643" y="407250"/>
                  </a:lnTo>
                  <a:lnTo>
                    <a:pt x="1529461" y="407250"/>
                  </a:lnTo>
                  <a:lnTo>
                    <a:pt x="1529461" y="352806"/>
                  </a:lnTo>
                  <a:lnTo>
                    <a:pt x="0" y="352806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80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03040" y="4669789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1529461" y="352806"/>
                  </a:lnTo>
                  <a:lnTo>
                    <a:pt x="1529461" y="407162"/>
                  </a:lnTo>
                  <a:lnTo>
                    <a:pt x="1461643" y="407162"/>
                  </a:lnTo>
                  <a:lnTo>
                    <a:pt x="1597279" y="542925"/>
                  </a:lnTo>
                  <a:lnTo>
                    <a:pt x="1733042" y="407162"/>
                  </a:lnTo>
                  <a:lnTo>
                    <a:pt x="1665224" y="407162"/>
                  </a:lnTo>
                  <a:lnTo>
                    <a:pt x="1665224" y="352806"/>
                  </a:lnTo>
                  <a:lnTo>
                    <a:pt x="3194685" y="352806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03040" y="4669789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352806"/>
                  </a:moveTo>
                  <a:lnTo>
                    <a:pt x="1665224" y="352806"/>
                  </a:lnTo>
                  <a:lnTo>
                    <a:pt x="1665224" y="407162"/>
                  </a:lnTo>
                  <a:lnTo>
                    <a:pt x="1733042" y="407162"/>
                  </a:lnTo>
                  <a:lnTo>
                    <a:pt x="1597279" y="542925"/>
                  </a:lnTo>
                  <a:lnTo>
                    <a:pt x="1461643" y="407162"/>
                  </a:lnTo>
                  <a:lnTo>
                    <a:pt x="1529461" y="407162"/>
                  </a:lnTo>
                  <a:lnTo>
                    <a:pt x="1529461" y="352806"/>
                  </a:lnTo>
                  <a:lnTo>
                    <a:pt x="0" y="352806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806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03040" y="4132071"/>
              <a:ext cx="3194685" cy="543560"/>
            </a:xfrm>
            <a:custGeom>
              <a:avLst/>
              <a:gdLst/>
              <a:ahLst/>
              <a:cxnLst/>
              <a:rect l="l" t="t" r="r" b="b"/>
              <a:pathLst>
                <a:path w="3194684" h="543560">
                  <a:moveTo>
                    <a:pt x="3194685" y="0"/>
                  </a:moveTo>
                  <a:lnTo>
                    <a:pt x="0" y="0"/>
                  </a:lnTo>
                  <a:lnTo>
                    <a:pt x="0" y="352805"/>
                  </a:lnTo>
                  <a:lnTo>
                    <a:pt x="1529461" y="352805"/>
                  </a:lnTo>
                  <a:lnTo>
                    <a:pt x="1529461" y="407288"/>
                  </a:lnTo>
                  <a:lnTo>
                    <a:pt x="1461643" y="407288"/>
                  </a:lnTo>
                  <a:lnTo>
                    <a:pt x="1597279" y="543051"/>
                  </a:lnTo>
                  <a:lnTo>
                    <a:pt x="1733042" y="407288"/>
                  </a:lnTo>
                  <a:lnTo>
                    <a:pt x="1665224" y="407288"/>
                  </a:lnTo>
                  <a:lnTo>
                    <a:pt x="1665224" y="352805"/>
                  </a:lnTo>
                  <a:lnTo>
                    <a:pt x="3194685" y="352805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3040" y="4132071"/>
              <a:ext cx="3194685" cy="543560"/>
            </a:xfrm>
            <a:custGeom>
              <a:avLst/>
              <a:gdLst/>
              <a:ahLst/>
              <a:cxnLst/>
              <a:rect l="l" t="t" r="r" b="b"/>
              <a:pathLst>
                <a:path w="3194684" h="543560">
                  <a:moveTo>
                    <a:pt x="3194685" y="352805"/>
                  </a:moveTo>
                  <a:lnTo>
                    <a:pt x="1665224" y="352805"/>
                  </a:lnTo>
                  <a:lnTo>
                    <a:pt x="1665224" y="407288"/>
                  </a:lnTo>
                  <a:lnTo>
                    <a:pt x="1733042" y="407288"/>
                  </a:lnTo>
                  <a:lnTo>
                    <a:pt x="1597279" y="543051"/>
                  </a:lnTo>
                  <a:lnTo>
                    <a:pt x="1461643" y="407288"/>
                  </a:lnTo>
                  <a:lnTo>
                    <a:pt x="1529461" y="407288"/>
                  </a:lnTo>
                  <a:lnTo>
                    <a:pt x="1529461" y="352805"/>
                  </a:lnTo>
                  <a:lnTo>
                    <a:pt x="0" y="352805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80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34714" y="4112717"/>
            <a:ext cx="2332355" cy="194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Phase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marL="436245" marR="424815" indent="-4445" algn="ctr">
              <a:lnSpc>
                <a:spcPct val="176400"/>
              </a:lnSpc>
            </a:pPr>
            <a:r>
              <a:rPr sz="2000" b="1" spc="-20" dirty="0">
                <a:latin typeface="Calibri"/>
                <a:cs typeface="Calibri"/>
              </a:rPr>
              <a:t>NDA </a:t>
            </a:r>
            <a:r>
              <a:rPr sz="2000" b="1" spc="-5" dirty="0">
                <a:latin typeface="Calibri"/>
                <a:cs typeface="Calibri"/>
              </a:rPr>
              <a:t>filed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NDA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approval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Marketing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permission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90340" y="3581780"/>
            <a:ext cx="3220085" cy="568325"/>
            <a:chOff x="3490340" y="3581780"/>
            <a:chExt cx="3220085" cy="568325"/>
          </a:xfrm>
        </p:grpSpPr>
        <p:sp>
          <p:nvSpPr>
            <p:cNvPr id="19" name="object 19"/>
            <p:cNvSpPr/>
            <p:nvPr/>
          </p:nvSpPr>
          <p:spPr>
            <a:xfrm>
              <a:off x="3503040" y="3594480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1529461" y="352806"/>
                  </a:lnTo>
                  <a:lnTo>
                    <a:pt x="1529461" y="407162"/>
                  </a:lnTo>
                  <a:lnTo>
                    <a:pt x="1461643" y="407162"/>
                  </a:lnTo>
                  <a:lnTo>
                    <a:pt x="1597279" y="542925"/>
                  </a:lnTo>
                  <a:lnTo>
                    <a:pt x="1733042" y="407162"/>
                  </a:lnTo>
                  <a:lnTo>
                    <a:pt x="1665224" y="407162"/>
                  </a:lnTo>
                  <a:lnTo>
                    <a:pt x="1665224" y="352806"/>
                  </a:lnTo>
                  <a:lnTo>
                    <a:pt x="3194685" y="352806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03040" y="3594480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352806"/>
                  </a:moveTo>
                  <a:lnTo>
                    <a:pt x="1665224" y="352806"/>
                  </a:lnTo>
                  <a:lnTo>
                    <a:pt x="1665224" y="407162"/>
                  </a:lnTo>
                  <a:lnTo>
                    <a:pt x="1733042" y="407162"/>
                  </a:lnTo>
                  <a:lnTo>
                    <a:pt x="1597279" y="542925"/>
                  </a:lnTo>
                  <a:lnTo>
                    <a:pt x="1461643" y="407162"/>
                  </a:lnTo>
                  <a:lnTo>
                    <a:pt x="1529461" y="407162"/>
                  </a:lnTo>
                  <a:lnTo>
                    <a:pt x="1529461" y="352806"/>
                  </a:lnTo>
                  <a:lnTo>
                    <a:pt x="0" y="352806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806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83378" y="3575050"/>
            <a:ext cx="8369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Phase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90340" y="1431163"/>
            <a:ext cx="3220085" cy="2181860"/>
            <a:chOff x="3490340" y="1431163"/>
            <a:chExt cx="3220085" cy="2181860"/>
          </a:xfrm>
        </p:grpSpPr>
        <p:sp>
          <p:nvSpPr>
            <p:cNvPr id="23" name="object 23"/>
            <p:cNvSpPr/>
            <p:nvPr/>
          </p:nvSpPr>
          <p:spPr>
            <a:xfrm>
              <a:off x="3503040" y="3056889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0"/>
                  </a:moveTo>
                  <a:lnTo>
                    <a:pt x="0" y="0"/>
                  </a:lnTo>
                  <a:lnTo>
                    <a:pt x="0" y="352679"/>
                  </a:lnTo>
                  <a:lnTo>
                    <a:pt x="1529461" y="352679"/>
                  </a:lnTo>
                  <a:lnTo>
                    <a:pt x="1529461" y="407162"/>
                  </a:lnTo>
                  <a:lnTo>
                    <a:pt x="1461643" y="407162"/>
                  </a:lnTo>
                  <a:lnTo>
                    <a:pt x="1597279" y="542925"/>
                  </a:lnTo>
                  <a:lnTo>
                    <a:pt x="1733042" y="407162"/>
                  </a:lnTo>
                  <a:lnTo>
                    <a:pt x="1665224" y="407162"/>
                  </a:lnTo>
                  <a:lnTo>
                    <a:pt x="1665224" y="352679"/>
                  </a:lnTo>
                  <a:lnTo>
                    <a:pt x="3194685" y="352679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3040" y="3056889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352679"/>
                  </a:moveTo>
                  <a:lnTo>
                    <a:pt x="1665224" y="352679"/>
                  </a:lnTo>
                  <a:lnTo>
                    <a:pt x="1665224" y="407162"/>
                  </a:lnTo>
                  <a:lnTo>
                    <a:pt x="1733042" y="407162"/>
                  </a:lnTo>
                  <a:lnTo>
                    <a:pt x="1597279" y="542925"/>
                  </a:lnTo>
                  <a:lnTo>
                    <a:pt x="1461643" y="407162"/>
                  </a:lnTo>
                  <a:lnTo>
                    <a:pt x="1529461" y="407162"/>
                  </a:lnTo>
                  <a:lnTo>
                    <a:pt x="1529461" y="352679"/>
                  </a:lnTo>
                  <a:lnTo>
                    <a:pt x="0" y="352679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67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03040" y="2519172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0"/>
                  </a:moveTo>
                  <a:lnTo>
                    <a:pt x="0" y="0"/>
                  </a:lnTo>
                  <a:lnTo>
                    <a:pt x="0" y="352805"/>
                  </a:lnTo>
                  <a:lnTo>
                    <a:pt x="1529461" y="352805"/>
                  </a:lnTo>
                  <a:lnTo>
                    <a:pt x="1529461" y="407288"/>
                  </a:lnTo>
                  <a:lnTo>
                    <a:pt x="1461643" y="407288"/>
                  </a:lnTo>
                  <a:lnTo>
                    <a:pt x="1597279" y="542925"/>
                  </a:lnTo>
                  <a:lnTo>
                    <a:pt x="1733042" y="407288"/>
                  </a:lnTo>
                  <a:lnTo>
                    <a:pt x="1665224" y="407288"/>
                  </a:lnTo>
                  <a:lnTo>
                    <a:pt x="1665224" y="352805"/>
                  </a:lnTo>
                  <a:lnTo>
                    <a:pt x="3194685" y="352805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03040" y="2519172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352805"/>
                  </a:moveTo>
                  <a:lnTo>
                    <a:pt x="1665224" y="352805"/>
                  </a:lnTo>
                  <a:lnTo>
                    <a:pt x="1665224" y="407288"/>
                  </a:lnTo>
                  <a:lnTo>
                    <a:pt x="1733042" y="407288"/>
                  </a:lnTo>
                  <a:lnTo>
                    <a:pt x="1597279" y="542925"/>
                  </a:lnTo>
                  <a:lnTo>
                    <a:pt x="1461643" y="407288"/>
                  </a:lnTo>
                  <a:lnTo>
                    <a:pt x="1529461" y="407288"/>
                  </a:lnTo>
                  <a:lnTo>
                    <a:pt x="1529461" y="352805"/>
                  </a:lnTo>
                  <a:lnTo>
                    <a:pt x="0" y="352805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805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3040" y="1981581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1529461" y="352806"/>
                  </a:lnTo>
                  <a:lnTo>
                    <a:pt x="1529461" y="407162"/>
                  </a:lnTo>
                  <a:lnTo>
                    <a:pt x="1461643" y="407162"/>
                  </a:lnTo>
                  <a:lnTo>
                    <a:pt x="1597279" y="542925"/>
                  </a:lnTo>
                  <a:lnTo>
                    <a:pt x="1733042" y="407162"/>
                  </a:lnTo>
                  <a:lnTo>
                    <a:pt x="1665224" y="407162"/>
                  </a:lnTo>
                  <a:lnTo>
                    <a:pt x="1665224" y="352806"/>
                  </a:lnTo>
                  <a:lnTo>
                    <a:pt x="3194685" y="352806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03040" y="1981581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352806"/>
                  </a:moveTo>
                  <a:lnTo>
                    <a:pt x="1665224" y="352806"/>
                  </a:lnTo>
                  <a:lnTo>
                    <a:pt x="1665224" y="407162"/>
                  </a:lnTo>
                  <a:lnTo>
                    <a:pt x="1733042" y="407162"/>
                  </a:lnTo>
                  <a:lnTo>
                    <a:pt x="1597279" y="542925"/>
                  </a:lnTo>
                  <a:lnTo>
                    <a:pt x="1461643" y="407162"/>
                  </a:lnTo>
                  <a:lnTo>
                    <a:pt x="1529461" y="407162"/>
                  </a:lnTo>
                  <a:lnTo>
                    <a:pt x="1529461" y="352806"/>
                  </a:lnTo>
                  <a:lnTo>
                    <a:pt x="0" y="352806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80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03040" y="1443863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1529461" y="352806"/>
                  </a:lnTo>
                  <a:lnTo>
                    <a:pt x="1529461" y="407288"/>
                  </a:lnTo>
                  <a:lnTo>
                    <a:pt x="1461643" y="407288"/>
                  </a:lnTo>
                  <a:lnTo>
                    <a:pt x="1597279" y="542925"/>
                  </a:lnTo>
                  <a:lnTo>
                    <a:pt x="1733042" y="407288"/>
                  </a:lnTo>
                  <a:lnTo>
                    <a:pt x="1665224" y="407288"/>
                  </a:lnTo>
                  <a:lnTo>
                    <a:pt x="1665224" y="352806"/>
                  </a:lnTo>
                  <a:lnTo>
                    <a:pt x="3194685" y="352806"/>
                  </a:lnTo>
                  <a:lnTo>
                    <a:pt x="3194685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03040" y="1443863"/>
              <a:ext cx="3194685" cy="542925"/>
            </a:xfrm>
            <a:custGeom>
              <a:avLst/>
              <a:gdLst/>
              <a:ahLst/>
              <a:cxnLst/>
              <a:rect l="l" t="t" r="r" b="b"/>
              <a:pathLst>
                <a:path w="3194684" h="542925">
                  <a:moveTo>
                    <a:pt x="3194685" y="352806"/>
                  </a:moveTo>
                  <a:lnTo>
                    <a:pt x="1665224" y="352806"/>
                  </a:lnTo>
                  <a:lnTo>
                    <a:pt x="1665224" y="407288"/>
                  </a:lnTo>
                  <a:lnTo>
                    <a:pt x="1733042" y="407288"/>
                  </a:lnTo>
                  <a:lnTo>
                    <a:pt x="1597279" y="542925"/>
                  </a:lnTo>
                  <a:lnTo>
                    <a:pt x="1461643" y="407288"/>
                  </a:lnTo>
                  <a:lnTo>
                    <a:pt x="1529461" y="407288"/>
                  </a:lnTo>
                  <a:lnTo>
                    <a:pt x="1529461" y="352806"/>
                  </a:lnTo>
                  <a:lnTo>
                    <a:pt x="0" y="352806"/>
                  </a:lnTo>
                  <a:lnTo>
                    <a:pt x="0" y="0"/>
                  </a:lnTo>
                  <a:lnTo>
                    <a:pt x="3194685" y="0"/>
                  </a:lnTo>
                  <a:lnTo>
                    <a:pt x="3194685" y="352806"/>
                  </a:lnTo>
                  <a:close/>
                </a:path>
              </a:pathLst>
            </a:custGeom>
            <a:ln w="25400">
              <a:solidFill>
                <a:srgbClr val="439B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88663" y="1424177"/>
            <a:ext cx="1624965" cy="194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Preclinical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  <a:p>
            <a:pPr marL="121920" marR="113664" indent="-2540" algn="ctr">
              <a:lnSpc>
                <a:spcPts val="4230"/>
              </a:lnSpc>
              <a:spcBef>
                <a:spcPts val="245"/>
              </a:spcBef>
            </a:pPr>
            <a:r>
              <a:rPr sz="2000" b="1" dirty="0">
                <a:latin typeface="Calibri"/>
                <a:cs typeface="Calibri"/>
              </a:rPr>
              <a:t>IND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filing </a:t>
            </a:r>
            <a:r>
              <a:rPr sz="2000" b="1" dirty="0">
                <a:latin typeface="Calibri"/>
                <a:cs typeface="Calibri"/>
              </a:rPr>
              <a:t> IND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approval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Phase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62571" y="3123564"/>
            <a:ext cx="457200" cy="1221740"/>
          </a:xfrm>
          <a:custGeom>
            <a:avLst/>
            <a:gdLst/>
            <a:ahLst/>
            <a:cxnLst/>
            <a:rect l="l" t="t" r="r" b="b"/>
            <a:pathLst>
              <a:path w="457200" h="1221739">
                <a:moveTo>
                  <a:pt x="0" y="0"/>
                </a:moveTo>
                <a:lnTo>
                  <a:pt x="72249" y="1950"/>
                </a:lnTo>
                <a:lnTo>
                  <a:pt x="135002" y="7376"/>
                </a:lnTo>
                <a:lnTo>
                  <a:pt x="184489" y="15636"/>
                </a:lnTo>
                <a:lnTo>
                  <a:pt x="228600" y="38100"/>
                </a:lnTo>
                <a:lnTo>
                  <a:pt x="228600" y="572770"/>
                </a:lnTo>
                <a:lnTo>
                  <a:pt x="240255" y="584779"/>
                </a:lnTo>
                <a:lnTo>
                  <a:pt x="272710" y="595233"/>
                </a:lnTo>
                <a:lnTo>
                  <a:pt x="322197" y="603493"/>
                </a:lnTo>
                <a:lnTo>
                  <a:pt x="384950" y="608919"/>
                </a:lnTo>
                <a:lnTo>
                  <a:pt x="457200" y="610870"/>
                </a:lnTo>
                <a:lnTo>
                  <a:pt x="384950" y="612808"/>
                </a:lnTo>
                <a:lnTo>
                  <a:pt x="322197" y="618209"/>
                </a:lnTo>
                <a:lnTo>
                  <a:pt x="272710" y="626451"/>
                </a:lnTo>
                <a:lnTo>
                  <a:pt x="240255" y="636912"/>
                </a:lnTo>
                <a:lnTo>
                  <a:pt x="228600" y="648970"/>
                </a:lnTo>
                <a:lnTo>
                  <a:pt x="228600" y="1183513"/>
                </a:lnTo>
                <a:lnTo>
                  <a:pt x="184489" y="1206031"/>
                </a:lnTo>
                <a:lnTo>
                  <a:pt x="135002" y="1214273"/>
                </a:lnTo>
                <a:lnTo>
                  <a:pt x="72249" y="1219674"/>
                </a:lnTo>
                <a:lnTo>
                  <a:pt x="0" y="122161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320660" y="3581768"/>
            <a:ext cx="1692275" cy="369570"/>
          </a:xfrm>
          <a:prstGeom prst="rect">
            <a:avLst/>
          </a:prstGeom>
          <a:solidFill>
            <a:srgbClr val="FFFF00"/>
          </a:solidFill>
          <a:ln w="25400">
            <a:solidFill>
              <a:srgbClr val="4AACC5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Calibri"/>
                <a:cs typeface="Calibri"/>
              </a:rPr>
              <a:t>CLINICAL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STUDY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862571" y="4039870"/>
            <a:ext cx="771525" cy="2500630"/>
            <a:chOff x="6862571" y="4039870"/>
            <a:chExt cx="771525" cy="2500630"/>
          </a:xfrm>
        </p:grpSpPr>
        <p:sp>
          <p:nvSpPr>
            <p:cNvPr id="35" name="object 35"/>
            <p:cNvSpPr/>
            <p:nvPr/>
          </p:nvSpPr>
          <p:spPr>
            <a:xfrm>
              <a:off x="7626095" y="4039870"/>
              <a:ext cx="0" cy="2443480"/>
            </a:xfrm>
            <a:custGeom>
              <a:avLst/>
              <a:gdLst/>
              <a:ahLst/>
              <a:cxnLst/>
              <a:rect l="l" t="t" r="r" b="b"/>
              <a:pathLst>
                <a:path h="2443479">
                  <a:moveTo>
                    <a:pt x="0" y="0"/>
                  </a:moveTo>
                  <a:lnTo>
                    <a:pt x="0" y="2443225"/>
                  </a:lnTo>
                </a:path>
              </a:pathLst>
            </a:custGeom>
            <a:ln w="158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62571" y="6425958"/>
              <a:ext cx="763905" cy="114300"/>
            </a:xfrm>
            <a:custGeom>
              <a:avLst/>
              <a:gdLst/>
              <a:ahLst/>
              <a:cxnLst/>
              <a:rect l="l" t="t" r="r" b="b"/>
              <a:pathLst>
                <a:path w="763904" h="114300">
                  <a:moveTo>
                    <a:pt x="97917" y="0"/>
                  </a:moveTo>
                  <a:lnTo>
                    <a:pt x="0" y="57137"/>
                  </a:lnTo>
                  <a:lnTo>
                    <a:pt x="97917" y="114274"/>
                  </a:lnTo>
                  <a:lnTo>
                    <a:pt x="104648" y="112483"/>
                  </a:lnTo>
                  <a:lnTo>
                    <a:pt x="107823" y="107188"/>
                  </a:lnTo>
                  <a:lnTo>
                    <a:pt x="110871" y="101892"/>
                  </a:lnTo>
                  <a:lnTo>
                    <a:pt x="109093" y="95084"/>
                  </a:lnTo>
                  <a:lnTo>
                    <a:pt x="63077" y="68249"/>
                  </a:lnTo>
                  <a:lnTo>
                    <a:pt x="21971" y="68249"/>
                  </a:lnTo>
                  <a:lnTo>
                    <a:pt x="21971" y="46024"/>
                  </a:lnTo>
                  <a:lnTo>
                    <a:pt x="63077" y="46024"/>
                  </a:lnTo>
                  <a:lnTo>
                    <a:pt x="109093" y="19189"/>
                  </a:lnTo>
                  <a:lnTo>
                    <a:pt x="110871" y="12395"/>
                  </a:lnTo>
                  <a:lnTo>
                    <a:pt x="107823" y="7086"/>
                  </a:lnTo>
                  <a:lnTo>
                    <a:pt x="104648" y="1790"/>
                  </a:lnTo>
                  <a:lnTo>
                    <a:pt x="97917" y="0"/>
                  </a:lnTo>
                  <a:close/>
                </a:path>
                <a:path w="763904" h="114300">
                  <a:moveTo>
                    <a:pt x="63077" y="46024"/>
                  </a:moveTo>
                  <a:lnTo>
                    <a:pt x="21971" y="46024"/>
                  </a:lnTo>
                  <a:lnTo>
                    <a:pt x="21971" y="68249"/>
                  </a:lnTo>
                  <a:lnTo>
                    <a:pt x="63077" y="68249"/>
                  </a:lnTo>
                  <a:lnTo>
                    <a:pt x="60486" y="66738"/>
                  </a:lnTo>
                  <a:lnTo>
                    <a:pt x="27558" y="66738"/>
                  </a:lnTo>
                  <a:lnTo>
                    <a:pt x="27558" y="47536"/>
                  </a:lnTo>
                  <a:lnTo>
                    <a:pt x="60486" y="47536"/>
                  </a:lnTo>
                  <a:lnTo>
                    <a:pt x="63077" y="46024"/>
                  </a:lnTo>
                  <a:close/>
                </a:path>
                <a:path w="763904" h="114300">
                  <a:moveTo>
                    <a:pt x="763524" y="46024"/>
                  </a:moveTo>
                  <a:lnTo>
                    <a:pt x="63077" y="46024"/>
                  </a:lnTo>
                  <a:lnTo>
                    <a:pt x="44022" y="57137"/>
                  </a:lnTo>
                  <a:lnTo>
                    <a:pt x="63077" y="68249"/>
                  </a:lnTo>
                  <a:lnTo>
                    <a:pt x="763524" y="68249"/>
                  </a:lnTo>
                  <a:lnTo>
                    <a:pt x="763524" y="46024"/>
                  </a:lnTo>
                  <a:close/>
                </a:path>
                <a:path w="763904" h="114300">
                  <a:moveTo>
                    <a:pt x="27558" y="47536"/>
                  </a:moveTo>
                  <a:lnTo>
                    <a:pt x="27558" y="66738"/>
                  </a:lnTo>
                  <a:lnTo>
                    <a:pt x="44022" y="57137"/>
                  </a:lnTo>
                  <a:lnTo>
                    <a:pt x="27558" y="47536"/>
                  </a:lnTo>
                  <a:close/>
                </a:path>
                <a:path w="763904" h="114300">
                  <a:moveTo>
                    <a:pt x="44022" y="57137"/>
                  </a:moveTo>
                  <a:lnTo>
                    <a:pt x="27558" y="66738"/>
                  </a:lnTo>
                  <a:lnTo>
                    <a:pt x="60486" y="66738"/>
                  </a:lnTo>
                  <a:lnTo>
                    <a:pt x="44022" y="57137"/>
                  </a:lnTo>
                  <a:close/>
                </a:path>
                <a:path w="763904" h="114300">
                  <a:moveTo>
                    <a:pt x="60486" y="47536"/>
                  </a:moveTo>
                  <a:lnTo>
                    <a:pt x="27558" y="47536"/>
                  </a:lnTo>
                  <a:lnTo>
                    <a:pt x="44022" y="57137"/>
                  </a:lnTo>
                  <a:lnTo>
                    <a:pt x="60486" y="4753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704" y="1749247"/>
            <a:ext cx="3350387" cy="44218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" y="1411224"/>
            <a:ext cx="3926204" cy="2275840"/>
            <a:chOff x="190500" y="1411224"/>
            <a:chExt cx="3926204" cy="2275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411224"/>
              <a:ext cx="3925824" cy="22753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265" y="1516380"/>
              <a:ext cx="3714750" cy="20652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077967" y="1338072"/>
            <a:ext cx="1737360" cy="1737360"/>
            <a:chOff x="5077967" y="1338072"/>
            <a:chExt cx="1737360" cy="17373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967" y="1338072"/>
              <a:ext cx="1737360" cy="1737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2869" y="1443863"/>
              <a:ext cx="1527048" cy="152704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789932" y="3334511"/>
            <a:ext cx="4163695" cy="810895"/>
            <a:chOff x="4789932" y="3334511"/>
            <a:chExt cx="4163695" cy="8108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9932" y="3334511"/>
              <a:ext cx="4163567" cy="810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94834" y="3439794"/>
              <a:ext cx="3952875" cy="60007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49223" y="3934967"/>
            <a:ext cx="2525395" cy="2473960"/>
            <a:chOff x="649223" y="3934967"/>
            <a:chExt cx="2525395" cy="24739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223" y="3934967"/>
              <a:ext cx="2525268" cy="24734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379" y="4039768"/>
              <a:ext cx="2315464" cy="226352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008120" y="4169664"/>
            <a:ext cx="4474845" cy="1655445"/>
            <a:chOff x="4008120" y="4169664"/>
            <a:chExt cx="4474845" cy="165544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8120" y="4169664"/>
              <a:ext cx="4474464" cy="16550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13911" y="4275201"/>
              <a:ext cx="4264025" cy="1444371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62455" y="68580"/>
            <a:ext cx="5801868" cy="100584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96795" y="252171"/>
            <a:ext cx="4046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REGULATORY</a:t>
            </a:r>
            <a:r>
              <a:rPr dirty="0"/>
              <a:t> </a:t>
            </a:r>
            <a:r>
              <a:rPr spc="-5" dirty="0"/>
              <a:t>BOADIES</a:t>
            </a:r>
            <a:r>
              <a:rPr spc="-10" dirty="0"/>
              <a:t> </a:t>
            </a:r>
            <a:r>
              <a:rPr spc="-5" dirty="0"/>
              <a:t>:</a:t>
            </a: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47814" y="222122"/>
            <a:ext cx="1980564" cy="29014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860" y="2347341"/>
            <a:ext cx="8873490" cy="937894"/>
            <a:chOff x="130860" y="2347341"/>
            <a:chExt cx="8873490" cy="937894"/>
          </a:xfrm>
        </p:grpSpPr>
        <p:sp>
          <p:nvSpPr>
            <p:cNvPr id="3" name="object 3"/>
            <p:cNvSpPr/>
            <p:nvPr/>
          </p:nvSpPr>
          <p:spPr>
            <a:xfrm>
              <a:off x="143560" y="2360041"/>
              <a:ext cx="8848090" cy="912494"/>
            </a:xfrm>
            <a:custGeom>
              <a:avLst/>
              <a:gdLst/>
              <a:ahLst/>
              <a:cxnLst/>
              <a:rect l="l" t="t" r="r" b="b"/>
              <a:pathLst>
                <a:path w="8848090" h="912495">
                  <a:moveTo>
                    <a:pt x="8695639" y="0"/>
                  </a:moveTo>
                  <a:lnTo>
                    <a:pt x="152057" y="0"/>
                  </a:lnTo>
                  <a:lnTo>
                    <a:pt x="103992" y="7751"/>
                  </a:lnTo>
                  <a:lnTo>
                    <a:pt x="62251" y="29333"/>
                  </a:lnTo>
                  <a:lnTo>
                    <a:pt x="29336" y="62243"/>
                  </a:lnTo>
                  <a:lnTo>
                    <a:pt x="7751" y="103973"/>
                  </a:lnTo>
                  <a:lnTo>
                    <a:pt x="0" y="152019"/>
                  </a:lnTo>
                  <a:lnTo>
                    <a:pt x="0" y="760349"/>
                  </a:lnTo>
                  <a:lnTo>
                    <a:pt x="7751" y="808394"/>
                  </a:lnTo>
                  <a:lnTo>
                    <a:pt x="29336" y="850124"/>
                  </a:lnTo>
                  <a:lnTo>
                    <a:pt x="62251" y="883034"/>
                  </a:lnTo>
                  <a:lnTo>
                    <a:pt x="103992" y="904616"/>
                  </a:lnTo>
                  <a:lnTo>
                    <a:pt x="152057" y="912368"/>
                  </a:lnTo>
                  <a:lnTo>
                    <a:pt x="8695639" y="912368"/>
                  </a:lnTo>
                  <a:lnTo>
                    <a:pt x="8743746" y="904616"/>
                  </a:lnTo>
                  <a:lnTo>
                    <a:pt x="8785514" y="883034"/>
                  </a:lnTo>
                  <a:lnTo>
                    <a:pt x="8818443" y="850124"/>
                  </a:lnTo>
                  <a:lnTo>
                    <a:pt x="8840033" y="808394"/>
                  </a:lnTo>
                  <a:lnTo>
                    <a:pt x="8847785" y="760349"/>
                  </a:lnTo>
                  <a:lnTo>
                    <a:pt x="8847785" y="152019"/>
                  </a:lnTo>
                  <a:lnTo>
                    <a:pt x="8840033" y="103973"/>
                  </a:lnTo>
                  <a:lnTo>
                    <a:pt x="8818443" y="62243"/>
                  </a:lnTo>
                  <a:lnTo>
                    <a:pt x="8785514" y="29333"/>
                  </a:lnTo>
                  <a:lnTo>
                    <a:pt x="8743746" y="7751"/>
                  </a:lnTo>
                  <a:lnTo>
                    <a:pt x="8695639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560" y="2360041"/>
              <a:ext cx="8848090" cy="912494"/>
            </a:xfrm>
            <a:custGeom>
              <a:avLst/>
              <a:gdLst/>
              <a:ahLst/>
              <a:cxnLst/>
              <a:rect l="l" t="t" r="r" b="b"/>
              <a:pathLst>
                <a:path w="8848090" h="912495">
                  <a:moveTo>
                    <a:pt x="0" y="152019"/>
                  </a:moveTo>
                  <a:lnTo>
                    <a:pt x="7751" y="103973"/>
                  </a:lnTo>
                  <a:lnTo>
                    <a:pt x="29336" y="62243"/>
                  </a:lnTo>
                  <a:lnTo>
                    <a:pt x="62251" y="29333"/>
                  </a:lnTo>
                  <a:lnTo>
                    <a:pt x="103992" y="7751"/>
                  </a:lnTo>
                  <a:lnTo>
                    <a:pt x="152057" y="0"/>
                  </a:lnTo>
                  <a:lnTo>
                    <a:pt x="8695639" y="0"/>
                  </a:lnTo>
                  <a:lnTo>
                    <a:pt x="8743746" y="7751"/>
                  </a:lnTo>
                  <a:lnTo>
                    <a:pt x="8785514" y="29333"/>
                  </a:lnTo>
                  <a:lnTo>
                    <a:pt x="8818443" y="62243"/>
                  </a:lnTo>
                  <a:lnTo>
                    <a:pt x="8840033" y="103973"/>
                  </a:lnTo>
                  <a:lnTo>
                    <a:pt x="8847785" y="152019"/>
                  </a:lnTo>
                  <a:lnTo>
                    <a:pt x="8847785" y="760349"/>
                  </a:lnTo>
                  <a:lnTo>
                    <a:pt x="8840033" y="808394"/>
                  </a:lnTo>
                  <a:lnTo>
                    <a:pt x="8818443" y="850124"/>
                  </a:lnTo>
                  <a:lnTo>
                    <a:pt x="8785514" y="883034"/>
                  </a:lnTo>
                  <a:lnTo>
                    <a:pt x="8743746" y="904616"/>
                  </a:lnTo>
                  <a:lnTo>
                    <a:pt x="8695639" y="912368"/>
                  </a:lnTo>
                  <a:lnTo>
                    <a:pt x="152057" y="912368"/>
                  </a:lnTo>
                  <a:lnTo>
                    <a:pt x="103992" y="904616"/>
                  </a:lnTo>
                  <a:lnTo>
                    <a:pt x="62251" y="883034"/>
                  </a:lnTo>
                  <a:lnTo>
                    <a:pt x="29336" y="850124"/>
                  </a:lnTo>
                  <a:lnTo>
                    <a:pt x="7751" y="808394"/>
                  </a:lnTo>
                  <a:lnTo>
                    <a:pt x="0" y="760349"/>
                  </a:lnTo>
                  <a:lnTo>
                    <a:pt x="0" y="152019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30860" y="3446907"/>
            <a:ext cx="8873490" cy="881380"/>
            <a:chOff x="130860" y="3446907"/>
            <a:chExt cx="8873490" cy="881380"/>
          </a:xfrm>
        </p:grpSpPr>
        <p:sp>
          <p:nvSpPr>
            <p:cNvPr id="6" name="object 6"/>
            <p:cNvSpPr/>
            <p:nvPr/>
          </p:nvSpPr>
          <p:spPr>
            <a:xfrm>
              <a:off x="143560" y="3459607"/>
              <a:ext cx="8848090" cy="855980"/>
            </a:xfrm>
            <a:custGeom>
              <a:avLst/>
              <a:gdLst/>
              <a:ahLst/>
              <a:cxnLst/>
              <a:rect l="l" t="t" r="r" b="b"/>
              <a:pathLst>
                <a:path w="8848090" h="855979">
                  <a:moveTo>
                    <a:pt x="8705037" y="0"/>
                  </a:moveTo>
                  <a:lnTo>
                    <a:pt x="142659" y="0"/>
                  </a:lnTo>
                  <a:lnTo>
                    <a:pt x="97566" y="7273"/>
                  </a:lnTo>
                  <a:lnTo>
                    <a:pt x="58405" y="27525"/>
                  </a:lnTo>
                  <a:lnTo>
                    <a:pt x="27524" y="58402"/>
                  </a:lnTo>
                  <a:lnTo>
                    <a:pt x="7272" y="97552"/>
                  </a:lnTo>
                  <a:lnTo>
                    <a:pt x="0" y="142620"/>
                  </a:lnTo>
                  <a:lnTo>
                    <a:pt x="0" y="713358"/>
                  </a:lnTo>
                  <a:lnTo>
                    <a:pt x="7272" y="758427"/>
                  </a:lnTo>
                  <a:lnTo>
                    <a:pt x="27524" y="797577"/>
                  </a:lnTo>
                  <a:lnTo>
                    <a:pt x="58405" y="828454"/>
                  </a:lnTo>
                  <a:lnTo>
                    <a:pt x="97566" y="848706"/>
                  </a:lnTo>
                  <a:lnTo>
                    <a:pt x="142659" y="855979"/>
                  </a:lnTo>
                  <a:lnTo>
                    <a:pt x="8705037" y="855979"/>
                  </a:lnTo>
                  <a:lnTo>
                    <a:pt x="8750167" y="848706"/>
                  </a:lnTo>
                  <a:lnTo>
                    <a:pt x="8789355" y="828454"/>
                  </a:lnTo>
                  <a:lnTo>
                    <a:pt x="8820251" y="797577"/>
                  </a:lnTo>
                  <a:lnTo>
                    <a:pt x="8840510" y="758427"/>
                  </a:lnTo>
                  <a:lnTo>
                    <a:pt x="8847785" y="713358"/>
                  </a:lnTo>
                  <a:lnTo>
                    <a:pt x="8847785" y="142620"/>
                  </a:lnTo>
                  <a:lnTo>
                    <a:pt x="8840510" y="97552"/>
                  </a:lnTo>
                  <a:lnTo>
                    <a:pt x="8820251" y="58402"/>
                  </a:lnTo>
                  <a:lnTo>
                    <a:pt x="8789355" y="27525"/>
                  </a:lnTo>
                  <a:lnTo>
                    <a:pt x="8750167" y="7273"/>
                  </a:lnTo>
                  <a:lnTo>
                    <a:pt x="8705037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560" y="3459607"/>
              <a:ext cx="8848090" cy="855980"/>
            </a:xfrm>
            <a:custGeom>
              <a:avLst/>
              <a:gdLst/>
              <a:ahLst/>
              <a:cxnLst/>
              <a:rect l="l" t="t" r="r" b="b"/>
              <a:pathLst>
                <a:path w="8848090" h="855979">
                  <a:moveTo>
                    <a:pt x="0" y="142620"/>
                  </a:moveTo>
                  <a:lnTo>
                    <a:pt x="7272" y="97552"/>
                  </a:lnTo>
                  <a:lnTo>
                    <a:pt x="27524" y="58402"/>
                  </a:lnTo>
                  <a:lnTo>
                    <a:pt x="58405" y="27525"/>
                  </a:lnTo>
                  <a:lnTo>
                    <a:pt x="97566" y="7273"/>
                  </a:lnTo>
                  <a:lnTo>
                    <a:pt x="142659" y="0"/>
                  </a:lnTo>
                  <a:lnTo>
                    <a:pt x="8705037" y="0"/>
                  </a:lnTo>
                  <a:lnTo>
                    <a:pt x="8750167" y="7273"/>
                  </a:lnTo>
                  <a:lnTo>
                    <a:pt x="8789355" y="27525"/>
                  </a:lnTo>
                  <a:lnTo>
                    <a:pt x="8820251" y="58402"/>
                  </a:lnTo>
                  <a:lnTo>
                    <a:pt x="8840510" y="97552"/>
                  </a:lnTo>
                  <a:lnTo>
                    <a:pt x="8847785" y="142620"/>
                  </a:lnTo>
                  <a:lnTo>
                    <a:pt x="8847785" y="713358"/>
                  </a:lnTo>
                  <a:lnTo>
                    <a:pt x="8840510" y="758427"/>
                  </a:lnTo>
                  <a:lnTo>
                    <a:pt x="8820251" y="797577"/>
                  </a:lnTo>
                  <a:lnTo>
                    <a:pt x="8789355" y="828454"/>
                  </a:lnTo>
                  <a:lnTo>
                    <a:pt x="8750167" y="848706"/>
                  </a:lnTo>
                  <a:lnTo>
                    <a:pt x="8705037" y="855979"/>
                  </a:lnTo>
                  <a:lnTo>
                    <a:pt x="142659" y="855979"/>
                  </a:lnTo>
                  <a:lnTo>
                    <a:pt x="97566" y="848706"/>
                  </a:lnTo>
                  <a:lnTo>
                    <a:pt x="58405" y="828454"/>
                  </a:lnTo>
                  <a:lnTo>
                    <a:pt x="27524" y="797577"/>
                  </a:lnTo>
                  <a:lnTo>
                    <a:pt x="7272" y="758427"/>
                  </a:lnTo>
                  <a:lnTo>
                    <a:pt x="0" y="713358"/>
                  </a:lnTo>
                  <a:lnTo>
                    <a:pt x="0" y="142620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0860" y="4490084"/>
            <a:ext cx="8873490" cy="1242695"/>
            <a:chOff x="130860" y="4490084"/>
            <a:chExt cx="8873490" cy="1242695"/>
          </a:xfrm>
        </p:grpSpPr>
        <p:sp>
          <p:nvSpPr>
            <p:cNvPr id="9" name="object 9"/>
            <p:cNvSpPr/>
            <p:nvPr/>
          </p:nvSpPr>
          <p:spPr>
            <a:xfrm>
              <a:off x="143560" y="4502784"/>
              <a:ext cx="8848090" cy="1217295"/>
            </a:xfrm>
            <a:custGeom>
              <a:avLst/>
              <a:gdLst/>
              <a:ahLst/>
              <a:cxnLst/>
              <a:rect l="l" t="t" r="r" b="b"/>
              <a:pathLst>
                <a:path w="8848090" h="1217295">
                  <a:moveTo>
                    <a:pt x="8644966" y="0"/>
                  </a:moveTo>
                  <a:lnTo>
                    <a:pt x="202793" y="0"/>
                  </a:lnTo>
                  <a:lnTo>
                    <a:pt x="156294" y="5356"/>
                  </a:lnTo>
                  <a:lnTo>
                    <a:pt x="113609" y="20614"/>
                  </a:lnTo>
                  <a:lnTo>
                    <a:pt x="75955" y="44557"/>
                  </a:lnTo>
                  <a:lnTo>
                    <a:pt x="44551" y="75965"/>
                  </a:lnTo>
                  <a:lnTo>
                    <a:pt x="20611" y="113624"/>
                  </a:lnTo>
                  <a:lnTo>
                    <a:pt x="5355" y="156314"/>
                  </a:lnTo>
                  <a:lnTo>
                    <a:pt x="0" y="202819"/>
                  </a:lnTo>
                  <a:lnTo>
                    <a:pt x="0" y="1013967"/>
                  </a:lnTo>
                  <a:lnTo>
                    <a:pt x="5355" y="1060476"/>
                  </a:lnTo>
                  <a:lnTo>
                    <a:pt x="20611" y="1103168"/>
                  </a:lnTo>
                  <a:lnTo>
                    <a:pt x="44551" y="1140826"/>
                  </a:lnTo>
                  <a:lnTo>
                    <a:pt x="75955" y="1172233"/>
                  </a:lnTo>
                  <a:lnTo>
                    <a:pt x="113609" y="1196174"/>
                  </a:lnTo>
                  <a:lnTo>
                    <a:pt x="156294" y="1211431"/>
                  </a:lnTo>
                  <a:lnTo>
                    <a:pt x="202793" y="1216786"/>
                  </a:lnTo>
                  <a:lnTo>
                    <a:pt x="8644966" y="1216786"/>
                  </a:lnTo>
                  <a:lnTo>
                    <a:pt x="8691470" y="1211431"/>
                  </a:lnTo>
                  <a:lnTo>
                    <a:pt x="8734160" y="1196174"/>
                  </a:lnTo>
                  <a:lnTo>
                    <a:pt x="8771819" y="1172233"/>
                  </a:lnTo>
                  <a:lnTo>
                    <a:pt x="8803228" y="1140826"/>
                  </a:lnTo>
                  <a:lnTo>
                    <a:pt x="8827170" y="1103168"/>
                  </a:lnTo>
                  <a:lnTo>
                    <a:pt x="8842428" y="1060476"/>
                  </a:lnTo>
                  <a:lnTo>
                    <a:pt x="8847785" y="1013967"/>
                  </a:lnTo>
                  <a:lnTo>
                    <a:pt x="8847785" y="202819"/>
                  </a:lnTo>
                  <a:lnTo>
                    <a:pt x="8842428" y="156314"/>
                  </a:lnTo>
                  <a:lnTo>
                    <a:pt x="8827170" y="113624"/>
                  </a:lnTo>
                  <a:lnTo>
                    <a:pt x="8803228" y="75965"/>
                  </a:lnTo>
                  <a:lnTo>
                    <a:pt x="8771819" y="44557"/>
                  </a:lnTo>
                  <a:lnTo>
                    <a:pt x="8734160" y="20614"/>
                  </a:lnTo>
                  <a:lnTo>
                    <a:pt x="8691470" y="5356"/>
                  </a:lnTo>
                  <a:lnTo>
                    <a:pt x="864496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560" y="4502784"/>
              <a:ext cx="8848090" cy="1217295"/>
            </a:xfrm>
            <a:custGeom>
              <a:avLst/>
              <a:gdLst/>
              <a:ahLst/>
              <a:cxnLst/>
              <a:rect l="l" t="t" r="r" b="b"/>
              <a:pathLst>
                <a:path w="8848090" h="1217295">
                  <a:moveTo>
                    <a:pt x="0" y="202819"/>
                  </a:moveTo>
                  <a:lnTo>
                    <a:pt x="5355" y="156314"/>
                  </a:lnTo>
                  <a:lnTo>
                    <a:pt x="20611" y="113624"/>
                  </a:lnTo>
                  <a:lnTo>
                    <a:pt x="44551" y="75965"/>
                  </a:lnTo>
                  <a:lnTo>
                    <a:pt x="75955" y="44557"/>
                  </a:lnTo>
                  <a:lnTo>
                    <a:pt x="113609" y="20614"/>
                  </a:lnTo>
                  <a:lnTo>
                    <a:pt x="156294" y="5356"/>
                  </a:lnTo>
                  <a:lnTo>
                    <a:pt x="202793" y="0"/>
                  </a:lnTo>
                  <a:lnTo>
                    <a:pt x="8644966" y="0"/>
                  </a:lnTo>
                  <a:lnTo>
                    <a:pt x="8691470" y="5356"/>
                  </a:lnTo>
                  <a:lnTo>
                    <a:pt x="8734160" y="20614"/>
                  </a:lnTo>
                  <a:lnTo>
                    <a:pt x="8771819" y="44557"/>
                  </a:lnTo>
                  <a:lnTo>
                    <a:pt x="8803228" y="75965"/>
                  </a:lnTo>
                  <a:lnTo>
                    <a:pt x="8827170" y="113624"/>
                  </a:lnTo>
                  <a:lnTo>
                    <a:pt x="8842428" y="156314"/>
                  </a:lnTo>
                  <a:lnTo>
                    <a:pt x="8847785" y="202819"/>
                  </a:lnTo>
                  <a:lnTo>
                    <a:pt x="8847785" y="1013967"/>
                  </a:lnTo>
                  <a:lnTo>
                    <a:pt x="8842428" y="1060476"/>
                  </a:lnTo>
                  <a:lnTo>
                    <a:pt x="8827170" y="1103168"/>
                  </a:lnTo>
                  <a:lnTo>
                    <a:pt x="8803228" y="1140826"/>
                  </a:lnTo>
                  <a:lnTo>
                    <a:pt x="8771819" y="1172233"/>
                  </a:lnTo>
                  <a:lnTo>
                    <a:pt x="8734160" y="1196174"/>
                  </a:lnTo>
                  <a:lnTo>
                    <a:pt x="8691470" y="1211431"/>
                  </a:lnTo>
                  <a:lnTo>
                    <a:pt x="8644966" y="1216786"/>
                  </a:lnTo>
                  <a:lnTo>
                    <a:pt x="202793" y="1216786"/>
                  </a:lnTo>
                  <a:lnTo>
                    <a:pt x="156294" y="1211431"/>
                  </a:lnTo>
                  <a:lnTo>
                    <a:pt x="113609" y="1196174"/>
                  </a:lnTo>
                  <a:lnTo>
                    <a:pt x="75955" y="1172233"/>
                  </a:lnTo>
                  <a:lnTo>
                    <a:pt x="44551" y="1140826"/>
                  </a:lnTo>
                  <a:lnTo>
                    <a:pt x="20611" y="1103168"/>
                  </a:lnTo>
                  <a:lnTo>
                    <a:pt x="5355" y="1060476"/>
                  </a:lnTo>
                  <a:lnTo>
                    <a:pt x="0" y="1013967"/>
                  </a:lnTo>
                  <a:lnTo>
                    <a:pt x="0" y="202819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1198" y="2514727"/>
            <a:ext cx="8545830" cy="29711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5240" marR="88900">
              <a:lnSpc>
                <a:spcPts val="1970"/>
              </a:lnSpc>
              <a:spcBef>
                <a:spcPts val="325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Central</a:t>
            </a:r>
            <a:r>
              <a:rPr sz="1800" spc="-5" dirty="0">
                <a:latin typeface="Calibri"/>
                <a:cs typeface="Calibri"/>
              </a:rPr>
              <a:t> Drugs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 Control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Organization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(CDSCO)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headed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Drug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Controller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General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India</a:t>
            </a:r>
            <a:r>
              <a:rPr sz="1800" b="1" spc="-5" dirty="0">
                <a:latin typeface="Calibri"/>
                <a:cs typeface="Calibri"/>
              </a:rPr>
              <a:t> (DCGI)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lays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down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regulations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conduct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clinical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India.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alibri"/>
              <a:cs typeface="Calibri"/>
            </a:endParaRPr>
          </a:p>
          <a:p>
            <a:pPr marL="12700" marR="174625">
              <a:lnSpc>
                <a:spcPts val="1970"/>
              </a:lnSpc>
            </a:pPr>
            <a:r>
              <a:rPr sz="1800" spc="-5" dirty="0">
                <a:latin typeface="Calibri"/>
                <a:cs typeface="Calibri"/>
              </a:rPr>
              <a:t>Main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objective 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standardize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clinical</a:t>
            </a:r>
            <a:r>
              <a:rPr sz="1800" b="1" spc="-10" dirty="0">
                <a:latin typeface="Calibri"/>
                <a:cs typeface="Calibri"/>
              </a:rPr>
              <a:t> research</a:t>
            </a:r>
            <a:r>
              <a:rPr sz="1800" b="1" dirty="0">
                <a:latin typeface="Calibri"/>
                <a:cs typeface="Calibri"/>
              </a:rPr>
              <a:t> 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assure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safety,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efficacy,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quality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drugs,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cosmetics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medical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devices.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libri"/>
              <a:cs typeface="Calibri"/>
            </a:endParaRPr>
          </a:p>
          <a:p>
            <a:pPr marL="29845" marR="5080">
              <a:lnSpc>
                <a:spcPct val="91400"/>
              </a:lnSpc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essential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clinical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trials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conducted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India</a:t>
            </a:r>
            <a:r>
              <a:rPr sz="1800" spc="-5" dirty="0">
                <a:latin typeface="Calibri"/>
                <a:cs typeface="Calibri"/>
              </a:rPr>
              <a:t> should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International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conference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Harmonization-Good Clinical Practices </a:t>
            </a:r>
            <a:r>
              <a:rPr sz="1800" b="1" dirty="0">
                <a:latin typeface="Calibri"/>
                <a:cs typeface="Calibri"/>
              </a:rPr>
              <a:t>Guidelines (ICH-GCP)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clinical </a:t>
            </a:r>
            <a:r>
              <a:rPr sz="1800" spc="-5" dirty="0">
                <a:latin typeface="Calibri"/>
                <a:cs typeface="Calibri"/>
              </a:rPr>
              <a:t>trials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follow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recently</a:t>
            </a:r>
            <a:r>
              <a:rPr sz="1800" dirty="0">
                <a:latin typeface="Calibri"/>
                <a:cs typeface="Calibri"/>
              </a:rPr>
              <a:t> amended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Schedule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 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Drugs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Cosmetics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0687" y="117347"/>
            <a:ext cx="8324215" cy="1889760"/>
            <a:chOff x="170687" y="117347"/>
            <a:chExt cx="8324215" cy="188976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" y="117347"/>
              <a:ext cx="8324088" cy="18897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3955" y="397763"/>
              <a:ext cx="6460236" cy="122529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53436" y="442925"/>
            <a:ext cx="5614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CENTRAL</a:t>
            </a:r>
            <a:r>
              <a:rPr sz="3600" spc="-100" dirty="0"/>
              <a:t> </a:t>
            </a:r>
            <a:r>
              <a:rPr sz="3600" spc="-5" dirty="0"/>
              <a:t>DRUG</a:t>
            </a:r>
            <a:r>
              <a:rPr sz="3600" spc="-30" dirty="0"/>
              <a:t> </a:t>
            </a:r>
            <a:r>
              <a:rPr sz="3600" spc="-5" dirty="0"/>
              <a:t>STANDARD</a:t>
            </a:r>
            <a:r>
              <a:rPr sz="3600" spc="-60" dirty="0"/>
              <a:t> </a:t>
            </a:r>
            <a:r>
              <a:rPr sz="3600" dirty="0"/>
              <a:t>CONTROL </a:t>
            </a:r>
            <a:r>
              <a:rPr sz="3600" spc="-730" dirty="0"/>
              <a:t> </a:t>
            </a:r>
            <a:r>
              <a:rPr sz="3600" spc="-10" dirty="0"/>
              <a:t>ORGANISATION</a:t>
            </a:r>
            <a:r>
              <a:rPr sz="3600" spc="-70" dirty="0"/>
              <a:t> </a:t>
            </a:r>
            <a:r>
              <a:rPr sz="3600" spc="-5" dirty="0"/>
              <a:t>(CDSCO)</a:t>
            </a:r>
            <a:endParaRPr sz="3600"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604" y="210311"/>
            <a:ext cx="1691639" cy="17007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7135" y="2930651"/>
            <a:ext cx="1929384" cy="17785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22646" y="3258058"/>
            <a:ext cx="1122680" cy="10458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270" algn="ctr">
              <a:lnSpc>
                <a:spcPct val="91500"/>
              </a:lnSpc>
              <a:spcBef>
                <a:spcPts val="22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INSTITUTIONAL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INDEPENDENT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ETHICS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COMMITTEE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(IRB/IEC):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8576" y="640080"/>
            <a:ext cx="1746885" cy="2249805"/>
            <a:chOff x="4608576" y="640080"/>
            <a:chExt cx="1746885" cy="22498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72" y="2446019"/>
              <a:ext cx="662939" cy="4434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8576" y="640080"/>
              <a:ext cx="1746503" cy="17510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14138" y="1061465"/>
            <a:ext cx="1141730" cy="8248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3020" algn="just">
              <a:lnSpc>
                <a:spcPct val="915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rights, welfare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and well-being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participants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31635" y="1792223"/>
            <a:ext cx="2112645" cy="1751330"/>
            <a:chOff x="6231635" y="1792223"/>
            <a:chExt cx="2112645" cy="17513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1635" y="2935223"/>
              <a:ext cx="461771" cy="5897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1967" y="1792223"/>
              <a:ext cx="1741931" cy="17510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910831" y="1920367"/>
            <a:ext cx="1137920" cy="14116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24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Ensuring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compliance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relevant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local,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federal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laws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and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regulations.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31635" y="4096511"/>
            <a:ext cx="2112645" cy="1746885"/>
            <a:chOff x="6231635" y="4096511"/>
            <a:chExt cx="2112645" cy="174688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1635" y="4114799"/>
              <a:ext cx="461771" cy="5852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1967" y="4096511"/>
              <a:ext cx="1741931" cy="174650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026656" y="4419346"/>
            <a:ext cx="904240" cy="10217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ct val="91700"/>
              </a:lnSpc>
              <a:spcBef>
                <a:spcPts val="24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Ensuring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compliance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polic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egul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08576" y="4745735"/>
            <a:ext cx="1746885" cy="2112645"/>
            <a:chOff x="4608576" y="4745735"/>
            <a:chExt cx="1746885" cy="211264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8072" y="4745735"/>
              <a:ext cx="662939" cy="4389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8576" y="5248655"/>
              <a:ext cx="1746503" cy="160934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934203" y="5473700"/>
            <a:ext cx="1098550" cy="121666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Employing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standards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human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research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protections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15183" y="4096511"/>
            <a:ext cx="2117090" cy="1746885"/>
            <a:chOff x="2615183" y="4096511"/>
            <a:chExt cx="2117090" cy="174688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0248" y="4114799"/>
              <a:ext cx="461772" cy="5852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15183" y="4096511"/>
              <a:ext cx="1746504" cy="174650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027426" y="4517263"/>
            <a:ext cx="922019" cy="824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68580" algn="just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Number of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  5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thout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gender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bias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15183" y="1792223"/>
            <a:ext cx="2117090" cy="1751330"/>
            <a:chOff x="2615183" y="1792223"/>
            <a:chExt cx="2117090" cy="175133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0248" y="2935223"/>
              <a:ext cx="461772" cy="5897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15183" y="1792223"/>
              <a:ext cx="1746504" cy="175107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960370" y="2115693"/>
            <a:ext cx="1056640" cy="10217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They often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onduct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me  form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 risk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benefit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4727448" cy="1591055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77190" y="82372"/>
            <a:ext cx="417067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INSTITUTIONAL REVIEW </a:t>
            </a:r>
            <a:r>
              <a:rPr sz="2800" spc="-10" dirty="0"/>
              <a:t>BOARD/ </a:t>
            </a:r>
            <a:r>
              <a:rPr sz="2800" spc="-5" dirty="0"/>
              <a:t> INDEPENDENT</a:t>
            </a:r>
            <a:r>
              <a:rPr sz="2800" spc="-60" dirty="0"/>
              <a:t> </a:t>
            </a:r>
            <a:r>
              <a:rPr sz="2800" spc="-5" dirty="0"/>
              <a:t>ETHICS</a:t>
            </a:r>
            <a:r>
              <a:rPr sz="2800" spc="-50" dirty="0"/>
              <a:t> </a:t>
            </a:r>
            <a:r>
              <a:rPr sz="2800" spc="-5" dirty="0"/>
              <a:t>COMMITTEE/ </a:t>
            </a:r>
            <a:r>
              <a:rPr sz="2800" spc="-565" dirty="0"/>
              <a:t> </a:t>
            </a:r>
            <a:r>
              <a:rPr sz="2800" spc="-5" dirty="0"/>
              <a:t>ETHICS</a:t>
            </a:r>
            <a:r>
              <a:rPr sz="2800" spc="-50" dirty="0"/>
              <a:t> </a:t>
            </a:r>
            <a:r>
              <a:rPr sz="2800" spc="-5" dirty="0"/>
              <a:t>COMMITTEE</a:t>
            </a:r>
            <a:r>
              <a:rPr sz="2800" spc="-15" dirty="0"/>
              <a:t> </a:t>
            </a:r>
            <a:r>
              <a:rPr sz="2800" spc="-5" dirty="0"/>
              <a:t>:</a:t>
            </a:r>
            <a:endParaRPr sz="2800"/>
          </a:p>
        </p:txBody>
      </p:sp>
      <p:grpSp>
        <p:nvGrpSpPr>
          <p:cNvPr id="30" name="object 30"/>
          <p:cNvGrpSpPr/>
          <p:nvPr/>
        </p:nvGrpSpPr>
        <p:grpSpPr>
          <a:xfrm>
            <a:off x="164592" y="115773"/>
            <a:ext cx="8954135" cy="2646045"/>
            <a:chOff x="164592" y="115773"/>
            <a:chExt cx="8954135" cy="2646045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51956" y="115773"/>
              <a:ext cx="2866390" cy="9162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592" y="1874519"/>
              <a:ext cx="1961388" cy="88696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297586" y="2006853"/>
            <a:ext cx="166687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20040" marR="5080" indent="-307975">
              <a:lnSpc>
                <a:spcPts val="1320"/>
              </a:lnSpc>
              <a:spcBef>
                <a:spcPts val="24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Scientists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(Preferably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Pharmacologist)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736" y="2697479"/>
            <a:ext cx="1911095" cy="64007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44118" y="2875915"/>
            <a:ext cx="772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Clinicians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3736" y="3273552"/>
            <a:ext cx="1911095" cy="704088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59079" y="3484626"/>
            <a:ext cx="944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Expert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3736" y="3913632"/>
            <a:ext cx="1911095" cy="89153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376834" y="4049395"/>
            <a:ext cx="1508125" cy="544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49225">
              <a:lnSpc>
                <a:spcPts val="1320"/>
              </a:lnSpc>
              <a:spcBef>
                <a:spcPts val="24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4. Social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Scientist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endParaRPr sz="1200">
              <a:latin typeface="Calibri"/>
              <a:cs typeface="Calibri"/>
            </a:endParaRPr>
          </a:p>
          <a:p>
            <a:pPr marL="314325">
              <a:lnSpc>
                <a:spcPts val="13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governmental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3736" y="4732020"/>
            <a:ext cx="1911095" cy="896112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372262" y="4790947"/>
            <a:ext cx="1516380" cy="71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5405" algn="just">
              <a:lnSpc>
                <a:spcPts val="1320"/>
              </a:lnSpc>
              <a:spcBef>
                <a:spcPts val="24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5.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Voluntary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Agency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Philosopher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Ethicist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Theologian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Similar</a:t>
            </a:r>
            <a:endParaRPr sz="1200">
              <a:latin typeface="Calibri"/>
              <a:cs typeface="Calibri"/>
            </a:endParaRPr>
          </a:p>
          <a:p>
            <a:pPr marL="1905" algn="ctr">
              <a:lnSpc>
                <a:spcPts val="1295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3736" y="5564123"/>
            <a:ext cx="1911095" cy="589788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462787" y="5633110"/>
            <a:ext cx="140462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1465" marR="5080" indent="-279400">
              <a:lnSpc>
                <a:spcPts val="1320"/>
              </a:lnSpc>
              <a:spcBef>
                <a:spcPts val="24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6.Lay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community.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043683" y="3767328"/>
            <a:ext cx="900683" cy="9281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43" y="333756"/>
            <a:ext cx="6752844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0494" y="613410"/>
            <a:ext cx="4623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5" dirty="0"/>
              <a:t> </a:t>
            </a:r>
            <a:r>
              <a:rPr spc="-10" dirty="0"/>
              <a:t>TRIAL</a:t>
            </a:r>
            <a:r>
              <a:rPr spc="-5" dirty="0"/>
              <a:t> </a:t>
            </a:r>
            <a:r>
              <a:rPr spc="-10" dirty="0"/>
              <a:t>PROTOCOL: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486405" y="3110864"/>
            <a:ext cx="6112510" cy="1442085"/>
            <a:chOff x="2486405" y="3110864"/>
            <a:chExt cx="6112510" cy="1442085"/>
          </a:xfrm>
        </p:grpSpPr>
        <p:sp>
          <p:nvSpPr>
            <p:cNvPr id="5" name="object 5"/>
            <p:cNvSpPr/>
            <p:nvPr/>
          </p:nvSpPr>
          <p:spPr>
            <a:xfrm>
              <a:off x="2499105" y="3123564"/>
              <a:ext cx="6087110" cy="1416685"/>
            </a:xfrm>
            <a:custGeom>
              <a:avLst/>
              <a:gdLst/>
              <a:ahLst/>
              <a:cxnLst/>
              <a:rect l="l" t="t" r="r" b="b"/>
              <a:pathLst>
                <a:path w="6087109" h="1416685">
                  <a:moveTo>
                    <a:pt x="6086856" y="0"/>
                  </a:moveTo>
                  <a:lnTo>
                    <a:pt x="708279" y="0"/>
                  </a:lnTo>
                  <a:lnTo>
                    <a:pt x="0" y="708152"/>
                  </a:lnTo>
                  <a:lnTo>
                    <a:pt x="708279" y="1416431"/>
                  </a:lnTo>
                  <a:lnTo>
                    <a:pt x="6086856" y="1416431"/>
                  </a:lnTo>
                  <a:lnTo>
                    <a:pt x="6086856" y="0"/>
                  </a:lnTo>
                  <a:close/>
                </a:path>
              </a:pathLst>
            </a:custGeom>
            <a:solidFill>
              <a:srgbClr val="F1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9105" y="3123564"/>
              <a:ext cx="6087110" cy="1416685"/>
            </a:xfrm>
            <a:custGeom>
              <a:avLst/>
              <a:gdLst/>
              <a:ahLst/>
              <a:cxnLst/>
              <a:rect l="l" t="t" r="r" b="b"/>
              <a:pathLst>
                <a:path w="6087109" h="1416685">
                  <a:moveTo>
                    <a:pt x="6086856" y="1416431"/>
                  </a:moveTo>
                  <a:lnTo>
                    <a:pt x="708279" y="1416431"/>
                  </a:lnTo>
                  <a:lnTo>
                    <a:pt x="0" y="708152"/>
                  </a:lnTo>
                  <a:lnTo>
                    <a:pt x="708279" y="0"/>
                  </a:lnTo>
                  <a:lnTo>
                    <a:pt x="6086856" y="0"/>
                  </a:lnTo>
                  <a:lnTo>
                    <a:pt x="6086856" y="1416431"/>
                  </a:lnTo>
                  <a:close/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72413" y="1585086"/>
            <a:ext cx="7317105" cy="4495165"/>
            <a:chOff x="1272413" y="1585086"/>
            <a:chExt cx="7317105" cy="4495165"/>
          </a:xfrm>
        </p:grpSpPr>
        <p:sp>
          <p:nvSpPr>
            <p:cNvPr id="8" name="object 8"/>
            <p:cNvSpPr/>
            <p:nvPr/>
          </p:nvSpPr>
          <p:spPr>
            <a:xfrm>
              <a:off x="2485516" y="1597786"/>
              <a:ext cx="6087110" cy="1416685"/>
            </a:xfrm>
            <a:custGeom>
              <a:avLst/>
              <a:gdLst/>
              <a:ahLst/>
              <a:cxnLst/>
              <a:rect l="l" t="t" r="r" b="b"/>
              <a:pathLst>
                <a:path w="6087109" h="1416685">
                  <a:moveTo>
                    <a:pt x="6086856" y="0"/>
                  </a:moveTo>
                  <a:lnTo>
                    <a:pt x="708151" y="0"/>
                  </a:lnTo>
                  <a:lnTo>
                    <a:pt x="0" y="708151"/>
                  </a:lnTo>
                  <a:lnTo>
                    <a:pt x="708151" y="1416430"/>
                  </a:lnTo>
                  <a:lnTo>
                    <a:pt x="6086856" y="1416430"/>
                  </a:lnTo>
                  <a:lnTo>
                    <a:pt x="6086856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5516" y="1597786"/>
              <a:ext cx="6087110" cy="1416685"/>
            </a:xfrm>
            <a:custGeom>
              <a:avLst/>
              <a:gdLst/>
              <a:ahLst/>
              <a:cxnLst/>
              <a:rect l="l" t="t" r="r" b="b"/>
              <a:pathLst>
                <a:path w="6087109" h="1416685">
                  <a:moveTo>
                    <a:pt x="6086856" y="1416430"/>
                  </a:moveTo>
                  <a:lnTo>
                    <a:pt x="708151" y="1416430"/>
                  </a:lnTo>
                  <a:lnTo>
                    <a:pt x="0" y="708151"/>
                  </a:lnTo>
                  <a:lnTo>
                    <a:pt x="708151" y="0"/>
                  </a:lnTo>
                  <a:lnTo>
                    <a:pt x="6086856" y="0"/>
                  </a:lnTo>
                  <a:lnTo>
                    <a:pt x="6086856" y="1416430"/>
                  </a:lnTo>
                  <a:close/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5113" y="1793747"/>
              <a:ext cx="1009015" cy="1024890"/>
            </a:xfrm>
            <a:custGeom>
              <a:avLst/>
              <a:gdLst/>
              <a:ahLst/>
              <a:cxnLst/>
              <a:rect l="l" t="t" r="r" b="b"/>
              <a:pathLst>
                <a:path w="1009014" h="1024889">
                  <a:moveTo>
                    <a:pt x="504317" y="0"/>
                  </a:moveTo>
                  <a:lnTo>
                    <a:pt x="455750" y="2345"/>
                  </a:lnTo>
                  <a:lnTo>
                    <a:pt x="408489" y="9237"/>
                  </a:lnTo>
                  <a:lnTo>
                    <a:pt x="362745" y="20461"/>
                  </a:lnTo>
                  <a:lnTo>
                    <a:pt x="318729" y="35803"/>
                  </a:lnTo>
                  <a:lnTo>
                    <a:pt x="276653" y="55047"/>
                  </a:lnTo>
                  <a:lnTo>
                    <a:pt x="236729" y="77979"/>
                  </a:lnTo>
                  <a:lnTo>
                    <a:pt x="199167" y="104385"/>
                  </a:lnTo>
                  <a:lnTo>
                    <a:pt x="164179" y="134048"/>
                  </a:lnTo>
                  <a:lnTo>
                    <a:pt x="131977" y="166754"/>
                  </a:lnTo>
                  <a:lnTo>
                    <a:pt x="102771" y="202290"/>
                  </a:lnTo>
                  <a:lnTo>
                    <a:pt x="76773" y="240438"/>
                  </a:lnTo>
                  <a:lnTo>
                    <a:pt x="54196" y="280986"/>
                  </a:lnTo>
                  <a:lnTo>
                    <a:pt x="35249" y="323718"/>
                  </a:lnTo>
                  <a:lnTo>
                    <a:pt x="20144" y="368419"/>
                  </a:lnTo>
                  <a:lnTo>
                    <a:pt x="9094" y="414875"/>
                  </a:lnTo>
                  <a:lnTo>
                    <a:pt x="2308" y="462870"/>
                  </a:lnTo>
                  <a:lnTo>
                    <a:pt x="0" y="512190"/>
                  </a:lnTo>
                  <a:lnTo>
                    <a:pt x="2308" y="561531"/>
                  </a:lnTo>
                  <a:lnTo>
                    <a:pt x="9094" y="609541"/>
                  </a:lnTo>
                  <a:lnTo>
                    <a:pt x="20144" y="656007"/>
                  </a:lnTo>
                  <a:lnTo>
                    <a:pt x="35249" y="700715"/>
                  </a:lnTo>
                  <a:lnTo>
                    <a:pt x="54196" y="743451"/>
                  </a:lnTo>
                  <a:lnTo>
                    <a:pt x="76773" y="783999"/>
                  </a:lnTo>
                  <a:lnTo>
                    <a:pt x="102771" y="822146"/>
                  </a:lnTo>
                  <a:lnTo>
                    <a:pt x="131977" y="857677"/>
                  </a:lnTo>
                  <a:lnTo>
                    <a:pt x="164179" y="890378"/>
                  </a:lnTo>
                  <a:lnTo>
                    <a:pt x="199167" y="920034"/>
                  </a:lnTo>
                  <a:lnTo>
                    <a:pt x="236729" y="946432"/>
                  </a:lnTo>
                  <a:lnTo>
                    <a:pt x="276653" y="969357"/>
                  </a:lnTo>
                  <a:lnTo>
                    <a:pt x="318729" y="988594"/>
                  </a:lnTo>
                  <a:lnTo>
                    <a:pt x="362745" y="1003930"/>
                  </a:lnTo>
                  <a:lnTo>
                    <a:pt x="408489" y="1015149"/>
                  </a:lnTo>
                  <a:lnTo>
                    <a:pt x="455750" y="1022038"/>
                  </a:lnTo>
                  <a:lnTo>
                    <a:pt x="504317" y="1024381"/>
                  </a:lnTo>
                  <a:lnTo>
                    <a:pt x="552883" y="1022038"/>
                  </a:lnTo>
                  <a:lnTo>
                    <a:pt x="600144" y="1015149"/>
                  </a:lnTo>
                  <a:lnTo>
                    <a:pt x="645888" y="1003930"/>
                  </a:lnTo>
                  <a:lnTo>
                    <a:pt x="689904" y="988594"/>
                  </a:lnTo>
                  <a:lnTo>
                    <a:pt x="731980" y="969357"/>
                  </a:lnTo>
                  <a:lnTo>
                    <a:pt x="771904" y="946432"/>
                  </a:lnTo>
                  <a:lnTo>
                    <a:pt x="809466" y="920034"/>
                  </a:lnTo>
                  <a:lnTo>
                    <a:pt x="844454" y="890378"/>
                  </a:lnTo>
                  <a:lnTo>
                    <a:pt x="876656" y="857677"/>
                  </a:lnTo>
                  <a:lnTo>
                    <a:pt x="905862" y="822146"/>
                  </a:lnTo>
                  <a:lnTo>
                    <a:pt x="931860" y="783999"/>
                  </a:lnTo>
                  <a:lnTo>
                    <a:pt x="954437" y="743451"/>
                  </a:lnTo>
                  <a:lnTo>
                    <a:pt x="973384" y="700715"/>
                  </a:lnTo>
                  <a:lnTo>
                    <a:pt x="988489" y="656007"/>
                  </a:lnTo>
                  <a:lnTo>
                    <a:pt x="999539" y="609541"/>
                  </a:lnTo>
                  <a:lnTo>
                    <a:pt x="1006325" y="561531"/>
                  </a:lnTo>
                  <a:lnTo>
                    <a:pt x="1008634" y="512190"/>
                  </a:lnTo>
                  <a:lnTo>
                    <a:pt x="1006325" y="462870"/>
                  </a:lnTo>
                  <a:lnTo>
                    <a:pt x="999539" y="414875"/>
                  </a:lnTo>
                  <a:lnTo>
                    <a:pt x="988489" y="368419"/>
                  </a:lnTo>
                  <a:lnTo>
                    <a:pt x="973384" y="323718"/>
                  </a:lnTo>
                  <a:lnTo>
                    <a:pt x="954437" y="280986"/>
                  </a:lnTo>
                  <a:lnTo>
                    <a:pt x="931860" y="240438"/>
                  </a:lnTo>
                  <a:lnTo>
                    <a:pt x="905862" y="202290"/>
                  </a:lnTo>
                  <a:lnTo>
                    <a:pt x="876656" y="166754"/>
                  </a:lnTo>
                  <a:lnTo>
                    <a:pt x="844454" y="134048"/>
                  </a:lnTo>
                  <a:lnTo>
                    <a:pt x="809466" y="104385"/>
                  </a:lnTo>
                  <a:lnTo>
                    <a:pt x="771904" y="77979"/>
                  </a:lnTo>
                  <a:lnTo>
                    <a:pt x="731980" y="55047"/>
                  </a:lnTo>
                  <a:lnTo>
                    <a:pt x="689904" y="35803"/>
                  </a:lnTo>
                  <a:lnTo>
                    <a:pt x="645888" y="20461"/>
                  </a:lnTo>
                  <a:lnTo>
                    <a:pt x="600144" y="9237"/>
                  </a:lnTo>
                  <a:lnTo>
                    <a:pt x="552883" y="2345"/>
                  </a:lnTo>
                  <a:lnTo>
                    <a:pt x="5043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5113" y="1793747"/>
              <a:ext cx="1009015" cy="1024890"/>
            </a:xfrm>
            <a:custGeom>
              <a:avLst/>
              <a:gdLst/>
              <a:ahLst/>
              <a:cxnLst/>
              <a:rect l="l" t="t" r="r" b="b"/>
              <a:pathLst>
                <a:path w="1009014" h="1024889">
                  <a:moveTo>
                    <a:pt x="0" y="512190"/>
                  </a:moveTo>
                  <a:lnTo>
                    <a:pt x="2308" y="462870"/>
                  </a:lnTo>
                  <a:lnTo>
                    <a:pt x="9094" y="414875"/>
                  </a:lnTo>
                  <a:lnTo>
                    <a:pt x="20144" y="368419"/>
                  </a:lnTo>
                  <a:lnTo>
                    <a:pt x="35249" y="323718"/>
                  </a:lnTo>
                  <a:lnTo>
                    <a:pt x="54196" y="280986"/>
                  </a:lnTo>
                  <a:lnTo>
                    <a:pt x="76773" y="240438"/>
                  </a:lnTo>
                  <a:lnTo>
                    <a:pt x="102771" y="202290"/>
                  </a:lnTo>
                  <a:lnTo>
                    <a:pt x="131977" y="166754"/>
                  </a:lnTo>
                  <a:lnTo>
                    <a:pt x="164179" y="134048"/>
                  </a:lnTo>
                  <a:lnTo>
                    <a:pt x="199167" y="104385"/>
                  </a:lnTo>
                  <a:lnTo>
                    <a:pt x="236729" y="77979"/>
                  </a:lnTo>
                  <a:lnTo>
                    <a:pt x="276653" y="55047"/>
                  </a:lnTo>
                  <a:lnTo>
                    <a:pt x="318729" y="35803"/>
                  </a:lnTo>
                  <a:lnTo>
                    <a:pt x="362745" y="20461"/>
                  </a:lnTo>
                  <a:lnTo>
                    <a:pt x="408489" y="9237"/>
                  </a:lnTo>
                  <a:lnTo>
                    <a:pt x="455750" y="2345"/>
                  </a:lnTo>
                  <a:lnTo>
                    <a:pt x="504317" y="0"/>
                  </a:lnTo>
                  <a:lnTo>
                    <a:pt x="552883" y="2345"/>
                  </a:lnTo>
                  <a:lnTo>
                    <a:pt x="600144" y="9237"/>
                  </a:lnTo>
                  <a:lnTo>
                    <a:pt x="645888" y="20461"/>
                  </a:lnTo>
                  <a:lnTo>
                    <a:pt x="689904" y="35803"/>
                  </a:lnTo>
                  <a:lnTo>
                    <a:pt x="731980" y="55047"/>
                  </a:lnTo>
                  <a:lnTo>
                    <a:pt x="771904" y="77979"/>
                  </a:lnTo>
                  <a:lnTo>
                    <a:pt x="809466" y="104385"/>
                  </a:lnTo>
                  <a:lnTo>
                    <a:pt x="844454" y="134048"/>
                  </a:lnTo>
                  <a:lnTo>
                    <a:pt x="876656" y="166754"/>
                  </a:lnTo>
                  <a:lnTo>
                    <a:pt x="905862" y="202290"/>
                  </a:lnTo>
                  <a:lnTo>
                    <a:pt x="931860" y="240438"/>
                  </a:lnTo>
                  <a:lnTo>
                    <a:pt x="954437" y="280986"/>
                  </a:lnTo>
                  <a:lnTo>
                    <a:pt x="973384" y="323718"/>
                  </a:lnTo>
                  <a:lnTo>
                    <a:pt x="988489" y="368419"/>
                  </a:lnTo>
                  <a:lnTo>
                    <a:pt x="999539" y="414875"/>
                  </a:lnTo>
                  <a:lnTo>
                    <a:pt x="1006325" y="462870"/>
                  </a:lnTo>
                  <a:lnTo>
                    <a:pt x="1008634" y="512190"/>
                  </a:lnTo>
                  <a:lnTo>
                    <a:pt x="1006325" y="561531"/>
                  </a:lnTo>
                  <a:lnTo>
                    <a:pt x="999539" y="609541"/>
                  </a:lnTo>
                  <a:lnTo>
                    <a:pt x="988489" y="656007"/>
                  </a:lnTo>
                  <a:lnTo>
                    <a:pt x="973384" y="700715"/>
                  </a:lnTo>
                  <a:lnTo>
                    <a:pt x="954437" y="743451"/>
                  </a:lnTo>
                  <a:lnTo>
                    <a:pt x="931860" y="783999"/>
                  </a:lnTo>
                  <a:lnTo>
                    <a:pt x="905862" y="822146"/>
                  </a:lnTo>
                  <a:lnTo>
                    <a:pt x="876656" y="857677"/>
                  </a:lnTo>
                  <a:lnTo>
                    <a:pt x="844454" y="890378"/>
                  </a:lnTo>
                  <a:lnTo>
                    <a:pt x="809466" y="920034"/>
                  </a:lnTo>
                  <a:lnTo>
                    <a:pt x="771904" y="946432"/>
                  </a:lnTo>
                  <a:lnTo>
                    <a:pt x="731980" y="969357"/>
                  </a:lnTo>
                  <a:lnTo>
                    <a:pt x="689904" y="988594"/>
                  </a:lnTo>
                  <a:lnTo>
                    <a:pt x="645888" y="1003930"/>
                  </a:lnTo>
                  <a:lnTo>
                    <a:pt x="600144" y="1015149"/>
                  </a:lnTo>
                  <a:lnTo>
                    <a:pt x="552883" y="1022038"/>
                  </a:lnTo>
                  <a:lnTo>
                    <a:pt x="504317" y="1024381"/>
                  </a:lnTo>
                  <a:lnTo>
                    <a:pt x="455750" y="1022038"/>
                  </a:lnTo>
                  <a:lnTo>
                    <a:pt x="408489" y="1015149"/>
                  </a:lnTo>
                  <a:lnTo>
                    <a:pt x="362745" y="1003930"/>
                  </a:lnTo>
                  <a:lnTo>
                    <a:pt x="318729" y="988594"/>
                  </a:lnTo>
                  <a:lnTo>
                    <a:pt x="276653" y="969357"/>
                  </a:lnTo>
                  <a:lnTo>
                    <a:pt x="236729" y="946432"/>
                  </a:lnTo>
                  <a:lnTo>
                    <a:pt x="199167" y="920034"/>
                  </a:lnTo>
                  <a:lnTo>
                    <a:pt x="164179" y="890378"/>
                  </a:lnTo>
                  <a:lnTo>
                    <a:pt x="131977" y="857677"/>
                  </a:lnTo>
                  <a:lnTo>
                    <a:pt x="102771" y="822146"/>
                  </a:lnTo>
                  <a:lnTo>
                    <a:pt x="76773" y="783999"/>
                  </a:lnTo>
                  <a:lnTo>
                    <a:pt x="54196" y="743451"/>
                  </a:lnTo>
                  <a:lnTo>
                    <a:pt x="35249" y="700715"/>
                  </a:lnTo>
                  <a:lnTo>
                    <a:pt x="20144" y="656007"/>
                  </a:lnTo>
                  <a:lnTo>
                    <a:pt x="9094" y="609541"/>
                  </a:lnTo>
                  <a:lnTo>
                    <a:pt x="2308" y="561531"/>
                  </a:lnTo>
                  <a:lnTo>
                    <a:pt x="0" y="5121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8524" y="3792347"/>
              <a:ext cx="721995" cy="706120"/>
            </a:xfrm>
            <a:custGeom>
              <a:avLst/>
              <a:gdLst/>
              <a:ahLst/>
              <a:cxnLst/>
              <a:rect l="l" t="t" r="r" b="b"/>
              <a:pathLst>
                <a:path w="721994" h="706120">
                  <a:moveTo>
                    <a:pt x="360806" y="0"/>
                  </a:moveTo>
                  <a:lnTo>
                    <a:pt x="311848" y="3221"/>
                  </a:lnTo>
                  <a:lnTo>
                    <a:pt x="264892" y="12604"/>
                  </a:lnTo>
                  <a:lnTo>
                    <a:pt x="220366" y="27729"/>
                  </a:lnTo>
                  <a:lnTo>
                    <a:pt x="178703" y="48175"/>
                  </a:lnTo>
                  <a:lnTo>
                    <a:pt x="140330" y="73521"/>
                  </a:lnTo>
                  <a:lnTo>
                    <a:pt x="105679" y="103346"/>
                  </a:lnTo>
                  <a:lnTo>
                    <a:pt x="75180" y="137230"/>
                  </a:lnTo>
                  <a:lnTo>
                    <a:pt x="49261" y="174751"/>
                  </a:lnTo>
                  <a:lnTo>
                    <a:pt x="28354" y="215491"/>
                  </a:lnTo>
                  <a:lnTo>
                    <a:pt x="12888" y="259027"/>
                  </a:lnTo>
                  <a:lnTo>
                    <a:pt x="3293" y="304938"/>
                  </a:lnTo>
                  <a:lnTo>
                    <a:pt x="0" y="352805"/>
                  </a:lnTo>
                  <a:lnTo>
                    <a:pt x="3293" y="400673"/>
                  </a:lnTo>
                  <a:lnTo>
                    <a:pt x="12888" y="446584"/>
                  </a:lnTo>
                  <a:lnTo>
                    <a:pt x="28354" y="490120"/>
                  </a:lnTo>
                  <a:lnTo>
                    <a:pt x="49261" y="530859"/>
                  </a:lnTo>
                  <a:lnTo>
                    <a:pt x="75180" y="568381"/>
                  </a:lnTo>
                  <a:lnTo>
                    <a:pt x="105679" y="602265"/>
                  </a:lnTo>
                  <a:lnTo>
                    <a:pt x="140330" y="632090"/>
                  </a:lnTo>
                  <a:lnTo>
                    <a:pt x="178703" y="657436"/>
                  </a:lnTo>
                  <a:lnTo>
                    <a:pt x="220366" y="677882"/>
                  </a:lnTo>
                  <a:lnTo>
                    <a:pt x="264892" y="693007"/>
                  </a:lnTo>
                  <a:lnTo>
                    <a:pt x="311848" y="702390"/>
                  </a:lnTo>
                  <a:lnTo>
                    <a:pt x="360806" y="705611"/>
                  </a:lnTo>
                  <a:lnTo>
                    <a:pt x="409762" y="702390"/>
                  </a:lnTo>
                  <a:lnTo>
                    <a:pt x="456712" y="693007"/>
                  </a:lnTo>
                  <a:lnTo>
                    <a:pt x="501227" y="677882"/>
                  </a:lnTo>
                  <a:lnTo>
                    <a:pt x="542877" y="657436"/>
                  </a:lnTo>
                  <a:lnTo>
                    <a:pt x="581235" y="632090"/>
                  </a:lnTo>
                  <a:lnTo>
                    <a:pt x="615870" y="602265"/>
                  </a:lnTo>
                  <a:lnTo>
                    <a:pt x="646354" y="568381"/>
                  </a:lnTo>
                  <a:lnTo>
                    <a:pt x="672258" y="530859"/>
                  </a:lnTo>
                  <a:lnTo>
                    <a:pt x="693152" y="490120"/>
                  </a:lnTo>
                  <a:lnTo>
                    <a:pt x="708607" y="446584"/>
                  </a:lnTo>
                  <a:lnTo>
                    <a:pt x="718195" y="400673"/>
                  </a:lnTo>
                  <a:lnTo>
                    <a:pt x="721487" y="352805"/>
                  </a:lnTo>
                  <a:lnTo>
                    <a:pt x="718195" y="304938"/>
                  </a:lnTo>
                  <a:lnTo>
                    <a:pt x="708607" y="259027"/>
                  </a:lnTo>
                  <a:lnTo>
                    <a:pt x="693152" y="215491"/>
                  </a:lnTo>
                  <a:lnTo>
                    <a:pt x="672258" y="174751"/>
                  </a:lnTo>
                  <a:lnTo>
                    <a:pt x="646354" y="137230"/>
                  </a:lnTo>
                  <a:lnTo>
                    <a:pt x="615870" y="103346"/>
                  </a:lnTo>
                  <a:lnTo>
                    <a:pt x="581235" y="73521"/>
                  </a:lnTo>
                  <a:lnTo>
                    <a:pt x="542877" y="48175"/>
                  </a:lnTo>
                  <a:lnTo>
                    <a:pt x="501227" y="27729"/>
                  </a:lnTo>
                  <a:lnTo>
                    <a:pt x="456712" y="12604"/>
                  </a:lnTo>
                  <a:lnTo>
                    <a:pt x="409762" y="3221"/>
                  </a:lnTo>
                  <a:lnTo>
                    <a:pt x="360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8524" y="3792347"/>
              <a:ext cx="721995" cy="706120"/>
            </a:xfrm>
            <a:custGeom>
              <a:avLst/>
              <a:gdLst/>
              <a:ahLst/>
              <a:cxnLst/>
              <a:rect l="l" t="t" r="r" b="b"/>
              <a:pathLst>
                <a:path w="721994" h="706120">
                  <a:moveTo>
                    <a:pt x="0" y="352805"/>
                  </a:moveTo>
                  <a:lnTo>
                    <a:pt x="3293" y="304938"/>
                  </a:lnTo>
                  <a:lnTo>
                    <a:pt x="12888" y="259027"/>
                  </a:lnTo>
                  <a:lnTo>
                    <a:pt x="28354" y="215491"/>
                  </a:lnTo>
                  <a:lnTo>
                    <a:pt x="49261" y="174751"/>
                  </a:lnTo>
                  <a:lnTo>
                    <a:pt x="75180" y="137230"/>
                  </a:lnTo>
                  <a:lnTo>
                    <a:pt x="105679" y="103346"/>
                  </a:lnTo>
                  <a:lnTo>
                    <a:pt x="140330" y="73521"/>
                  </a:lnTo>
                  <a:lnTo>
                    <a:pt x="178703" y="48175"/>
                  </a:lnTo>
                  <a:lnTo>
                    <a:pt x="220366" y="27729"/>
                  </a:lnTo>
                  <a:lnTo>
                    <a:pt x="264892" y="12604"/>
                  </a:lnTo>
                  <a:lnTo>
                    <a:pt x="311848" y="3221"/>
                  </a:lnTo>
                  <a:lnTo>
                    <a:pt x="360806" y="0"/>
                  </a:lnTo>
                  <a:lnTo>
                    <a:pt x="409762" y="3221"/>
                  </a:lnTo>
                  <a:lnTo>
                    <a:pt x="456712" y="12604"/>
                  </a:lnTo>
                  <a:lnTo>
                    <a:pt x="501227" y="27729"/>
                  </a:lnTo>
                  <a:lnTo>
                    <a:pt x="542877" y="48175"/>
                  </a:lnTo>
                  <a:lnTo>
                    <a:pt x="581235" y="73521"/>
                  </a:lnTo>
                  <a:lnTo>
                    <a:pt x="615870" y="103346"/>
                  </a:lnTo>
                  <a:lnTo>
                    <a:pt x="646354" y="137230"/>
                  </a:lnTo>
                  <a:lnTo>
                    <a:pt x="672258" y="174751"/>
                  </a:lnTo>
                  <a:lnTo>
                    <a:pt x="693152" y="215491"/>
                  </a:lnTo>
                  <a:lnTo>
                    <a:pt x="708607" y="259027"/>
                  </a:lnTo>
                  <a:lnTo>
                    <a:pt x="718195" y="304938"/>
                  </a:lnTo>
                  <a:lnTo>
                    <a:pt x="721487" y="352805"/>
                  </a:lnTo>
                  <a:lnTo>
                    <a:pt x="718195" y="400673"/>
                  </a:lnTo>
                  <a:lnTo>
                    <a:pt x="708607" y="446584"/>
                  </a:lnTo>
                  <a:lnTo>
                    <a:pt x="693152" y="490120"/>
                  </a:lnTo>
                  <a:lnTo>
                    <a:pt x="672258" y="530859"/>
                  </a:lnTo>
                  <a:lnTo>
                    <a:pt x="646354" y="568381"/>
                  </a:lnTo>
                  <a:lnTo>
                    <a:pt x="615870" y="602265"/>
                  </a:lnTo>
                  <a:lnTo>
                    <a:pt x="581235" y="632090"/>
                  </a:lnTo>
                  <a:lnTo>
                    <a:pt x="542877" y="657436"/>
                  </a:lnTo>
                  <a:lnTo>
                    <a:pt x="501227" y="677882"/>
                  </a:lnTo>
                  <a:lnTo>
                    <a:pt x="456712" y="693007"/>
                  </a:lnTo>
                  <a:lnTo>
                    <a:pt x="409762" y="702390"/>
                  </a:lnTo>
                  <a:lnTo>
                    <a:pt x="360806" y="705611"/>
                  </a:lnTo>
                  <a:lnTo>
                    <a:pt x="311848" y="702390"/>
                  </a:lnTo>
                  <a:lnTo>
                    <a:pt x="264892" y="693007"/>
                  </a:lnTo>
                  <a:lnTo>
                    <a:pt x="220366" y="677882"/>
                  </a:lnTo>
                  <a:lnTo>
                    <a:pt x="178703" y="657436"/>
                  </a:lnTo>
                  <a:lnTo>
                    <a:pt x="140330" y="632090"/>
                  </a:lnTo>
                  <a:lnTo>
                    <a:pt x="105679" y="602265"/>
                  </a:lnTo>
                  <a:lnTo>
                    <a:pt x="75180" y="568381"/>
                  </a:lnTo>
                  <a:lnTo>
                    <a:pt x="49261" y="530859"/>
                  </a:lnTo>
                  <a:lnTo>
                    <a:pt x="28354" y="490120"/>
                  </a:lnTo>
                  <a:lnTo>
                    <a:pt x="12888" y="446584"/>
                  </a:lnTo>
                  <a:lnTo>
                    <a:pt x="3293" y="400673"/>
                  </a:lnTo>
                  <a:lnTo>
                    <a:pt x="0" y="35280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9454" y="4650613"/>
              <a:ext cx="6087110" cy="1416685"/>
            </a:xfrm>
            <a:custGeom>
              <a:avLst/>
              <a:gdLst/>
              <a:ahLst/>
              <a:cxnLst/>
              <a:rect l="l" t="t" r="r" b="b"/>
              <a:pathLst>
                <a:path w="6087109" h="1416685">
                  <a:moveTo>
                    <a:pt x="6086856" y="0"/>
                  </a:moveTo>
                  <a:lnTo>
                    <a:pt x="708151" y="0"/>
                  </a:lnTo>
                  <a:lnTo>
                    <a:pt x="0" y="708152"/>
                  </a:lnTo>
                  <a:lnTo>
                    <a:pt x="708151" y="1416392"/>
                  </a:lnTo>
                  <a:lnTo>
                    <a:pt x="6086856" y="1416392"/>
                  </a:lnTo>
                  <a:lnTo>
                    <a:pt x="6086856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89454" y="4650613"/>
              <a:ext cx="6087110" cy="1416685"/>
            </a:xfrm>
            <a:custGeom>
              <a:avLst/>
              <a:gdLst/>
              <a:ahLst/>
              <a:cxnLst/>
              <a:rect l="l" t="t" r="r" b="b"/>
              <a:pathLst>
                <a:path w="6087109" h="1416685">
                  <a:moveTo>
                    <a:pt x="6086856" y="1416392"/>
                  </a:moveTo>
                  <a:lnTo>
                    <a:pt x="708151" y="1416392"/>
                  </a:lnTo>
                  <a:lnTo>
                    <a:pt x="0" y="708152"/>
                  </a:lnTo>
                  <a:lnTo>
                    <a:pt x="708151" y="0"/>
                  </a:lnTo>
                  <a:lnTo>
                    <a:pt x="6086856" y="0"/>
                  </a:lnTo>
                  <a:lnTo>
                    <a:pt x="6086856" y="1416392"/>
                  </a:lnTo>
                  <a:close/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51986" y="1691081"/>
            <a:ext cx="5007610" cy="42233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18415" algn="just">
              <a:lnSpc>
                <a:spcPct val="91700"/>
              </a:lnSpc>
              <a:spcBef>
                <a:spcPts val="305"/>
              </a:spcBef>
              <a:tabLst>
                <a:tab pos="1647825" algn="l"/>
              </a:tabLst>
            </a:pPr>
            <a:r>
              <a:rPr sz="2000" b="1" dirty="0">
                <a:latin typeface="Calibri"/>
                <a:cs typeface="Calibri"/>
              </a:rPr>
              <a:t>D&amp;C</a:t>
            </a:r>
            <a:r>
              <a:rPr sz="2000" b="1" spc="2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ACT	</a:t>
            </a:r>
            <a:r>
              <a:rPr sz="2000" b="1" spc="-5" dirty="0">
                <a:latin typeface="Calibri"/>
                <a:cs typeface="Calibri"/>
              </a:rPr>
              <a:t>SCHEDULE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REQUIREMENTS </a:t>
            </a:r>
            <a:r>
              <a:rPr sz="2000" spc="-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GUIDELINES </a:t>
            </a: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PERMISSION </a:t>
            </a:r>
            <a:r>
              <a:rPr sz="2000" spc="-3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IMPORT </a:t>
            </a:r>
            <a:r>
              <a:rPr sz="2000" dirty="0">
                <a:latin typeface="Calibri"/>
                <a:cs typeface="Calibri"/>
              </a:rPr>
              <a:t> AND / OR </a:t>
            </a:r>
            <a:r>
              <a:rPr sz="2000" spc="-15" dirty="0">
                <a:latin typeface="Calibri"/>
                <a:cs typeface="Calibri"/>
              </a:rPr>
              <a:t>MANUFACTURE </a:t>
            </a:r>
            <a:r>
              <a:rPr sz="2000" spc="-5" dirty="0">
                <a:latin typeface="Calibri"/>
                <a:cs typeface="Calibri"/>
              </a:rPr>
              <a:t>OF NEW DRUGS </a:t>
            </a: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 SALE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UNDERTAKE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CLINICAL TRIALS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Calibri"/>
              <a:cs typeface="Calibri"/>
            </a:endParaRPr>
          </a:p>
          <a:p>
            <a:pPr marL="26034" marR="5080" algn="just">
              <a:lnSpc>
                <a:spcPct val="91700"/>
              </a:lnSpc>
              <a:tabLst>
                <a:tab pos="2492375" algn="l"/>
              </a:tabLst>
            </a:pPr>
            <a:r>
              <a:rPr sz="2000" b="1" dirty="0">
                <a:latin typeface="Calibri"/>
                <a:cs typeface="Calibri"/>
              </a:rPr>
              <a:t>ICH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GUIDELINES	</a:t>
            </a:r>
            <a:r>
              <a:rPr sz="2000" b="1" spc="-5" dirty="0">
                <a:latin typeface="Calibri"/>
                <a:cs typeface="Calibri"/>
              </a:rPr>
              <a:t>E6(R2)</a:t>
            </a:r>
            <a:r>
              <a:rPr sz="2000" b="1" spc="3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GOOD</a:t>
            </a:r>
            <a:r>
              <a:rPr sz="2000" b="1" spc="3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CLINICAL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PRACTICE: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INTEGRATED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ADDENDUM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ICH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E6(R1)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CLINICAL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TRIAL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PROTOCOL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PROTOCOL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AMENDMENT(S)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Calibri"/>
              <a:cs typeface="Calibri"/>
            </a:endParaRPr>
          </a:p>
          <a:p>
            <a:pPr marL="16510" marR="15240" algn="just">
              <a:lnSpc>
                <a:spcPct val="91700"/>
              </a:lnSpc>
            </a:pPr>
            <a:r>
              <a:rPr sz="2000" b="1" dirty="0">
                <a:latin typeface="Calibri"/>
                <a:cs typeface="Calibri"/>
              </a:rPr>
              <a:t>ICMR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NATIONAL </a:t>
            </a:r>
            <a:r>
              <a:rPr sz="2000" b="1" spc="-5" dirty="0">
                <a:latin typeface="Calibri"/>
                <a:cs typeface="Calibri"/>
              </a:rPr>
              <a:t>ETHICAL GUIDELINES </a:t>
            </a:r>
            <a:r>
              <a:rPr sz="2000" b="1" spc="-10" dirty="0">
                <a:latin typeface="Calibri"/>
                <a:cs typeface="Calibri"/>
              </a:rPr>
              <a:t>FOR </a:t>
            </a:r>
            <a:r>
              <a:rPr sz="2000" b="1" spc="-5" dirty="0">
                <a:latin typeface="Calibri"/>
                <a:cs typeface="Calibri"/>
              </a:rPr>
              <a:t> BIOMEDICAL</a:t>
            </a:r>
            <a:r>
              <a:rPr sz="2000" b="1" dirty="0">
                <a:latin typeface="Calibri"/>
                <a:cs typeface="Calibri"/>
              </a:rPr>
              <a:t> AND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HEALTH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RESEARCH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INVOLVING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HUMAN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PARTICIPANTS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ETHICAL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CONSIDERATION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81244" y="3288791"/>
            <a:ext cx="436245" cy="238125"/>
            <a:chOff x="5381244" y="3288791"/>
            <a:chExt cx="436245" cy="23812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1244" y="3288791"/>
              <a:ext cx="435863" cy="2377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23916" y="3349370"/>
              <a:ext cx="274320" cy="76200"/>
            </a:xfrm>
            <a:custGeom>
              <a:avLst/>
              <a:gdLst/>
              <a:ahLst/>
              <a:cxnLst/>
              <a:rect l="l" t="t" r="r" b="b"/>
              <a:pathLst>
                <a:path w="274320" h="76200">
                  <a:moveTo>
                    <a:pt x="198120" y="0"/>
                  </a:moveTo>
                  <a:lnTo>
                    <a:pt x="198120" y="76200"/>
                  </a:lnTo>
                  <a:lnTo>
                    <a:pt x="248920" y="50800"/>
                  </a:lnTo>
                  <a:lnTo>
                    <a:pt x="210820" y="50800"/>
                  </a:lnTo>
                  <a:lnTo>
                    <a:pt x="210820" y="25400"/>
                  </a:lnTo>
                  <a:lnTo>
                    <a:pt x="248920" y="25400"/>
                  </a:lnTo>
                  <a:lnTo>
                    <a:pt x="198120" y="0"/>
                  </a:lnTo>
                  <a:close/>
                </a:path>
                <a:path w="274320" h="76200">
                  <a:moveTo>
                    <a:pt x="19812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98120" y="50800"/>
                  </a:lnTo>
                  <a:lnTo>
                    <a:pt x="198120" y="25400"/>
                  </a:lnTo>
                  <a:close/>
                </a:path>
                <a:path w="274320" h="76200">
                  <a:moveTo>
                    <a:pt x="248920" y="25400"/>
                  </a:moveTo>
                  <a:lnTo>
                    <a:pt x="210820" y="25400"/>
                  </a:lnTo>
                  <a:lnTo>
                    <a:pt x="210820" y="50800"/>
                  </a:lnTo>
                  <a:lnTo>
                    <a:pt x="248920" y="50800"/>
                  </a:lnTo>
                  <a:lnTo>
                    <a:pt x="274320" y="38100"/>
                  </a:lnTo>
                  <a:lnTo>
                    <a:pt x="248920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43510" y="1783079"/>
            <a:ext cx="4939030" cy="3783965"/>
            <a:chOff x="143510" y="1783079"/>
            <a:chExt cx="4939030" cy="378396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5151" y="1783079"/>
              <a:ext cx="437388" cy="2392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88458" y="1844420"/>
              <a:ext cx="274320" cy="76200"/>
            </a:xfrm>
            <a:custGeom>
              <a:avLst/>
              <a:gdLst/>
              <a:ahLst/>
              <a:cxnLst/>
              <a:rect l="l" t="t" r="r" b="b"/>
              <a:pathLst>
                <a:path w="274320" h="76200">
                  <a:moveTo>
                    <a:pt x="198119" y="0"/>
                  </a:moveTo>
                  <a:lnTo>
                    <a:pt x="198119" y="76200"/>
                  </a:lnTo>
                  <a:lnTo>
                    <a:pt x="248919" y="50800"/>
                  </a:lnTo>
                  <a:lnTo>
                    <a:pt x="210819" y="50800"/>
                  </a:lnTo>
                  <a:lnTo>
                    <a:pt x="210819" y="25400"/>
                  </a:lnTo>
                  <a:lnTo>
                    <a:pt x="248919" y="25400"/>
                  </a:lnTo>
                  <a:lnTo>
                    <a:pt x="198119" y="0"/>
                  </a:lnTo>
                  <a:close/>
                </a:path>
                <a:path w="274320" h="76200">
                  <a:moveTo>
                    <a:pt x="198119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98119" y="50800"/>
                  </a:lnTo>
                  <a:lnTo>
                    <a:pt x="198119" y="25400"/>
                  </a:lnTo>
                  <a:close/>
                </a:path>
                <a:path w="274320" h="76200">
                  <a:moveTo>
                    <a:pt x="248919" y="25400"/>
                  </a:moveTo>
                  <a:lnTo>
                    <a:pt x="210819" y="25400"/>
                  </a:lnTo>
                  <a:lnTo>
                    <a:pt x="210819" y="50800"/>
                  </a:lnTo>
                  <a:lnTo>
                    <a:pt x="248919" y="50800"/>
                  </a:lnTo>
                  <a:lnTo>
                    <a:pt x="274319" y="38100"/>
                  </a:lnTo>
                  <a:lnTo>
                    <a:pt x="248919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2146" y="4192523"/>
              <a:ext cx="721995" cy="692150"/>
            </a:xfrm>
            <a:custGeom>
              <a:avLst/>
              <a:gdLst/>
              <a:ahLst/>
              <a:cxnLst/>
              <a:rect l="l" t="t" r="r" b="b"/>
              <a:pathLst>
                <a:path w="721994" h="692150">
                  <a:moveTo>
                    <a:pt x="360794" y="0"/>
                  </a:moveTo>
                  <a:lnTo>
                    <a:pt x="311833" y="3159"/>
                  </a:lnTo>
                  <a:lnTo>
                    <a:pt x="264875" y="12361"/>
                  </a:lnTo>
                  <a:lnTo>
                    <a:pt x="220350" y="27195"/>
                  </a:lnTo>
                  <a:lnTo>
                    <a:pt x="178688" y="47248"/>
                  </a:lnTo>
                  <a:lnTo>
                    <a:pt x="140317" y="72108"/>
                  </a:lnTo>
                  <a:lnTo>
                    <a:pt x="105668" y="101361"/>
                  </a:lnTo>
                  <a:lnTo>
                    <a:pt x="75171" y="134597"/>
                  </a:lnTo>
                  <a:lnTo>
                    <a:pt x="49255" y="171402"/>
                  </a:lnTo>
                  <a:lnTo>
                    <a:pt x="28350" y="211365"/>
                  </a:lnTo>
                  <a:lnTo>
                    <a:pt x="12886" y="254073"/>
                  </a:lnTo>
                  <a:lnTo>
                    <a:pt x="3293" y="299114"/>
                  </a:lnTo>
                  <a:lnTo>
                    <a:pt x="0" y="346075"/>
                  </a:lnTo>
                  <a:lnTo>
                    <a:pt x="3293" y="393035"/>
                  </a:lnTo>
                  <a:lnTo>
                    <a:pt x="12886" y="438076"/>
                  </a:lnTo>
                  <a:lnTo>
                    <a:pt x="28349" y="480784"/>
                  </a:lnTo>
                  <a:lnTo>
                    <a:pt x="49252" y="520747"/>
                  </a:lnTo>
                  <a:lnTo>
                    <a:pt x="75167" y="557552"/>
                  </a:lnTo>
                  <a:lnTo>
                    <a:pt x="105663" y="590788"/>
                  </a:lnTo>
                  <a:lnTo>
                    <a:pt x="140312" y="620041"/>
                  </a:lnTo>
                  <a:lnTo>
                    <a:pt x="178682" y="644901"/>
                  </a:lnTo>
                  <a:lnTo>
                    <a:pt x="220345" y="664954"/>
                  </a:lnTo>
                  <a:lnTo>
                    <a:pt x="264871" y="679788"/>
                  </a:lnTo>
                  <a:lnTo>
                    <a:pt x="311830" y="688990"/>
                  </a:lnTo>
                  <a:lnTo>
                    <a:pt x="360794" y="692150"/>
                  </a:lnTo>
                  <a:lnTo>
                    <a:pt x="409723" y="688990"/>
                  </a:lnTo>
                  <a:lnTo>
                    <a:pt x="456655" y="679788"/>
                  </a:lnTo>
                  <a:lnTo>
                    <a:pt x="501161" y="664954"/>
                  </a:lnTo>
                  <a:lnTo>
                    <a:pt x="542808" y="644901"/>
                  </a:lnTo>
                  <a:lnTo>
                    <a:pt x="581168" y="620041"/>
                  </a:lnTo>
                  <a:lnTo>
                    <a:pt x="615810" y="590788"/>
                  </a:lnTo>
                  <a:lnTo>
                    <a:pt x="646303" y="557552"/>
                  </a:lnTo>
                  <a:lnTo>
                    <a:pt x="672217" y="520747"/>
                  </a:lnTo>
                  <a:lnTo>
                    <a:pt x="693121" y="480784"/>
                  </a:lnTo>
                  <a:lnTo>
                    <a:pt x="708586" y="438076"/>
                  </a:lnTo>
                  <a:lnTo>
                    <a:pt x="718180" y="393035"/>
                  </a:lnTo>
                  <a:lnTo>
                    <a:pt x="721474" y="346075"/>
                  </a:lnTo>
                  <a:lnTo>
                    <a:pt x="718180" y="299114"/>
                  </a:lnTo>
                  <a:lnTo>
                    <a:pt x="708586" y="254073"/>
                  </a:lnTo>
                  <a:lnTo>
                    <a:pt x="693121" y="211365"/>
                  </a:lnTo>
                  <a:lnTo>
                    <a:pt x="672217" y="171402"/>
                  </a:lnTo>
                  <a:lnTo>
                    <a:pt x="646303" y="134597"/>
                  </a:lnTo>
                  <a:lnTo>
                    <a:pt x="615810" y="101361"/>
                  </a:lnTo>
                  <a:lnTo>
                    <a:pt x="581168" y="72108"/>
                  </a:lnTo>
                  <a:lnTo>
                    <a:pt x="542808" y="47248"/>
                  </a:lnTo>
                  <a:lnTo>
                    <a:pt x="501161" y="27195"/>
                  </a:lnTo>
                  <a:lnTo>
                    <a:pt x="456655" y="12361"/>
                  </a:lnTo>
                  <a:lnTo>
                    <a:pt x="409723" y="3159"/>
                  </a:lnTo>
                  <a:lnTo>
                    <a:pt x="360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2146" y="4192523"/>
              <a:ext cx="721995" cy="692150"/>
            </a:xfrm>
            <a:custGeom>
              <a:avLst/>
              <a:gdLst/>
              <a:ahLst/>
              <a:cxnLst/>
              <a:rect l="l" t="t" r="r" b="b"/>
              <a:pathLst>
                <a:path w="721994" h="692150">
                  <a:moveTo>
                    <a:pt x="0" y="346075"/>
                  </a:moveTo>
                  <a:lnTo>
                    <a:pt x="3293" y="299114"/>
                  </a:lnTo>
                  <a:lnTo>
                    <a:pt x="12886" y="254073"/>
                  </a:lnTo>
                  <a:lnTo>
                    <a:pt x="28350" y="211365"/>
                  </a:lnTo>
                  <a:lnTo>
                    <a:pt x="49255" y="171402"/>
                  </a:lnTo>
                  <a:lnTo>
                    <a:pt x="75171" y="134597"/>
                  </a:lnTo>
                  <a:lnTo>
                    <a:pt x="105668" y="101361"/>
                  </a:lnTo>
                  <a:lnTo>
                    <a:pt x="140317" y="72108"/>
                  </a:lnTo>
                  <a:lnTo>
                    <a:pt x="178688" y="47248"/>
                  </a:lnTo>
                  <a:lnTo>
                    <a:pt x="220350" y="27195"/>
                  </a:lnTo>
                  <a:lnTo>
                    <a:pt x="264875" y="12361"/>
                  </a:lnTo>
                  <a:lnTo>
                    <a:pt x="311833" y="3159"/>
                  </a:lnTo>
                  <a:lnTo>
                    <a:pt x="360794" y="0"/>
                  </a:lnTo>
                  <a:lnTo>
                    <a:pt x="409723" y="3159"/>
                  </a:lnTo>
                  <a:lnTo>
                    <a:pt x="456655" y="12361"/>
                  </a:lnTo>
                  <a:lnTo>
                    <a:pt x="501161" y="27195"/>
                  </a:lnTo>
                  <a:lnTo>
                    <a:pt x="542808" y="47248"/>
                  </a:lnTo>
                  <a:lnTo>
                    <a:pt x="581168" y="72108"/>
                  </a:lnTo>
                  <a:lnTo>
                    <a:pt x="615810" y="101361"/>
                  </a:lnTo>
                  <a:lnTo>
                    <a:pt x="646303" y="134597"/>
                  </a:lnTo>
                  <a:lnTo>
                    <a:pt x="672217" y="171402"/>
                  </a:lnTo>
                  <a:lnTo>
                    <a:pt x="693121" y="211365"/>
                  </a:lnTo>
                  <a:lnTo>
                    <a:pt x="708586" y="254073"/>
                  </a:lnTo>
                  <a:lnTo>
                    <a:pt x="718180" y="299114"/>
                  </a:lnTo>
                  <a:lnTo>
                    <a:pt x="721474" y="346075"/>
                  </a:lnTo>
                  <a:lnTo>
                    <a:pt x="718180" y="393035"/>
                  </a:lnTo>
                  <a:lnTo>
                    <a:pt x="708586" y="438076"/>
                  </a:lnTo>
                  <a:lnTo>
                    <a:pt x="693121" y="480784"/>
                  </a:lnTo>
                  <a:lnTo>
                    <a:pt x="672217" y="520747"/>
                  </a:lnTo>
                  <a:lnTo>
                    <a:pt x="646303" y="557552"/>
                  </a:lnTo>
                  <a:lnTo>
                    <a:pt x="615810" y="590788"/>
                  </a:lnTo>
                  <a:lnTo>
                    <a:pt x="581168" y="620041"/>
                  </a:lnTo>
                  <a:lnTo>
                    <a:pt x="542808" y="644901"/>
                  </a:lnTo>
                  <a:lnTo>
                    <a:pt x="501161" y="664954"/>
                  </a:lnTo>
                  <a:lnTo>
                    <a:pt x="456655" y="679788"/>
                  </a:lnTo>
                  <a:lnTo>
                    <a:pt x="409723" y="688990"/>
                  </a:lnTo>
                  <a:lnTo>
                    <a:pt x="360794" y="692150"/>
                  </a:lnTo>
                  <a:lnTo>
                    <a:pt x="311830" y="688990"/>
                  </a:lnTo>
                  <a:lnTo>
                    <a:pt x="264871" y="679788"/>
                  </a:lnTo>
                  <a:lnTo>
                    <a:pt x="220345" y="664954"/>
                  </a:lnTo>
                  <a:lnTo>
                    <a:pt x="178682" y="644901"/>
                  </a:lnTo>
                  <a:lnTo>
                    <a:pt x="140312" y="620041"/>
                  </a:lnTo>
                  <a:lnTo>
                    <a:pt x="105663" y="590788"/>
                  </a:lnTo>
                  <a:lnTo>
                    <a:pt x="75167" y="557552"/>
                  </a:lnTo>
                  <a:lnTo>
                    <a:pt x="49252" y="520747"/>
                  </a:lnTo>
                  <a:lnTo>
                    <a:pt x="28349" y="480784"/>
                  </a:lnTo>
                  <a:lnTo>
                    <a:pt x="12886" y="438076"/>
                  </a:lnTo>
                  <a:lnTo>
                    <a:pt x="3293" y="393035"/>
                  </a:lnTo>
                  <a:lnTo>
                    <a:pt x="0" y="3460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8036" y="4844795"/>
              <a:ext cx="435863" cy="2377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140581" y="4905628"/>
              <a:ext cx="274320" cy="76200"/>
            </a:xfrm>
            <a:custGeom>
              <a:avLst/>
              <a:gdLst/>
              <a:ahLst/>
              <a:cxnLst/>
              <a:rect l="l" t="t" r="r" b="b"/>
              <a:pathLst>
                <a:path w="274320" h="76200">
                  <a:moveTo>
                    <a:pt x="198120" y="0"/>
                  </a:moveTo>
                  <a:lnTo>
                    <a:pt x="198120" y="76200"/>
                  </a:lnTo>
                  <a:lnTo>
                    <a:pt x="248920" y="50800"/>
                  </a:lnTo>
                  <a:lnTo>
                    <a:pt x="210820" y="50800"/>
                  </a:lnTo>
                  <a:lnTo>
                    <a:pt x="210820" y="25400"/>
                  </a:lnTo>
                  <a:lnTo>
                    <a:pt x="248920" y="25400"/>
                  </a:lnTo>
                  <a:lnTo>
                    <a:pt x="198120" y="0"/>
                  </a:lnTo>
                  <a:close/>
                </a:path>
                <a:path w="274320" h="76200">
                  <a:moveTo>
                    <a:pt x="19812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98120" y="50800"/>
                  </a:lnTo>
                  <a:lnTo>
                    <a:pt x="198120" y="25400"/>
                  </a:lnTo>
                  <a:close/>
                </a:path>
                <a:path w="274320" h="76200">
                  <a:moveTo>
                    <a:pt x="248920" y="25400"/>
                  </a:moveTo>
                  <a:lnTo>
                    <a:pt x="210820" y="25400"/>
                  </a:lnTo>
                  <a:lnTo>
                    <a:pt x="210820" y="50800"/>
                  </a:lnTo>
                  <a:lnTo>
                    <a:pt x="248920" y="50800"/>
                  </a:lnTo>
                  <a:lnTo>
                    <a:pt x="274320" y="38100"/>
                  </a:lnTo>
                  <a:lnTo>
                    <a:pt x="248920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510" y="2381249"/>
              <a:ext cx="2290572" cy="31856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4271</Words>
  <Application>Microsoft Office PowerPoint</Application>
  <PresentationFormat>On-screen Show (4:3)</PresentationFormat>
  <Paragraphs>369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Agency FB</vt:lpstr>
      <vt:lpstr>Arial</vt:lpstr>
      <vt:lpstr>Calibri</vt:lpstr>
      <vt:lpstr>Times New Roman</vt:lpstr>
      <vt:lpstr>Wingdings</vt:lpstr>
      <vt:lpstr>Office Theme</vt:lpstr>
      <vt:lpstr>PowerPoint Presentation</vt:lpstr>
      <vt:lpstr>CONTENT:</vt:lpstr>
      <vt:lpstr>CLINICAL TRIALS:</vt:lpstr>
      <vt:lpstr>INDIA : A HUB FOR CLINICAL TRIALS</vt:lpstr>
      <vt:lpstr>CLINICAL DRUG DEVELOPMENT PHASE:</vt:lpstr>
      <vt:lpstr>REGULATORY BOADIES :</vt:lpstr>
      <vt:lpstr>CENTRAL DRUG STANDARD CONTROL  ORGANISATION (CDSCO)</vt:lpstr>
      <vt:lpstr>INSTITUTIONAL REVIEW BOARD/  INDEPENDENT ETHICS COMMITTEE/  ETHICS COMMITTEE :</vt:lpstr>
      <vt:lpstr>CLINICAL TRIAL PROTOCOL:</vt:lpstr>
      <vt:lpstr>SCHEDULE Y :</vt:lpstr>
      <vt:lpstr>SCHEDULE Y :</vt:lpstr>
      <vt:lpstr>SCHEDULE Y :</vt:lpstr>
      <vt:lpstr>SCHEDULE Y : INFORMED CONSENT FORM</vt:lpstr>
      <vt:lpstr>SCHEDULE Y : PHASES OF CTs</vt:lpstr>
      <vt:lpstr>SCHEDULE Y :</vt:lpstr>
      <vt:lpstr>SCHEDULE Y :</vt:lpstr>
      <vt:lpstr>ICH GUIDELINES E6(R2) :</vt:lpstr>
      <vt:lpstr>ICH GUIDELINES E6(R2) :</vt:lpstr>
      <vt:lpstr>ICH GUIDELINES E6(R2) :</vt:lpstr>
      <vt:lpstr>ICH GUIDELINES E6(R2) :</vt:lpstr>
      <vt:lpstr>ICH GUIDELINES E6(R2) :</vt:lpstr>
      <vt:lpstr>ICH GUIDELINES E6(R2) :</vt:lpstr>
      <vt:lpstr>ICH GUIDELINES E6(R2) :</vt:lpstr>
      <vt:lpstr>ICH GUIDELINES E6(R2) :</vt:lpstr>
      <vt:lpstr>ICMR GUIDELINES :</vt:lpstr>
      <vt:lpstr>ICMR GUIDELINES : BENEFIT-RISK RATIO</vt:lpstr>
      <vt:lpstr>ICMR GUIDELINES :</vt:lpstr>
      <vt:lpstr>ICMR GUIDELINES :</vt:lpstr>
      <vt:lpstr>ICMR GUIDELINES :</vt:lpstr>
      <vt:lpstr>INCLUSION AND EXCLUSION CRITERIA :</vt:lpstr>
      <vt:lpstr>INCLUSION AND EXCLUSION CRITERIA :</vt:lpstr>
      <vt:lpstr>CLINICAL TRIALS REGISTRY – INDIA :</vt:lpstr>
      <vt:lpstr>CLINICAL TRIALS REGISTRY – INDIA :</vt:lpstr>
      <vt:lpstr>CONTENTS OF PROTOCOL :</vt:lpstr>
      <vt:lpstr>PROTOCOL FORMAT :</vt:lpstr>
      <vt:lpstr>INVESTIGATOR’S BROCHURE :</vt:lpstr>
      <vt:lpstr>PowerPoint Presentation</vt:lpstr>
      <vt:lpstr>PowerPoint Presentation</vt:lpstr>
      <vt:lpstr>COMPARISION STUDY:</vt:lpstr>
      <vt:lpstr>REFERENCES :</vt:lpstr>
      <vt:lpstr>REFERENCES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dell</cp:lastModifiedBy>
  <cp:revision>1</cp:revision>
  <dcterms:created xsi:type="dcterms:W3CDTF">2021-03-09T00:37:43Z</dcterms:created>
  <dcterms:modified xsi:type="dcterms:W3CDTF">2021-03-09T00:40:55Z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2021-03-09T00:00:00Z</vt:filetime>
  </property>
</Properties>
</file>