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64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819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9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21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63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59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230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875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692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23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3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717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2057400"/>
            <a:ext cx="6132195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600" spc="-85" dirty="0">
                <a:solidFill>
                  <a:srgbClr val="2E2B1F"/>
                </a:solidFill>
              </a:rPr>
              <a:t>GENERIC</a:t>
            </a:r>
            <a:r>
              <a:rPr sz="6600" spc="-285" dirty="0">
                <a:solidFill>
                  <a:srgbClr val="2E2B1F"/>
                </a:solidFill>
              </a:rPr>
              <a:t> </a:t>
            </a:r>
            <a:r>
              <a:rPr sz="6600" spc="-114" dirty="0">
                <a:solidFill>
                  <a:srgbClr val="2E2B1F"/>
                </a:solidFill>
              </a:rPr>
              <a:t>DRUGS  </a:t>
            </a:r>
            <a:r>
              <a:rPr sz="6600" spc="-105" dirty="0">
                <a:solidFill>
                  <a:srgbClr val="2E2B1F"/>
                </a:solidFill>
              </a:rPr>
              <a:t>PRODUCT  </a:t>
            </a:r>
            <a:r>
              <a:rPr sz="6600" spc="-100" dirty="0">
                <a:solidFill>
                  <a:srgbClr val="2E2B1F"/>
                </a:solidFill>
              </a:rPr>
              <a:t>DEVELOPMENT</a:t>
            </a:r>
            <a:endParaRPr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17474"/>
            <a:ext cx="6473190" cy="1427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THE </a:t>
            </a:r>
            <a:r>
              <a:rPr spc="-105" dirty="0"/>
              <a:t>PRODUCT  </a:t>
            </a:r>
            <a:r>
              <a:rPr spc="-100" dirty="0"/>
              <a:t>DEVELOPMENT</a:t>
            </a:r>
            <a:r>
              <a:rPr spc="-265" dirty="0"/>
              <a:t> </a:t>
            </a:r>
            <a:r>
              <a:rPr spc="-105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1981200"/>
            <a:ext cx="7296784" cy="4464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14986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  <a:tab pos="1884045" algn="l"/>
                <a:tab pos="2015489" algn="l"/>
              </a:tabLst>
            </a:pP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A</a:t>
            </a:r>
            <a:r>
              <a:rPr sz="2800" b="1" i="1" spc="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b="1" i="1" spc="-10" dirty="0">
                <a:solidFill>
                  <a:srgbClr val="2E2B1F"/>
                </a:solidFill>
                <a:latin typeface="Calibri"/>
                <a:cs typeface="Calibri"/>
              </a:rPr>
              <a:t>process	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is a </a:t>
            </a:r>
            <a:r>
              <a:rPr sz="2800" b="1" i="1" spc="-10" dirty="0">
                <a:solidFill>
                  <a:srgbClr val="2E2B1F"/>
                </a:solidFill>
                <a:latin typeface="Calibri"/>
                <a:cs typeface="Calibri"/>
              </a:rPr>
              <a:t>sequences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800" b="1" i="1" spc="-20" dirty="0">
                <a:solidFill>
                  <a:srgbClr val="2E2B1F"/>
                </a:solidFill>
                <a:latin typeface="Calibri"/>
                <a:cs typeface="Calibri"/>
              </a:rPr>
              <a:t>steps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that  transforms		a </a:t>
            </a:r>
            <a:r>
              <a:rPr sz="2800" b="1" i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set </a:t>
            </a:r>
            <a:r>
              <a:rPr sz="2800" b="1" i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of </a:t>
            </a:r>
            <a:r>
              <a:rPr sz="2800" b="1" i="1" spc="-5" dirty="0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inputs</a:t>
            </a:r>
            <a:r>
              <a:rPr sz="2800" b="1" i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800" b="1" i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into </a:t>
            </a:r>
            <a:r>
              <a:rPr sz="2800" b="1" i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 </a:t>
            </a:r>
            <a:r>
              <a:rPr sz="2800" b="1" i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set </a:t>
            </a:r>
            <a:r>
              <a:rPr sz="2800" b="1" i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of</a:t>
            </a:r>
            <a:r>
              <a:rPr sz="2800" b="1" i="1" spc="6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800" b="1" i="1" spc="-10" dirty="0">
                <a:solidFill>
                  <a:srgbClr val="FF0000"/>
                </a:solidFill>
                <a:highlight>
                  <a:srgbClr val="FFFF00"/>
                </a:highlight>
                <a:latin typeface="Calibri"/>
                <a:cs typeface="Calibri"/>
              </a:rPr>
              <a:t>outputs</a:t>
            </a:r>
            <a:endParaRPr sz="2800" dirty="0">
              <a:solidFill>
                <a:srgbClr val="FF0000"/>
              </a:solidFill>
              <a:highlight>
                <a:srgbClr val="FFFF00"/>
              </a:highlight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A product </a:t>
            </a:r>
            <a:r>
              <a:rPr sz="2800" b="1" i="1" spc="-15" dirty="0">
                <a:solidFill>
                  <a:srgbClr val="2E2B1F"/>
                </a:solidFill>
                <a:latin typeface="Calibri"/>
                <a:cs typeface="Calibri"/>
              </a:rPr>
              <a:t>development </a:t>
            </a:r>
            <a:r>
              <a:rPr sz="2800" b="1" i="1" spc="-10" dirty="0">
                <a:solidFill>
                  <a:srgbClr val="2E2B1F"/>
                </a:solidFill>
                <a:latin typeface="Calibri"/>
                <a:cs typeface="Calibri"/>
              </a:rPr>
              <a:t>process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is the </a:t>
            </a:r>
            <a:r>
              <a:rPr sz="2800" b="1" i="1" spc="-10" dirty="0">
                <a:solidFill>
                  <a:srgbClr val="2E2B1F"/>
                </a:solidFill>
                <a:latin typeface="Calibri"/>
                <a:cs typeface="Calibri"/>
              </a:rPr>
              <a:t>sequence 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800" b="1" i="1" spc="-20" dirty="0">
                <a:solidFill>
                  <a:srgbClr val="2E2B1F"/>
                </a:solidFill>
                <a:latin typeface="Calibri"/>
                <a:cs typeface="Calibri"/>
              </a:rPr>
              <a:t>steps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or activities that an </a:t>
            </a:r>
            <a:r>
              <a:rPr sz="2800" b="1" i="1" spc="-10" dirty="0">
                <a:solidFill>
                  <a:srgbClr val="2E2B1F"/>
                </a:solidFill>
                <a:latin typeface="Calibri"/>
                <a:cs typeface="Calibri"/>
              </a:rPr>
              <a:t>enterprise </a:t>
            </a:r>
            <a:r>
              <a:rPr sz="2800" b="1" i="1" spc="-15" dirty="0">
                <a:solidFill>
                  <a:srgbClr val="2E2B1F"/>
                </a:solidFill>
                <a:latin typeface="Calibri"/>
                <a:cs typeface="Calibri"/>
              </a:rPr>
              <a:t>employs  to </a:t>
            </a:r>
            <a:r>
              <a:rPr sz="2800" b="1" i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conceive</a:t>
            </a:r>
            <a:r>
              <a:rPr sz="2800" b="1" i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, design, and </a:t>
            </a:r>
            <a:r>
              <a:rPr sz="2800" b="1" i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commercialize </a:t>
            </a:r>
            <a:r>
              <a:rPr sz="2800" b="1" i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  product.</a:t>
            </a:r>
            <a:endParaRPr sz="28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241300" marR="22225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800" b="1" i="1" spc="-10" dirty="0">
                <a:solidFill>
                  <a:srgbClr val="2E2B1F"/>
                </a:solidFill>
                <a:latin typeface="Calibri"/>
                <a:cs typeface="Calibri"/>
              </a:rPr>
              <a:t>Some organizations define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sz="2800" b="1" i="1" spc="-15" dirty="0">
                <a:solidFill>
                  <a:srgbClr val="2E2B1F"/>
                </a:solidFill>
                <a:latin typeface="Calibri"/>
                <a:cs typeface="Calibri"/>
              </a:rPr>
              <a:t>follow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a precise  and </a:t>
            </a:r>
            <a:r>
              <a:rPr sz="2800" b="1" i="1" spc="-15" dirty="0">
                <a:solidFill>
                  <a:srgbClr val="2E2B1F"/>
                </a:solidFill>
                <a:latin typeface="Calibri"/>
                <a:cs typeface="Calibri"/>
              </a:rPr>
              <a:t>detailed </a:t>
            </a:r>
            <a:r>
              <a:rPr sz="2800" b="1" i="1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800" b="1" i="1" spc="-10" dirty="0">
                <a:solidFill>
                  <a:srgbClr val="2E2B1F"/>
                </a:solidFill>
                <a:latin typeface="Calibri"/>
                <a:cs typeface="Calibri"/>
              </a:rPr>
              <a:t>development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process .  While others may not </a:t>
            </a:r>
            <a:r>
              <a:rPr sz="2800" b="1" i="1" spc="-15" dirty="0">
                <a:solidFill>
                  <a:srgbClr val="2E2B1F"/>
                </a:solidFill>
                <a:latin typeface="Calibri"/>
                <a:cs typeface="Calibri"/>
              </a:rPr>
              <a:t>even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be able </a:t>
            </a:r>
            <a:r>
              <a:rPr sz="2800" b="1" i="1" spc="-15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800" b="1" i="1" spc="-5" dirty="0">
                <a:solidFill>
                  <a:srgbClr val="2E2B1F"/>
                </a:solidFill>
                <a:latin typeface="Calibri"/>
                <a:cs typeface="Calibri"/>
              </a:rPr>
              <a:t>describe  their</a:t>
            </a:r>
            <a:r>
              <a:rPr sz="2800" b="1" i="1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b="1" i="1" spc="-10" dirty="0">
                <a:solidFill>
                  <a:srgbClr val="2E2B1F"/>
                </a:solidFill>
                <a:latin typeface="Calibri"/>
                <a:cs typeface="Calibri"/>
              </a:rPr>
              <a:t>processes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381000"/>
            <a:ext cx="6473190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b="1" spc="-5" dirty="0"/>
              <a:t>A </a:t>
            </a:r>
            <a:r>
              <a:rPr b="1" spc="-90" dirty="0"/>
              <a:t>GENERIC </a:t>
            </a:r>
            <a:r>
              <a:rPr b="1" spc="-105" dirty="0"/>
              <a:t>PRODUCT  </a:t>
            </a:r>
            <a:r>
              <a:rPr b="1" spc="-100" dirty="0"/>
              <a:t>DEVELOPMENT</a:t>
            </a:r>
            <a:r>
              <a:rPr b="1" spc="-265" dirty="0"/>
              <a:t> </a:t>
            </a:r>
            <a:r>
              <a:rPr b="1" spc="-105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057400"/>
            <a:ext cx="8227060" cy="3936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3241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"/>
              <a:tabLst>
                <a:tab pos="285115" algn="l"/>
              </a:tabLst>
            </a:pPr>
            <a:r>
              <a:rPr sz="2400" b="1" spc="-45" dirty="0">
                <a:solidFill>
                  <a:srgbClr val="2E2B1F"/>
                </a:solidFill>
                <a:latin typeface="Calibri"/>
                <a:cs typeface="Calibri"/>
              </a:rPr>
              <a:t>We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will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consider here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generic product development 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that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can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be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used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in a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market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pull-</a:t>
            </a:r>
            <a:r>
              <a:rPr sz="2400" b="1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situation.</a:t>
            </a:r>
            <a:endParaRPr sz="24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"/>
              <a:tabLst>
                <a:tab pos="285115" algn="l"/>
                <a:tab pos="4907915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input of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process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is a mission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statement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 the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output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process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is</a:t>
            </a:r>
            <a:r>
              <a:rPr sz="2400" b="1" spc="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</a:t>
            </a:r>
            <a:r>
              <a:rPr sz="2400" b="1" spc="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	launch</a:t>
            </a:r>
            <a:endParaRPr sz="2400" dirty="0">
              <a:latin typeface="Calibri"/>
              <a:cs typeface="Calibri"/>
            </a:endParaRPr>
          </a:p>
          <a:p>
            <a:pPr marL="241300" marR="101600" indent="-22860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"/>
              <a:tabLst>
                <a:tab pos="285115" algn="l"/>
                <a:tab pos="5833745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MISSION </a:t>
            </a:r>
            <a:r>
              <a:rPr sz="2400" b="1" spc="-50" dirty="0">
                <a:solidFill>
                  <a:srgbClr val="2E2B1F"/>
                </a:solidFill>
                <a:latin typeface="Calibri"/>
                <a:cs typeface="Calibri"/>
              </a:rPr>
              <a:t>STATEMENT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: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identifies</a:t>
            </a:r>
            <a:r>
              <a:rPr sz="2400" b="1" spc="114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</a:t>
            </a:r>
            <a:r>
              <a:rPr sz="2400" b="1" spc="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target	market</a:t>
            </a:r>
            <a:r>
              <a:rPr sz="2400" b="1" spc="-1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for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,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provides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 basic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functional description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product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, and specifies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business goals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effort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;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results from well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executed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planning  phase</a:t>
            </a:r>
            <a:endParaRPr sz="2400" dirty="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"/>
              <a:tabLst>
                <a:tab pos="285750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 LAUNCH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: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Occures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when the</a:t>
            </a:r>
            <a:r>
              <a:rPr sz="2400" b="1" spc="-7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</a:t>
            </a:r>
            <a:endParaRPr sz="24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becomes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available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for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purchase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market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place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17474"/>
            <a:ext cx="6473190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3016250" algn="l"/>
              </a:tabLst>
            </a:pPr>
            <a:r>
              <a:rPr spc="-5" dirty="0"/>
              <a:t>A</a:t>
            </a:r>
            <a:r>
              <a:rPr spc="-185" dirty="0"/>
              <a:t> </a:t>
            </a:r>
            <a:r>
              <a:rPr spc="-90" dirty="0"/>
              <a:t>GENERIC</a:t>
            </a:r>
            <a:r>
              <a:rPr lang="en-US" spc="-90" dirty="0"/>
              <a:t>-</a:t>
            </a:r>
            <a:r>
              <a:rPr spc="-105" dirty="0"/>
              <a:t>PRODUCT  </a:t>
            </a:r>
            <a:r>
              <a:rPr spc="-100" dirty="0"/>
              <a:t>DEVELOPMENT</a:t>
            </a:r>
            <a:r>
              <a:rPr spc="-265" dirty="0"/>
              <a:t> </a:t>
            </a:r>
            <a:r>
              <a:rPr spc="-105" dirty="0"/>
              <a:t>PROCESS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34162" y="1981961"/>
            <a:ext cx="7467600" cy="2071370"/>
            <a:chOff x="534162" y="1981961"/>
            <a:chExt cx="7467600" cy="2071370"/>
          </a:xfrm>
        </p:grpSpPr>
        <p:sp>
          <p:nvSpPr>
            <p:cNvPr id="4" name="object 4"/>
            <p:cNvSpPr/>
            <p:nvPr/>
          </p:nvSpPr>
          <p:spPr>
            <a:xfrm>
              <a:off x="838962" y="1981961"/>
              <a:ext cx="2971800" cy="685800"/>
            </a:xfrm>
            <a:custGeom>
              <a:avLst/>
              <a:gdLst/>
              <a:ahLst/>
              <a:cxnLst/>
              <a:rect l="l" t="t" r="r" b="b"/>
              <a:pathLst>
                <a:path w="2971800" h="685800">
                  <a:moveTo>
                    <a:pt x="2971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2971800" y="685800"/>
                  </a:lnTo>
                  <a:lnTo>
                    <a:pt x="2971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0" y="2324099"/>
              <a:ext cx="914400" cy="0"/>
            </a:xfrm>
            <a:custGeom>
              <a:avLst/>
              <a:gdLst/>
              <a:ahLst/>
              <a:cxnLst/>
              <a:rect l="l" t="t" r="r" b="b"/>
              <a:pathLst>
                <a:path w="914400">
                  <a:moveTo>
                    <a:pt x="0" y="0"/>
                  </a:moveTo>
                  <a:lnTo>
                    <a:pt x="914400" y="0"/>
                  </a:lnTo>
                </a:path>
              </a:pathLst>
            </a:custGeom>
            <a:ln w="12192">
              <a:solidFill>
                <a:srgbClr val="A6A17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25162" y="1981961"/>
              <a:ext cx="2971800" cy="685800"/>
            </a:xfrm>
            <a:custGeom>
              <a:avLst/>
              <a:gdLst/>
              <a:ahLst/>
              <a:cxnLst/>
              <a:rect l="l" t="t" r="r" b="b"/>
              <a:pathLst>
                <a:path w="2971800" h="685800">
                  <a:moveTo>
                    <a:pt x="2971799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2971799" y="685800"/>
                  </a:lnTo>
                  <a:lnTo>
                    <a:pt x="2971799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4162" y="3277361"/>
              <a:ext cx="7467600" cy="775970"/>
            </a:xfrm>
            <a:custGeom>
              <a:avLst/>
              <a:gdLst/>
              <a:ahLst/>
              <a:cxnLst/>
              <a:rect l="l" t="t" r="r" b="b"/>
              <a:pathLst>
                <a:path w="7467600" h="775970">
                  <a:moveTo>
                    <a:pt x="2286000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2286000" y="762000"/>
                  </a:lnTo>
                  <a:lnTo>
                    <a:pt x="2286000" y="0"/>
                  </a:lnTo>
                  <a:close/>
                </a:path>
                <a:path w="7467600" h="775970">
                  <a:moveTo>
                    <a:pt x="4800600" y="13716"/>
                  </a:moveTo>
                  <a:lnTo>
                    <a:pt x="2667000" y="13716"/>
                  </a:lnTo>
                  <a:lnTo>
                    <a:pt x="2667000" y="775716"/>
                  </a:lnTo>
                  <a:lnTo>
                    <a:pt x="4800600" y="775716"/>
                  </a:lnTo>
                  <a:lnTo>
                    <a:pt x="4800600" y="13716"/>
                  </a:lnTo>
                  <a:close/>
                </a:path>
                <a:path w="7467600" h="775970">
                  <a:moveTo>
                    <a:pt x="7467600" y="13716"/>
                  </a:moveTo>
                  <a:lnTo>
                    <a:pt x="5181600" y="13716"/>
                  </a:lnTo>
                  <a:lnTo>
                    <a:pt x="5181600" y="775716"/>
                  </a:lnTo>
                  <a:lnTo>
                    <a:pt x="7467600" y="775716"/>
                  </a:lnTo>
                  <a:lnTo>
                    <a:pt x="7467600" y="13716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21208" y="1969007"/>
          <a:ext cx="7467600" cy="20676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7A7858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478155">
                        <a:lnSpc>
                          <a:spcPct val="100000"/>
                        </a:lnSpc>
                        <a:spcBef>
                          <a:spcPts val="1495"/>
                        </a:spcBef>
                      </a:pPr>
                      <a:r>
                        <a:rPr sz="18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MISSION</a:t>
                      </a:r>
                      <a:r>
                        <a:rPr sz="1800" b="1" spc="-1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4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STATEMENT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89865" marB="0">
                    <a:lnL w="28575">
                      <a:solidFill>
                        <a:srgbClr val="7A7858"/>
                      </a:solidFill>
                      <a:prstDash val="solid"/>
                    </a:lnL>
                    <a:lnR w="28575">
                      <a:solidFill>
                        <a:srgbClr val="7A7858"/>
                      </a:solidFill>
                      <a:prstDash val="solid"/>
                    </a:lnR>
                    <a:lnT w="28575">
                      <a:solidFill>
                        <a:srgbClr val="7A7858"/>
                      </a:solidFill>
                      <a:prstDash val="solid"/>
                    </a:lnT>
                    <a:lnB w="28575">
                      <a:solidFill>
                        <a:srgbClr val="7A7858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7A7858"/>
                      </a:solidFill>
                      <a:prstDash val="solid"/>
                    </a:lnL>
                    <a:lnR w="28575">
                      <a:solidFill>
                        <a:srgbClr val="7A7858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485140">
                        <a:lnSpc>
                          <a:spcPct val="100000"/>
                        </a:lnSpc>
                        <a:spcBef>
                          <a:spcPts val="1495"/>
                        </a:spcBef>
                      </a:pPr>
                      <a:r>
                        <a:rPr sz="18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PRODUCT</a:t>
                      </a:r>
                      <a:r>
                        <a:rPr sz="1800" b="1" spc="-1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PLANNING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89865" marB="0">
                    <a:lnL w="28575">
                      <a:solidFill>
                        <a:srgbClr val="7A7858"/>
                      </a:solidFill>
                      <a:prstDash val="solid"/>
                    </a:lnL>
                    <a:lnR w="28575">
                      <a:solidFill>
                        <a:srgbClr val="7A7858"/>
                      </a:solidFill>
                      <a:prstDash val="solid"/>
                    </a:lnR>
                    <a:lnT w="28575">
                      <a:solidFill>
                        <a:srgbClr val="7A7858"/>
                      </a:solidFill>
                      <a:prstDash val="solid"/>
                    </a:lnT>
                    <a:lnB w="28575">
                      <a:solidFill>
                        <a:srgbClr val="7A7858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7A7858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53975">
                      <a:solidFill>
                        <a:srgbClr val="7A785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87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sz="1800" b="1" spc="-1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CONCEPT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DEVELOPMENT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2020"/>
                        </a:lnSpc>
                      </a:pPr>
                      <a:r>
                        <a:rPr sz="1800" b="1" spc="-2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SYSTEM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7A7858"/>
                      </a:solidFill>
                      <a:prstDash val="solid"/>
                    </a:lnL>
                    <a:lnR w="28575">
                      <a:solidFill>
                        <a:srgbClr val="7A7858"/>
                      </a:solidFill>
                      <a:prstDash val="solid"/>
                    </a:lnR>
                    <a:lnT w="53975" cap="flat" cmpd="sng" algn="ctr">
                      <a:solidFill>
                        <a:srgbClr val="7A78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7A7858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7A7858"/>
                      </a:solidFill>
                      <a:prstDash val="solid"/>
                    </a:lnL>
                    <a:lnR w="28575">
                      <a:solidFill>
                        <a:srgbClr val="7A7858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706120" marR="382270" indent="-31559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800" b="1" spc="-2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SYSTEM</a:t>
                      </a:r>
                      <a:r>
                        <a:rPr sz="1800" b="1" spc="-6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LEVEL  DESIGN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05410" marB="0">
                    <a:lnL w="28575">
                      <a:solidFill>
                        <a:srgbClr val="7A7858"/>
                      </a:solidFill>
                      <a:prstDash val="solid"/>
                    </a:lnL>
                    <a:lnR w="28575">
                      <a:solidFill>
                        <a:srgbClr val="7A7858"/>
                      </a:solidFill>
                      <a:prstDash val="solid"/>
                    </a:lnR>
                    <a:lnT w="28575">
                      <a:solidFill>
                        <a:srgbClr val="7A7858"/>
                      </a:solidFill>
                      <a:prstDash val="solid"/>
                    </a:lnT>
                    <a:lnB w="28575">
                      <a:solidFill>
                        <a:srgbClr val="7A7858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7A7858"/>
                      </a:solidFill>
                      <a:prstDash val="solid"/>
                    </a:lnL>
                    <a:lnR w="28575">
                      <a:solidFill>
                        <a:srgbClr val="7A7858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50" dirty="0">
                        <a:latin typeface="Times New Roman"/>
                        <a:cs typeface="Times New Roman"/>
                      </a:endParaRPr>
                    </a:p>
                    <a:p>
                      <a:pPr marL="43307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DETAIL</a:t>
                      </a:r>
                      <a:r>
                        <a:rPr sz="1800" b="1" spc="-1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DESIGN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28575">
                      <a:solidFill>
                        <a:srgbClr val="7A7858"/>
                      </a:solidFill>
                      <a:prstDash val="solid"/>
                    </a:lnL>
                    <a:lnR w="28575">
                      <a:solidFill>
                        <a:srgbClr val="7A7858"/>
                      </a:solidFill>
                      <a:prstDash val="solid"/>
                    </a:lnR>
                    <a:lnT w="28575">
                      <a:solidFill>
                        <a:srgbClr val="7A7858"/>
                      </a:solidFill>
                      <a:prstDash val="solid"/>
                    </a:lnT>
                    <a:lnB w="28575">
                      <a:solidFill>
                        <a:srgbClr val="7A7858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819400" y="367131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2192">
            <a:solidFill>
              <a:srgbClr val="A6A1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4162" y="4725161"/>
            <a:ext cx="2286000" cy="762000"/>
          </a:xfrm>
          <a:prstGeom prst="rect">
            <a:avLst/>
          </a:prstGeom>
          <a:solidFill>
            <a:srgbClr val="A9A47B"/>
          </a:solidFill>
          <a:ln w="25908">
            <a:solidFill>
              <a:srgbClr val="7A7858"/>
            </a:solidFill>
          </a:ln>
        </p:spPr>
        <p:txBody>
          <a:bodyPr vert="horz" wrap="square" lIns="0" tIns="91440" rIns="0" bIns="0" rtlCol="0">
            <a:spAutoFit/>
          </a:bodyPr>
          <a:lstStyle/>
          <a:p>
            <a:pPr marL="499745">
              <a:lnSpc>
                <a:spcPct val="100000"/>
              </a:lnSpc>
              <a:spcBef>
                <a:spcPts val="720"/>
              </a:spcBef>
            </a:pP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TESTING</a:t>
            </a:r>
            <a:r>
              <a:rPr sz="1800" b="1" spc="-1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AND</a:t>
            </a:r>
            <a:endParaRPr sz="1800" dirty="0">
              <a:latin typeface="Calibri"/>
              <a:cs typeface="Calibri"/>
            </a:endParaRPr>
          </a:p>
          <a:p>
            <a:pPr marL="521334">
              <a:lnSpc>
                <a:spcPct val="100000"/>
              </a:lnSpc>
            </a:pPr>
            <a:r>
              <a:rPr sz="1800" b="1" spc="-5" dirty="0">
                <a:solidFill>
                  <a:srgbClr val="FFFF00"/>
                </a:solidFill>
                <a:latin typeface="Calibri"/>
                <a:cs typeface="Calibri"/>
              </a:rPr>
              <a:t>REFINEMENT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01161" y="4725161"/>
            <a:ext cx="2133600" cy="762000"/>
          </a:xfrm>
          <a:prstGeom prst="rect">
            <a:avLst/>
          </a:prstGeom>
          <a:solidFill>
            <a:srgbClr val="A9A47B"/>
          </a:solidFill>
          <a:ln w="25907">
            <a:solidFill>
              <a:srgbClr val="7A7858"/>
            </a:solidFill>
          </a:ln>
        </p:spPr>
        <p:txBody>
          <a:bodyPr vert="horz" wrap="square" lIns="0" tIns="914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1800" b="1" spc="-5" dirty="0">
                <a:solidFill>
                  <a:srgbClr val="FFFF00"/>
                </a:solidFill>
                <a:latin typeface="Calibri"/>
                <a:cs typeface="Calibri"/>
              </a:rPr>
              <a:t>PRODUCTION</a:t>
            </a:r>
            <a:r>
              <a:rPr sz="1800" b="1" spc="-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RAMP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-</a:t>
            </a: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UP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5761" y="4725161"/>
            <a:ext cx="2286000" cy="762000"/>
          </a:xfrm>
          <a:prstGeom prst="rect">
            <a:avLst/>
          </a:prstGeom>
          <a:solidFill>
            <a:srgbClr val="A9A47B"/>
          </a:solidFill>
          <a:ln w="25907">
            <a:solidFill>
              <a:srgbClr val="7A7858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253365">
              <a:lnSpc>
                <a:spcPct val="100000"/>
              </a:lnSpc>
            </a:pPr>
            <a:r>
              <a:rPr sz="1800" b="1" spc="-5" dirty="0">
                <a:solidFill>
                  <a:srgbClr val="FFFF00"/>
                </a:solidFill>
                <a:latin typeface="Calibri"/>
                <a:cs typeface="Calibri"/>
              </a:rPr>
              <a:t>PRODUCT</a:t>
            </a:r>
            <a:r>
              <a:rPr sz="1800" b="1" spc="-2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LAUNCH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28800" y="2667000"/>
            <a:ext cx="4800600" cy="2057400"/>
          </a:xfrm>
          <a:custGeom>
            <a:avLst/>
            <a:gdLst/>
            <a:ahLst/>
            <a:cxnLst/>
            <a:rect l="l" t="t" r="r" b="b"/>
            <a:pathLst>
              <a:path w="4800600" h="2057400">
                <a:moveTo>
                  <a:pt x="228600" y="0"/>
                </a:moveTo>
                <a:lnTo>
                  <a:pt x="228600" y="609600"/>
                </a:lnTo>
              </a:path>
              <a:path w="4800600" h="2057400">
                <a:moveTo>
                  <a:pt x="4800600" y="1371600"/>
                </a:moveTo>
                <a:lnTo>
                  <a:pt x="0" y="2057400"/>
                </a:lnTo>
              </a:path>
            </a:pathLst>
          </a:custGeom>
          <a:ln w="12192">
            <a:solidFill>
              <a:srgbClr val="A6A1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193293"/>
            <a:ext cx="6597650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CONCEPT</a:t>
            </a:r>
            <a:r>
              <a:rPr spc="-254" dirty="0"/>
              <a:t> </a:t>
            </a:r>
            <a:r>
              <a:rPr spc="-100" dirty="0"/>
              <a:t>DEVELOPMENT</a:t>
            </a:r>
            <a:r>
              <a:rPr lang="en-US" spc="-100" dirty="0"/>
              <a:t> &amp; APPROVAL </a:t>
            </a:r>
            <a:endParaRPr spc="-100" dirty="0"/>
          </a:p>
        </p:txBody>
      </p:sp>
      <p:sp>
        <p:nvSpPr>
          <p:cNvPr id="3" name="object 3"/>
          <p:cNvSpPr txBox="1"/>
          <p:nvPr/>
        </p:nvSpPr>
        <p:spPr>
          <a:xfrm>
            <a:off x="685800" y="1981200"/>
            <a:ext cx="7772400" cy="37426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just"/>
            <a:r>
              <a:rPr lang="en-US" b="1" i="0" u="none" strike="noStrike" baseline="0" dirty="0">
                <a:latin typeface="Constantia" panose="02030602050306030303" pitchFamily="18" charset="0"/>
              </a:rPr>
              <a:t>Generic drug product manufacturers must formulate a drug product that will have the same therapeutic efficacy and clinical performance as their brand-name </a:t>
            </a:r>
            <a:r>
              <a:rPr lang="en-IN" b="1" i="0" u="none" strike="noStrike" baseline="0" dirty="0">
                <a:latin typeface="Constantia" panose="02030602050306030303" pitchFamily="18" charset="0"/>
              </a:rPr>
              <a:t>counterpart.</a:t>
            </a:r>
            <a:r>
              <a:rPr lang="en-US" b="1" dirty="0">
                <a:latin typeface="Constantia" panose="02030602050306030303" pitchFamily="18" charset="0"/>
              </a:rPr>
              <a:t>  </a:t>
            </a:r>
          </a:p>
          <a:p>
            <a:pPr algn="just"/>
            <a:r>
              <a:rPr lang="en-US" b="1" dirty="0">
                <a:latin typeface="Constantia" panose="02030602050306030303" pitchFamily="18" charset="0"/>
              </a:rPr>
              <a:t> </a:t>
            </a:r>
            <a:r>
              <a:rPr lang="en-US" b="1" i="0" u="none" strike="noStrike" baseline="0" dirty="0">
                <a:solidFill>
                  <a:srgbClr val="FF0000"/>
                </a:solidFill>
                <a:latin typeface="Constantia" panose="02030602050306030303" pitchFamily="18" charset="0"/>
              </a:rPr>
              <a:t>Safety, efficacy and therapeutic equivalence </a:t>
            </a:r>
            <a:r>
              <a:rPr lang="en-US" b="1" i="0" u="none" strike="noStrike" baseline="0" dirty="0">
                <a:latin typeface="Constantia" panose="02030602050306030303" pitchFamily="18" charset="0"/>
              </a:rPr>
              <a:t>of such products early compared to the innovator or brand name</a:t>
            </a:r>
            <a:r>
              <a:rPr lang="en-US" b="1" dirty="0">
                <a:latin typeface="Constantia" panose="02030602050306030303" pitchFamily="18" charset="0"/>
              </a:rPr>
              <a:t> </a:t>
            </a:r>
            <a:r>
              <a:rPr lang="en-US" b="1" i="0" u="none" strike="noStrike" baseline="0" dirty="0">
                <a:latin typeface="Constantia" panose="02030602050306030303" pitchFamily="18" charset="0"/>
              </a:rPr>
              <a:t>drug product for obtaining marketing approval</a:t>
            </a:r>
            <a:endParaRPr lang="en-IN" b="1" spc="-5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endParaRPr lang="en-IN" b="1" spc="-5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needs of the </a:t>
            </a:r>
            <a:r>
              <a:rPr b="1" spc="-20" dirty="0">
                <a:solidFill>
                  <a:srgbClr val="2E2B1F"/>
                </a:solidFill>
                <a:latin typeface="Calibri"/>
                <a:cs typeface="Calibri"/>
              </a:rPr>
              <a:t>target market </a:t>
            </a:r>
            <a:r>
              <a:rPr b="1" spc="-15" dirty="0">
                <a:solidFill>
                  <a:srgbClr val="2E2B1F"/>
                </a:solidFill>
                <a:latin typeface="Calibri"/>
                <a:cs typeface="Calibri"/>
              </a:rPr>
              <a:t>are 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identified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, </a:t>
            </a:r>
            <a:r>
              <a:rPr b="1" spc="-10" dirty="0">
                <a:solidFill>
                  <a:srgbClr val="2E2B1F"/>
                </a:solidFill>
                <a:latin typeface="Calibri"/>
                <a:cs typeface="Calibri"/>
              </a:rPr>
              <a:t>alternative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product concepts  </a:t>
            </a:r>
            <a:r>
              <a:rPr b="1" spc="-10" dirty="0">
                <a:solidFill>
                  <a:srgbClr val="2E2B1F"/>
                </a:solidFill>
                <a:latin typeface="Calibri"/>
                <a:cs typeface="Calibri"/>
              </a:rPr>
              <a:t>are </a:t>
            </a:r>
            <a:r>
              <a:rPr b="1" spc="-25" dirty="0">
                <a:solidFill>
                  <a:srgbClr val="2E2B1F"/>
                </a:solidFill>
                <a:latin typeface="Calibri"/>
                <a:cs typeface="Calibri"/>
              </a:rPr>
              <a:t>generated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b="1" spc="-15" dirty="0">
                <a:solidFill>
                  <a:srgbClr val="2E2B1F"/>
                </a:solidFill>
                <a:latin typeface="Calibri"/>
                <a:cs typeface="Calibri"/>
              </a:rPr>
              <a:t>evaluated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, and a  </a:t>
            </a:r>
            <a:r>
              <a:rPr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single </a:t>
            </a:r>
            <a:r>
              <a:rPr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development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is </a:t>
            </a:r>
            <a:r>
              <a:rPr b="1" spc="-10" dirty="0">
                <a:solidFill>
                  <a:srgbClr val="2E2B1F"/>
                </a:solidFill>
                <a:latin typeface="Calibri"/>
                <a:cs typeface="Calibri"/>
              </a:rPr>
              <a:t>selected </a:t>
            </a:r>
            <a:r>
              <a:rPr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further  </a:t>
            </a:r>
            <a:r>
              <a:rPr b="1" spc="-10" dirty="0">
                <a:solidFill>
                  <a:srgbClr val="2E2B1F"/>
                </a:solidFill>
                <a:latin typeface="Calibri"/>
                <a:cs typeface="Calibri"/>
              </a:rPr>
              <a:t>development</a:t>
            </a:r>
            <a:endParaRPr dirty="0">
              <a:latin typeface="Calibri"/>
              <a:cs typeface="Calibri"/>
            </a:endParaRPr>
          </a:p>
          <a:p>
            <a:pPr marL="241300" marR="17145" indent="-228600" algn="just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concept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is the description of the </a:t>
            </a:r>
            <a:r>
              <a:rPr b="1" spc="-15" dirty="0">
                <a:solidFill>
                  <a:srgbClr val="2E2B1F"/>
                </a:solidFill>
                <a:latin typeface="Calibri"/>
                <a:cs typeface="Calibri"/>
              </a:rPr>
              <a:t>form</a:t>
            </a:r>
            <a:r>
              <a:rPr b="1" spc="-114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, 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function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b="1" spc="-20" dirty="0">
                <a:solidFill>
                  <a:srgbClr val="2E2B1F"/>
                </a:solidFill>
                <a:latin typeface="Calibri"/>
                <a:cs typeface="Calibri"/>
              </a:rPr>
              <a:t>features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of a </a:t>
            </a:r>
            <a:r>
              <a:rPr b="1" spc="-10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and is  usually </a:t>
            </a:r>
            <a:r>
              <a:rPr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accompanied </a:t>
            </a:r>
            <a:r>
              <a:rPr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by </a:t>
            </a:r>
            <a:r>
              <a:rPr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 </a:t>
            </a:r>
            <a:r>
              <a:rPr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set </a:t>
            </a:r>
            <a:r>
              <a:rPr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of  </a:t>
            </a:r>
            <a:r>
              <a:rPr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specifications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, an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analysis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competitive  products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, and an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economic </a:t>
            </a:r>
            <a:r>
              <a:rPr b="1" spc="-10" dirty="0">
                <a:solidFill>
                  <a:srgbClr val="2E2B1F"/>
                </a:solidFill>
                <a:latin typeface="Calibri"/>
                <a:cs typeface="Calibri"/>
              </a:rPr>
              <a:t>justification  </a:t>
            </a:r>
            <a:r>
              <a:rPr b="1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b="1" spc="5" dirty="0">
                <a:solidFill>
                  <a:srgbClr val="2E2B1F"/>
                </a:solidFill>
                <a:latin typeface="Calibri"/>
                <a:cs typeface="Calibri"/>
              </a:rPr>
              <a:t>the</a:t>
            </a:r>
            <a:r>
              <a:rPr b="1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2E2B1F"/>
                </a:solidFill>
                <a:latin typeface="Calibri"/>
                <a:cs typeface="Calibri"/>
              </a:rPr>
              <a:t>project</a:t>
            </a:r>
            <a:r>
              <a:rPr lang="en-US" b="1" spc="-5" dirty="0">
                <a:solidFill>
                  <a:srgbClr val="2E2B1F"/>
                </a:solidFill>
                <a:latin typeface="Calibri"/>
                <a:cs typeface="Calibri"/>
              </a:rPr>
              <a:t>.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63068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SYSTEM </a:t>
            </a:r>
            <a:r>
              <a:rPr spc="-5" dirty="0"/>
              <a:t>– </a:t>
            </a:r>
            <a:r>
              <a:rPr spc="-85" dirty="0"/>
              <a:t>LEVEL</a:t>
            </a:r>
            <a:r>
              <a:rPr spc="-545" dirty="0"/>
              <a:t> </a:t>
            </a:r>
            <a:r>
              <a:rPr spc="-85" dirty="0"/>
              <a:t>DESIGN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9936" y="1952393"/>
            <a:ext cx="8060664" cy="31463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Includes the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definition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of the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product 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architecture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and the division of 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into  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sub</a:t>
            </a:r>
            <a:r>
              <a:rPr lang="en-US" sz="2400" b="1" spc="-20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systems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40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components</a:t>
            </a:r>
            <a:endParaRPr sz="24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41300" marR="28067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final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assembly scheme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production  </a:t>
            </a:r>
            <a:r>
              <a:rPr sz="2400" b="1" spc="-25" dirty="0">
                <a:solidFill>
                  <a:srgbClr val="2E2B1F"/>
                </a:solidFill>
                <a:latin typeface="Calibri"/>
                <a:cs typeface="Calibri"/>
              </a:rPr>
              <a:t>system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is usually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defined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during this</a:t>
            </a:r>
            <a:r>
              <a:rPr sz="2400" b="1" spc="10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phase</a:t>
            </a:r>
            <a:endParaRPr sz="24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241300" marR="2159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  <a:tab pos="5785485" algn="l"/>
              </a:tabLst>
            </a:pP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output of this phase is</a:t>
            </a:r>
            <a:r>
              <a:rPr sz="2400" b="1" spc="1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usually</a:t>
            </a:r>
            <a:r>
              <a:rPr sz="2400" b="1" spc="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geometric  </a:t>
            </a:r>
            <a:r>
              <a:rPr sz="2400" b="1" spc="-2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layout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of 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, a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functional specification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of each of 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products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subsystems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, and a 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preliminary process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flow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diagram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final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assembly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process</a:t>
            </a:r>
            <a:r>
              <a:rPr lang="en-US" sz="2400" b="1" spc="-10" dirty="0">
                <a:solidFill>
                  <a:srgbClr val="2E2B1F"/>
                </a:solidFill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0FD87-7716-4F20-BF7A-C2A9D62F3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Reason behind development</a:t>
            </a:r>
            <a:endParaRPr lang="en-IN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FF12E7-FD55-415A-96D2-C4B156A70ED2}"/>
              </a:ext>
            </a:extLst>
          </p:cNvPr>
          <p:cNvSpPr txBox="1"/>
          <p:nvPr/>
        </p:nvSpPr>
        <p:spPr>
          <a:xfrm>
            <a:off x="457200" y="2120242"/>
            <a:ext cx="8119350" cy="2839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onstantia" panose="02030602050306030303" pitchFamily="18" charset="0"/>
              </a:rPr>
              <a:t>Brand drugs are the drugs which are protected by the</a:t>
            </a:r>
          </a:p>
          <a:p>
            <a:pPr algn="l"/>
            <a:r>
              <a:rPr lang="en-IN" sz="2400" b="0" i="0" u="none" strike="noStrike" baseline="0" dirty="0">
                <a:solidFill>
                  <a:srgbClr val="000000"/>
                </a:solidFill>
                <a:latin typeface="Constantia" panose="02030602050306030303" pitchFamily="18" charset="0"/>
              </a:rPr>
              <a:t>patent.</a:t>
            </a:r>
          </a:p>
          <a:p>
            <a:pPr algn="l"/>
            <a:r>
              <a:rPr lang="en-US" sz="2400" b="0" i="0" u="none" strike="noStrike" baseline="0" dirty="0">
                <a:solidFill>
                  <a:srgbClr val="0BD1DA"/>
                </a:solidFill>
                <a:latin typeface="Wingdings2"/>
              </a:rPr>
              <a:t>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onstantia" panose="02030602050306030303" pitchFamily="18" charset="0"/>
              </a:rPr>
              <a:t>In 2002 about 47%of prescription drug product are generic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onstantia" panose="02030602050306030303" pitchFamily="18" charset="0"/>
              </a:rPr>
              <a:t>versions while 53% innovator product.</a:t>
            </a:r>
          </a:p>
          <a:p>
            <a:pPr algn="l"/>
            <a:r>
              <a:rPr lang="en-US" sz="2400" b="0" i="0" u="none" strike="noStrike" baseline="0" dirty="0">
                <a:solidFill>
                  <a:srgbClr val="0BD1DA"/>
                </a:solidFill>
                <a:latin typeface="Wingdings2"/>
              </a:rPr>
              <a:t>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onstantia" panose="02030602050306030303" pitchFamily="18" charset="0"/>
              </a:rPr>
              <a:t>Generic products growth is 19% in 1984 and 50% in 2004.</a:t>
            </a:r>
          </a:p>
          <a:p>
            <a:pPr algn="l"/>
            <a:r>
              <a:rPr lang="en-US" sz="2400" b="0" i="0" u="none" strike="noStrike" baseline="0" dirty="0">
                <a:solidFill>
                  <a:srgbClr val="0BD1DA"/>
                </a:solidFill>
                <a:latin typeface="Wingdings2"/>
              </a:rPr>
              <a:t>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onstantia" panose="02030602050306030303" pitchFamily="18" charset="0"/>
              </a:rPr>
              <a:t>Every year about 4 billions dollars business potential exists for next 4 years due to patent expiry.</a:t>
            </a:r>
          </a:p>
          <a:p>
            <a:pPr algn="l"/>
            <a:r>
              <a:rPr lang="en-IN" sz="1050" b="0" i="0" u="none" strike="noStrike" baseline="0" dirty="0">
                <a:solidFill>
                  <a:srgbClr val="045C76"/>
                </a:solidFill>
                <a:latin typeface="Constantia" panose="02030602050306030303" pitchFamily="18" charset="0"/>
              </a:rPr>
              <a:t>3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1039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99732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70" dirty="0"/>
              <a:t>DETAIL</a:t>
            </a:r>
            <a:r>
              <a:rPr spc="-260" dirty="0"/>
              <a:t> </a:t>
            </a:r>
            <a:r>
              <a:rPr spc="-85" dirty="0"/>
              <a:t>DESIGN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5507" y="1981200"/>
            <a:ext cx="7295515" cy="35426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Includes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complete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specification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 the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geometry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materials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, and 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tolerance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all the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unique parts in the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  the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identification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all 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standard</a:t>
            </a:r>
            <a:r>
              <a:rPr sz="2400" b="1" spc="-10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parts 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be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purchased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from</a:t>
            </a:r>
            <a:r>
              <a:rPr sz="2400" b="1" spc="-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suppliers.</a:t>
            </a:r>
            <a:endParaRPr sz="2400" dirty="0">
              <a:latin typeface="Calibri"/>
              <a:cs typeface="Calibri"/>
            </a:endParaRPr>
          </a:p>
          <a:p>
            <a:pPr marL="241300" marR="97790" indent="-228600" algn="just">
              <a:lnSpc>
                <a:spcPct val="100000"/>
              </a:lnSpc>
              <a:spcBef>
                <a:spcPts val="77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process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plan is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established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</a:t>
            </a:r>
            <a:r>
              <a:rPr sz="2400" b="1" spc="-16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tooling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is designed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each part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be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fabricated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within the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production</a:t>
            </a:r>
            <a:r>
              <a:rPr sz="2400" b="1" spc="-6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2E2B1F"/>
                </a:solidFill>
                <a:latin typeface="Calibri"/>
                <a:cs typeface="Calibri"/>
              </a:rPr>
              <a:t>system</a:t>
            </a:r>
            <a:endParaRPr sz="2400" dirty="0">
              <a:latin typeface="Calibri"/>
              <a:cs typeface="Calibri"/>
            </a:endParaRPr>
          </a:p>
          <a:p>
            <a:pPr marL="241300" marR="484505" indent="-228600" algn="just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output of this phase is the</a:t>
            </a:r>
            <a:r>
              <a:rPr sz="2400" b="1" spc="-10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control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documentation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14883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TESTING </a:t>
            </a:r>
            <a:r>
              <a:rPr spc="-70" dirty="0"/>
              <a:t>AND</a:t>
            </a:r>
            <a:r>
              <a:rPr spc="-365" dirty="0"/>
              <a:t> </a:t>
            </a:r>
            <a:r>
              <a:rPr spc="-95" dirty="0"/>
              <a:t>REFINEMENT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2057400"/>
            <a:ext cx="7244080" cy="34400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Involves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construction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evaluation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multiple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pre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–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production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versions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 the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 product.</a:t>
            </a:r>
            <a:endParaRPr sz="2400" dirty="0">
              <a:latin typeface="Calibri"/>
              <a:cs typeface="Calibri"/>
            </a:endParaRPr>
          </a:p>
          <a:p>
            <a:pPr marL="241300" marR="24130" indent="-228600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Early prototypes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are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usually built with 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production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intent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parts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 [parts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with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  </a:t>
            </a:r>
            <a:r>
              <a:rPr sz="2400" b="1" i="1" dirty="0">
                <a:solidFill>
                  <a:srgbClr val="2E2B1F"/>
                </a:solidFill>
                <a:latin typeface="Calibri"/>
                <a:cs typeface="Calibri"/>
              </a:rPr>
              <a:t>same </a:t>
            </a:r>
            <a:r>
              <a:rPr sz="2400" b="1" i="1" spc="-10" dirty="0">
                <a:solidFill>
                  <a:srgbClr val="2E2B1F"/>
                </a:solidFill>
                <a:latin typeface="Calibri"/>
                <a:cs typeface="Calibri"/>
              </a:rPr>
              <a:t>geometry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sz="2400" b="1" i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material properties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as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intended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production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version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 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will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work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designed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whether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or not the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will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work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as  designed and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whether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or not 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  satisfies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40" dirty="0">
                <a:solidFill>
                  <a:srgbClr val="2E2B1F"/>
                </a:solidFill>
                <a:latin typeface="Calibri"/>
                <a:cs typeface="Calibri"/>
              </a:rPr>
              <a:t>key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customer</a:t>
            </a:r>
            <a:r>
              <a:rPr sz="2400" b="1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needs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533400"/>
            <a:ext cx="7342505" cy="39119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23240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Later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prototypes are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usually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built with 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parts supplied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by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intended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production process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but </a:t>
            </a:r>
            <a:r>
              <a:rPr sz="2400" b="1" spc="-25" dirty="0">
                <a:solidFill>
                  <a:srgbClr val="2E2B1F"/>
                </a:solidFill>
                <a:latin typeface="Calibri"/>
                <a:cs typeface="Calibri"/>
              </a:rPr>
              <a:t>may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not be  assembled using the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intended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final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assembly</a:t>
            </a:r>
            <a:r>
              <a:rPr sz="2400" b="1" spc="-5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process</a:t>
            </a:r>
            <a:r>
              <a:rPr lang="en-US" sz="2400" b="1" spc="-5" dirty="0">
                <a:solidFill>
                  <a:srgbClr val="2E2B1F"/>
                </a:solidFill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241300" marR="86360" indent="-228600">
              <a:lnSpc>
                <a:spcPct val="100000"/>
              </a:lnSpc>
              <a:spcBef>
                <a:spcPts val="77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  <a:tab pos="3992879" algn="l"/>
              </a:tabLst>
            </a:pP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Later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prototypes</a:t>
            </a:r>
            <a:r>
              <a:rPr sz="2400" b="1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are</a:t>
            </a:r>
            <a:r>
              <a:rPr lang="en-US" sz="2400" b="1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extensively  evaluated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internally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are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also</a:t>
            </a:r>
            <a:r>
              <a:rPr sz="2400" b="1" spc="-9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typically 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tested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by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customers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in their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own use 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environment</a:t>
            </a:r>
            <a:r>
              <a:rPr lang="en-US" sz="2400" b="1" spc="-15" dirty="0">
                <a:solidFill>
                  <a:srgbClr val="2E2B1F"/>
                </a:solidFill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770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goal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the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beta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prototypes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is usually 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answer questions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about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performance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reliability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order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identify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necessary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changes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final</a:t>
            </a:r>
            <a:r>
              <a:rPr sz="2400" b="1" spc="-8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638937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PRODUCTION </a:t>
            </a:r>
            <a:r>
              <a:rPr spc="-80" dirty="0"/>
              <a:t>RAMP </a:t>
            </a:r>
            <a:r>
              <a:rPr spc="-5" dirty="0"/>
              <a:t>-</a:t>
            </a:r>
            <a:r>
              <a:rPr spc="-470" dirty="0"/>
              <a:t> </a:t>
            </a:r>
            <a:r>
              <a:rPr spc="-105"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981200"/>
            <a:ext cx="7243445" cy="366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"/>
              <a:tabLst>
                <a:tab pos="285115" algn="l"/>
              </a:tabLst>
            </a:pP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Ramp up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is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term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used in economics and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business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to 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describe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an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increase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firm production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ahead of 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anticipated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increases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product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demand.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Alternatively, 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ramp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up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describes the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period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from completed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initial  product development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maximum capacity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utilization, 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characterized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by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process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experimentation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and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improvements.</a:t>
            </a:r>
            <a:endParaRPr sz="2400" dirty="0">
              <a:latin typeface="Calibri"/>
              <a:cs typeface="Calibri"/>
            </a:endParaRPr>
          </a:p>
          <a:p>
            <a:pPr marL="241300" marR="138430" indent="-228600">
              <a:lnSpc>
                <a:spcPct val="100000"/>
              </a:lnSpc>
              <a:spcBef>
                <a:spcPts val="550"/>
              </a:spcBef>
              <a:buClr>
                <a:srgbClr val="A9A47B"/>
              </a:buClr>
              <a:buSzPct val="95454"/>
              <a:buFont typeface="Wingdings"/>
              <a:buChar char=""/>
              <a:tabLst>
                <a:tab pos="262890" algn="l"/>
              </a:tabLst>
            </a:pPr>
            <a:r>
              <a:rPr sz="2200" b="1" spc="-5" dirty="0">
                <a:solidFill>
                  <a:srgbClr val="2E2B1F"/>
                </a:solidFill>
                <a:latin typeface="Calibri"/>
                <a:cs typeface="Calibri"/>
              </a:rPr>
              <a:t>Ramp up in the </a:t>
            </a:r>
            <a:r>
              <a:rPr sz="2200" b="1" spc="-15" dirty="0">
                <a:solidFill>
                  <a:srgbClr val="2E2B1F"/>
                </a:solidFill>
                <a:latin typeface="Calibri"/>
                <a:cs typeface="Calibri"/>
              </a:rPr>
              <a:t>first </a:t>
            </a:r>
            <a:r>
              <a:rPr sz="2200" b="1" spc="-5" dirty="0">
                <a:solidFill>
                  <a:srgbClr val="2E2B1F"/>
                </a:solidFill>
                <a:latin typeface="Calibri"/>
                <a:cs typeface="Calibri"/>
              </a:rPr>
              <a:t>sense </a:t>
            </a:r>
            <a:r>
              <a:rPr sz="2200" b="1" spc="-10" dirty="0">
                <a:solidFill>
                  <a:srgbClr val="2E2B1F"/>
                </a:solidFill>
                <a:latin typeface="Calibri"/>
                <a:cs typeface="Calibri"/>
              </a:rPr>
              <a:t>often occurs when </a:t>
            </a:r>
            <a:r>
              <a:rPr sz="2200" b="1" spc="-5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200" b="1" spc="-15" dirty="0">
                <a:solidFill>
                  <a:srgbClr val="2E2B1F"/>
                </a:solidFill>
                <a:latin typeface="Calibri"/>
                <a:cs typeface="Calibri"/>
              </a:rPr>
              <a:t>company  </a:t>
            </a:r>
            <a:r>
              <a:rPr sz="2200" b="1" spc="-20" dirty="0">
                <a:solidFill>
                  <a:srgbClr val="2E2B1F"/>
                </a:solidFill>
                <a:latin typeface="Calibri"/>
                <a:cs typeface="Calibri"/>
              </a:rPr>
              <a:t>strikes </a:t>
            </a:r>
            <a:r>
              <a:rPr sz="2200" b="1" spc="-5" dirty="0">
                <a:solidFill>
                  <a:srgbClr val="2E2B1F"/>
                </a:solidFill>
                <a:latin typeface="Calibri"/>
                <a:cs typeface="Calibri"/>
              </a:rPr>
              <a:t>a deal </a:t>
            </a:r>
            <a:r>
              <a:rPr sz="2200" b="1" spc="-10" dirty="0">
                <a:solidFill>
                  <a:srgbClr val="2E2B1F"/>
                </a:solidFill>
                <a:latin typeface="Calibri"/>
                <a:cs typeface="Calibri"/>
              </a:rPr>
              <a:t>with </a:t>
            </a:r>
            <a:r>
              <a:rPr sz="2200" b="1" spc="-5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200" b="1" spc="-20" dirty="0">
                <a:solidFill>
                  <a:srgbClr val="2E2B1F"/>
                </a:solidFill>
                <a:latin typeface="Calibri"/>
                <a:cs typeface="Calibri"/>
              </a:rPr>
              <a:t>distributor, </a:t>
            </a:r>
            <a:r>
              <a:rPr sz="2200" b="1" spc="-30" dirty="0">
                <a:solidFill>
                  <a:srgbClr val="2E2B1F"/>
                </a:solidFill>
                <a:latin typeface="Calibri"/>
                <a:cs typeface="Calibri"/>
              </a:rPr>
              <a:t>retailer, </a:t>
            </a:r>
            <a:r>
              <a:rPr sz="2200" b="1" spc="-5" dirty="0">
                <a:solidFill>
                  <a:srgbClr val="2E2B1F"/>
                </a:solidFill>
                <a:latin typeface="Calibri"/>
                <a:cs typeface="Calibri"/>
              </a:rPr>
              <a:t>or </a:t>
            </a:r>
            <a:r>
              <a:rPr sz="2200" b="1" spc="-25" dirty="0">
                <a:solidFill>
                  <a:srgbClr val="2E2B1F"/>
                </a:solidFill>
                <a:latin typeface="Calibri"/>
                <a:cs typeface="Calibri"/>
              </a:rPr>
              <a:t>producer, </a:t>
            </a:r>
            <a:r>
              <a:rPr sz="2200" b="1" spc="-10" dirty="0">
                <a:solidFill>
                  <a:srgbClr val="2E2B1F"/>
                </a:solidFill>
                <a:latin typeface="Calibri"/>
                <a:cs typeface="Calibri"/>
              </a:rPr>
              <a:t>which  </a:t>
            </a:r>
            <a:r>
              <a:rPr sz="2200" b="1" spc="-5" dirty="0">
                <a:solidFill>
                  <a:srgbClr val="2E2B1F"/>
                </a:solidFill>
                <a:latin typeface="Calibri"/>
                <a:cs typeface="Calibri"/>
              </a:rPr>
              <a:t>will </a:t>
            </a:r>
            <a:r>
              <a:rPr sz="2200" b="1" spc="-10" dirty="0">
                <a:solidFill>
                  <a:srgbClr val="2E2B1F"/>
                </a:solidFill>
                <a:latin typeface="Calibri"/>
                <a:cs typeface="Calibri"/>
              </a:rPr>
              <a:t>substantially increase product</a:t>
            </a:r>
            <a:r>
              <a:rPr sz="2200" b="1" spc="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2E2B1F"/>
                </a:solidFill>
                <a:latin typeface="Calibri"/>
                <a:cs typeface="Calibri"/>
              </a:rPr>
              <a:t>demand.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94462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GENERIC</a:t>
            </a:r>
            <a:r>
              <a:rPr spc="-245" dirty="0"/>
              <a:t> </a:t>
            </a:r>
            <a:r>
              <a:rPr spc="-114" dirty="0"/>
              <a:t>DRUG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2209800"/>
            <a:ext cx="719963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54054"/>
              <a:buFont typeface="Wingdings"/>
              <a:buChar char=""/>
              <a:tabLst>
                <a:tab pos="526415" algn="l"/>
                <a:tab pos="527050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A drug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product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that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is </a:t>
            </a:r>
            <a:r>
              <a:rPr sz="2400" b="1" i="1" spc="-15" dirty="0">
                <a:solidFill>
                  <a:srgbClr val="2E2B1F"/>
                </a:solidFill>
                <a:latin typeface="Calibri"/>
                <a:cs typeface="Calibri"/>
              </a:rPr>
              <a:t>comparable  </a:t>
            </a:r>
            <a:r>
              <a:rPr sz="2400" b="1" i="1" spc="-20" dirty="0">
                <a:solidFill>
                  <a:srgbClr val="2E2B1F"/>
                </a:solidFill>
                <a:latin typeface="Calibri"/>
                <a:cs typeface="Calibri"/>
              </a:rPr>
              <a:t>to brand/innovator </a:t>
            </a:r>
            <a:r>
              <a:rPr sz="2400" b="1" i="1" spc="-5" dirty="0">
                <a:solidFill>
                  <a:srgbClr val="2E2B1F"/>
                </a:solidFill>
                <a:latin typeface="Calibri"/>
                <a:cs typeface="Calibri"/>
              </a:rPr>
              <a:t>drug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400" b="1" i="1" spc="-10" dirty="0">
                <a:solidFill>
                  <a:srgbClr val="2E2B1F"/>
                </a:solidFill>
                <a:latin typeface="Calibri"/>
                <a:cs typeface="Calibri"/>
              </a:rPr>
              <a:t>dosage  </a:t>
            </a:r>
            <a:r>
              <a:rPr sz="2400" b="1" i="1" spc="-20" dirty="0">
                <a:solidFill>
                  <a:srgbClr val="2E2B1F"/>
                </a:solidFill>
                <a:latin typeface="Calibri"/>
                <a:cs typeface="Calibri"/>
              </a:rPr>
              <a:t>form</a:t>
            </a:r>
            <a:r>
              <a:rPr sz="2400" b="1" i="1" spc="-5" dirty="0">
                <a:solidFill>
                  <a:srgbClr val="2E2B1F"/>
                </a:solidFill>
                <a:latin typeface="Calibri"/>
                <a:cs typeface="Calibri"/>
              </a:rPr>
              <a:t>, </a:t>
            </a:r>
            <a:r>
              <a:rPr sz="2400" b="1" i="1" spc="-15" dirty="0">
                <a:solidFill>
                  <a:srgbClr val="2E2B1F"/>
                </a:solidFill>
                <a:latin typeface="Calibri"/>
                <a:cs typeface="Calibri"/>
              </a:rPr>
              <a:t>strength</a:t>
            </a:r>
            <a:r>
              <a:rPr sz="2400" b="1" i="1" spc="-5" dirty="0">
                <a:solidFill>
                  <a:srgbClr val="2E2B1F"/>
                </a:solidFill>
                <a:latin typeface="Calibri"/>
                <a:cs typeface="Calibri"/>
              </a:rPr>
              <a:t>, </a:t>
            </a:r>
            <a:r>
              <a:rPr sz="2400" b="1" i="1" spc="-25" dirty="0">
                <a:solidFill>
                  <a:srgbClr val="2E2B1F"/>
                </a:solidFill>
                <a:latin typeface="Calibri"/>
                <a:cs typeface="Calibri"/>
              </a:rPr>
              <a:t>route </a:t>
            </a:r>
            <a:r>
              <a:rPr sz="2400" b="1" i="1" spc="-5" dirty="0">
                <a:solidFill>
                  <a:srgbClr val="2E2B1F"/>
                </a:solidFill>
                <a:latin typeface="Calibri"/>
                <a:cs typeface="Calibri"/>
              </a:rPr>
              <a:t>of  </a:t>
            </a:r>
            <a:r>
              <a:rPr sz="2400" b="1" i="1" spc="-15" dirty="0">
                <a:solidFill>
                  <a:srgbClr val="2E2B1F"/>
                </a:solidFill>
                <a:latin typeface="Calibri"/>
                <a:cs typeface="Calibri"/>
              </a:rPr>
              <a:t>administration</a:t>
            </a:r>
            <a:r>
              <a:rPr sz="2400" b="1" i="1" spc="-5" dirty="0">
                <a:solidFill>
                  <a:srgbClr val="2E2B1F"/>
                </a:solidFill>
                <a:latin typeface="Calibri"/>
                <a:cs typeface="Calibri"/>
              </a:rPr>
              <a:t>, quality and  </a:t>
            </a:r>
            <a:r>
              <a:rPr sz="2400" b="1" i="1" spc="-10" dirty="0">
                <a:solidFill>
                  <a:srgbClr val="2E2B1F"/>
                </a:solidFill>
                <a:latin typeface="Calibri"/>
                <a:cs typeface="Calibri"/>
              </a:rPr>
              <a:t>performance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characteristics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, and 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intended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use. It should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contain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same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active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ingredients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as the  original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formulation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0094" y="2775585"/>
            <a:ext cx="608838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spc="-5" dirty="0">
                <a:solidFill>
                  <a:srgbClr val="342E22"/>
                </a:solidFill>
                <a:latin typeface="Calibri"/>
                <a:cs typeface="Calibri"/>
              </a:rPr>
              <a:t>THANK</a:t>
            </a:r>
            <a:r>
              <a:rPr sz="9600" spc="-95" dirty="0">
                <a:solidFill>
                  <a:srgbClr val="342E22"/>
                </a:solidFill>
                <a:latin typeface="Calibri"/>
                <a:cs typeface="Calibri"/>
              </a:rPr>
              <a:t> </a:t>
            </a:r>
            <a:r>
              <a:rPr sz="9600" spc="-125" dirty="0">
                <a:solidFill>
                  <a:srgbClr val="342E22"/>
                </a:solidFill>
                <a:latin typeface="Calibri"/>
                <a:cs typeface="Calibri"/>
              </a:rPr>
              <a:t>YOU</a:t>
            </a:r>
            <a:endParaRPr sz="9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59893"/>
            <a:ext cx="65144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60" dirty="0"/>
              <a:t>WHAT </a:t>
            </a:r>
            <a:r>
              <a:rPr sz="4000" spc="-70" dirty="0"/>
              <a:t>ARE </a:t>
            </a:r>
            <a:r>
              <a:rPr sz="4000" spc="-95" dirty="0"/>
              <a:t>GENERIC </a:t>
            </a:r>
            <a:r>
              <a:rPr sz="4000" spc="-110" dirty="0"/>
              <a:t>DRUGS</a:t>
            </a:r>
            <a:r>
              <a:rPr sz="4000" spc="-520" dirty="0"/>
              <a:t> </a:t>
            </a:r>
            <a:r>
              <a:rPr sz="4000" spc="-5" dirty="0"/>
              <a:t>?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9600" y="1981200"/>
            <a:ext cx="7266940" cy="38600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 algn="just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5833"/>
              <a:buFont typeface="Wingdings"/>
              <a:buChar char=""/>
              <a:tabLst>
                <a:tab pos="285115" algn="l"/>
              </a:tabLst>
            </a:pP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They are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drugs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which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have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the same chemical 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composition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as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branded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drugs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are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and sold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under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their 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chemical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name .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example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paracetamol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, a pain</a:t>
            </a:r>
            <a:r>
              <a:rPr sz="2000" b="1" spc="-6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killer</a:t>
            </a:r>
            <a:endParaRPr sz="2000" dirty="0">
              <a:latin typeface="Calibri"/>
              <a:cs typeface="Calibri"/>
            </a:endParaRPr>
          </a:p>
          <a:p>
            <a:pPr marL="241300" marR="155575" algn="just">
              <a:lnSpc>
                <a:spcPct val="100000"/>
              </a:lnSpc>
            </a:pP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, is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generic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name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branded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drugs </a:t>
            </a:r>
            <a:r>
              <a:rPr sz="2000" b="1" spc="-20" dirty="0">
                <a:solidFill>
                  <a:srgbClr val="2E2B1F"/>
                </a:solidFill>
                <a:latin typeface="Calibri"/>
                <a:cs typeface="Calibri"/>
              </a:rPr>
              <a:t>like </a:t>
            </a:r>
            <a:r>
              <a:rPr sz="20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Crocin </a:t>
            </a:r>
            <a:r>
              <a:rPr sz="20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and  </a:t>
            </a:r>
            <a:r>
              <a:rPr sz="20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Calpol.</a:t>
            </a:r>
            <a:endParaRPr sz="20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241300" marR="93345" indent="-228600" algn="just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SzPct val="95833"/>
              <a:buFont typeface="Wingdings"/>
              <a:buChar char=""/>
              <a:tabLst>
                <a:tab pos="353060" algn="l"/>
                <a:tab pos="5573395" algn="l"/>
              </a:tabLst>
            </a:pP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market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situation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is a</a:t>
            </a:r>
            <a:r>
              <a:rPr sz="2000" b="1" spc="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little</a:t>
            </a:r>
            <a:r>
              <a:rPr sz="2000" b="1" spc="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different</a:t>
            </a:r>
            <a:r>
              <a:rPr lang="en-US" sz="2000" b="1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India</a:t>
            </a:r>
            <a:r>
              <a:rPr sz="2000" b="1" spc="-8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than  the USA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or other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developed nations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.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USA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,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when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a 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new drug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is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launched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only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company that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holds the  </a:t>
            </a:r>
            <a:r>
              <a:rPr sz="2000" b="1" spc="-2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FDA patent </a:t>
            </a:r>
            <a:r>
              <a:rPr sz="20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are </a:t>
            </a:r>
            <a:r>
              <a:rPr sz="20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legally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allowed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set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the drug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,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thus  giving them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market</a:t>
            </a:r>
            <a:r>
              <a:rPr sz="2000" b="1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E2B1F"/>
                </a:solidFill>
                <a:latin typeface="Calibri"/>
                <a:cs typeface="Calibri"/>
              </a:rPr>
              <a:t>monopoly.</a:t>
            </a:r>
            <a:endParaRPr sz="2000" dirty="0">
              <a:latin typeface="Calibri"/>
              <a:cs typeface="Calibri"/>
            </a:endParaRPr>
          </a:p>
          <a:p>
            <a:pPr marL="241300" marR="154940" indent="-228600" algn="just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SzPct val="95833"/>
              <a:buFont typeface="Wingdings"/>
              <a:buChar char=""/>
              <a:tabLst>
                <a:tab pos="285115" algn="l"/>
              </a:tabLst>
            </a:pP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India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however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there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were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no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patent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laws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till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2005 </a:t>
            </a:r>
            <a:r>
              <a:rPr lang="en-US" sz="2000" b="1" dirty="0">
                <a:solidFill>
                  <a:srgbClr val="2E2B1F"/>
                </a:solidFill>
                <a:latin typeface="Calibri"/>
                <a:cs typeface="Calibri"/>
              </a:rPr>
              <a:t>;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which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meant that </a:t>
            </a:r>
            <a:r>
              <a:rPr sz="20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anyone </a:t>
            </a:r>
            <a:r>
              <a:rPr sz="20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could </a:t>
            </a:r>
            <a:r>
              <a:rPr sz="20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replicate </a:t>
            </a:r>
            <a:r>
              <a:rPr sz="2000" b="1" spc="-2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any </a:t>
            </a:r>
            <a:r>
              <a:rPr sz="20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drug </a:t>
            </a:r>
            <a:r>
              <a:rPr sz="20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  </a:t>
            </a:r>
            <a:r>
              <a:rPr sz="20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India without </a:t>
            </a:r>
            <a:r>
              <a:rPr sz="20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legal ramifications </a:t>
            </a:r>
            <a:r>
              <a:rPr sz="20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.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This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led </a:t>
            </a:r>
            <a:r>
              <a:rPr sz="2000" b="1" spc="-15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trend 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0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branded </a:t>
            </a:r>
            <a:r>
              <a:rPr lang="en-US" sz="20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and </a:t>
            </a:r>
            <a:r>
              <a:rPr sz="20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generic </a:t>
            </a:r>
            <a:r>
              <a:rPr sz="20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drugs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which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has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99.5% </a:t>
            </a:r>
            <a:r>
              <a:rPr sz="2000" b="1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the  countrys </a:t>
            </a:r>
            <a:r>
              <a:rPr sz="2000" b="1" spc="-10" dirty="0">
                <a:solidFill>
                  <a:srgbClr val="2E2B1F"/>
                </a:solidFill>
                <a:latin typeface="Calibri"/>
                <a:cs typeface="Calibri"/>
              </a:rPr>
              <a:t>generic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drug</a:t>
            </a:r>
            <a:r>
              <a:rPr sz="2000" b="1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E2B1F"/>
                </a:solidFill>
                <a:latin typeface="Calibri"/>
                <a:cs typeface="Calibri"/>
              </a:rPr>
              <a:t>share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0374D-F4B1-4EF3-AA64-3F0FB3688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DIFFERENCE BETWEEN GENERIC AND BRAND NAME DRUGS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39587-9C24-4C1F-AE39-226AA21C8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015733"/>
            <a:ext cx="8458199" cy="345061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Generic drugs are </a:t>
            </a:r>
            <a:r>
              <a:rPr lang="en-US" dirty="0">
                <a:highlight>
                  <a:srgbClr val="FFFF00"/>
                </a:highlight>
              </a:rPr>
              <a:t>copies of brand-name drugs that have exactly the same dosage, intended use, effects, side effects, route of administration, risks, safety, and strength as the original drug.</a:t>
            </a:r>
            <a:r>
              <a:rPr lang="en-US" dirty="0"/>
              <a:t> In other words, their pharmacological effects are exactly the same as those of their brand-name counterparts.</a:t>
            </a:r>
          </a:p>
          <a:p>
            <a:pPr algn="just"/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brand name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of a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medication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is the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given by the company that makes the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drug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and is usually easy to say for </a:t>
            </a:r>
            <a:r>
              <a:rPr lang="en-US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sales and marketing purposes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The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generic name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on the other hand, is the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of the active ingredient.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0523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80" dirty="0"/>
              <a:t>WHEN </a:t>
            </a:r>
            <a:r>
              <a:rPr spc="-90" dirty="0"/>
              <a:t>GENERIC</a:t>
            </a:r>
            <a:r>
              <a:rPr spc="-335" dirty="0"/>
              <a:t> </a:t>
            </a:r>
            <a:r>
              <a:rPr spc="-114" dirty="0"/>
              <a:t>DRUG  </a:t>
            </a:r>
            <a:r>
              <a:rPr spc="-90" dirty="0"/>
              <a:t>MARKETED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6800" y="2209800"/>
            <a:ext cx="6136005" cy="2580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65735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SzPct val="97222"/>
              <a:buFont typeface="Wingdings"/>
              <a:buChar char=""/>
              <a:tabLst>
                <a:tab pos="421640" algn="l"/>
              </a:tabLst>
            </a:pPr>
            <a:r>
              <a:rPr sz="3600" b="1" dirty="0">
                <a:solidFill>
                  <a:srgbClr val="00AF50"/>
                </a:solidFill>
                <a:latin typeface="Calibri"/>
                <a:cs typeface="Calibri"/>
              </a:rPr>
              <a:t>A </a:t>
            </a:r>
            <a:r>
              <a:rPr sz="3600" b="1" spc="-25" dirty="0">
                <a:solidFill>
                  <a:srgbClr val="00AF50"/>
                </a:solidFill>
                <a:latin typeface="Calibri"/>
                <a:cs typeface="Calibri"/>
              </a:rPr>
              <a:t>patent </a:t>
            </a:r>
            <a:r>
              <a:rPr sz="3600" b="1" dirty="0">
                <a:solidFill>
                  <a:srgbClr val="00AF50"/>
                </a:solidFill>
                <a:latin typeface="Calibri"/>
                <a:cs typeface="Calibri"/>
              </a:rPr>
              <a:t>and </a:t>
            </a:r>
            <a:r>
              <a:rPr sz="3600" b="1" spc="-15" dirty="0">
                <a:solidFill>
                  <a:srgbClr val="00AF50"/>
                </a:solidFill>
                <a:latin typeface="Calibri"/>
                <a:cs typeface="Calibri"/>
              </a:rPr>
              <a:t>exclusivity </a:t>
            </a:r>
            <a:r>
              <a:rPr sz="3600" b="1" spc="-20" dirty="0">
                <a:solidFill>
                  <a:srgbClr val="00AF50"/>
                </a:solidFill>
                <a:latin typeface="Calibri"/>
                <a:cs typeface="Calibri"/>
              </a:rPr>
              <a:t>after  </a:t>
            </a:r>
            <a:r>
              <a:rPr sz="3600" b="1" spc="-10" dirty="0">
                <a:solidFill>
                  <a:srgbClr val="00AF50"/>
                </a:solidFill>
                <a:latin typeface="Calibri"/>
                <a:cs typeface="Calibri"/>
              </a:rPr>
              <a:t>protection</a:t>
            </a:r>
            <a:r>
              <a:rPr sz="3600" b="1" spc="2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00AF50"/>
                </a:solidFill>
                <a:latin typeface="Calibri"/>
                <a:cs typeface="Calibri"/>
              </a:rPr>
              <a:t>ends</a:t>
            </a:r>
            <a:endParaRPr sz="3600" dirty="0">
              <a:latin typeface="Calibri"/>
              <a:cs typeface="Calibri"/>
            </a:endParaRPr>
          </a:p>
          <a:p>
            <a:pPr marL="421005" indent="-408940">
              <a:lnSpc>
                <a:spcPct val="100000"/>
              </a:lnSpc>
              <a:spcBef>
                <a:spcPts val="870"/>
              </a:spcBef>
              <a:buClr>
                <a:srgbClr val="A9A47B"/>
              </a:buClr>
              <a:buSzPct val="97222"/>
              <a:buFont typeface="Wingdings"/>
              <a:buChar char=""/>
              <a:tabLst>
                <a:tab pos="421640" algn="l"/>
              </a:tabLst>
            </a:pPr>
            <a:r>
              <a:rPr sz="3600" b="1" spc="-35" dirty="0">
                <a:solidFill>
                  <a:srgbClr val="001F5F"/>
                </a:solidFill>
                <a:latin typeface="Calibri"/>
                <a:cs typeface="Calibri"/>
              </a:rPr>
              <a:t>Patent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owner </a:t>
            </a:r>
            <a:r>
              <a:rPr sz="3600" b="1" spc="-15" dirty="0">
                <a:solidFill>
                  <a:srgbClr val="001F5F"/>
                </a:solidFill>
                <a:latin typeface="Calibri"/>
                <a:cs typeface="Calibri"/>
              </a:rPr>
              <a:t>waives </a:t>
            </a:r>
            <a:r>
              <a:rPr sz="3600" b="1" dirty="0">
                <a:solidFill>
                  <a:srgbClr val="001F5F"/>
                </a:solidFill>
                <a:latin typeface="Calibri"/>
                <a:cs typeface="Calibri"/>
              </a:rPr>
              <a:t>its</a:t>
            </a:r>
            <a:r>
              <a:rPr sz="3600" b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1F5F"/>
                </a:solidFill>
                <a:latin typeface="Calibri"/>
                <a:cs typeface="Calibri"/>
              </a:rPr>
              <a:t>rights</a:t>
            </a:r>
            <a:endParaRPr sz="3600" dirty="0">
              <a:latin typeface="Calibri"/>
              <a:cs typeface="Calibri"/>
            </a:endParaRPr>
          </a:p>
          <a:p>
            <a:pPr marL="421005" indent="-408940">
              <a:lnSpc>
                <a:spcPct val="100000"/>
              </a:lnSpc>
              <a:spcBef>
                <a:spcPts val="1000"/>
              </a:spcBef>
              <a:buClr>
                <a:srgbClr val="A9A47B"/>
              </a:buClr>
              <a:buSzPct val="97222"/>
              <a:buFont typeface="Wingdings"/>
              <a:buChar char=""/>
              <a:tabLst>
                <a:tab pos="421640" algn="l"/>
              </a:tabLst>
            </a:pPr>
            <a:r>
              <a:rPr sz="3600" b="1" spc="-30" dirty="0">
                <a:solidFill>
                  <a:srgbClr val="00AFEF"/>
                </a:solidFill>
                <a:latin typeface="Calibri"/>
                <a:cs typeface="Calibri"/>
              </a:rPr>
              <a:t>FDA </a:t>
            </a:r>
            <a:r>
              <a:rPr sz="4400" b="1" spc="-15" dirty="0">
                <a:solidFill>
                  <a:srgbClr val="00AFEF"/>
                </a:solidFill>
                <a:latin typeface="Calibri"/>
                <a:cs typeface="Calibri"/>
              </a:rPr>
              <a:t>requirements </a:t>
            </a:r>
            <a:r>
              <a:rPr sz="3600" b="1" spc="-15" dirty="0">
                <a:solidFill>
                  <a:srgbClr val="00AFEF"/>
                </a:solidFill>
                <a:latin typeface="Calibri"/>
                <a:cs typeface="Calibri"/>
              </a:rPr>
              <a:t>are</a:t>
            </a:r>
            <a:r>
              <a:rPr sz="3600" b="1" spc="-2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0AFEF"/>
                </a:solidFill>
                <a:latin typeface="Calibri"/>
                <a:cs typeface="Calibri"/>
              </a:rPr>
              <a:t>met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88875"/>
              </p:ext>
            </p:extLst>
          </p:nvPr>
        </p:nvGraphicFramePr>
        <p:xfrm>
          <a:off x="450850" y="146050"/>
          <a:ext cx="7848600" cy="6551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2746">
                <a:tc>
                  <a:txBody>
                    <a:bodyPr/>
                    <a:lstStyle/>
                    <a:p>
                      <a:pPr marL="91440" marR="7086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800" b="1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BRAND </a:t>
                      </a:r>
                      <a:r>
                        <a:rPr sz="2800" b="1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NAME DRUG  </a:t>
                      </a:r>
                      <a:r>
                        <a:rPr sz="2800" b="1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NDA</a:t>
                      </a:r>
                      <a:r>
                        <a:rPr sz="2800" b="1" spc="-4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1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0896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800" b="1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GENERIC DRUG</a:t>
                      </a:r>
                      <a:r>
                        <a:rPr sz="2800" b="1" spc="-6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ANDA  </a:t>
                      </a:r>
                      <a:r>
                        <a:rPr sz="2800" b="1" spc="-1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433705" algn="l"/>
                        </a:tabLst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1.	Labelling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434340" algn="l"/>
                        </a:tabLst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1.	Labelling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  <a:tabLst>
                          <a:tab pos="473709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2.	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Pharma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  <a:tabLst>
                          <a:tab pos="42227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2.	</a:t>
                      </a: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Pharma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  <a:tabLst>
                          <a:tab pos="52514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3.	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Chemistry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  <a:tabLst>
                          <a:tab pos="42227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3.	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Chemistry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9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52514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4.	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Manufacturing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47434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4.	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Manufacturing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514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5.	</a:t>
                      </a: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Controls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47434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5.	</a:t>
                      </a: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Control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7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7848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6.	</a:t>
                      </a: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Microbiology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5780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6.	</a:t>
                      </a: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Microbiology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7848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7.	</a:t>
                      </a:r>
                      <a:r>
                        <a:rPr sz="1800" spc="-3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Testing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5780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7.	</a:t>
                      </a:r>
                      <a:r>
                        <a:rPr sz="1800" spc="-3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Testing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90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3055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8.	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Animal</a:t>
                      </a: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studies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79120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8.	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Bioequivalence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9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30555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9.	</a:t>
                      </a: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Clinical</a:t>
                      </a:r>
                      <a:r>
                        <a:rPr sz="1800" spc="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studies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58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589280" algn="l"/>
                        </a:tabLst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10.	</a:t>
                      </a: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Bioavailability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17474"/>
            <a:ext cx="4754245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85" dirty="0"/>
              <a:t>WHERE </a:t>
            </a:r>
            <a:r>
              <a:rPr spc="-70" dirty="0"/>
              <a:t>ARE</a:t>
            </a:r>
            <a:r>
              <a:rPr spc="-365" dirty="0"/>
              <a:t> </a:t>
            </a:r>
            <a:r>
              <a:rPr lang="en-US" spc="-365" dirty="0"/>
              <a:t>  </a:t>
            </a:r>
            <a:r>
              <a:rPr spc="-80" dirty="0"/>
              <a:t>THEY  </a:t>
            </a:r>
            <a:r>
              <a:rPr spc="-165" dirty="0"/>
              <a:t>AVAILABLE?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597" y="2057400"/>
            <a:ext cx="7305040" cy="270138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  <a:tab pos="5036185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Generic drugs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are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sold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everywhere  </a:t>
            </a:r>
            <a:r>
              <a:rPr sz="2400" b="1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including our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local</a:t>
            </a:r>
            <a:r>
              <a:rPr sz="2400" b="1" spc="2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chemist.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To</a:t>
            </a:r>
            <a:r>
              <a:rPr sz="2400" b="1" spc="-1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buy them  one simply has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to </a:t>
            </a:r>
            <a:r>
              <a:rPr sz="2400" b="1" spc="5" dirty="0">
                <a:solidFill>
                  <a:srgbClr val="2E2B1F"/>
                </a:solidFill>
                <a:latin typeface="Calibri"/>
                <a:cs typeface="Calibri"/>
              </a:rPr>
              <a:t>ask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generic version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a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branded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drug though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they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don’t</a:t>
            </a:r>
            <a:r>
              <a:rPr sz="2400" b="1" spc="-8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have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them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all</a:t>
            </a:r>
            <a:r>
              <a:rPr sz="2400" b="1" spc="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medicines</a:t>
            </a:r>
          </a:p>
          <a:p>
            <a:pPr marL="241300" marR="440690" indent="-228600">
              <a:lnSpc>
                <a:spcPct val="100000"/>
              </a:lnSpc>
              <a:spcBef>
                <a:spcPts val="775"/>
              </a:spcBef>
              <a:buClr>
                <a:srgbClr val="A9A47B"/>
              </a:buClr>
              <a:buSzPct val="96875"/>
              <a:buFont typeface="Wingdings"/>
              <a:buChar char=""/>
              <a:tabLst>
                <a:tab pos="376555" algn="l"/>
                <a:tab pos="1004569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department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pharmaceuticals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of  the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government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is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responsible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for 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promoting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generic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drugs but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they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have 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not</a:t>
            </a:r>
            <a:r>
              <a:rPr lang="en-US" sz="2400" b="1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done </a:t>
            </a:r>
            <a:r>
              <a:rPr sz="2400" b="1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very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good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job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941070"/>
            <a:ext cx="7287259" cy="36054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57530" indent="-228600" algn="just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After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expiry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of the </a:t>
            </a:r>
            <a:r>
              <a:rPr sz="2400" b="1" spc="-2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patent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or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marketing  </a:t>
            </a:r>
            <a:r>
              <a:rPr sz="2400" b="1" spc="-10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rights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of the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patent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drug ,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generic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drugs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are 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marketed.</a:t>
            </a:r>
            <a:endParaRPr sz="2400" dirty="0">
              <a:latin typeface="Calibri"/>
              <a:cs typeface="Calibri"/>
            </a:endParaRPr>
          </a:p>
          <a:p>
            <a:pPr marL="241300" marR="273685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They are comparable to brand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drug in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dosage 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form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,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strength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,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route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administration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,  quality and performance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characteristics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, and 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intended</a:t>
            </a:r>
            <a:r>
              <a:rPr sz="2400" b="1" spc="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use.</a:t>
            </a:r>
            <a:endParaRPr sz="24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Generic drugs </a:t>
            </a:r>
            <a:r>
              <a:rPr sz="2400" b="1" spc="-15" dirty="0">
                <a:solidFill>
                  <a:srgbClr val="2E2B1F"/>
                </a:solidFill>
                <a:latin typeface="Calibri"/>
                <a:cs typeface="Calibri"/>
              </a:rPr>
              <a:t>are </a:t>
            </a:r>
            <a:r>
              <a:rPr sz="2400" b="1" spc="-1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available at affordable </a:t>
            </a:r>
            <a:r>
              <a:rPr sz="2400" b="1" spc="-5" dirty="0">
                <a:solidFill>
                  <a:srgbClr val="2E2B1F"/>
                </a:solidFill>
                <a:highlight>
                  <a:srgbClr val="FFFF00"/>
                </a:highlight>
                <a:latin typeface="Calibri"/>
                <a:cs typeface="Calibri"/>
              </a:rPr>
              <a:t>prices 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with maintaining</a:t>
            </a:r>
            <a:r>
              <a:rPr sz="2400" b="1" spc="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2E2B1F"/>
                </a:solidFill>
                <a:latin typeface="Calibri"/>
                <a:cs typeface="Calibri"/>
              </a:rPr>
              <a:t>quality..</a:t>
            </a:r>
            <a:endParaRPr sz="2400" dirty="0">
              <a:latin typeface="Calibri"/>
              <a:cs typeface="Calibri"/>
            </a:endParaRPr>
          </a:p>
          <a:p>
            <a:pPr marL="241300" marR="130175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These Generic formulations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balance public  </a:t>
            </a:r>
            <a:r>
              <a:rPr sz="2400" b="1" spc="-20" dirty="0">
                <a:solidFill>
                  <a:srgbClr val="2E2B1F"/>
                </a:solidFill>
                <a:latin typeface="Calibri"/>
                <a:cs typeface="Calibri"/>
              </a:rPr>
              <a:t>interest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as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critical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disease </a:t>
            </a:r>
            <a:r>
              <a:rPr sz="2400" b="1" spc="-25" dirty="0">
                <a:solidFill>
                  <a:srgbClr val="2E2B1F"/>
                </a:solidFill>
                <a:latin typeface="Calibri"/>
                <a:cs typeface="Calibri"/>
              </a:rPr>
              <a:t>like </a:t>
            </a:r>
            <a:r>
              <a:rPr sz="2400" b="1" spc="-10" dirty="0">
                <a:solidFill>
                  <a:srgbClr val="2E2B1F"/>
                </a:solidFill>
                <a:latin typeface="Calibri"/>
                <a:cs typeface="Calibri"/>
              </a:rPr>
              <a:t>cancer </a:t>
            </a:r>
            <a:r>
              <a:rPr sz="2400" b="1" spc="-5" dirty="0">
                <a:solidFill>
                  <a:srgbClr val="2E2B1F"/>
                </a:solidFill>
                <a:latin typeface="Calibri"/>
                <a:cs typeface="Calibri"/>
              </a:rPr>
              <a:t>, AIDS</a:t>
            </a:r>
            <a:r>
              <a:rPr sz="2400" b="1" spc="2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2E2B1F"/>
                </a:solidFill>
                <a:latin typeface="Calibri"/>
                <a:cs typeface="Calibri"/>
              </a:rPr>
              <a:t>etc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671512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PRODUCT</a:t>
            </a:r>
            <a:r>
              <a:rPr spc="-265" dirty="0"/>
              <a:t> </a:t>
            </a:r>
            <a:r>
              <a:rPr spc="-100"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9936" y="2057400"/>
            <a:ext cx="7113905" cy="2898614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marR="107314" indent="-228600">
              <a:lnSpc>
                <a:spcPct val="90000"/>
              </a:lnSpc>
              <a:spcBef>
                <a:spcPts val="535"/>
              </a:spcBef>
              <a:buClr>
                <a:srgbClr val="A9A47B"/>
              </a:buClr>
              <a:buSzPct val="97222"/>
              <a:buFont typeface="Wingdings"/>
              <a:buChar char=""/>
              <a:tabLst>
                <a:tab pos="421640" algn="l"/>
              </a:tabLst>
            </a:pPr>
            <a:r>
              <a:rPr sz="2800" b="1" spc="-10" dirty="0">
                <a:solidFill>
                  <a:srgbClr val="C00000"/>
                </a:solidFill>
                <a:latin typeface="Calibri"/>
                <a:cs typeface="Calibri"/>
              </a:rPr>
              <a:t>PRODUCT </a:t>
            </a:r>
            <a:r>
              <a:rPr sz="2800" b="1" dirty="0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sz="2800" b="1" dirty="0">
                <a:solidFill>
                  <a:srgbClr val="484230"/>
                </a:solidFill>
                <a:latin typeface="Calibri"/>
                <a:cs typeface="Calibri"/>
              </a:rPr>
              <a:t>A </a:t>
            </a:r>
            <a:r>
              <a:rPr sz="2800" b="1" spc="-10" dirty="0">
                <a:solidFill>
                  <a:srgbClr val="484230"/>
                </a:solidFill>
                <a:latin typeface="Calibri"/>
                <a:cs typeface="Calibri"/>
              </a:rPr>
              <a:t>product </a:t>
            </a:r>
            <a:r>
              <a:rPr sz="2800" b="1" dirty="0">
                <a:solidFill>
                  <a:srgbClr val="484230"/>
                </a:solidFill>
                <a:latin typeface="Calibri"/>
                <a:cs typeface="Calibri"/>
              </a:rPr>
              <a:t>is </a:t>
            </a:r>
            <a:r>
              <a:rPr sz="2800" b="1" spc="-5" dirty="0">
                <a:solidFill>
                  <a:srgbClr val="484230"/>
                </a:solidFill>
                <a:latin typeface="Calibri"/>
                <a:cs typeface="Calibri"/>
              </a:rPr>
              <a:t>something  </a:t>
            </a:r>
            <a:r>
              <a:rPr sz="2800" b="1" dirty="0">
                <a:solidFill>
                  <a:srgbClr val="484230"/>
                </a:solidFill>
                <a:latin typeface="Calibri"/>
                <a:cs typeface="Calibri"/>
              </a:rPr>
              <a:t>sold </a:t>
            </a:r>
            <a:r>
              <a:rPr sz="2800" b="1" spc="-10" dirty="0">
                <a:solidFill>
                  <a:srgbClr val="484230"/>
                </a:solidFill>
                <a:latin typeface="Calibri"/>
                <a:cs typeface="Calibri"/>
              </a:rPr>
              <a:t>by </a:t>
            </a:r>
            <a:r>
              <a:rPr sz="2800" b="1" dirty="0">
                <a:solidFill>
                  <a:srgbClr val="484230"/>
                </a:solidFill>
                <a:latin typeface="Calibri"/>
                <a:cs typeface="Calibri"/>
              </a:rPr>
              <a:t>an </a:t>
            </a:r>
            <a:r>
              <a:rPr sz="2800" b="1" spc="-10" dirty="0">
                <a:solidFill>
                  <a:srgbClr val="484230"/>
                </a:solidFill>
                <a:latin typeface="Calibri"/>
                <a:cs typeface="Calibri"/>
              </a:rPr>
              <a:t>enterprise </a:t>
            </a:r>
            <a:r>
              <a:rPr sz="2800" b="1" spc="-20" dirty="0">
                <a:solidFill>
                  <a:srgbClr val="484230"/>
                </a:solidFill>
                <a:latin typeface="Calibri"/>
                <a:cs typeface="Calibri"/>
              </a:rPr>
              <a:t>to </a:t>
            </a:r>
            <a:r>
              <a:rPr sz="2800" b="1" dirty="0">
                <a:solidFill>
                  <a:srgbClr val="484230"/>
                </a:solidFill>
                <a:latin typeface="Calibri"/>
                <a:cs typeface="Calibri"/>
              </a:rPr>
              <a:t>its  </a:t>
            </a:r>
            <a:r>
              <a:rPr sz="2800" b="1" spc="-10" dirty="0">
                <a:solidFill>
                  <a:srgbClr val="484230"/>
                </a:solidFill>
                <a:latin typeface="Calibri"/>
                <a:cs typeface="Calibri"/>
              </a:rPr>
              <a:t>customers.</a:t>
            </a:r>
            <a:endParaRPr sz="2800" dirty="0">
              <a:latin typeface="Calibri"/>
              <a:cs typeface="Calibri"/>
            </a:endParaRPr>
          </a:p>
          <a:p>
            <a:pPr marL="241300" marR="5080" indent="-228600">
              <a:lnSpc>
                <a:spcPct val="90000"/>
              </a:lnSpc>
              <a:spcBef>
                <a:spcPts val="860"/>
              </a:spcBef>
              <a:buClr>
                <a:srgbClr val="A9A47B"/>
              </a:buClr>
              <a:buSzPct val="97222"/>
              <a:buFont typeface="Wingdings"/>
              <a:buChar char=""/>
              <a:tabLst>
                <a:tab pos="421640" algn="l"/>
              </a:tabLst>
            </a:pPr>
            <a:r>
              <a:rPr sz="2800" b="1" spc="-10" dirty="0">
                <a:solidFill>
                  <a:srgbClr val="C00000"/>
                </a:solidFill>
                <a:latin typeface="Calibri"/>
                <a:cs typeface="Calibri"/>
              </a:rPr>
              <a:t>PRODUCT </a:t>
            </a:r>
            <a:r>
              <a:rPr sz="2800" b="1" spc="-15" dirty="0">
                <a:solidFill>
                  <a:srgbClr val="C00000"/>
                </a:solidFill>
                <a:latin typeface="Calibri"/>
                <a:cs typeface="Calibri"/>
              </a:rPr>
              <a:t>DEVELOPMENT </a:t>
            </a:r>
            <a:r>
              <a:rPr sz="2800" b="1" dirty="0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sz="2800" b="1" spc="-10" dirty="0">
                <a:solidFill>
                  <a:srgbClr val="2E2B1F"/>
                </a:solidFill>
                <a:latin typeface="Calibri"/>
                <a:cs typeface="Calibri"/>
              </a:rPr>
              <a:t>Product  development </a:t>
            </a:r>
            <a:r>
              <a:rPr sz="2800" b="1" dirty="0">
                <a:solidFill>
                  <a:srgbClr val="2E2B1F"/>
                </a:solidFill>
                <a:latin typeface="Calibri"/>
                <a:cs typeface="Calibri"/>
              </a:rPr>
              <a:t>is the </a:t>
            </a:r>
            <a:r>
              <a:rPr sz="2800" b="1" spc="-5" dirty="0">
                <a:solidFill>
                  <a:srgbClr val="2E2B1F"/>
                </a:solidFill>
                <a:latin typeface="Calibri"/>
                <a:cs typeface="Calibri"/>
              </a:rPr>
              <a:t>set </a:t>
            </a:r>
            <a:r>
              <a:rPr sz="2800" b="1" dirty="0">
                <a:solidFill>
                  <a:srgbClr val="2E2B1F"/>
                </a:solidFill>
                <a:latin typeface="Calibri"/>
                <a:cs typeface="Calibri"/>
              </a:rPr>
              <a:t>of activities  beginning with the </a:t>
            </a:r>
            <a:r>
              <a:rPr sz="2800" b="1" spc="-5" dirty="0">
                <a:solidFill>
                  <a:srgbClr val="2E2B1F"/>
                </a:solidFill>
                <a:latin typeface="Calibri"/>
                <a:cs typeface="Calibri"/>
              </a:rPr>
              <a:t>perception </a:t>
            </a:r>
            <a:r>
              <a:rPr sz="2800" b="1" dirty="0">
                <a:solidFill>
                  <a:srgbClr val="2E2B1F"/>
                </a:solidFill>
                <a:latin typeface="Calibri"/>
                <a:cs typeface="Calibri"/>
              </a:rPr>
              <a:t>of a  </a:t>
            </a:r>
            <a:r>
              <a:rPr sz="2800" b="1" spc="-25" dirty="0">
                <a:solidFill>
                  <a:srgbClr val="2E2B1F"/>
                </a:solidFill>
                <a:latin typeface="Calibri"/>
                <a:cs typeface="Calibri"/>
              </a:rPr>
              <a:t>market </a:t>
            </a:r>
            <a:r>
              <a:rPr sz="2800" b="1" dirty="0">
                <a:solidFill>
                  <a:srgbClr val="2E2B1F"/>
                </a:solidFill>
                <a:latin typeface="Calibri"/>
                <a:cs typeface="Calibri"/>
              </a:rPr>
              <a:t>opportunity and </a:t>
            </a:r>
            <a:r>
              <a:rPr sz="2800" b="1" spc="-5" dirty="0">
                <a:solidFill>
                  <a:srgbClr val="2E2B1F"/>
                </a:solidFill>
                <a:latin typeface="Calibri"/>
                <a:cs typeface="Calibri"/>
              </a:rPr>
              <a:t>ending </a:t>
            </a:r>
            <a:r>
              <a:rPr sz="2800" b="1" dirty="0">
                <a:solidFill>
                  <a:srgbClr val="2E2B1F"/>
                </a:solidFill>
                <a:latin typeface="Calibri"/>
                <a:cs typeface="Calibri"/>
              </a:rPr>
              <a:t>in  the </a:t>
            </a:r>
            <a:r>
              <a:rPr sz="2800" b="1" spc="-5" dirty="0">
                <a:solidFill>
                  <a:srgbClr val="2E2B1F"/>
                </a:solidFill>
                <a:latin typeface="Calibri"/>
                <a:cs typeface="Calibri"/>
              </a:rPr>
              <a:t>production </a:t>
            </a:r>
            <a:r>
              <a:rPr sz="2800" b="1" dirty="0">
                <a:solidFill>
                  <a:srgbClr val="2E2B1F"/>
                </a:solidFill>
                <a:latin typeface="Calibri"/>
                <a:cs typeface="Calibri"/>
              </a:rPr>
              <a:t>, sale and </a:t>
            </a:r>
            <a:r>
              <a:rPr sz="2800" b="1" spc="-5" dirty="0">
                <a:solidFill>
                  <a:srgbClr val="2E2B1F"/>
                </a:solidFill>
                <a:latin typeface="Calibri"/>
                <a:cs typeface="Calibri"/>
              </a:rPr>
              <a:t>delivery </a:t>
            </a:r>
            <a:r>
              <a:rPr sz="2800" b="1" dirty="0">
                <a:solidFill>
                  <a:srgbClr val="2E2B1F"/>
                </a:solidFill>
                <a:latin typeface="Calibri"/>
                <a:cs typeface="Calibri"/>
              </a:rPr>
              <a:t>of  a</a:t>
            </a:r>
            <a:r>
              <a:rPr sz="2800" b="1" spc="-5" dirty="0">
                <a:solidFill>
                  <a:srgbClr val="2E2B1F"/>
                </a:solidFill>
                <a:latin typeface="Calibri"/>
                <a:cs typeface="Calibri"/>
              </a:rPr>
              <a:t> product.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519</TotalTime>
  <Words>1322</Words>
  <Application>Microsoft Office PowerPoint</Application>
  <PresentationFormat>On-screen Show (4:3)</PresentationFormat>
  <Paragraphs>102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</vt:lpstr>
      <vt:lpstr>Calibri</vt:lpstr>
      <vt:lpstr>Constantia</vt:lpstr>
      <vt:lpstr>Gill Sans MT</vt:lpstr>
      <vt:lpstr>Times New Roman</vt:lpstr>
      <vt:lpstr>Wingdings</vt:lpstr>
      <vt:lpstr>Wingdings2</vt:lpstr>
      <vt:lpstr>Gallery</vt:lpstr>
      <vt:lpstr>GENERIC DRUGS  PRODUCT  DEVELOPMENT</vt:lpstr>
      <vt:lpstr>GENERIC DRUG</vt:lpstr>
      <vt:lpstr>WHAT ARE GENERIC DRUGS ?</vt:lpstr>
      <vt:lpstr>BASIC DIFFERENCE BETWEEN GENERIC AND BRAND NAME DRUGS</vt:lpstr>
      <vt:lpstr>WHEN GENERIC DRUG  MARKETED</vt:lpstr>
      <vt:lpstr>PowerPoint Presentation</vt:lpstr>
      <vt:lpstr>WHERE ARE   THEY  AVAILABLE?</vt:lpstr>
      <vt:lpstr>PowerPoint Presentation</vt:lpstr>
      <vt:lpstr>PRODUCT DEVELOPMENT</vt:lpstr>
      <vt:lpstr>THE PRODUCT  DEVELOPMENT PROCESS</vt:lpstr>
      <vt:lpstr>A GENERIC PRODUCT  DEVELOPMENT PROCESS</vt:lpstr>
      <vt:lpstr>A GENERIC-PRODUCT  DEVELOPMENT PROCESS</vt:lpstr>
      <vt:lpstr>CONCEPT DEVELOPMENT &amp; APPROVAL </vt:lpstr>
      <vt:lpstr>SYSTEM – LEVEL DESIGN</vt:lpstr>
      <vt:lpstr>Reason behind development</vt:lpstr>
      <vt:lpstr>DETAIL DESIGN</vt:lpstr>
      <vt:lpstr>TESTING AND REFINEMENT</vt:lpstr>
      <vt:lpstr>PowerPoint Presentation</vt:lpstr>
      <vt:lpstr>PRODUCTION RAMP - UP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 DRUGS  PRODUCT  DEVELOPMENT</dc:title>
  <cp:lastModifiedBy>dell</cp:lastModifiedBy>
  <cp:revision>18</cp:revision>
  <dcterms:created xsi:type="dcterms:W3CDTF">2021-02-09T07:55:01Z</dcterms:created>
  <dcterms:modified xsi:type="dcterms:W3CDTF">2021-02-10T10:31:07Z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2021-02-09T00:00:00Z</vt:filetime>
  </property>
</Properties>
</file>