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C0B"/>
    <a:srgbClr val="C70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E20BD-F001-41D1-B519-24487F4DCB51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4C58C-F6D3-4D5D-A1DF-0AD7D47A6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517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D8D7B-CD82-40F4-B680-413AD425A58E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A058-8813-4F9F-A422-A0A4ECD8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3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5A058-8813-4F9F-A422-A0A4ECD8AD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5A058-8813-4F9F-A422-A0A4ECD8AD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5A058-8813-4F9F-A422-A0A4ECD8AD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49C3-45F3-41F7-A724-DA2977C9605A}" type="datetime1">
              <a:rPr lang="en-US" smtClean="0"/>
              <a:t>23-Mar-18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5A2D-E1D9-459F-AB1B-08C8BD88097D}" type="datetime1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C2FD-48D9-4814-A010-E963A4C8D970}" type="datetime1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790-0E05-437B-AEA1-EF9823600621}" type="datetime1">
              <a:rPr lang="en-US" smtClean="0"/>
              <a:t>23-Mar-18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E6DF-95D9-4FF6-B6E5-E3C1A8453A7E}" type="datetime1">
              <a:rPr lang="en-US" smtClean="0"/>
              <a:t>23-Mar-18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4BF1-C34E-461E-A4B5-5C3394B6D6A6}" type="datetime1">
              <a:rPr lang="en-US" smtClean="0"/>
              <a:t>23-Mar-18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94D9-6278-44E1-BCD7-00CFF06E96DD}" type="datetime1">
              <a:rPr lang="en-US" smtClean="0"/>
              <a:t>23-Mar-18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B47A-CE54-4BD1-900A-65163B7BB283}" type="datetime1">
              <a:rPr lang="en-US" smtClean="0"/>
              <a:t>23-Mar-18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BD9D-D306-4E79-B31C-288B9FCFE3A3}" type="datetime1">
              <a:rPr lang="en-US" smtClean="0"/>
              <a:t>23-Mar-18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A752-D574-41DF-9670-5F29678EB1E4}" type="datetime1">
              <a:rPr lang="en-US" smtClean="0"/>
              <a:t>23-Mar-18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A23A-6D43-42C8-9361-59C40CDD13F3}" type="datetime1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597BC0-992C-4B78-BB3A-80F2BB20EF88}" type="datetime1">
              <a:rPr lang="en-US" smtClean="0"/>
              <a:t>23-Mar-18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79824A-8EE3-4160-BC38-847DB8EEC5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ALCOHOLS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715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What are Alcohols?</a:t>
            </a:r>
          </a:p>
          <a:p>
            <a:pPr marL="0" indent="0">
              <a:buNone/>
            </a:pPr>
            <a:r>
              <a:rPr lang="en-US" dirty="0"/>
              <a:t>The term alcohol is applied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organic compounds whose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molecules contain hydroxyl </a:t>
            </a:r>
            <a:r>
              <a:rPr lang="en-US" dirty="0"/>
              <a:t>group, </a:t>
            </a:r>
            <a:r>
              <a:rPr lang="en-US" dirty="0" smtClean="0"/>
              <a:t>—</a:t>
            </a:r>
            <a:r>
              <a:rPr lang="en-US" dirty="0"/>
              <a:t>OH, attached to a saturated carbon atom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general formula is R-OH, </a:t>
            </a:r>
          </a:p>
          <a:p>
            <a:pPr marL="0" indent="0">
              <a:buNone/>
            </a:pPr>
            <a:r>
              <a:rPr lang="en-US" dirty="0" smtClean="0"/>
              <a:t>R- Alkyl group</a:t>
            </a:r>
          </a:p>
          <a:p>
            <a:pPr marL="0" indent="0">
              <a:buNone/>
            </a:pPr>
            <a:r>
              <a:rPr lang="en-US" dirty="0" smtClean="0"/>
              <a:t>- OH - the functional group of alcohol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89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8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4068"/>
            <a:ext cx="578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Reduction of acids and esters to alcohol</a:t>
            </a:r>
            <a:endParaRPr lang="en-US" sz="24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288939"/>
              </p:ext>
            </p:extLst>
          </p:nvPr>
        </p:nvGraphicFramePr>
        <p:xfrm>
          <a:off x="70853" y="1066800"/>
          <a:ext cx="4882147" cy="134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" name="CS ChemDraw Drawing" r:id="rId4" imgW="4298808" imgH="1186898" progId="ChemDraw.Document.6.0">
                  <p:embed/>
                </p:oleObj>
              </mc:Choice>
              <mc:Fallback>
                <p:oleObj name="CS ChemDraw Drawing" r:id="rId4" imgW="4298808" imgH="11868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53" y="1066800"/>
                        <a:ext cx="4882147" cy="134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64110"/>
              </p:ext>
            </p:extLst>
          </p:nvPr>
        </p:nvGraphicFramePr>
        <p:xfrm>
          <a:off x="168275" y="2438400"/>
          <a:ext cx="4708525" cy="131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" name="CS ChemDraw Drawing" r:id="rId6" imgW="4251569" imgH="1188518" progId="ChemDraw.Document.6.0">
                  <p:embed/>
                </p:oleObj>
              </mc:Choice>
              <mc:Fallback>
                <p:oleObj name="CS ChemDraw Drawing" r:id="rId6" imgW="4251569" imgH="11885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8275" y="2438400"/>
                        <a:ext cx="4708525" cy="1316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03083"/>
              </p:ext>
            </p:extLst>
          </p:nvPr>
        </p:nvGraphicFramePr>
        <p:xfrm>
          <a:off x="76200" y="4357687"/>
          <a:ext cx="5459413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" name="CS ChemDraw Drawing" r:id="rId8" imgW="5460094" imgH="1205253" progId="ChemDraw.Document.6.0">
                  <p:embed/>
                </p:oleObj>
              </mc:Choice>
              <mc:Fallback>
                <p:oleObj name="CS ChemDraw Drawing" r:id="rId8" imgW="5460094" imgH="12052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" y="4357687"/>
                        <a:ext cx="5459413" cy="120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620" y="598024"/>
            <a:ext cx="8850980" cy="369332"/>
          </a:xfrm>
          <a:prstGeom prst="rect">
            <a:avLst/>
          </a:prstGeom>
          <a:noFill/>
          <a:ln w="25400" cmpd="sng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Reduction of Carboxylic acids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20" y="3821668"/>
            <a:ext cx="8850980" cy="369332"/>
          </a:xfrm>
          <a:prstGeom prst="rect">
            <a:avLst/>
          </a:prstGeom>
          <a:noFill/>
          <a:ln w="25400" cmpd="sng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Reduction of Esters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066800"/>
            <a:ext cx="3962400" cy="264687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Carboxylic acid  on </a:t>
            </a:r>
          </a:p>
          <a:p>
            <a:r>
              <a:rPr lang="en-US" sz="2400" dirty="0" smtClean="0"/>
              <a:t>reduction gives</a:t>
            </a:r>
          </a:p>
          <a:p>
            <a:r>
              <a:rPr lang="en-US" sz="2400" dirty="0" smtClean="0"/>
              <a:t>corresponding alcohol.</a:t>
            </a:r>
          </a:p>
          <a:p>
            <a:r>
              <a:rPr lang="en-US" sz="2400" dirty="0" smtClean="0"/>
              <a:t>LiALH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 - one of few reagents.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Excercise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200" b="1" dirty="0" smtClean="0"/>
              <a:t>Propionic acid, </a:t>
            </a:r>
          </a:p>
          <a:p>
            <a:r>
              <a:rPr lang="el-GR" sz="2200" b="1" dirty="0" smtClean="0"/>
              <a:t>α</a:t>
            </a:r>
            <a:r>
              <a:rPr lang="en-US" sz="2200" b="1" dirty="0" smtClean="0"/>
              <a:t>- methyl butyric 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8073" y="4321076"/>
            <a:ext cx="3276600" cy="23083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Esters on reduction gives mixture of alcohols.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Excercise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dirty="0" smtClean="0"/>
              <a:t>Ethyl acetate</a:t>
            </a:r>
          </a:p>
          <a:p>
            <a:r>
              <a:rPr lang="en-US" sz="2400" b="1" dirty="0" smtClean="0"/>
              <a:t>Propyl butyrate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007821"/>
              </p:ext>
            </p:extLst>
          </p:nvPr>
        </p:nvGraphicFramePr>
        <p:xfrm>
          <a:off x="34636" y="5562600"/>
          <a:ext cx="56038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" name="CS ChemDraw Drawing" r:id="rId10" imgW="5603433" imgH="1165303" progId="ChemDraw.Document.6.0">
                  <p:embed/>
                </p:oleObj>
              </mc:Choice>
              <mc:Fallback>
                <p:oleObj name="CS ChemDraw Drawing" r:id="rId10" imgW="5603433" imgH="11653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636" y="5562600"/>
                        <a:ext cx="560387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5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Hydrolysis of ester to alcoho</a:t>
            </a:r>
            <a:r>
              <a:rPr lang="en-US" sz="24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l</a:t>
            </a:r>
            <a:endParaRPr lang="en-US" sz="2400" b="1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81810"/>
              </p:ext>
            </p:extLst>
          </p:nvPr>
        </p:nvGraphicFramePr>
        <p:xfrm>
          <a:off x="304800" y="2387600"/>
          <a:ext cx="8532813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CS ChemDraw Drawing" r:id="rId4" imgW="6033178" imgH="3035673" progId="ChemDraw.Document.6.0">
                  <p:embed/>
                </p:oleObj>
              </mc:Choice>
              <mc:Fallback>
                <p:oleObj name="CS ChemDraw Drawing" r:id="rId4" imgW="6033178" imgH="30356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387600"/>
                        <a:ext cx="8532813" cy="378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33400"/>
            <a:ext cx="8534400" cy="175432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dobe Gothic Std B" pitchFamily="34" charset="-128"/>
                <a:ea typeface="Adobe Gothic Std B" pitchFamily="34" charset="-128"/>
              </a:rPr>
              <a:t>Reaction 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is carried out in presence of dilute solution of an alkali or a mineral acid, the organic esters </a:t>
            </a:r>
            <a:r>
              <a:rPr lang="en-US" sz="2400" smtClean="0">
                <a:latin typeface="Adobe Gothic Std B" pitchFamily="34" charset="-128"/>
                <a:ea typeface="Adobe Gothic Std B" pitchFamily="34" charset="-128"/>
              </a:rPr>
              <a:t>are hydrolyzed 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to form the parent carboxylic acid and alcohol.</a:t>
            </a:r>
            <a:endParaRPr lang="en-US" sz="24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86" y="6248399"/>
            <a:ext cx="85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Exercise: </a:t>
            </a:r>
            <a:r>
              <a:rPr lang="en-US" b="1" dirty="0" smtClean="0"/>
              <a:t>Propyl acetate, Methyl </a:t>
            </a:r>
            <a:r>
              <a:rPr lang="en-US" b="1" dirty="0" err="1" smtClean="0"/>
              <a:t>formate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79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ALDOL CONDENSATION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45102"/>
              </p:ext>
            </p:extLst>
          </p:nvPr>
        </p:nvGraphicFramePr>
        <p:xfrm>
          <a:off x="1219200" y="2743200"/>
          <a:ext cx="61039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CS ChemDraw Drawing" r:id="rId3" imgW="6103363" imgH="3184946" progId="ChemDraw.Document.6.0">
                  <p:embed/>
                </p:oleObj>
              </mc:Choice>
              <mc:Fallback>
                <p:oleObj name="CS ChemDraw Drawing" r:id="rId3" imgW="6103363" imgH="31849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6103938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2509" y="609600"/>
            <a:ext cx="8398453" cy="1938992"/>
          </a:xfrm>
          <a:prstGeom prst="rect">
            <a:avLst/>
          </a:prstGeom>
          <a:noFill/>
          <a:ln cmpd="sng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Under the influence of dilute acid or base, two molecules of aldehyde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or ketones, having alpha hydrogen atom may combine to form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Beta-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hydroxy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aldehyde or Beta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hydroxy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ketone.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reaction is called as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Aldol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condensation.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3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59361"/>
              </p:ext>
            </p:extLst>
          </p:nvPr>
        </p:nvGraphicFramePr>
        <p:xfrm>
          <a:off x="700584" y="828307"/>
          <a:ext cx="7757616" cy="519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CS ChemDraw Drawing" r:id="rId3" imgW="6651883" imgH="4451205" progId="ChemDraw.Document.6.0">
                  <p:embed/>
                </p:oleObj>
              </mc:Choice>
              <mc:Fallback>
                <p:oleObj name="CS ChemDraw Drawing" r:id="rId3" imgW="6651883" imgH="44512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584" y="828307"/>
                        <a:ext cx="7757616" cy="5191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2545" y="267977"/>
            <a:ext cx="594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Mechanism of </a:t>
            </a:r>
            <a:r>
              <a:rPr lang="en-US" sz="2400" b="1" dirty="0" err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Aldol</a:t>
            </a:r>
            <a:r>
              <a:rPr lang="en-US" sz="24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 Condensation</a:t>
            </a:r>
            <a:endParaRPr lang="en-US" sz="2400" b="1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8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55661"/>
            <a:ext cx="6013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Applications of </a:t>
            </a:r>
            <a:r>
              <a:rPr lang="en-US" sz="2800" dirty="0" err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Aldol</a:t>
            </a:r>
            <a:r>
              <a:rPr lang="en-US" sz="28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 Condensation</a:t>
            </a:r>
            <a:endParaRPr lang="en-US" sz="28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560291"/>
              </p:ext>
            </p:extLst>
          </p:nvPr>
        </p:nvGraphicFramePr>
        <p:xfrm>
          <a:off x="914400" y="1752600"/>
          <a:ext cx="5867400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CS ChemDraw Drawing" r:id="rId3" imgW="5280313" imgH="3250270" progId="ChemDraw.Document.6.0">
                  <p:embed/>
                </p:oleObj>
              </mc:Choice>
              <mc:Fallback>
                <p:oleObj name="CS ChemDraw Drawing" r:id="rId3" imgW="5280313" imgH="3250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752600"/>
                        <a:ext cx="5867400" cy="355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044198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Preparation of Saturated alcohol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54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473" y="360907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Reactions of Alcohols</a:t>
            </a:r>
            <a:endParaRPr lang="en-US" sz="20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915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Reaction with hydrogen halide: </a:t>
            </a: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Formation </a:t>
            </a:r>
            <a:r>
              <a:rPr lang="en-US" sz="2400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of alkyl halide</a:t>
            </a:r>
            <a:endParaRPr lang="en-US" sz="2400" dirty="0" smtClean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Reaction with PCl</a:t>
            </a:r>
            <a:r>
              <a:rPr lang="en-US" sz="2400" baseline="-25000" dirty="0" smtClean="0">
                <a:latin typeface="Adobe Gothic Std B" pitchFamily="34" charset="-128"/>
                <a:ea typeface="Adobe Gothic Std B" pitchFamily="34" charset="-128"/>
              </a:rPr>
              <a:t>3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/PCl</a:t>
            </a:r>
            <a:r>
              <a:rPr lang="en-US" sz="2400" baseline="-25000" dirty="0" smtClean="0">
                <a:latin typeface="Adobe Gothic Std B" pitchFamily="34" charset="-128"/>
                <a:ea typeface="Adobe Gothic Std B" pitchFamily="34" charset="-128"/>
              </a:rPr>
              <a:t>5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/SOCl</a:t>
            </a:r>
            <a:r>
              <a:rPr lang="en-US" sz="2400" baseline="-25000" dirty="0" smtClean="0">
                <a:latin typeface="Adobe Gothic Std B" pitchFamily="34" charset="-128"/>
                <a:ea typeface="Adobe Gothic Std B" pitchFamily="34" charset="-128"/>
              </a:rPr>
              <a:t>2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Formation </a:t>
            </a:r>
            <a:r>
              <a:rPr lang="en-US" sz="2400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of alkyl </a:t>
            </a: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halide</a:t>
            </a:r>
            <a:endParaRPr lang="en-US" sz="2400" baseline="-25000" dirty="0" smtClean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Dehydration of alcohol: </a:t>
            </a: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Formation of alkene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Reaction as an acids: Reaction with active metal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Ester formation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: 	a) Reaction with acid chloride and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			b)Reaction 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with carboxylic 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acid</a:t>
            </a:r>
          </a:p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6.  Oxidation of alcohol: </a:t>
            </a:r>
            <a:r>
              <a:rPr lang="en-US" sz="2400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ormation of aldehyde, ketone and 			          acid</a:t>
            </a:r>
          </a:p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7.   Catalytic dehydrogenation: </a:t>
            </a: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Formation of aldehyde, ketone 					and alkene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8.   Reaction with acetylene : </a:t>
            </a: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Formation of </a:t>
            </a:r>
            <a:r>
              <a:rPr lang="en-US" sz="2400" dirty="0" err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acetal</a:t>
            </a:r>
            <a:endParaRPr lang="en-US" sz="2400" dirty="0" smtClean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9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1. 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Reaction 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with hydrogen halide: </a:t>
            </a:r>
            <a:r>
              <a:rPr lang="en-US" sz="2400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Formation of alkyl </a:t>
            </a: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halide</a:t>
            </a:r>
            <a:endParaRPr lang="en-US" sz="24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solidFill>
            <a:srgbClr val="00B050"/>
          </a:solidFill>
          <a:ln w="508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Alkyl halide form is insoluble and shows turbidity.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3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 alcohol: Cloudiness immediately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2</a:t>
            </a:r>
            <a:r>
              <a:rPr lang="en-US" sz="2000" b="1" baseline="30000" dirty="0" smtClean="0"/>
              <a:t>0</a:t>
            </a:r>
            <a:r>
              <a:rPr lang="en-US" sz="2000" b="1" dirty="0"/>
              <a:t> alcohol: Cloudiness </a:t>
            </a:r>
            <a:r>
              <a:rPr lang="en-US" sz="2000" b="1" dirty="0" smtClean="0"/>
              <a:t>within 5 minutes</a:t>
            </a:r>
            <a:endParaRPr lang="en-US" sz="2000" b="1" baseline="30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1</a:t>
            </a:r>
            <a:r>
              <a:rPr lang="en-US" sz="2000" b="1" baseline="30000" dirty="0" smtClean="0"/>
              <a:t>0</a:t>
            </a:r>
            <a:r>
              <a:rPr lang="en-US" sz="2000" b="1" dirty="0"/>
              <a:t> alcohol: </a:t>
            </a:r>
            <a:r>
              <a:rPr lang="en-US" sz="2000" b="1" dirty="0" smtClean="0"/>
              <a:t>No cloudiness at room temp. and gives cloud only on heating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062975"/>
              </p:ext>
            </p:extLst>
          </p:nvPr>
        </p:nvGraphicFramePr>
        <p:xfrm>
          <a:off x="2862283" y="535632"/>
          <a:ext cx="6060044" cy="472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CS ChemDraw Drawing" r:id="rId3" imgW="5704121" imgH="4974066" progId="ChemDraw.Document.6.0">
                  <p:embed/>
                </p:oleObj>
              </mc:Choice>
              <mc:Fallback>
                <p:oleObj name="CS ChemDraw Drawing" r:id="rId3" imgW="5704121" imgH="49740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2283" y="535632"/>
                        <a:ext cx="6060044" cy="4722168"/>
                      </a:xfrm>
                      <a:prstGeom prst="rect">
                        <a:avLst/>
                      </a:prstGeom>
                      <a:ln w="63500" cmpd="dbl">
                        <a:solidFill>
                          <a:schemeClr val="tx1">
                            <a:alpha val="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914400"/>
            <a:ext cx="2362200" cy="193899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Lucas Test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Differentiate</a:t>
            </a:r>
          </a:p>
          <a:p>
            <a:r>
              <a:rPr lang="en-US" sz="2400" dirty="0" err="1" smtClean="0"/>
              <a:t>Pri</a:t>
            </a:r>
            <a:r>
              <a:rPr lang="en-US" sz="2400" dirty="0" smtClean="0"/>
              <a:t>, sec and </a:t>
            </a:r>
            <a:r>
              <a:rPr lang="en-US" sz="2400" dirty="0" err="1" smtClean="0"/>
              <a:t>tert</a:t>
            </a:r>
            <a:r>
              <a:rPr lang="en-US" sz="2400" dirty="0" smtClean="0"/>
              <a:t> alcohols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24691" y="3089747"/>
            <a:ext cx="2542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Order or reactivity of alcohol: </a:t>
            </a:r>
            <a:r>
              <a:rPr lang="en-US" sz="2000" b="1" dirty="0" smtClean="0"/>
              <a:t>3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&gt;2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&gt;1</a:t>
            </a:r>
            <a:r>
              <a:rPr lang="en-US" sz="2000" b="1" baseline="30000" dirty="0" smtClean="0"/>
              <a:t>0</a:t>
            </a:r>
            <a:endParaRPr lang="en-US" sz="20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96982" y="3897868"/>
            <a:ext cx="2417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Order or reactivity of HX: </a:t>
            </a:r>
            <a:endParaRPr lang="en-US" sz="2000" b="1" dirty="0" smtClean="0"/>
          </a:p>
          <a:p>
            <a:r>
              <a:rPr lang="en-US" sz="2000" b="1" dirty="0" smtClean="0"/>
              <a:t>HI </a:t>
            </a:r>
            <a:r>
              <a:rPr lang="en-US" sz="2000" b="1" dirty="0"/>
              <a:t>&gt; </a:t>
            </a:r>
            <a:r>
              <a:rPr lang="en-US" sz="2000" b="1" dirty="0" err="1"/>
              <a:t>HBr</a:t>
            </a:r>
            <a:r>
              <a:rPr lang="en-US" sz="2000" b="1" dirty="0"/>
              <a:t> &gt; </a:t>
            </a:r>
            <a:r>
              <a:rPr lang="en-US" sz="2000" b="1" dirty="0" err="1"/>
              <a:t>HCl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6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7605"/>
            <a:ext cx="8534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2</a:t>
            </a:r>
            <a:r>
              <a:rPr lang="en-US" sz="2000" dirty="0" smtClean="0">
                <a:latin typeface="Adobe Gothic Std B" pitchFamily="34" charset="-128"/>
                <a:ea typeface="Adobe Gothic Std B" pitchFamily="34" charset="-128"/>
              </a:rPr>
              <a:t>. 	Reaction </a:t>
            </a:r>
            <a:r>
              <a:rPr lang="en-US" sz="2000" dirty="0">
                <a:latin typeface="Adobe Gothic Std B" pitchFamily="34" charset="-128"/>
                <a:ea typeface="Adobe Gothic Std B" pitchFamily="34" charset="-128"/>
              </a:rPr>
              <a:t>with PCl</a:t>
            </a:r>
            <a:r>
              <a:rPr lang="en-US" sz="2000" baseline="-25000" dirty="0">
                <a:latin typeface="Adobe Gothic Std B" pitchFamily="34" charset="-128"/>
                <a:ea typeface="Adobe Gothic Std B" pitchFamily="34" charset="-128"/>
              </a:rPr>
              <a:t>3</a:t>
            </a:r>
            <a:r>
              <a:rPr lang="en-US" sz="2000" dirty="0">
                <a:latin typeface="Adobe Gothic Std B" pitchFamily="34" charset="-128"/>
                <a:ea typeface="Adobe Gothic Std B" pitchFamily="34" charset="-128"/>
              </a:rPr>
              <a:t>/PCl</a:t>
            </a:r>
            <a:r>
              <a:rPr lang="en-US" sz="2000" baseline="-25000" dirty="0">
                <a:latin typeface="Adobe Gothic Std B" pitchFamily="34" charset="-128"/>
                <a:ea typeface="Adobe Gothic Std B" pitchFamily="34" charset="-128"/>
              </a:rPr>
              <a:t>5</a:t>
            </a:r>
            <a:r>
              <a:rPr lang="en-US" sz="2000" dirty="0">
                <a:latin typeface="Adobe Gothic Std B" pitchFamily="34" charset="-128"/>
                <a:ea typeface="Adobe Gothic Std B" pitchFamily="34" charset="-128"/>
              </a:rPr>
              <a:t>/SOCl</a:t>
            </a:r>
            <a:r>
              <a:rPr lang="en-US" sz="2000" baseline="-25000" dirty="0">
                <a:latin typeface="Adobe Gothic Std B" pitchFamily="34" charset="-128"/>
                <a:ea typeface="Adobe Gothic Std B" pitchFamily="34" charset="-128"/>
              </a:rPr>
              <a:t>2</a:t>
            </a:r>
            <a:r>
              <a:rPr lang="en-US" sz="2000" dirty="0">
                <a:latin typeface="Adobe Gothic Std B" pitchFamily="34" charset="-128"/>
                <a:ea typeface="Adobe Gothic Std B" pitchFamily="34" charset="-128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Formation of </a:t>
            </a:r>
            <a:r>
              <a:rPr lang="en-US" sz="200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alkyl </a:t>
            </a:r>
            <a:r>
              <a:rPr lang="en-US" sz="200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halide</a:t>
            </a:r>
            <a:endParaRPr lang="en-US" sz="2000" baseline="-250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33400"/>
            <a:ext cx="8001000" cy="184642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093410"/>
              </p:ext>
            </p:extLst>
          </p:nvPr>
        </p:nvGraphicFramePr>
        <p:xfrm>
          <a:off x="526474" y="2667000"/>
          <a:ext cx="7931726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8" name="CS ChemDraw Drawing" r:id="rId3" imgW="6417304" imgH="1662251" progId="ChemDraw.Document.6.0">
                  <p:embed/>
                </p:oleObj>
              </mc:Choice>
              <mc:Fallback>
                <p:oleObj name="CS ChemDraw Drawing" r:id="rId3" imgW="6417304" imgH="16622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474" y="2667000"/>
                        <a:ext cx="7931726" cy="18288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539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17565"/>
              </p:ext>
            </p:extLst>
          </p:nvPr>
        </p:nvGraphicFramePr>
        <p:xfrm>
          <a:off x="540328" y="4779592"/>
          <a:ext cx="7994072" cy="169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9" name="CS ChemDraw Drawing" r:id="rId5" imgW="6316616" imgH="1480856" progId="ChemDraw.Document.6.0">
                  <p:embed/>
                </p:oleObj>
              </mc:Choice>
              <mc:Fallback>
                <p:oleObj name="CS ChemDraw Drawing" r:id="rId5" imgW="6316616" imgH="14808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328" y="4779592"/>
                        <a:ext cx="7994072" cy="169740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12028"/>
              </p:ext>
            </p:extLst>
          </p:nvPr>
        </p:nvGraphicFramePr>
        <p:xfrm>
          <a:off x="457200" y="533399"/>
          <a:ext cx="8001000" cy="184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" name="CS ChemDraw Drawing" r:id="rId7" imgW="6278555" imgH="1485444" progId="ChemDraw.Document.6.0">
                  <p:embed/>
                </p:oleObj>
              </mc:Choice>
              <mc:Fallback>
                <p:oleObj name="CS ChemDraw Drawing" r:id="rId7" imgW="6278555" imgH="14854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533399"/>
                        <a:ext cx="8001000" cy="1846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6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71180"/>
            <a:ext cx="87630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Dehydration of alcohol   </a:t>
            </a:r>
          </a:p>
          <a:p>
            <a:pPr algn="ctr"/>
            <a:r>
              <a:rPr lang="en-US" sz="2400" b="1" dirty="0" smtClean="0"/>
              <a:t>Refer Alkene Chapter for full detail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dirty="0" smtClean="0"/>
              <a:t>. </a:t>
            </a:r>
            <a:r>
              <a:rPr lang="en-US" sz="2400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Reaction as an </a:t>
            </a: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acids</a:t>
            </a:r>
          </a:p>
          <a:p>
            <a:pPr algn="ctr"/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Reaction 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with active 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metal</a:t>
            </a:r>
            <a:endParaRPr lang="en-US" sz="2400" dirty="0"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742424"/>
              </p:ext>
            </p:extLst>
          </p:nvPr>
        </p:nvGraphicFramePr>
        <p:xfrm>
          <a:off x="351261" y="2084833"/>
          <a:ext cx="836527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CS ChemDraw Drawing" r:id="rId3" imgW="5965963" imgH="1406084" progId="ChemDraw.Document.6.0">
                  <p:embed/>
                </p:oleObj>
              </mc:Choice>
              <mc:Fallback>
                <p:oleObj name="CS ChemDraw Drawing" r:id="rId3" imgW="5965963" imgH="14060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261" y="2084833"/>
                        <a:ext cx="8365278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6868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5. Ester formation: Two methods</a:t>
            </a:r>
            <a:r>
              <a:rPr lang="en-US" sz="2400" b="1" dirty="0">
                <a:latin typeface="Adobe Gothic Std B" pitchFamily="34" charset="-128"/>
                <a:ea typeface="Adobe Gothic Std B" pitchFamily="34" charset="-128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" y="533400"/>
            <a:ext cx="8458200" cy="59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a) Reaction with acid chloride and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554" y="3505200"/>
            <a:ext cx="5586845" cy="59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dobe Gothic Std B" pitchFamily="34" charset="-128"/>
                <a:ea typeface="Adobe Gothic Std B" pitchFamily="34" charset="-128"/>
              </a:rPr>
              <a:t>b)Reaction with carboxylic acid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979378"/>
              </p:ext>
            </p:extLst>
          </p:nvPr>
        </p:nvGraphicFramePr>
        <p:xfrm>
          <a:off x="685800" y="1219200"/>
          <a:ext cx="7848600" cy="2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CS ChemDraw Drawing" r:id="rId3" imgW="6232935" imgH="1762936" progId="ChemDraw.Document.6.0">
                  <p:embed/>
                </p:oleObj>
              </mc:Choice>
              <mc:Fallback>
                <p:oleObj name="CS ChemDraw Drawing" r:id="rId3" imgW="6232935" imgH="17629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219200"/>
                        <a:ext cx="7848600" cy="2221038"/>
                      </a:xfrm>
                      <a:prstGeom prst="rect">
                        <a:avLst/>
                      </a:prstGeom>
                      <a:solidFill>
                        <a:srgbClr val="FF0000">
                          <a:alpha val="60000"/>
                        </a:srgbClr>
                      </a:solidFill>
                      <a:ln w="254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987598"/>
              </p:ext>
            </p:extLst>
          </p:nvPr>
        </p:nvGraphicFramePr>
        <p:xfrm>
          <a:off x="647700" y="4181475"/>
          <a:ext cx="7808913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CS ChemDraw Drawing" r:id="rId5" imgW="6376003" imgH="1999128" progId="ChemDraw.Document.6.0">
                  <p:embed/>
                </p:oleObj>
              </mc:Choice>
              <mc:Fallback>
                <p:oleObj name="CS ChemDraw Drawing" r:id="rId5" imgW="6376003" imgH="19991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4181475"/>
                        <a:ext cx="7808913" cy="2447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54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0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228600"/>
            <a:ext cx="85344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>Classification of alcohol</a:t>
            </a:r>
            <a:r>
              <a:rPr lang="en-US" sz="3600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dobe Fan Heiti Std B" pitchFamily="34" charset="-128"/>
                <a:ea typeface="Adobe Fan Heiti Std B" pitchFamily="34" charset="-128"/>
              </a:rPr>
            </a:b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073727"/>
            <a:ext cx="90678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Aliphatic alcohol: OH group is linked to an aliphatic carbon chain</a:t>
            </a:r>
          </a:p>
          <a:p>
            <a:pPr marL="514350" indent="-514350">
              <a:buAutoNum type="romanLcParenR"/>
            </a:pP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Monohydric alcohol : </a:t>
            </a:r>
          </a:p>
          <a:p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Primary alcohol	Secondary Alcohol 		Tertiary Alcohol</a:t>
            </a:r>
          </a:p>
          <a:p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  CH</a:t>
            </a:r>
            <a:r>
              <a:rPr lang="en-US" sz="2800" b="1" baseline="-25000" dirty="0" smtClean="0">
                <a:latin typeface="Adobe Gothic Std B" pitchFamily="34" charset="-128"/>
                <a:ea typeface="Adobe Gothic Std B" pitchFamily="34" charset="-128"/>
              </a:rPr>
              <a:t>3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-OH		 </a:t>
            </a:r>
          </a:p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        </a:t>
            </a:r>
            <a:r>
              <a:rPr lang="en-US" b="1" dirty="0" smtClean="0">
                <a:latin typeface="Adobe Gothic Std B" pitchFamily="34" charset="-128"/>
                <a:ea typeface="Adobe Gothic Std B" pitchFamily="34" charset="-128"/>
              </a:rPr>
              <a:t>Methanol</a:t>
            </a: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							</a:t>
            </a:r>
            <a:endParaRPr lang="en-US" sz="600" b="1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sz="24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sz="2400" b="1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ii) 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Dihydric alcohol</a:t>
            </a:r>
          </a:p>
          <a:p>
            <a:endParaRPr lang="en-US" sz="2400" b="1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sz="24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sz="2400" b="1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iii)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Trihydric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alcohol</a:t>
            </a:r>
          </a:p>
          <a:p>
            <a:endParaRPr lang="en-US" sz="2400" b="1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sz="24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228600" indent="-228600">
              <a:buAutoNum type="alphaLcPeriod"/>
            </a:pPr>
            <a:endParaRPr lang="en-US" sz="3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228600" indent="-228600">
              <a:buAutoNum type="alphaLcPeriod"/>
            </a:pPr>
            <a:endParaRPr lang="en-US" sz="300" dirty="0">
              <a:latin typeface="Adobe Gothic Std B" pitchFamily="34" charset="-128"/>
              <a:ea typeface="Adobe Gothic Std B" pitchFamily="34" charset="-128"/>
            </a:endParaRPr>
          </a:p>
          <a:p>
            <a:pPr marL="228600" indent="-228600">
              <a:buAutoNum type="alphaLcPeriod"/>
            </a:pPr>
            <a:endParaRPr lang="en-US" sz="300" dirty="0"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5242"/>
              </p:ext>
            </p:extLst>
          </p:nvPr>
        </p:nvGraphicFramePr>
        <p:xfrm>
          <a:off x="3200400" y="2590800"/>
          <a:ext cx="175416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" name="CS ChemDraw Drawing" r:id="rId3" imgW="1361852" imgH="1006852" progId="ChemDraw.Document.6.0">
                  <p:embed/>
                </p:oleObj>
              </mc:Choice>
              <mc:Fallback>
                <p:oleObj name="CS ChemDraw Drawing" r:id="rId3" imgW="1361852" imgH="10068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590800"/>
                        <a:ext cx="175416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47063"/>
              </p:ext>
            </p:extLst>
          </p:nvPr>
        </p:nvGraphicFramePr>
        <p:xfrm>
          <a:off x="6781800" y="2667000"/>
          <a:ext cx="161535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0" name="CS ChemDraw Drawing" r:id="rId5" imgW="1409361" imgH="1197425" progId="ChemDraw.Document.6.0">
                  <p:embed/>
                </p:oleObj>
              </mc:Choice>
              <mc:Fallback>
                <p:oleObj name="CS ChemDraw Drawing" r:id="rId5" imgW="1409361" imgH="11974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2667000"/>
                        <a:ext cx="161535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02688"/>
              </p:ext>
            </p:extLst>
          </p:nvPr>
        </p:nvGraphicFramePr>
        <p:xfrm>
          <a:off x="3352800" y="4020687"/>
          <a:ext cx="144938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1" name="CS ChemDraw Drawing" r:id="rId7" imgW="1449043" imgH="1154776" progId="ChemDraw.Document.6.0">
                  <p:embed/>
                </p:oleObj>
              </mc:Choice>
              <mc:Fallback>
                <p:oleObj name="CS ChemDraw Drawing" r:id="rId7" imgW="1449043" imgH="1154776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20687"/>
                        <a:ext cx="1449388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78246"/>
              </p:ext>
            </p:extLst>
          </p:nvPr>
        </p:nvGraphicFramePr>
        <p:xfrm>
          <a:off x="3505200" y="5357812"/>
          <a:ext cx="176530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2" name="CS ChemDraw Drawing" r:id="rId9" imgW="1764603" imgH="1525125" progId="ChemDraw.Document.6.0">
                  <p:embed/>
                </p:oleObj>
              </mc:Choice>
              <mc:Fallback>
                <p:oleObj name="CS ChemDraw Drawing" r:id="rId9" imgW="1764603" imgH="1525125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57812"/>
                        <a:ext cx="176530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9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1702"/>
            <a:ext cx="9067800" cy="41549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Adobe Gothic Std B" pitchFamily="34" charset="-128"/>
                <a:ea typeface="Adobe Gothic Std B" pitchFamily="34" charset="-128"/>
              </a:rPr>
              <a:t>6. Oxidation </a:t>
            </a:r>
            <a:r>
              <a:rPr lang="en-US" sz="2100" dirty="0">
                <a:latin typeface="Adobe Gothic Std B" pitchFamily="34" charset="-128"/>
                <a:ea typeface="Adobe Gothic Std B" pitchFamily="34" charset="-128"/>
              </a:rPr>
              <a:t>of alcohol: </a:t>
            </a:r>
            <a:r>
              <a:rPr lang="en-US" sz="21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Formation </a:t>
            </a:r>
            <a:r>
              <a:rPr lang="en-US" sz="2100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of aldehyde, ketone </a:t>
            </a:r>
            <a:r>
              <a:rPr lang="en-US" sz="21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&amp; carboxylic acid</a:t>
            </a:r>
            <a:endParaRPr lang="en-US" sz="21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395555"/>
              </p:ext>
            </p:extLst>
          </p:nvPr>
        </p:nvGraphicFramePr>
        <p:xfrm>
          <a:off x="3733800" y="533400"/>
          <a:ext cx="5334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name="CS ChemDraw Drawing" r:id="rId3" imgW="5426621" imgH="2538455" progId="ChemDraw.Document.6.0">
                  <p:embed/>
                </p:oleObj>
              </mc:Choice>
              <mc:Fallback>
                <p:oleObj name="CS ChemDraw Drawing" r:id="rId3" imgW="5426621" imgH="25384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533400"/>
                        <a:ext cx="5334000" cy="2971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218692"/>
              </p:ext>
            </p:extLst>
          </p:nvPr>
        </p:nvGraphicFramePr>
        <p:xfrm>
          <a:off x="76200" y="3767138"/>
          <a:ext cx="4495800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CS ChemDraw Drawing" r:id="rId5" imgW="4074757" imgH="2480690" progId="ChemDraw.Document.6.0">
                  <p:embed/>
                </p:oleObj>
              </mc:Choice>
              <mc:Fallback>
                <p:oleObj name="CS ChemDraw Drawing" r:id="rId5" imgW="4074757" imgH="2480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3767138"/>
                        <a:ext cx="4495800" cy="2938462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254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74447"/>
              </p:ext>
            </p:extLst>
          </p:nvPr>
        </p:nvGraphicFramePr>
        <p:xfrm>
          <a:off x="4800601" y="3657600"/>
          <a:ext cx="4267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CS ChemDraw Drawing" r:id="rId7" imgW="4129825" imgH="2471512" progId="ChemDraw.Document.6.0">
                  <p:embed/>
                </p:oleObj>
              </mc:Choice>
              <mc:Fallback>
                <p:oleObj name="CS ChemDraw Drawing" r:id="rId7" imgW="4129825" imgH="24715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0601" y="3657600"/>
                        <a:ext cx="4267200" cy="304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254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637" y="563701"/>
            <a:ext cx="3546763" cy="3170099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dobe Gothic Std B" pitchFamily="34" charset="-128"/>
                <a:ea typeface="Adobe Gothic Std B" pitchFamily="34" charset="-128"/>
              </a:rPr>
              <a:t>Used to differentiate </a:t>
            </a:r>
            <a:r>
              <a:rPr lang="en-US" sz="2000" dirty="0" err="1" smtClean="0">
                <a:latin typeface="Adobe Gothic Std B" pitchFamily="34" charset="-128"/>
                <a:ea typeface="Adobe Gothic Std B" pitchFamily="34" charset="-128"/>
              </a:rPr>
              <a:t>pri</a:t>
            </a:r>
            <a:r>
              <a:rPr lang="en-US" sz="2000" dirty="0" smtClean="0">
                <a:latin typeface="Adobe Gothic Std B" pitchFamily="34" charset="-128"/>
                <a:ea typeface="Adobe Gothic Std B" pitchFamily="34" charset="-128"/>
              </a:rPr>
              <a:t>, sec and </a:t>
            </a:r>
            <a:r>
              <a:rPr lang="en-US" sz="2000" dirty="0" err="1" smtClean="0">
                <a:latin typeface="Adobe Gothic Std B" pitchFamily="34" charset="-128"/>
                <a:ea typeface="Adobe Gothic Std B" pitchFamily="34" charset="-128"/>
              </a:rPr>
              <a:t>tert</a:t>
            </a:r>
            <a:r>
              <a:rPr lang="en-US" sz="2000" dirty="0" smtClean="0">
                <a:latin typeface="Adobe Gothic Std B" pitchFamily="34" charset="-128"/>
                <a:ea typeface="Adobe Gothic Std B" pitchFamily="34" charset="-128"/>
              </a:rPr>
              <a:t> alcohol</a:t>
            </a:r>
          </a:p>
          <a:p>
            <a:pPr marL="342900" indent="-342900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dobe Gothic Std B" pitchFamily="34" charset="-128"/>
                <a:ea typeface="Adobe Gothic Std B" pitchFamily="34" charset="-128"/>
              </a:rPr>
              <a:t>Loss of one or more </a:t>
            </a:r>
            <a:r>
              <a:rPr lang="el-GR" sz="2000" dirty="0" smtClean="0">
                <a:latin typeface="Calibri"/>
                <a:ea typeface="Adobe Gothic Std B" pitchFamily="34" charset="-128"/>
                <a:cs typeface="Calibri"/>
              </a:rPr>
              <a:t>α</a:t>
            </a:r>
            <a:r>
              <a:rPr lang="en-US" sz="2000" dirty="0" smtClean="0">
                <a:latin typeface="Adobe Gothic Std B" pitchFamily="34" charset="-128"/>
                <a:ea typeface="Adobe Gothic Std B" pitchFamily="34" charset="-128"/>
                <a:cs typeface="Calibri"/>
              </a:rPr>
              <a:t>-H atom </a:t>
            </a:r>
          </a:p>
          <a:p>
            <a:pPr marL="342900" indent="-342900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Oxidising</a:t>
            </a:r>
            <a:r>
              <a:rPr lang="en-US" sz="20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 agents: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latin typeface="Adobe Gothic Std B" pitchFamily="34" charset="-128"/>
                <a:ea typeface="Adobe Gothic Std B" pitchFamily="34" charset="-128"/>
                <a:cs typeface="Calibri"/>
              </a:rPr>
              <a:t>KMnO</a:t>
            </a:r>
            <a:r>
              <a:rPr lang="en-US" sz="2000" baseline="-25000" dirty="0" smtClean="0">
                <a:latin typeface="Adobe Gothic Std B" pitchFamily="34" charset="-128"/>
                <a:ea typeface="Adobe Gothic Std B" pitchFamily="34" charset="-128"/>
                <a:cs typeface="Calibri"/>
              </a:rPr>
              <a:t>4, </a:t>
            </a:r>
            <a:r>
              <a:rPr lang="en-US" sz="2000" dirty="0" smtClean="0">
                <a:latin typeface="Adobe Gothic Std B" pitchFamily="34" charset="-128"/>
                <a:ea typeface="Adobe Gothic Std B" pitchFamily="34" charset="-128"/>
                <a:cs typeface="Calibri"/>
              </a:rPr>
              <a:t>Chromic acid, 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latin typeface="Adobe Gothic Std B" pitchFamily="34" charset="-128"/>
                <a:ea typeface="Adobe Gothic Std B" pitchFamily="34" charset="-128"/>
                <a:cs typeface="Calibri"/>
              </a:rPr>
              <a:t>CrO</a:t>
            </a:r>
            <a:r>
              <a:rPr lang="en-US" sz="2000" baseline="-25000" dirty="0" smtClean="0">
                <a:latin typeface="Adobe Gothic Std B" pitchFamily="34" charset="-128"/>
                <a:ea typeface="Adobe Gothic Std B" pitchFamily="34" charset="-128"/>
                <a:cs typeface="Calibri"/>
              </a:rPr>
              <a:t>3</a:t>
            </a:r>
            <a:r>
              <a:rPr lang="en-US" sz="2000" dirty="0" smtClean="0">
                <a:latin typeface="Adobe Gothic Std B" pitchFamily="34" charset="-128"/>
                <a:ea typeface="Adobe Gothic Std B" pitchFamily="34" charset="-128"/>
                <a:cs typeface="Calibri"/>
              </a:rPr>
              <a:t> in glacial acetic acid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latin typeface="Adobe Gothic Std B" pitchFamily="34" charset="-128"/>
                <a:ea typeface="Adobe Gothic Std B" pitchFamily="34" charset="-128"/>
                <a:cs typeface="Calibri"/>
              </a:rPr>
              <a:t>CrO</a:t>
            </a:r>
            <a:r>
              <a:rPr lang="en-US" sz="2000" baseline="-25000" dirty="0" smtClean="0">
                <a:latin typeface="Adobe Gothic Std B" pitchFamily="34" charset="-128"/>
                <a:ea typeface="Adobe Gothic Std B" pitchFamily="34" charset="-128"/>
                <a:cs typeface="Calibri"/>
              </a:rPr>
              <a:t>3</a:t>
            </a:r>
            <a:r>
              <a:rPr lang="en-US" sz="2000" dirty="0" smtClean="0">
                <a:latin typeface="Adobe Gothic Std B" pitchFamily="34" charset="-128"/>
                <a:ea typeface="Adobe Gothic Std B" pitchFamily="34" charset="-128"/>
                <a:cs typeface="Calibri"/>
              </a:rPr>
              <a:t> in pyridine</a:t>
            </a:r>
          </a:p>
        </p:txBody>
      </p:sp>
    </p:spTree>
    <p:extLst>
      <p:ext uri="{BB962C8B-B14F-4D97-AF65-F5344CB8AC3E}">
        <p14:creationId xmlns:p14="http://schemas.microsoft.com/office/powerpoint/2010/main" val="28901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40011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dobe Gothic Std B" pitchFamily="34" charset="-128"/>
                <a:ea typeface="Adobe Gothic Std B" pitchFamily="34" charset="-128"/>
              </a:rPr>
              <a:t> 7. Catalytic dehydrogenation: </a:t>
            </a:r>
            <a:r>
              <a:rPr lang="en-US" sz="20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Formation </a:t>
            </a:r>
            <a:r>
              <a:rPr lang="en-US" sz="2000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of aldehyde, ketone </a:t>
            </a:r>
            <a:r>
              <a:rPr lang="en-US" sz="20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alkene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56191"/>
              </p:ext>
            </p:extLst>
          </p:nvPr>
        </p:nvGraphicFramePr>
        <p:xfrm>
          <a:off x="5165725" y="609600"/>
          <a:ext cx="382428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" name="CS ChemDraw Drawing" r:id="rId3" imgW="4803328" imgH="2480690" progId="ChemDraw.Document.6.0">
                  <p:embed/>
                </p:oleObj>
              </mc:Choice>
              <mc:Fallback>
                <p:oleObj name="CS ChemDraw Drawing" r:id="rId3" imgW="4803328" imgH="2480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5725" y="609600"/>
                        <a:ext cx="3824288" cy="2743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5715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317119"/>
              </p:ext>
            </p:extLst>
          </p:nvPr>
        </p:nvGraphicFramePr>
        <p:xfrm>
          <a:off x="4298950" y="3657600"/>
          <a:ext cx="47688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" name="CS ChemDraw Drawing" r:id="rId5" imgW="4768236" imgH="2518750" progId="ChemDraw.Document.6.0">
                  <p:embed/>
                </p:oleObj>
              </mc:Choice>
              <mc:Fallback>
                <p:oleObj name="CS ChemDraw Drawing" r:id="rId5" imgW="4768236" imgH="25187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8950" y="3657600"/>
                        <a:ext cx="4768850" cy="28956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972783"/>
              </p:ext>
            </p:extLst>
          </p:nvPr>
        </p:nvGraphicFramePr>
        <p:xfrm>
          <a:off x="76200" y="609600"/>
          <a:ext cx="4871279" cy="267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CS ChemDraw Drawing" r:id="rId7" imgW="4623277" imgH="2538725" progId="ChemDraw.Document.6.0">
                  <p:embed/>
                </p:oleObj>
              </mc:Choice>
              <mc:Fallback>
                <p:oleObj name="CS ChemDraw Drawing" r:id="rId7" imgW="4623277" imgH="25387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" y="609600"/>
                        <a:ext cx="4871279" cy="267485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733800"/>
            <a:ext cx="27501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Used for differentiating </a:t>
            </a: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pri</a:t>
            </a:r>
            <a:r>
              <a:rPr lang="en-US" sz="2800" b="1" dirty="0" smtClean="0">
                <a:solidFill>
                  <a:srgbClr val="7030A0"/>
                </a:solidFill>
              </a:rPr>
              <a:t>, sec and </a:t>
            </a: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tert</a:t>
            </a:r>
            <a:r>
              <a:rPr lang="en-US" sz="2800" b="1" dirty="0" smtClean="0">
                <a:solidFill>
                  <a:srgbClr val="7030A0"/>
                </a:solidFill>
              </a:rPr>
              <a:t> alcohol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0"/>
            <a:ext cx="8991600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 8. Reaction with acetylene: </a:t>
            </a:r>
            <a:r>
              <a:rPr lang="en-US" sz="24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Formation of </a:t>
            </a:r>
            <a:r>
              <a:rPr lang="en-US" sz="2400" dirty="0" err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acetal</a:t>
            </a:r>
            <a:endParaRPr lang="en-US" sz="24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81817"/>
              </p:ext>
            </p:extLst>
          </p:nvPr>
        </p:nvGraphicFramePr>
        <p:xfrm>
          <a:off x="457200" y="1981200"/>
          <a:ext cx="7890641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CS ChemDraw Drawing" r:id="rId3" imgW="5932491" imgH="1947301" progId="ChemDraw.Document.6.0">
                  <p:embed/>
                </p:oleObj>
              </mc:Choice>
              <mc:Fallback>
                <p:oleObj name="CS ChemDraw Drawing" r:id="rId3" imgW="5932491" imgH="19473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981200"/>
                        <a:ext cx="7890641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2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991600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Differentiate Between Primary Secondary &amp; tertiary Alcohol</a:t>
            </a:r>
            <a:endParaRPr lang="en-US" sz="2400" b="1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90600"/>
            <a:ext cx="2438400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Oxidation test: Also known as Dichromate test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Catalytic dehydrogenation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Lucas test: Reaction with Hydrogen halide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Victor </a:t>
            </a:r>
            <a:r>
              <a:rPr lang="en-US" dirty="0"/>
              <a:t>M</a:t>
            </a:r>
            <a:r>
              <a:rPr lang="en-US" dirty="0" smtClean="0"/>
              <a:t>eyer test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204782"/>
              </p:ext>
            </p:extLst>
          </p:nvPr>
        </p:nvGraphicFramePr>
        <p:xfrm>
          <a:off x="2667000" y="914400"/>
          <a:ext cx="6400800" cy="589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CS ChemDraw Drawing" r:id="rId3" imgW="6639736" imgH="5894270" progId="ChemDraw.Document.6.0">
                  <p:embed/>
                </p:oleObj>
              </mc:Choice>
              <mc:Fallback>
                <p:oleObj name="CS ChemDraw Drawing" r:id="rId3" imgW="6639736" imgH="5894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914400"/>
                        <a:ext cx="6400800" cy="58989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128655" y="455403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Victor Meyer test</a:t>
            </a:r>
          </a:p>
        </p:txBody>
      </p:sp>
    </p:spTree>
    <p:extLst>
      <p:ext uri="{BB962C8B-B14F-4D97-AF65-F5344CB8AC3E}">
        <p14:creationId xmlns:p14="http://schemas.microsoft.com/office/powerpoint/2010/main" val="30894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Structure and uses </a:t>
            </a:r>
            <a:r>
              <a:rPr lang="en-US" sz="2000" b="1" dirty="0" smtClean="0">
                <a:solidFill>
                  <a:srgbClr val="FF0000"/>
                </a:solidFill>
              </a:rPr>
              <a:t>of </a:t>
            </a:r>
            <a:r>
              <a:rPr lang="en-US" sz="2000" dirty="0" smtClean="0">
                <a:solidFill>
                  <a:srgbClr val="FF0000"/>
                </a:solidFill>
              </a:rPr>
              <a:t>Ethyl </a:t>
            </a:r>
            <a:r>
              <a:rPr lang="en-US" sz="2000" dirty="0">
                <a:solidFill>
                  <a:srgbClr val="FF0000"/>
                </a:solidFill>
              </a:rPr>
              <a:t>alcohol, </a:t>
            </a:r>
            <a:r>
              <a:rPr lang="en-US" sz="2000" dirty="0" err="1" smtClean="0">
                <a:solidFill>
                  <a:srgbClr val="FF0000"/>
                </a:solidFill>
              </a:rPr>
              <a:t>chlorobutanol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cetosteryl</a:t>
            </a:r>
            <a:r>
              <a:rPr lang="en-US" sz="2000" dirty="0">
                <a:solidFill>
                  <a:srgbClr val="FF0000"/>
                </a:solidFill>
              </a:rPr>
              <a:t> alcohol,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2000" dirty="0" smtClean="0">
                <a:solidFill>
                  <a:srgbClr val="FF0000"/>
                </a:solidFill>
              </a:rPr>
              <a:t>benzyl </a:t>
            </a:r>
            <a:r>
              <a:rPr lang="en-US" sz="2000" dirty="0">
                <a:solidFill>
                  <a:srgbClr val="FF0000"/>
                </a:solidFill>
              </a:rPr>
              <a:t>alcohol, glycerol, propylene glycol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2057400" cy="40011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Ethyl alcohol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94535"/>
            <a:ext cx="8915399" cy="1067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sz="2000" dirty="0"/>
              <a:t>It is the exhilarating principle of all wines and is also </a:t>
            </a:r>
            <a:r>
              <a:rPr lang="en-US" sz="2000" dirty="0" smtClean="0"/>
              <a:t>named as </a:t>
            </a:r>
            <a:r>
              <a:rPr lang="en-US" sz="2000" dirty="0"/>
              <a:t>Spirit of </a:t>
            </a:r>
            <a:r>
              <a:rPr lang="en-US" sz="2000" dirty="0" smtClean="0"/>
              <a:t>Win</a:t>
            </a: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sz="2000" dirty="0" err="1" smtClean="0"/>
              <a:t>Technicaly</a:t>
            </a:r>
            <a:r>
              <a:rPr lang="en-US" sz="2000" dirty="0" smtClean="0"/>
              <a:t> </a:t>
            </a:r>
            <a:r>
              <a:rPr lang="en-US" sz="2000" dirty="0"/>
              <a:t>it is known as Grain alcohol, since it is often manufactured </a:t>
            </a:r>
            <a:r>
              <a:rPr lang="en-US" sz="2000" dirty="0" smtClean="0"/>
              <a:t>from starchy </a:t>
            </a:r>
            <a:r>
              <a:rPr lang="en-US" sz="2000" dirty="0"/>
              <a:t>grains.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362200"/>
            <a:ext cx="8991600" cy="442685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100" dirty="0"/>
              <a:t>Ethyl alcohol is used : (1) as a fuel for lamps and stoves. For the sake of </a:t>
            </a:r>
            <a:r>
              <a:rPr lang="en-US" sz="2100" dirty="0" smtClean="0"/>
              <a:t>convenience in </a:t>
            </a:r>
            <a:r>
              <a:rPr lang="en-US" sz="2100" dirty="0"/>
              <a:t>transportation, it is converted into solid state </a:t>
            </a:r>
            <a:r>
              <a:rPr lang="en-US" sz="2100" b="1" dirty="0"/>
              <a:t>(Solid alcohol) </a:t>
            </a:r>
            <a:r>
              <a:rPr lang="en-US" sz="2100" dirty="0"/>
              <a:t>by dispersion in </a:t>
            </a:r>
            <a:r>
              <a:rPr lang="en-US" sz="2100" dirty="0" smtClean="0"/>
              <a:t>saturated calcium </a:t>
            </a:r>
            <a:r>
              <a:rPr lang="en-US" sz="2100" dirty="0"/>
              <a:t>acetate and a little stearic acid </a:t>
            </a:r>
            <a:endParaRPr lang="en-US" sz="2100" dirty="0" smtClean="0"/>
          </a:p>
          <a:p>
            <a:pPr>
              <a:lnSpc>
                <a:spcPts val="2600"/>
              </a:lnSpc>
            </a:pPr>
            <a:r>
              <a:rPr lang="en-US" sz="2100" dirty="0" smtClean="0"/>
              <a:t>(</a:t>
            </a:r>
            <a:r>
              <a:rPr lang="en-US" sz="2100" dirty="0"/>
              <a:t>2) as a substitute of petrol in internal </a:t>
            </a:r>
            <a:r>
              <a:rPr lang="en-US" sz="2100" dirty="0" smtClean="0"/>
              <a:t>combustion engines</a:t>
            </a:r>
          </a:p>
          <a:p>
            <a:pPr>
              <a:lnSpc>
                <a:spcPts val="2600"/>
              </a:lnSpc>
            </a:pPr>
            <a:r>
              <a:rPr lang="en-US" sz="2100" dirty="0" smtClean="0"/>
              <a:t>(</a:t>
            </a:r>
            <a:r>
              <a:rPr lang="en-US" sz="2100" dirty="0"/>
              <a:t>3) as a solvent for drugs, tinctures, oils, perfumes, inks, dyes, </a:t>
            </a:r>
            <a:r>
              <a:rPr lang="en-US" sz="2100" dirty="0" smtClean="0"/>
              <a:t>varnishes </a:t>
            </a:r>
          </a:p>
          <a:p>
            <a:pPr>
              <a:lnSpc>
                <a:spcPts val="2600"/>
              </a:lnSpc>
            </a:pPr>
            <a:r>
              <a:rPr lang="en-US" sz="2100" dirty="0" smtClean="0"/>
              <a:t>(</a:t>
            </a:r>
            <a:r>
              <a:rPr lang="en-US" sz="2100" dirty="0"/>
              <a:t>4) as </a:t>
            </a:r>
            <a:r>
              <a:rPr lang="en-US" sz="2100" dirty="0" smtClean="0"/>
              <a:t>a beverage </a:t>
            </a:r>
          </a:p>
          <a:p>
            <a:pPr>
              <a:lnSpc>
                <a:spcPts val="2600"/>
              </a:lnSpc>
            </a:pPr>
            <a:r>
              <a:rPr lang="en-US" sz="2100" dirty="0" smtClean="0"/>
              <a:t>(</a:t>
            </a:r>
            <a:r>
              <a:rPr lang="en-US" sz="2100" dirty="0"/>
              <a:t>5) as a preservative for biological </a:t>
            </a:r>
            <a:r>
              <a:rPr lang="en-US" sz="2100" dirty="0" smtClean="0"/>
              <a:t>specimens</a:t>
            </a:r>
          </a:p>
          <a:p>
            <a:pPr>
              <a:lnSpc>
                <a:spcPts val="2600"/>
              </a:lnSpc>
            </a:pPr>
            <a:r>
              <a:rPr lang="en-US" sz="2100" dirty="0" smtClean="0"/>
              <a:t>(</a:t>
            </a:r>
            <a:r>
              <a:rPr lang="en-US" sz="2100" dirty="0"/>
              <a:t>6) as an antifreeze for </a:t>
            </a:r>
            <a:r>
              <a:rPr lang="en-US" sz="2100" dirty="0" smtClean="0"/>
              <a:t>automobile radiators </a:t>
            </a:r>
          </a:p>
          <a:p>
            <a:pPr>
              <a:lnSpc>
                <a:spcPts val="2600"/>
              </a:lnSpc>
            </a:pPr>
            <a:r>
              <a:rPr lang="en-US" sz="2100" dirty="0" smtClean="0"/>
              <a:t>(</a:t>
            </a:r>
            <a:r>
              <a:rPr lang="en-US" sz="2100" dirty="0"/>
              <a:t>7) as a low freezing ( </a:t>
            </a:r>
            <a:r>
              <a:rPr lang="en-US" sz="2100" i="1" dirty="0" err="1"/>
              <a:t>f</a:t>
            </a:r>
            <a:r>
              <a:rPr lang="en-US" sz="2100" dirty="0" err="1"/>
              <a:t>p</a:t>
            </a:r>
            <a:r>
              <a:rPr lang="en-US" sz="2100" dirty="0"/>
              <a:t> </a:t>
            </a:r>
            <a:r>
              <a:rPr lang="en-US" sz="2100" dirty="0" smtClean="0"/>
              <a:t>-11.7</a:t>
            </a:r>
            <a:r>
              <a:rPr lang="en-US" sz="2100" dirty="0"/>
              <a:t>°) and mobile fluid in scientific apparatus such </a:t>
            </a:r>
            <a:r>
              <a:rPr lang="en-US" sz="2100" dirty="0" smtClean="0"/>
              <a:t>as thermometers </a:t>
            </a:r>
            <a:r>
              <a:rPr lang="en-US" sz="2100" dirty="0"/>
              <a:t>and spirit </a:t>
            </a:r>
            <a:r>
              <a:rPr lang="en-US" sz="2100" dirty="0" smtClean="0"/>
              <a:t>level</a:t>
            </a:r>
          </a:p>
          <a:p>
            <a:pPr>
              <a:lnSpc>
                <a:spcPts val="2600"/>
              </a:lnSpc>
            </a:pPr>
            <a:r>
              <a:rPr lang="en-US" sz="2100" dirty="0" smtClean="0"/>
              <a:t>(</a:t>
            </a:r>
            <a:r>
              <a:rPr lang="en-US" sz="2100" dirty="0"/>
              <a:t>8) as a raw material for large number of organic compounds including</a:t>
            </a:r>
          </a:p>
          <a:p>
            <a:pPr>
              <a:lnSpc>
                <a:spcPts val="2600"/>
              </a:lnSpc>
            </a:pPr>
            <a:r>
              <a:rPr lang="en-US" sz="2100" dirty="0"/>
              <a:t>ethylene, ether, acetic acid, </a:t>
            </a:r>
            <a:r>
              <a:rPr lang="en-US" sz="2100" dirty="0" err="1"/>
              <a:t>iodoform</a:t>
            </a:r>
            <a:r>
              <a:rPr lang="en-US" sz="2100" dirty="0"/>
              <a:t>, chloroform, chloral etc. </a:t>
            </a:r>
            <a:endParaRPr lang="en-US" sz="2100" dirty="0" smtClean="0"/>
          </a:p>
          <a:p>
            <a:pPr>
              <a:lnSpc>
                <a:spcPts val="2600"/>
              </a:lnSpc>
            </a:pPr>
            <a:r>
              <a:rPr lang="en-US" sz="2100" dirty="0" smtClean="0"/>
              <a:t>(</a:t>
            </a:r>
            <a:r>
              <a:rPr lang="en-US" sz="2100" dirty="0"/>
              <a:t>9) for manufacture </a:t>
            </a:r>
            <a:r>
              <a:rPr lang="en-US" sz="2100" dirty="0" smtClean="0"/>
              <a:t>of </a:t>
            </a:r>
            <a:r>
              <a:rPr lang="en-US" sz="2100" i="1" dirty="0" err="1" smtClean="0"/>
              <a:t>terylene</a:t>
            </a:r>
            <a:r>
              <a:rPr lang="en-US" sz="2100" i="1" dirty="0" smtClean="0"/>
              <a:t> </a:t>
            </a:r>
            <a:r>
              <a:rPr lang="en-US" sz="2100" dirty="0"/>
              <a:t>and </a:t>
            </a:r>
            <a:r>
              <a:rPr lang="en-US" sz="2100" i="1" dirty="0"/>
              <a:t>polythene.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838200"/>
            <a:ext cx="5943600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-CH</a:t>
            </a:r>
            <a:r>
              <a:rPr lang="en-US" baseline="-25000" dirty="0" smtClean="0"/>
              <a:t>2</a:t>
            </a:r>
            <a:r>
              <a:rPr lang="en-US" dirty="0" smtClean="0"/>
              <a:t>-OH, CN: Ethyl alcohol, IUPAC: Ethanol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759"/>
            <a:ext cx="8458200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Structure and uses </a:t>
            </a:r>
            <a:r>
              <a:rPr lang="en-US" sz="2000" b="1" dirty="0" smtClean="0">
                <a:solidFill>
                  <a:srgbClr val="FF0000"/>
                </a:solidFill>
              </a:rPr>
              <a:t>of </a:t>
            </a:r>
            <a:r>
              <a:rPr lang="en-US" sz="2000" dirty="0" smtClean="0">
                <a:solidFill>
                  <a:srgbClr val="FF0000"/>
                </a:solidFill>
              </a:rPr>
              <a:t>Glycerol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66678"/>
            <a:ext cx="6934200" cy="212365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Glycerol is the simplest </a:t>
            </a:r>
            <a:r>
              <a:rPr lang="en-US" sz="2200" dirty="0" err="1">
                <a:solidFill>
                  <a:srgbClr val="0070C0"/>
                </a:solidFill>
              </a:rPr>
              <a:t>trihydric</a:t>
            </a:r>
            <a:r>
              <a:rPr lang="en-US" sz="2200" dirty="0">
                <a:solidFill>
                  <a:srgbClr val="0070C0"/>
                </a:solidFill>
              </a:rPr>
              <a:t> alcohol (</a:t>
            </a:r>
            <a:r>
              <a:rPr lang="en-US" sz="2200" dirty="0" err="1">
                <a:solidFill>
                  <a:srgbClr val="0070C0"/>
                </a:solidFill>
              </a:rPr>
              <a:t>triol</a:t>
            </a:r>
            <a:r>
              <a:rPr lang="en-US" sz="2200" dirty="0" smtClean="0">
                <a:solidFill>
                  <a:srgbClr val="0070C0"/>
                </a:solidFill>
              </a:rPr>
              <a:t>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The </a:t>
            </a:r>
            <a:r>
              <a:rPr lang="en-US" sz="2200" dirty="0">
                <a:solidFill>
                  <a:srgbClr val="0070C0"/>
                </a:solidFill>
              </a:rPr>
              <a:t>name glycerol or </a:t>
            </a:r>
            <a:r>
              <a:rPr lang="en-US" sz="2200" dirty="0" err="1">
                <a:solidFill>
                  <a:srgbClr val="0070C0"/>
                </a:solidFill>
              </a:rPr>
              <a:t>glycerine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was originally </a:t>
            </a:r>
            <a:r>
              <a:rPr lang="en-US" sz="2200" dirty="0">
                <a:solidFill>
                  <a:srgbClr val="0070C0"/>
                </a:solidFill>
              </a:rPr>
              <a:t>derived from the word </a:t>
            </a:r>
            <a:r>
              <a:rPr lang="en-US" sz="2200" i="1" dirty="0" err="1">
                <a:solidFill>
                  <a:srgbClr val="0070C0"/>
                </a:solidFill>
              </a:rPr>
              <a:t>glyceros</a:t>
            </a:r>
            <a:r>
              <a:rPr lang="en-US" sz="2200" i="1" dirty="0">
                <a:solidFill>
                  <a:srgbClr val="0070C0"/>
                </a:solidFill>
              </a:rPr>
              <a:t>, </a:t>
            </a:r>
            <a:r>
              <a:rPr lang="en-US" sz="2200" dirty="0">
                <a:solidFill>
                  <a:srgbClr val="0070C0"/>
                </a:solidFill>
              </a:rPr>
              <a:t>meaning sweet. 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It is a  </a:t>
            </a:r>
            <a:r>
              <a:rPr lang="en-US" sz="2200" dirty="0" err="1">
                <a:solidFill>
                  <a:srgbClr val="0070C0"/>
                </a:solidFill>
              </a:rPr>
              <a:t>trihydroxy</a:t>
            </a:r>
            <a:r>
              <a:rPr lang="en-US" sz="2200" dirty="0">
                <a:solidFill>
                  <a:srgbClr val="0070C0"/>
                </a:solidFill>
              </a:rPr>
              <a:t> derivative of propane. It occurs in almost </a:t>
            </a:r>
            <a:r>
              <a:rPr lang="en-US" sz="2200" dirty="0" smtClean="0">
                <a:solidFill>
                  <a:srgbClr val="0070C0"/>
                </a:solidFill>
              </a:rPr>
              <a:t>all natural </a:t>
            </a:r>
            <a:r>
              <a:rPr lang="en-US" sz="2200" dirty="0">
                <a:solidFill>
                  <a:srgbClr val="0070C0"/>
                </a:solidFill>
              </a:rPr>
              <a:t>animal fats and vegetable oils as the </a:t>
            </a:r>
            <a:r>
              <a:rPr lang="en-US" sz="2200" dirty="0" err="1">
                <a:solidFill>
                  <a:srgbClr val="0070C0"/>
                </a:solidFill>
              </a:rPr>
              <a:t>glyceryl</a:t>
            </a:r>
            <a:r>
              <a:rPr lang="en-US" sz="2200" dirty="0">
                <a:solidFill>
                  <a:srgbClr val="0070C0"/>
                </a:solidFill>
              </a:rPr>
              <a:t> esters of higher organic acids.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96537"/>
              </p:ext>
            </p:extLst>
          </p:nvPr>
        </p:nvGraphicFramePr>
        <p:xfrm>
          <a:off x="7153275" y="642878"/>
          <a:ext cx="1762125" cy="204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CS ChemDraw Drawing" r:id="rId3" imgW="1381827" imgH="1602866" progId="ChemDraw.Document.6.0">
                  <p:embed/>
                </p:oleObj>
              </mc:Choice>
              <mc:Fallback>
                <p:oleObj name="CS ChemDraw Drawing" r:id="rId3" imgW="1381827" imgH="16028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3275" y="642878"/>
                        <a:ext cx="1762125" cy="204568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2895600"/>
            <a:ext cx="9067800" cy="387542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 smtClean="0"/>
              <a:t>Uses: Glycerol </a:t>
            </a:r>
            <a:r>
              <a:rPr lang="en-US" sz="2000" dirty="0"/>
              <a:t>is used</a:t>
            </a:r>
          </a:p>
          <a:p>
            <a:pPr>
              <a:lnSpc>
                <a:spcPts val="2700"/>
              </a:lnSpc>
            </a:pPr>
            <a:r>
              <a:rPr lang="en-US" sz="2000" dirty="0"/>
              <a:t>(I) as a sweetening agent in beverages and confectionary</a:t>
            </a:r>
          </a:p>
          <a:p>
            <a:pPr>
              <a:lnSpc>
                <a:spcPts val="2700"/>
              </a:lnSpc>
            </a:pPr>
            <a:r>
              <a:rPr lang="en-US" sz="2000" dirty="0"/>
              <a:t>(ii) in the preparation of high class toilet soaps and cosmetics;</a:t>
            </a:r>
          </a:p>
          <a:p>
            <a:pPr>
              <a:lnSpc>
                <a:spcPts val="2700"/>
              </a:lnSpc>
            </a:pPr>
            <a:r>
              <a:rPr lang="en-US" sz="2000" dirty="0"/>
              <a:t>(iii) in preserving tobacco from drying out</a:t>
            </a:r>
          </a:p>
          <a:p>
            <a:pPr>
              <a:lnSpc>
                <a:spcPts val="2700"/>
              </a:lnSpc>
            </a:pPr>
            <a:r>
              <a:rPr lang="en-US" sz="2000" dirty="0"/>
              <a:t>(iv) as antifreeze in automobile radiators</a:t>
            </a:r>
          </a:p>
          <a:p>
            <a:pPr>
              <a:lnSpc>
                <a:spcPts val="2700"/>
              </a:lnSpc>
            </a:pPr>
            <a:r>
              <a:rPr lang="en-US" sz="2000" dirty="0"/>
              <a:t>(v) for lubricating fine machinery such as watches and clocks;</a:t>
            </a:r>
          </a:p>
          <a:p>
            <a:pPr>
              <a:lnSpc>
                <a:spcPts val="2700"/>
              </a:lnSpc>
            </a:pPr>
            <a:r>
              <a:rPr lang="en-US" sz="2000" dirty="0"/>
              <a:t>(vi) as a preservative for fruits </a:t>
            </a:r>
            <a:r>
              <a:rPr lang="en-US" sz="2000" dirty="0" smtClean="0"/>
              <a:t>&amp; </a:t>
            </a:r>
            <a:r>
              <a:rPr lang="en-US" sz="2000" dirty="0"/>
              <a:t>other eatables which require to be </a:t>
            </a:r>
            <a:r>
              <a:rPr lang="en-US" sz="2000" dirty="0" smtClean="0"/>
              <a:t>kept moist</a:t>
            </a:r>
            <a:endParaRPr lang="en-US" sz="2000" dirty="0"/>
          </a:p>
          <a:p>
            <a:pPr>
              <a:lnSpc>
                <a:spcPts val="2700"/>
              </a:lnSpc>
            </a:pPr>
            <a:r>
              <a:rPr lang="en-US" sz="2000" dirty="0"/>
              <a:t>(vii) in making printing inks and inks for stamp pads</a:t>
            </a:r>
          </a:p>
          <a:p>
            <a:pPr>
              <a:lnSpc>
                <a:spcPts val="2700"/>
              </a:lnSpc>
            </a:pPr>
            <a:r>
              <a:rPr lang="en-US" sz="2000" dirty="0"/>
              <a:t>(viii) in the preparation of nitroglycerine</a:t>
            </a:r>
          </a:p>
          <a:p>
            <a:pPr>
              <a:lnSpc>
                <a:spcPts val="2700"/>
              </a:lnSpc>
            </a:pPr>
            <a:r>
              <a:rPr lang="en-US" sz="2000" dirty="0"/>
              <a:t>(ix) as a starting material for several </a:t>
            </a:r>
            <a:r>
              <a:rPr lang="en-US" sz="2000" dirty="0" err="1"/>
              <a:t>allyl</a:t>
            </a:r>
            <a:r>
              <a:rPr lang="en-US" sz="2000" dirty="0"/>
              <a:t> and propyl </a:t>
            </a:r>
            <a:r>
              <a:rPr lang="en-US" sz="2000" dirty="0" smtClean="0"/>
              <a:t>derivatives, </a:t>
            </a:r>
            <a:r>
              <a:rPr lang="en-US" sz="2000" dirty="0"/>
              <a:t>and</a:t>
            </a:r>
          </a:p>
          <a:p>
            <a:pPr>
              <a:lnSpc>
                <a:spcPts val="2700"/>
              </a:lnSpc>
            </a:pPr>
            <a:r>
              <a:rPr lang="en-US" sz="2000" dirty="0"/>
              <a:t>(x) for the manufacture of </a:t>
            </a:r>
            <a:r>
              <a:rPr lang="en-US" sz="2000" dirty="0" err="1"/>
              <a:t>glyptal</a:t>
            </a:r>
            <a:r>
              <a:rPr lang="en-US" sz="2000" dirty="0"/>
              <a:t> plastics used for artificial fibers.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759"/>
            <a:ext cx="8458200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Structure and uses </a:t>
            </a:r>
            <a:r>
              <a:rPr lang="en-US" sz="2000" b="1" dirty="0" smtClean="0">
                <a:solidFill>
                  <a:srgbClr val="FF0000"/>
                </a:solidFill>
              </a:rPr>
              <a:t>of Benzyl alcohol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33400"/>
            <a:ext cx="52578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It is </a:t>
            </a:r>
            <a:r>
              <a:rPr lang="en-US" sz="2400" dirty="0"/>
              <a:t>the simplest member of the class and is isomeric with cresols.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occurs is </a:t>
            </a:r>
            <a:r>
              <a:rPr lang="en-US" sz="2400" dirty="0" smtClean="0"/>
              <a:t>Peru </a:t>
            </a:r>
            <a:r>
              <a:rPr lang="en-US" sz="2400" i="1" dirty="0" smtClean="0"/>
              <a:t>and </a:t>
            </a:r>
            <a:r>
              <a:rPr lang="en-US" sz="2400" i="1" dirty="0" err="1"/>
              <a:t>Tolu</a:t>
            </a:r>
            <a:r>
              <a:rPr lang="en-US" sz="2400" i="1" dirty="0"/>
              <a:t> balsams as free alcohol and as esters (acetate and benzoate) oil of </a:t>
            </a:r>
            <a:r>
              <a:rPr lang="en-US" sz="2400" i="1" dirty="0" smtClean="0"/>
              <a:t>Jasmine and </a:t>
            </a:r>
            <a:r>
              <a:rPr lang="en-US" sz="2400" dirty="0" smtClean="0"/>
              <a:t>other </a:t>
            </a:r>
            <a:r>
              <a:rPr lang="en-US" sz="2400" dirty="0"/>
              <a:t>essential </a:t>
            </a:r>
            <a:r>
              <a:rPr lang="en-US" sz="2400" dirty="0" smtClean="0"/>
              <a:t>oil.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92923"/>
              </p:ext>
            </p:extLst>
          </p:nvPr>
        </p:nvGraphicFramePr>
        <p:xfrm>
          <a:off x="5867400" y="685800"/>
          <a:ext cx="2911486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CS ChemDraw Drawing" r:id="rId3" imgW="2428928" imgH="1462500" progId="ChemDraw.Document.6.0">
                  <p:embed/>
                </p:oleObj>
              </mc:Choice>
              <mc:Fallback>
                <p:oleObj name="CS ChemDraw Drawing" r:id="rId3" imgW="2428928" imgH="1462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685800"/>
                        <a:ext cx="2911486" cy="17526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3124200"/>
            <a:ext cx="8610600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Benzyl alcohol and its esters are largely used in the perfumery industry.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Being a </a:t>
            </a:r>
            <a:r>
              <a:rPr lang="en-US" sz="2400" dirty="0"/>
              <a:t>local </a:t>
            </a:r>
            <a:r>
              <a:rPr lang="en-US" sz="2400" dirty="0" err="1"/>
              <a:t>anaesthetic</a:t>
            </a:r>
            <a:r>
              <a:rPr lang="en-US" sz="2400" dirty="0"/>
              <a:t> and antiseptic, it is used in making ointments for relieving itching.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Benzyl benzoate </a:t>
            </a:r>
            <a:r>
              <a:rPr lang="en-US" sz="2400" dirty="0"/>
              <a:t>Is a remedy for </a:t>
            </a:r>
            <a:r>
              <a:rPr lang="en-US" sz="2400" b="1" i="1" dirty="0"/>
              <a:t>asthma </a:t>
            </a:r>
            <a:r>
              <a:rPr lang="en-US" sz="2400" b="1" dirty="0"/>
              <a:t>and </a:t>
            </a:r>
            <a:r>
              <a:rPr lang="en-US" sz="2400" b="1" i="1" dirty="0"/>
              <a:t>whooping cough.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2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4" y="685800"/>
            <a:ext cx="8950036" cy="1149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 err="1">
                <a:latin typeface="Adobe Gothic Std B" pitchFamily="34" charset="-128"/>
                <a:ea typeface="Adobe Gothic Std B" pitchFamily="34" charset="-128"/>
              </a:rPr>
              <a:t>Cetostearyl</a:t>
            </a:r>
            <a:r>
              <a:rPr lang="en-US" sz="2000" b="1" dirty="0">
                <a:latin typeface="Adobe Gothic Std B" pitchFamily="34" charset="-128"/>
                <a:ea typeface="Adobe Gothic Std B" pitchFamily="34" charset="-128"/>
              </a:rPr>
              <a:t> alcohol, </a:t>
            </a:r>
            <a:r>
              <a:rPr lang="en-US" sz="2000" b="1" dirty="0" err="1">
                <a:latin typeface="Adobe Gothic Std B" pitchFamily="34" charset="-128"/>
                <a:ea typeface="Adobe Gothic Std B" pitchFamily="34" charset="-128"/>
              </a:rPr>
              <a:t>cetearyl</a:t>
            </a:r>
            <a:r>
              <a:rPr lang="en-US" sz="2000" b="1" dirty="0">
                <a:latin typeface="Adobe Gothic Std B" pitchFamily="34" charset="-128"/>
                <a:ea typeface="Adobe Gothic Std B" pitchFamily="34" charset="-128"/>
              </a:rPr>
              <a:t> alcohol or </a:t>
            </a:r>
            <a:r>
              <a:rPr lang="en-US" sz="2000" b="1" dirty="0" err="1">
                <a:latin typeface="Adobe Gothic Std B" pitchFamily="34" charset="-128"/>
                <a:ea typeface="Adobe Gothic Std B" pitchFamily="34" charset="-128"/>
              </a:rPr>
              <a:t>cetylstearyl</a:t>
            </a:r>
            <a:r>
              <a:rPr lang="en-US" sz="2000" b="1" dirty="0">
                <a:latin typeface="Adobe Gothic Std B" pitchFamily="34" charset="-128"/>
                <a:ea typeface="Adobe Gothic Std B" pitchFamily="34" charset="-128"/>
              </a:rPr>
              <a:t> alcohol is a mixture of fatty </a:t>
            </a: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alcohols consisting </a:t>
            </a:r>
            <a:r>
              <a:rPr lang="en-US" sz="2000" b="1" dirty="0">
                <a:latin typeface="Adobe Gothic Std B" pitchFamily="34" charset="-128"/>
                <a:ea typeface="Adobe Gothic Std B" pitchFamily="34" charset="-128"/>
              </a:rPr>
              <a:t>predominantly of </a:t>
            </a:r>
            <a:r>
              <a:rPr lang="en-US" sz="2000" b="1" dirty="0" err="1" smtClean="0">
                <a:latin typeface="Adobe Gothic Std B" pitchFamily="34" charset="-128"/>
                <a:ea typeface="Adobe Gothic Std B" pitchFamily="34" charset="-128"/>
              </a:rPr>
              <a:t>cetyl</a:t>
            </a:r>
            <a:r>
              <a:rPr lang="en-US" sz="2000" b="1" dirty="0">
                <a:latin typeface="Adobe Gothic Std B" pitchFamily="34" charset="-128"/>
                <a:ea typeface="Adobe Gothic Std B" pitchFamily="34" charset="-128"/>
              </a:rPr>
              <a:t> and </a:t>
            </a:r>
            <a:r>
              <a:rPr lang="en-US" sz="2000" b="1" dirty="0" err="1" smtClean="0">
                <a:latin typeface="Adobe Gothic Std B" pitchFamily="34" charset="-128"/>
                <a:ea typeface="Adobe Gothic Std B" pitchFamily="34" charset="-128"/>
              </a:rPr>
              <a:t>stearyl</a:t>
            </a:r>
            <a:r>
              <a:rPr lang="en-US" sz="2000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alcohol</a:t>
            </a:r>
            <a:r>
              <a:rPr lang="en-US" sz="2000" b="1" dirty="0">
                <a:latin typeface="Adobe Gothic Std B" pitchFamily="34" charset="-128"/>
                <a:ea typeface="Adobe Gothic Std B" pitchFamily="34" charset="-128"/>
              </a:rPr>
              <a:t> and is classified as a </a:t>
            </a: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fatty alcohol.</a:t>
            </a:r>
            <a:endParaRPr lang="en-US" sz="20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8759"/>
            <a:ext cx="8458200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Structure and uses </a:t>
            </a:r>
            <a:r>
              <a:rPr lang="en-US" sz="2000" b="1" dirty="0" smtClean="0">
                <a:solidFill>
                  <a:srgbClr val="FF0000"/>
                </a:solidFill>
              </a:rPr>
              <a:t>of </a:t>
            </a:r>
            <a:r>
              <a:rPr lang="en-US" sz="2000" b="1" dirty="0" err="1" smtClean="0">
                <a:solidFill>
                  <a:srgbClr val="FF0000"/>
                </a:solidFill>
              </a:rPr>
              <a:t>Cetostearyl</a:t>
            </a:r>
            <a:r>
              <a:rPr lang="en-US" sz="2000" b="1" dirty="0" smtClean="0">
                <a:solidFill>
                  <a:srgbClr val="FF0000"/>
                </a:solidFill>
              </a:rPr>
              <a:t> alcohol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64" y="1981200"/>
            <a:ext cx="6054436" cy="46063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It is used as </a:t>
            </a:r>
          </a:p>
          <a:p>
            <a:pPr marL="457200" indent="-457200" algn="just">
              <a:lnSpc>
                <a:spcPts val="3200"/>
              </a:lnSpc>
              <a:buFont typeface="+mj-lt"/>
              <a:buAutoNum type="arabicPeriod"/>
            </a:pP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an emulsion stabilizer</a:t>
            </a:r>
          </a:p>
          <a:p>
            <a:pPr marL="457200" indent="-457200" algn="just">
              <a:lnSpc>
                <a:spcPts val="3200"/>
              </a:lnSpc>
              <a:buFont typeface="+mj-lt"/>
              <a:buAutoNum type="arabicPeriod"/>
            </a:pP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 an </a:t>
            </a:r>
            <a:r>
              <a:rPr lang="en-US" sz="2000" b="1" dirty="0" err="1" smtClean="0">
                <a:latin typeface="Adobe Gothic Std B" pitchFamily="34" charset="-128"/>
                <a:ea typeface="Adobe Gothic Std B" pitchFamily="34" charset="-128"/>
              </a:rPr>
              <a:t>opacifying</a:t>
            </a: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  agent, </a:t>
            </a:r>
          </a:p>
          <a:p>
            <a:pPr marL="457200" indent="-457200" algn="just">
              <a:lnSpc>
                <a:spcPts val="3200"/>
              </a:lnSpc>
              <a:buFont typeface="+mj-lt"/>
              <a:buAutoNum type="arabicPeriod"/>
            </a:pP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foam boosting surfactant</a:t>
            </a:r>
          </a:p>
          <a:p>
            <a:pPr marL="457200" indent="-457200" algn="just">
              <a:lnSpc>
                <a:spcPts val="3200"/>
              </a:lnSpc>
              <a:buFont typeface="+mj-lt"/>
              <a:buAutoNum type="arabicPeriod"/>
            </a:pP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an aqueous and non-aqueous viscosity-increasing agent.</a:t>
            </a:r>
          </a:p>
          <a:p>
            <a:pPr marL="457200" indent="-457200" algn="just">
              <a:lnSpc>
                <a:spcPts val="3200"/>
              </a:lnSpc>
              <a:buFont typeface="+mj-lt"/>
              <a:buAutoNum type="arabicPeriod"/>
            </a:pP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It imparts an emollient feel to the skin and can be used in water-in-oil emulsions, oil-in-water emulsions and anhydrous formulations. </a:t>
            </a:r>
          </a:p>
          <a:p>
            <a:pPr marL="457200" indent="-457200" algn="just">
              <a:lnSpc>
                <a:spcPts val="3200"/>
              </a:lnSpc>
              <a:buFont typeface="+mj-lt"/>
              <a:buAutoNum type="arabicPeriod"/>
            </a:pPr>
            <a:r>
              <a:rPr lang="en-US" sz="2000" b="1" dirty="0" smtClean="0">
                <a:latin typeface="Adobe Gothic Std B" pitchFamily="34" charset="-128"/>
                <a:ea typeface="Adobe Gothic Std B" pitchFamily="34" charset="-128"/>
              </a:rPr>
              <a:t>It is commonly used in hair conditioners and other hair products.</a:t>
            </a:r>
            <a:endParaRPr lang="en-US" sz="20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1" y="2082923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</a:t>
            </a:r>
            <a:r>
              <a:rPr lang="en-US" b="1" baseline="-25000" dirty="0"/>
              <a:t>3</a:t>
            </a:r>
            <a:r>
              <a:rPr lang="en-US" b="1" dirty="0"/>
              <a:t>-(</a:t>
            </a:r>
            <a:r>
              <a:rPr lang="en-US" b="1" dirty="0" smtClean="0"/>
              <a:t>CH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  <a:r>
              <a:rPr lang="en-US" b="1" baseline="-25000" dirty="0" smtClean="0"/>
              <a:t>n</a:t>
            </a:r>
            <a:r>
              <a:rPr lang="en-US" b="1" dirty="0" smtClean="0"/>
              <a:t>-CH</a:t>
            </a:r>
            <a:r>
              <a:rPr lang="en-US" b="1" baseline="-25000" dirty="0" smtClean="0"/>
              <a:t>2</a:t>
            </a:r>
            <a:r>
              <a:rPr lang="en-US" b="1" dirty="0" smtClean="0"/>
              <a:t>-OH</a:t>
            </a:r>
          </a:p>
          <a:p>
            <a:endParaRPr lang="en-US" b="1" dirty="0" smtClean="0"/>
          </a:p>
          <a:p>
            <a:r>
              <a:rPr lang="en-US" b="1" dirty="0" smtClean="0"/>
              <a:t>n – Variable, 14-16</a:t>
            </a:r>
          </a:p>
          <a:p>
            <a:endParaRPr lang="en-US" b="1" dirty="0" smtClean="0"/>
          </a:p>
          <a:p>
            <a:r>
              <a:rPr lang="en-US" b="1" dirty="0" err="1" smtClean="0"/>
              <a:t>Cetostearyl</a:t>
            </a:r>
            <a:r>
              <a:rPr lang="en-US" b="1" dirty="0" smtClean="0"/>
              <a:t> alcohol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50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759"/>
            <a:ext cx="8458200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</a:rPr>
              <a:t>Structure and uses of Propylene Glycol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52" y="2133600"/>
            <a:ext cx="8829621" cy="46628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Propylene </a:t>
            </a:r>
            <a:r>
              <a:rPr lang="en-US" b="1" dirty="0"/>
              <a:t>glycol is used as a </a:t>
            </a:r>
            <a:r>
              <a:rPr lang="en-US" b="1" dirty="0" smtClean="0"/>
              <a:t>humectant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preservative in food and for tobacco </a:t>
            </a:r>
            <a:r>
              <a:rPr lang="en-US" b="1" dirty="0" smtClean="0"/>
              <a:t>products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It is also one of the major ingredients (&lt;1–92%), along with glycerol, of the e-liquid </a:t>
            </a:r>
            <a:r>
              <a:rPr lang="en-US" b="1" dirty="0" smtClean="0"/>
              <a:t>and cartridges </a:t>
            </a:r>
            <a:r>
              <a:rPr lang="en-US" b="1" dirty="0"/>
              <a:t>used in electronic cigarettes where it is aerosolized in the </a:t>
            </a:r>
            <a:r>
              <a:rPr lang="en-US" b="1" dirty="0" smtClean="0"/>
              <a:t>atomizer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Propylene glycol is also used in various edible items such as coffee-based drinks, </a:t>
            </a:r>
            <a:r>
              <a:rPr lang="en-US" b="1" dirty="0" smtClean="0"/>
              <a:t> liquid </a:t>
            </a:r>
            <a:r>
              <a:rPr lang="en-US" b="1" dirty="0"/>
              <a:t>sweeteners, ice cream, whipped dairy products and soda</a:t>
            </a:r>
            <a:r>
              <a:rPr lang="en-US" b="1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Vaporizers</a:t>
            </a:r>
            <a:r>
              <a:rPr lang="en-US" b="1" dirty="0"/>
              <a:t> used for delivery of pharmaceuticals or personal-care products often </a:t>
            </a:r>
            <a:r>
              <a:rPr lang="en-US" b="1" dirty="0" smtClean="0"/>
              <a:t>include </a:t>
            </a:r>
            <a:r>
              <a:rPr lang="en-US" b="1" dirty="0"/>
              <a:t>propylene glycol among the ingredients</a:t>
            </a:r>
            <a:r>
              <a:rPr lang="en-US" b="1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used as chemical feedstock for the production of unsaturated polyester       </a:t>
            </a:r>
            <a:r>
              <a:rPr lang="en-US" b="1" dirty="0" smtClean="0"/>
              <a:t>resins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92193"/>
              </p:ext>
            </p:extLst>
          </p:nvPr>
        </p:nvGraphicFramePr>
        <p:xfrm>
          <a:off x="6629400" y="609600"/>
          <a:ext cx="1676400" cy="204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CS ChemDraw Drawing" r:id="rId3" imgW="1212844" imgH="1477886" progId="ChemDraw.Document.6.0">
                  <p:embed/>
                </p:oleObj>
              </mc:Choice>
              <mc:Fallback>
                <p:oleObj name="CS ChemDraw Drawing" r:id="rId3" imgW="1212844" imgH="14778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9400" y="609600"/>
                        <a:ext cx="1676400" cy="204283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0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022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964" y="76200"/>
            <a:ext cx="8797636" cy="65556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b="1" dirty="0" smtClean="0"/>
              <a:t>7.  	It </a:t>
            </a:r>
            <a:r>
              <a:rPr lang="en-US" b="1" dirty="0"/>
              <a:t>reacts with propylene oxide to give oligomers and polymers that are </a:t>
            </a:r>
            <a:r>
              <a:rPr lang="en-US" b="1" dirty="0" smtClean="0"/>
              <a:t>	used to </a:t>
            </a:r>
            <a:r>
              <a:rPr lang="en-US" b="1" dirty="0"/>
              <a:t>produce polyurethanes.</a:t>
            </a:r>
          </a:p>
          <a:p>
            <a:pPr algn="just">
              <a:lnSpc>
                <a:spcPts val="2800"/>
              </a:lnSpc>
            </a:pPr>
            <a:r>
              <a:rPr lang="en-US" b="1" dirty="0" smtClean="0"/>
              <a:t>8. 	Used </a:t>
            </a:r>
            <a:r>
              <a:rPr lang="en-US" b="1" dirty="0"/>
              <a:t>as a </a:t>
            </a:r>
            <a:r>
              <a:rPr lang="en-US" b="1" dirty="0" smtClean="0"/>
              <a:t>solvent in </a:t>
            </a:r>
            <a:r>
              <a:rPr lang="en-US" b="1" dirty="0"/>
              <a:t>many pharmaceuticals, </a:t>
            </a:r>
            <a:r>
              <a:rPr lang="en-US" b="1" dirty="0" smtClean="0"/>
              <a:t>	including</a:t>
            </a:r>
            <a:r>
              <a:rPr lang="en-US" b="1" dirty="0"/>
              <a:t> oral, injectable and </a:t>
            </a:r>
            <a:r>
              <a:rPr lang="en-US" b="1" dirty="0" smtClean="0"/>
              <a:t>topical formulations</a:t>
            </a:r>
            <a:r>
              <a:rPr lang="en-US" b="1" dirty="0"/>
              <a:t>, such as </a:t>
            </a:r>
            <a:r>
              <a:rPr lang="en-US" b="1" dirty="0" smtClean="0"/>
              <a:t>	for</a:t>
            </a:r>
            <a:r>
              <a:rPr lang="en-US" b="1" dirty="0"/>
              <a:t> diazepam and </a:t>
            </a:r>
            <a:r>
              <a:rPr lang="en-US" b="1" dirty="0" err="1"/>
              <a:t>lorazepam</a:t>
            </a:r>
            <a:r>
              <a:rPr lang="en-US" b="1" dirty="0"/>
              <a:t> which are insoluble in water.</a:t>
            </a:r>
          </a:p>
          <a:p>
            <a:pPr algn="just">
              <a:lnSpc>
                <a:spcPts val="2800"/>
              </a:lnSpc>
            </a:pPr>
            <a:r>
              <a:rPr lang="en-US" b="1" dirty="0" smtClean="0"/>
              <a:t>9.  	Certain </a:t>
            </a:r>
            <a:r>
              <a:rPr lang="en-US" b="1" dirty="0"/>
              <a:t>formulations of artificial tears, such as </a:t>
            </a:r>
            <a:r>
              <a:rPr lang="en-US" b="1" dirty="0" err="1"/>
              <a:t>Systane</a:t>
            </a:r>
            <a:r>
              <a:rPr lang="en-US" b="1" dirty="0"/>
              <a:t>, use </a:t>
            </a:r>
            <a:r>
              <a:rPr lang="en-US" b="1" dirty="0" err="1"/>
              <a:t>proplyene</a:t>
            </a:r>
            <a:r>
              <a:rPr lang="en-US" b="1" dirty="0"/>
              <a:t> </a:t>
            </a:r>
            <a:r>
              <a:rPr lang="en-US" b="1" dirty="0" smtClean="0"/>
              <a:t>	glycol </a:t>
            </a:r>
            <a:r>
              <a:rPr lang="en-US" b="1" dirty="0"/>
              <a:t>as an ingredient</a:t>
            </a:r>
          </a:p>
          <a:p>
            <a:pPr algn="just">
              <a:lnSpc>
                <a:spcPts val="2800"/>
              </a:lnSpc>
            </a:pPr>
            <a:r>
              <a:rPr lang="en-US" b="1" dirty="0" smtClean="0"/>
              <a:t>10.  	 It is </a:t>
            </a:r>
            <a:r>
              <a:rPr lang="en-US" b="1" dirty="0"/>
              <a:t>able to lower the freezing point of water, and so it is used as </a:t>
            </a:r>
            <a:r>
              <a:rPr lang="en-US" b="1" dirty="0" smtClean="0"/>
              <a:t>	aircraft</a:t>
            </a:r>
            <a:r>
              <a:rPr lang="en-US" b="1" dirty="0"/>
              <a:t> 	</a:t>
            </a:r>
            <a:r>
              <a:rPr lang="en-US" b="1" dirty="0" smtClean="0"/>
              <a:t>de-icing</a:t>
            </a:r>
            <a:r>
              <a:rPr lang="en-US" b="1" dirty="0"/>
              <a:t> fluid.</a:t>
            </a:r>
          </a:p>
          <a:p>
            <a:pPr algn="just">
              <a:lnSpc>
                <a:spcPts val="2800"/>
              </a:lnSpc>
            </a:pPr>
            <a:r>
              <a:rPr lang="en-US" b="1" dirty="0" smtClean="0"/>
              <a:t>11.  	Propylene </a:t>
            </a:r>
            <a:r>
              <a:rPr lang="en-US" b="1" dirty="0"/>
              <a:t>glycol is frequently used as a substitute for ethylene glycol </a:t>
            </a:r>
            <a:r>
              <a:rPr lang="en-US" b="1" dirty="0" smtClean="0"/>
              <a:t>	in low toxicity, environmentally friendly automotive antifreeze.</a:t>
            </a:r>
          </a:p>
          <a:p>
            <a:pPr algn="just">
              <a:lnSpc>
                <a:spcPts val="2800"/>
              </a:lnSpc>
            </a:pPr>
            <a:r>
              <a:rPr lang="en-US" b="1" dirty="0" smtClean="0"/>
              <a:t>12. 	It </a:t>
            </a:r>
            <a:r>
              <a:rPr lang="en-US" b="1" dirty="0"/>
              <a:t>is also used to winterize the plumbing systems in vacant structures.</a:t>
            </a:r>
          </a:p>
          <a:p>
            <a:pPr algn="just">
              <a:lnSpc>
                <a:spcPts val="2800"/>
              </a:lnSpc>
            </a:pPr>
            <a:r>
              <a:rPr lang="en-US" b="1" dirty="0" smtClean="0"/>
              <a:t>13. 	Propylene </a:t>
            </a:r>
            <a:r>
              <a:rPr lang="en-US" b="1" dirty="0"/>
              <a:t>glycol is used in veterinary medicine as an oral treatment </a:t>
            </a:r>
            <a:r>
              <a:rPr lang="en-US" b="1" dirty="0" smtClean="0"/>
              <a:t>	for</a:t>
            </a:r>
            <a:r>
              <a:rPr lang="en-US" b="1" dirty="0"/>
              <a:t> </a:t>
            </a:r>
            <a:r>
              <a:rPr lang="en-US" b="1" dirty="0" err="1"/>
              <a:t>hyperketonaemia</a:t>
            </a:r>
            <a:r>
              <a:rPr lang="en-US" b="1" dirty="0"/>
              <a:t> in ruminants</a:t>
            </a:r>
            <a:r>
              <a:rPr lang="en-US" b="1" dirty="0" smtClean="0"/>
              <a:t>.</a:t>
            </a:r>
          </a:p>
          <a:p>
            <a:pPr algn="just">
              <a:lnSpc>
                <a:spcPts val="2800"/>
              </a:lnSpc>
            </a:pPr>
            <a:r>
              <a:rPr lang="en-US" b="1" dirty="0" smtClean="0"/>
              <a:t>14. 	Propylene </a:t>
            </a:r>
            <a:r>
              <a:rPr lang="en-US" b="1" dirty="0"/>
              <a:t>glycol is partially metabolized in the rumen </a:t>
            </a:r>
            <a:r>
              <a:rPr lang="en-US" b="1" dirty="0" smtClean="0"/>
              <a:t>	to</a:t>
            </a:r>
            <a:r>
              <a:rPr lang="en-US" b="1" dirty="0"/>
              <a:t> propionate which </a:t>
            </a:r>
            <a:r>
              <a:rPr lang="en-US" b="1" dirty="0" smtClean="0"/>
              <a:t>	can </a:t>
            </a:r>
            <a:r>
              <a:rPr lang="en-US" b="1" dirty="0"/>
              <a:t>be used as an energy source. The </a:t>
            </a:r>
            <a:r>
              <a:rPr lang="en-US" b="1" dirty="0" smtClean="0"/>
              <a:t>	remainder </a:t>
            </a:r>
            <a:r>
              <a:rPr lang="en-US" b="1" dirty="0"/>
              <a:t>is absorbed into the </a:t>
            </a:r>
            <a:r>
              <a:rPr lang="en-US" b="1" dirty="0" smtClean="0"/>
              <a:t>	bloodstream </a:t>
            </a:r>
            <a:r>
              <a:rPr lang="en-US" b="1" dirty="0"/>
              <a:t>and used by the liver </a:t>
            </a:r>
            <a:r>
              <a:rPr lang="en-US" b="1" dirty="0" smtClean="0"/>
              <a:t>	for</a:t>
            </a:r>
            <a:r>
              <a:rPr lang="en-US" b="1" dirty="0"/>
              <a:t> gluconeogenesis.</a:t>
            </a:r>
          </a:p>
        </p:txBody>
      </p:sp>
    </p:spTree>
    <p:extLst>
      <p:ext uri="{BB962C8B-B14F-4D97-AF65-F5344CB8AC3E}">
        <p14:creationId xmlns:p14="http://schemas.microsoft.com/office/powerpoint/2010/main" val="25869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094693"/>
            <a:ext cx="89154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iv) </a:t>
            </a:r>
            <a:r>
              <a:rPr lang="en-US" sz="2400" b="1" dirty="0" smtClean="0"/>
              <a:t>Polyhydric alcohol</a:t>
            </a:r>
          </a:p>
          <a:p>
            <a:r>
              <a:rPr lang="en-US" b="1" dirty="0" err="1" smtClean="0"/>
              <a:t>eg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arenR" startAt="2"/>
            </a:pPr>
            <a:r>
              <a:rPr lang="en-US" sz="2400" b="1" dirty="0" smtClean="0"/>
              <a:t>Aromatic Alcohol</a:t>
            </a:r>
          </a:p>
          <a:p>
            <a:r>
              <a:rPr lang="en-US" sz="2400" b="1" dirty="0" smtClean="0"/>
              <a:t>-OH group is linked to side chain of an aromatic hydrocarbons.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93397"/>
              </p:ext>
            </p:extLst>
          </p:nvPr>
        </p:nvGraphicFramePr>
        <p:xfrm>
          <a:off x="3886200" y="1122401"/>
          <a:ext cx="1219200" cy="17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" name="CS ChemDraw Drawing" r:id="rId3" imgW="875958" imgH="1224959" progId="ChemDraw.Document.6.0">
                  <p:embed/>
                </p:oleObj>
              </mc:Choice>
              <mc:Fallback>
                <p:oleObj name="CS ChemDraw Drawing" r:id="rId3" imgW="875958" imgH="12249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1122401"/>
                        <a:ext cx="1219200" cy="170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3239"/>
              </p:ext>
            </p:extLst>
          </p:nvPr>
        </p:nvGraphicFramePr>
        <p:xfrm>
          <a:off x="1371600" y="4038600"/>
          <a:ext cx="5535613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" name="CS ChemDraw Drawing" r:id="rId5" imgW="5536217" imgH="1968626" progId="ChemDraw.Document.6.0">
                  <p:embed/>
                </p:oleObj>
              </mc:Choice>
              <mc:Fallback>
                <p:oleObj name="CS ChemDraw Drawing" r:id="rId5" imgW="5536217" imgH="19686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4038600"/>
                        <a:ext cx="5535613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9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759"/>
            <a:ext cx="8458200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</a:rPr>
              <a:t>Structure and uses of </a:t>
            </a:r>
            <a:r>
              <a:rPr lang="en-US" sz="2000" b="1" dirty="0" err="1" smtClean="0">
                <a:solidFill>
                  <a:srgbClr val="FF0000"/>
                </a:solidFill>
              </a:rPr>
              <a:t>Chlorobutanol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667000"/>
            <a:ext cx="8839200" cy="3785652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200"/>
              </a:lnSpc>
              <a:buFont typeface="+mj-lt"/>
              <a:buAutoNum type="arabicPeriod"/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It is used as a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 preservative, sedative, hypnotic and weak local 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anesthetic.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 </a:t>
            </a:r>
            <a:endParaRPr lang="en-US" sz="24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457200" indent="-457200" algn="just">
              <a:lnSpc>
                <a:spcPts val="3200"/>
              </a:lnSpc>
              <a:buFont typeface="+mj-lt"/>
              <a:buAutoNum type="arabicPeriod"/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similar 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in nature to chloral hydrate. It has antibacterial and antifungal properties. </a:t>
            </a:r>
            <a:endParaRPr lang="en-US" sz="24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457200" indent="-457200" algn="just">
              <a:lnSpc>
                <a:spcPts val="3200"/>
              </a:lnSpc>
              <a:buFont typeface="+mj-lt"/>
              <a:buAutoNum type="arabicPeriod"/>
            </a:pPr>
            <a:r>
              <a:rPr lang="en-US" sz="2400" dirty="0" err="1" smtClean="0">
                <a:latin typeface="Adobe Gothic Std B" pitchFamily="34" charset="-128"/>
                <a:ea typeface="Adobe Gothic Std B" pitchFamily="34" charset="-128"/>
              </a:rPr>
              <a:t>Chlorobutanol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is typically used at a concentration of 0.5% where it lends long term stability to multi-ingredient formulations. </a:t>
            </a:r>
            <a:endParaRPr lang="en-US" sz="24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457200" indent="-457200" algn="just">
              <a:lnSpc>
                <a:spcPts val="3200"/>
              </a:lnSpc>
              <a:buFont typeface="+mj-lt"/>
              <a:buAutoNum type="arabicPeriod"/>
            </a:pP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However</a:t>
            </a:r>
            <a:r>
              <a:rPr lang="en-US" sz="2400" dirty="0">
                <a:latin typeface="Adobe Gothic Std B" pitchFamily="34" charset="-128"/>
                <a:ea typeface="Adobe Gothic Std B" pitchFamily="34" charset="-128"/>
              </a:rPr>
              <a:t>, it retains antimicrobial activity at 0.05% in </a:t>
            </a:r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water in injection, eye drop ointment and cosmetics.</a:t>
            </a:r>
            <a:endParaRPr lang="en-US" sz="2400" dirty="0"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046646"/>
              </p:ext>
            </p:extLst>
          </p:nvPr>
        </p:nvGraphicFramePr>
        <p:xfrm>
          <a:off x="5400773" y="609600"/>
          <a:ext cx="351462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CS ChemDraw Drawing" r:id="rId3" imgW="2614917" imgH="1360735" progId="ChemDraw.Document.6.0">
                  <p:embed/>
                </p:oleObj>
              </mc:Choice>
              <mc:Fallback>
                <p:oleObj name="CS ChemDraw Drawing" r:id="rId3" imgW="2614917" imgH="13607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0773" y="609600"/>
                        <a:ext cx="3514627" cy="1828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38199"/>
            <a:ext cx="520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dobe Gothic Std B" pitchFamily="34" charset="-128"/>
                <a:ea typeface="Adobe Gothic Std B" pitchFamily="34" charset="-128"/>
              </a:rPr>
              <a:t>Chlorobutanol</a:t>
            </a:r>
            <a:r>
              <a:rPr lang="en-US" dirty="0">
                <a:latin typeface="Adobe Gothic Std B" pitchFamily="34" charset="-128"/>
                <a:ea typeface="Adobe Gothic Std B" pitchFamily="34" charset="-128"/>
              </a:rPr>
              <a:t> (trichloro-2-methyl-2-propanol) </a:t>
            </a:r>
          </a:p>
        </p:txBody>
      </p:sp>
    </p:spTree>
    <p:extLst>
      <p:ext uri="{BB962C8B-B14F-4D97-AF65-F5344CB8AC3E}">
        <p14:creationId xmlns:p14="http://schemas.microsoft.com/office/powerpoint/2010/main" val="24321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Nomenclature of Alcohol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983358"/>
              </p:ext>
            </p:extLst>
          </p:nvPr>
        </p:nvGraphicFramePr>
        <p:xfrm>
          <a:off x="76200" y="838198"/>
          <a:ext cx="8991599" cy="5873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1981200"/>
                <a:gridCol w="2590799"/>
              </a:tblGrid>
              <a:tr h="431900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Carbinol</a:t>
                      </a:r>
                      <a:r>
                        <a:rPr lang="en-US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IUPAC Name</a:t>
                      </a:r>
                      <a:endParaRPr lang="en-US" dirty="0"/>
                    </a:p>
                  </a:txBody>
                  <a:tcPr/>
                </a:tc>
              </a:tr>
              <a:tr h="431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R-OH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Alkyl alcohol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Carbinol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Alkanol</a:t>
                      </a:r>
                      <a:endParaRPr lang="en-US" sz="2000" dirty="0"/>
                    </a:p>
                  </a:txBody>
                  <a:tcPr/>
                </a:tc>
              </a:tr>
              <a:tr h="4319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-OH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Methyl alcohol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Carbinol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Methanol</a:t>
                      </a:r>
                      <a:endParaRPr lang="en-US" sz="2000" dirty="0"/>
                    </a:p>
                  </a:txBody>
                  <a:tcPr/>
                </a:tc>
              </a:tr>
              <a:tr h="431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-CH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-CH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-OH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</a:t>
                      </a:r>
                      <a:r>
                        <a:rPr lang="en-US" sz="2000" dirty="0" smtClean="0"/>
                        <a:t>-Propyl alcohol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Ethyl </a:t>
                      </a:r>
                      <a:r>
                        <a:rPr lang="en-US" sz="2000" dirty="0" err="1" smtClean="0"/>
                        <a:t>carbinol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1-Propanol</a:t>
                      </a:r>
                      <a:endParaRPr lang="en-US" sz="2000" dirty="0"/>
                    </a:p>
                  </a:txBody>
                  <a:tcPr/>
                </a:tc>
              </a:tr>
              <a:tr h="1064959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Isopropyl alcohol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Dimethyl </a:t>
                      </a:r>
                      <a:r>
                        <a:rPr lang="en-US" sz="2000" dirty="0" err="1" smtClean="0"/>
                        <a:t>carbinol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2-Propanol</a:t>
                      </a:r>
                      <a:endParaRPr lang="en-US" sz="2000" dirty="0"/>
                    </a:p>
                  </a:txBody>
                  <a:tcPr/>
                </a:tc>
              </a:tr>
              <a:tr h="1064959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Isobutyl alcohol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Isopropyl </a:t>
                      </a:r>
                      <a:r>
                        <a:rPr lang="en-US" sz="2000" dirty="0" err="1" smtClean="0"/>
                        <a:t>carbinol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2-Methyl-1-Propanol</a:t>
                      </a:r>
                      <a:endParaRPr lang="en-US" sz="2000" dirty="0"/>
                    </a:p>
                  </a:txBody>
                  <a:tcPr/>
                </a:tc>
              </a:tr>
              <a:tr h="1064959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sec</a:t>
                      </a:r>
                      <a:r>
                        <a:rPr lang="en-US" sz="2000" dirty="0" smtClean="0"/>
                        <a:t>-butyl</a:t>
                      </a:r>
                      <a:r>
                        <a:rPr lang="en-US" sz="2000" baseline="0" dirty="0" smtClean="0"/>
                        <a:t> alcohol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Ethyl methyl </a:t>
                      </a:r>
                      <a:r>
                        <a:rPr lang="en-US" sz="2000" dirty="0" err="1" smtClean="0"/>
                        <a:t>carbinol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2-Butanol</a:t>
                      </a:r>
                      <a:endParaRPr lang="en-US" sz="2000" dirty="0"/>
                    </a:p>
                  </a:txBody>
                  <a:tcPr/>
                </a:tc>
              </a:tr>
              <a:tr h="951428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/>
                        <a:t>tert</a:t>
                      </a:r>
                      <a:r>
                        <a:rPr lang="en-US" sz="2000" i="1" dirty="0" smtClean="0"/>
                        <a:t>- </a:t>
                      </a:r>
                      <a:r>
                        <a:rPr lang="en-US" sz="2000" i="0" dirty="0" smtClean="0"/>
                        <a:t>Butyl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2000" i="0" dirty="0" smtClean="0"/>
                        <a:t>alcohol</a:t>
                      </a:r>
                      <a:endParaRPr lang="en-US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Trimethyl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carbinol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2-Methyl-propan-2-ol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639355"/>
              </p:ext>
            </p:extLst>
          </p:nvPr>
        </p:nvGraphicFramePr>
        <p:xfrm>
          <a:off x="533400" y="2819400"/>
          <a:ext cx="128319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9" name="CS ChemDraw Drawing" r:id="rId3" imgW="865160" imgH="564971" progId="ChemDraw.Document.6.0">
                  <p:embed/>
                </p:oleObj>
              </mc:Choice>
              <mc:Fallback>
                <p:oleObj name="CS ChemDraw Drawing" r:id="rId3" imgW="865160" imgH="5649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819400"/>
                        <a:ext cx="128319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12518"/>
              </p:ext>
            </p:extLst>
          </p:nvPr>
        </p:nvGraphicFramePr>
        <p:xfrm>
          <a:off x="457200" y="3810000"/>
          <a:ext cx="180842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0" name="CS ChemDraw Drawing" r:id="rId5" imgW="1127543" imgH="569560" progId="ChemDraw.Document.6.0">
                  <p:embed/>
                </p:oleObj>
              </mc:Choice>
              <mc:Fallback>
                <p:oleObj name="CS ChemDraw Drawing" r:id="rId5" imgW="1127543" imgH="569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810000"/>
                        <a:ext cx="1808421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54194"/>
              </p:ext>
            </p:extLst>
          </p:nvPr>
        </p:nvGraphicFramePr>
        <p:xfrm>
          <a:off x="457200" y="5791200"/>
          <a:ext cx="143088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1" name="CS ChemDraw Drawing" r:id="rId7" imgW="968818" imgH="638123" progId="ChemDraw.Document.6.0">
                  <p:embed/>
                </p:oleObj>
              </mc:Choice>
              <mc:Fallback>
                <p:oleObj name="CS ChemDraw Drawing" r:id="rId7" imgW="968818" imgH="638123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1200"/>
                        <a:ext cx="143088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803895"/>
              </p:ext>
            </p:extLst>
          </p:nvPr>
        </p:nvGraphicFramePr>
        <p:xfrm>
          <a:off x="533400" y="4876800"/>
          <a:ext cx="170985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2" name="CS ChemDraw Drawing" r:id="rId9" imgW="1460920" imgH="650270" progId="ChemDraw.Document.6.0">
                  <p:embed/>
                </p:oleObj>
              </mc:Choice>
              <mc:Fallback>
                <p:oleObj name="CS ChemDraw Drawing" r:id="rId9" imgW="1460920" imgH="650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" y="4876800"/>
                        <a:ext cx="170985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3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General methods of Preparation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</a:rPr>
              <a:t>Oxymercuration</a:t>
            </a:r>
            <a:r>
              <a:rPr lang="en-US" sz="2400" b="1" dirty="0" smtClean="0">
                <a:solidFill>
                  <a:srgbClr val="FF0000"/>
                </a:solidFill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</a:rPr>
              <a:t>demercuration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Markownokoff’s</a:t>
            </a:r>
            <a:r>
              <a:rPr lang="en-US" sz="2400" b="1" dirty="0" smtClean="0">
                <a:solidFill>
                  <a:srgbClr val="FF0000"/>
                </a:solidFill>
              </a:rPr>
              <a:t> products)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2. Hydroboration – oxidation (</a:t>
            </a:r>
            <a:r>
              <a:rPr lang="en-US" sz="2400" b="1" dirty="0" err="1" smtClean="0">
                <a:solidFill>
                  <a:srgbClr val="FF0000"/>
                </a:solidFill>
              </a:rPr>
              <a:t>Antimarkownokoff’s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products)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3. Grignard synthesis (Reaction of </a:t>
            </a:r>
            <a:r>
              <a:rPr lang="en-US" sz="2400" b="1" dirty="0" err="1" smtClean="0">
                <a:solidFill>
                  <a:srgbClr val="FF0000"/>
                </a:solidFill>
              </a:rPr>
              <a:t>RMgX</a:t>
            </a:r>
            <a:r>
              <a:rPr lang="en-US" sz="2400" b="1" dirty="0" smtClean="0">
                <a:solidFill>
                  <a:srgbClr val="FF0000"/>
                </a:solidFill>
              </a:rPr>
              <a:t> with Carbonyl comp &amp;  			    Epoxides)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4. Hydrolysis of alkyl halide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5. </a:t>
            </a:r>
            <a:r>
              <a:rPr lang="en-US" sz="2400" b="1" dirty="0" err="1" smtClean="0">
                <a:solidFill>
                  <a:srgbClr val="FF0000"/>
                </a:solidFill>
              </a:rPr>
              <a:t>Aldol</a:t>
            </a:r>
            <a:r>
              <a:rPr lang="en-US" sz="2400" b="1" dirty="0" smtClean="0">
                <a:solidFill>
                  <a:srgbClr val="FF0000"/>
                </a:solidFill>
              </a:rPr>
              <a:t> condensation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6. Reduction of carbonyl compounds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7. Reduction of acids and ester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8. Hydroxylation of alkene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9. Hydration of alkene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10. Hydrolysis of alkene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228600"/>
            <a:ext cx="8915400" cy="6629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Grignard Synthesis of alcohols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70932"/>
                </a:solidFill>
              </a:rPr>
              <a:t>Formaldehyde – primary alcohol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70932"/>
                </a:solidFill>
              </a:rPr>
              <a:t>Acetaldehyde – Secondary alcohol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70932"/>
                </a:solidFill>
              </a:rPr>
              <a:t>Acetone – Tertiary alcohol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70932"/>
                </a:solidFill>
              </a:rPr>
              <a:t>Epoxide – Primary alcohol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General Reaction: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Reaction with Formaldehyde: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77368"/>
              </p:ext>
            </p:extLst>
          </p:nvPr>
        </p:nvGraphicFramePr>
        <p:xfrm>
          <a:off x="304800" y="5298667"/>
          <a:ext cx="8239840" cy="148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CS ChemDraw Drawing" r:id="rId3" imgW="6729626" imgH="1211192" progId="ChemDraw.Document.6.0">
                  <p:embed/>
                </p:oleObj>
              </mc:Choice>
              <mc:Fallback>
                <p:oleObj name="CS ChemDraw Drawing" r:id="rId3" imgW="6729626" imgH="12111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5298667"/>
                        <a:ext cx="8239840" cy="1483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98123"/>
              </p:ext>
            </p:extLst>
          </p:nvPr>
        </p:nvGraphicFramePr>
        <p:xfrm>
          <a:off x="304800" y="3482975"/>
          <a:ext cx="83058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" name="CS ChemDraw Drawing" r:id="rId5" imgW="6555784" imgH="1317816" progId="ChemDraw.Document.6.0">
                  <p:embed/>
                </p:oleObj>
              </mc:Choice>
              <mc:Fallback>
                <p:oleObj name="CS ChemDraw Drawing" r:id="rId5" imgW="6555784" imgH="13178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482975"/>
                        <a:ext cx="8305800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25791"/>
              </p:ext>
            </p:extLst>
          </p:nvPr>
        </p:nvGraphicFramePr>
        <p:xfrm>
          <a:off x="228600" y="614065"/>
          <a:ext cx="8703078" cy="1458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" name="CS ChemDraw Drawing" r:id="rId3" imgW="6644325" imgH="1153426" progId="ChemDraw.Document.6.0">
                  <p:embed/>
                </p:oleObj>
              </mc:Choice>
              <mc:Fallback>
                <p:oleObj name="CS ChemDraw Drawing" r:id="rId3" imgW="6644325" imgH="11534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614065"/>
                        <a:ext cx="8703078" cy="1458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52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Reaction with Acetaldehyde</a:t>
            </a:r>
            <a:endParaRPr lang="en-US" sz="2400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Reaction with </a:t>
            </a:r>
            <a:r>
              <a:rPr lang="en-US" sz="240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Acetone</a:t>
            </a:r>
          </a:p>
          <a:p>
            <a:endParaRPr lang="en-US" sz="2400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en-US" sz="2400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436692"/>
              </p:ext>
            </p:extLst>
          </p:nvPr>
        </p:nvGraphicFramePr>
        <p:xfrm>
          <a:off x="228600" y="2668910"/>
          <a:ext cx="8763000" cy="167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" name="CS ChemDraw Drawing" r:id="rId5" imgW="6834903" imgH="1329963" progId="ChemDraw.Document.6.0">
                  <p:embed/>
                </p:oleObj>
              </mc:Choice>
              <mc:Fallback>
                <p:oleObj name="CS ChemDraw Drawing" r:id="rId5" imgW="6834903" imgH="13299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668910"/>
                        <a:ext cx="8763000" cy="1674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2027" y="4343400"/>
            <a:ext cx="3350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Reaction with </a:t>
            </a:r>
            <a:r>
              <a:rPr lang="en-US" sz="240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Epoxide</a:t>
            </a:r>
          </a:p>
          <a:p>
            <a:endParaRPr lang="en-US" sz="2400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521927"/>
              </p:ext>
            </p:extLst>
          </p:nvPr>
        </p:nvGraphicFramePr>
        <p:xfrm>
          <a:off x="619125" y="4808538"/>
          <a:ext cx="806767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8" name="CS ChemDraw Drawing" r:id="rId7" imgW="6398948" imgH="1572633" progId="ChemDraw.Document.6.0">
                  <p:embed/>
                </p:oleObj>
              </mc:Choice>
              <mc:Fallback>
                <p:oleObj name="CS ChemDraw Drawing" r:id="rId7" imgW="6398948" imgH="15726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125" y="4808538"/>
                        <a:ext cx="8067675" cy="188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1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1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Hydrolysis of Alkyl halide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61986"/>
              </p:ext>
            </p:extLst>
          </p:nvPr>
        </p:nvGraphicFramePr>
        <p:xfrm>
          <a:off x="1447800" y="2667000"/>
          <a:ext cx="6248400" cy="115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8" name="CS ChemDraw Drawing" r:id="rId3" imgW="4646222" imgH="892670" progId="ChemDraw.Document.6.0">
                  <p:embed/>
                </p:oleObj>
              </mc:Choice>
              <mc:Fallback>
                <p:oleObj name="CS ChemDraw Drawing" r:id="rId3" imgW="4646222" imgH="8926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667000"/>
                        <a:ext cx="6248400" cy="1157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825655"/>
              </p:ext>
            </p:extLst>
          </p:nvPr>
        </p:nvGraphicFramePr>
        <p:xfrm>
          <a:off x="1328460" y="3886200"/>
          <a:ext cx="613241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" name="CS ChemDraw Drawing" r:id="rId5" imgW="4990667" imgH="930731" progId="ChemDraw.Document.6.0">
                  <p:embed/>
                </p:oleObj>
              </mc:Choice>
              <mc:Fallback>
                <p:oleObj name="CS ChemDraw Drawing" r:id="rId5" imgW="4990667" imgH="9307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8460" y="3886200"/>
                        <a:ext cx="613241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57091"/>
              </p:ext>
            </p:extLst>
          </p:nvPr>
        </p:nvGraphicFramePr>
        <p:xfrm>
          <a:off x="1447800" y="5181600"/>
          <a:ext cx="5943600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" name="CS ChemDraw Drawing" r:id="rId7" imgW="5636905" imgH="1374232" progId="ChemDraw.Document.6.0">
                  <p:embed/>
                </p:oleObj>
              </mc:Choice>
              <mc:Fallback>
                <p:oleObj name="CS ChemDraw Drawing" r:id="rId7" imgW="5636905" imgH="13742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5181600"/>
                        <a:ext cx="5943600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255" y="625986"/>
            <a:ext cx="89015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Hydrolysis of alkyl halide is an example of </a:t>
            </a:r>
            <a:r>
              <a:rPr lang="en-US" sz="2100" dirty="0" err="1" smtClean="0"/>
              <a:t>Nucleophilic</a:t>
            </a:r>
            <a:r>
              <a:rPr lang="en-US" sz="2100" dirty="0" smtClean="0"/>
              <a:t> Substitution reaction.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err="1" smtClean="0"/>
              <a:t>Unimolecular</a:t>
            </a:r>
            <a:r>
              <a:rPr lang="en-US" sz="2100" dirty="0" smtClean="0"/>
              <a:t> </a:t>
            </a:r>
            <a:r>
              <a:rPr lang="en-US" sz="2100" dirty="0" err="1" smtClean="0"/>
              <a:t>Nucleophilic</a:t>
            </a:r>
            <a:r>
              <a:rPr lang="en-US" sz="2100" dirty="0" smtClean="0"/>
              <a:t> substitution reaction S</a:t>
            </a:r>
            <a:r>
              <a:rPr lang="en-US" sz="2100" baseline="-25000" dirty="0" smtClean="0"/>
              <a:t>N</a:t>
            </a:r>
            <a:r>
              <a:rPr lang="en-US" sz="2100" baseline="30000" dirty="0" smtClean="0"/>
              <a:t>1</a:t>
            </a:r>
            <a:r>
              <a:rPr lang="en-US" sz="2100" dirty="0" smtClean="0"/>
              <a:t>eg: primary alkyl halides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Bimolecular </a:t>
            </a:r>
            <a:r>
              <a:rPr lang="en-US" sz="2100" dirty="0" err="1" smtClean="0"/>
              <a:t>Nucleophilic</a:t>
            </a:r>
            <a:r>
              <a:rPr lang="en-US" sz="2100" dirty="0" smtClean="0"/>
              <a:t> substitution reaction S</a:t>
            </a:r>
            <a:r>
              <a:rPr lang="en-US" sz="2100" baseline="-25000" dirty="0" smtClean="0"/>
              <a:t>N</a:t>
            </a:r>
            <a:r>
              <a:rPr lang="en-US" sz="2100" baseline="30000" dirty="0" smtClean="0"/>
              <a:t>2 </a:t>
            </a:r>
            <a:r>
              <a:rPr lang="en-US" sz="2100" dirty="0" err="1" smtClean="0"/>
              <a:t>eg</a:t>
            </a:r>
            <a:r>
              <a:rPr lang="en-US" sz="2100" dirty="0" smtClean="0"/>
              <a:t>: </a:t>
            </a:r>
            <a:r>
              <a:rPr lang="en-US" sz="2100" dirty="0" err="1" smtClean="0"/>
              <a:t>tert</a:t>
            </a:r>
            <a:r>
              <a:rPr lang="en-US" sz="2100" dirty="0" smtClean="0"/>
              <a:t>: alkyl halides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While secondary alkyl halide can undergoes </a:t>
            </a:r>
            <a:r>
              <a:rPr lang="en-US" sz="2100" dirty="0"/>
              <a:t>either </a:t>
            </a:r>
            <a:r>
              <a:rPr lang="en-US" sz="2100" dirty="0" smtClean="0"/>
              <a:t>S</a:t>
            </a:r>
            <a:r>
              <a:rPr lang="en-US" sz="2100" baseline="-25000" dirty="0" smtClean="0"/>
              <a:t>N</a:t>
            </a:r>
            <a:r>
              <a:rPr lang="en-US" sz="2100" baseline="30000" dirty="0" smtClean="0"/>
              <a:t>1</a:t>
            </a:r>
            <a:r>
              <a:rPr lang="en-US" sz="2100" dirty="0" smtClean="0"/>
              <a:t> or S</a:t>
            </a:r>
            <a:r>
              <a:rPr lang="en-US" sz="2100" baseline="-25000" dirty="0" smtClean="0"/>
              <a:t>N</a:t>
            </a:r>
            <a:r>
              <a:rPr lang="en-US" sz="2100" baseline="30000" dirty="0" smtClean="0"/>
              <a:t>2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010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86380"/>
            <a:ext cx="875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Reduction of Carbonyl Compounds to alcohol</a:t>
            </a:r>
            <a:endParaRPr lang="en-US" sz="28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524139"/>
              </p:ext>
            </p:extLst>
          </p:nvPr>
        </p:nvGraphicFramePr>
        <p:xfrm>
          <a:off x="3276600" y="609600"/>
          <a:ext cx="578938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8" name="CS ChemDraw Drawing" r:id="rId3" imgW="4614099" imgH="1268958" progId="ChemDraw.Document.6.0">
                  <p:embed/>
                </p:oleObj>
              </mc:Choice>
              <mc:Fallback>
                <p:oleObj name="CS ChemDraw Drawing" r:id="rId3" imgW="4614099" imgH="12689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609600"/>
                        <a:ext cx="5789386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23979"/>
              </p:ext>
            </p:extLst>
          </p:nvPr>
        </p:nvGraphicFramePr>
        <p:xfrm>
          <a:off x="3587383" y="2235200"/>
          <a:ext cx="548041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9" name="CS ChemDraw Drawing" r:id="rId5" imgW="4614099" imgH="1194456" progId="ChemDraw.Document.6.0">
                  <p:embed/>
                </p:oleObj>
              </mc:Choice>
              <mc:Fallback>
                <p:oleObj name="CS ChemDraw Drawing" r:id="rId5" imgW="4614099" imgH="11944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7383" y="2235200"/>
                        <a:ext cx="5480417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95770"/>
              </p:ext>
            </p:extLst>
          </p:nvPr>
        </p:nvGraphicFramePr>
        <p:xfrm>
          <a:off x="3761728" y="3657600"/>
          <a:ext cx="530607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0" name="CS ChemDraw Drawing" r:id="rId7" imgW="4624897" imgH="1196076" progId="ChemDraw.Document.6.0">
                  <p:embed/>
                </p:oleObj>
              </mc:Choice>
              <mc:Fallback>
                <p:oleObj name="CS ChemDraw Drawing" r:id="rId7" imgW="4624897" imgH="11960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1728" y="3657600"/>
                        <a:ext cx="530607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035426"/>
              </p:ext>
            </p:extLst>
          </p:nvPr>
        </p:nvGraphicFramePr>
        <p:xfrm>
          <a:off x="3581400" y="5257800"/>
          <a:ext cx="5497331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1" name="CS ChemDraw Drawing" r:id="rId9" imgW="4791181" imgH="1196076" progId="ChemDraw.Document.6.0">
                  <p:embed/>
                </p:oleObj>
              </mc:Choice>
              <mc:Fallback>
                <p:oleObj name="CS ChemDraw Drawing" r:id="rId9" imgW="4791181" imgH="11960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1400" y="5257800"/>
                        <a:ext cx="5497331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126" y="743634"/>
            <a:ext cx="372687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Aldehyde – 1</a:t>
            </a:r>
            <a:r>
              <a:rPr lang="en-US" sz="2200" baseline="30000" dirty="0" smtClean="0"/>
              <a:t>0</a:t>
            </a:r>
            <a:r>
              <a:rPr lang="en-US" sz="2200" dirty="0" smtClean="0"/>
              <a:t> alcohol</a:t>
            </a:r>
          </a:p>
          <a:p>
            <a:r>
              <a:rPr lang="en-US" sz="2200" dirty="0" smtClean="0"/>
              <a:t>Ketone  - 2</a:t>
            </a:r>
            <a:r>
              <a:rPr lang="en-US" sz="2200" baseline="30000" dirty="0" smtClean="0"/>
              <a:t>0  </a:t>
            </a:r>
            <a:r>
              <a:rPr lang="en-US" sz="2200" dirty="0" smtClean="0"/>
              <a:t>Alcohol</a:t>
            </a:r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Reagents: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Catalytic hydrogenation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Chemical reducing agents like lithium </a:t>
            </a:r>
            <a:r>
              <a:rPr lang="en-US" sz="2200" dirty="0" err="1" smtClean="0"/>
              <a:t>aluminium</a:t>
            </a:r>
            <a:r>
              <a:rPr lang="en-US" sz="2200" dirty="0" smtClean="0"/>
              <a:t> hydride</a:t>
            </a:r>
          </a:p>
          <a:p>
            <a:pPr marL="457200" indent="-457200">
              <a:buAutoNum type="arabicPeriod"/>
            </a:pPr>
            <a:endParaRPr lang="en-US" sz="2200" dirty="0"/>
          </a:p>
          <a:p>
            <a:r>
              <a:rPr lang="en-US" sz="2200" dirty="0" smtClean="0">
                <a:solidFill>
                  <a:srgbClr val="FF0000"/>
                </a:solidFill>
              </a:rPr>
              <a:t>Exercise: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2-Butenal</a:t>
            </a:r>
          </a:p>
          <a:p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1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2-butanone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/>
              <a:t>Propanadehyde</a:t>
            </a: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/>
              <a:t>Acetophenone</a:t>
            </a: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174386"/>
              </p:ext>
            </p:extLst>
          </p:nvPr>
        </p:nvGraphicFramePr>
        <p:xfrm>
          <a:off x="609600" y="6049753"/>
          <a:ext cx="1565563" cy="71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" name="CS ChemDraw Drawing" r:id="rId11" imgW="1279790" imgH="580357" progId="ChemDraw.Document.6.0">
                  <p:embed/>
                </p:oleObj>
              </mc:Choice>
              <mc:Fallback>
                <p:oleObj name="CS ChemDraw Drawing" r:id="rId11" imgW="1279790" imgH="5803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" y="6049753"/>
                        <a:ext cx="1565563" cy="71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406960"/>
              </p:ext>
            </p:extLst>
          </p:nvPr>
        </p:nvGraphicFramePr>
        <p:xfrm>
          <a:off x="228601" y="4495800"/>
          <a:ext cx="2603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" name="CS ChemDraw Drawing" r:id="rId13" imgW="1634762" imgH="257247" progId="ChemDraw.Document.6.0">
                  <p:embed/>
                </p:oleObj>
              </mc:Choice>
              <mc:Fallback>
                <p:oleObj name="CS ChemDraw Drawing" r:id="rId13" imgW="1634762" imgH="257247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4495800"/>
                        <a:ext cx="26035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5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2329</TotalTime>
  <Words>1249</Words>
  <Application>Microsoft Office PowerPoint</Application>
  <PresentationFormat>On-screen Show (4:3)</PresentationFormat>
  <Paragraphs>269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Trek</vt:lpstr>
      <vt:lpstr>CS ChemDraw Drawing</vt:lpstr>
      <vt:lpstr>ALCOHOLS</vt:lpstr>
      <vt:lpstr>Classification of alcohol </vt:lpstr>
      <vt:lpstr>PowerPoint Presentation</vt:lpstr>
      <vt:lpstr>Nomenclature of Alcohol</vt:lpstr>
      <vt:lpstr>General methods of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</dc:creator>
  <cp:lastModifiedBy>HM</cp:lastModifiedBy>
  <cp:revision>146</cp:revision>
  <dcterms:created xsi:type="dcterms:W3CDTF">2018-03-12T21:42:19Z</dcterms:created>
  <dcterms:modified xsi:type="dcterms:W3CDTF">2018-03-24T01:25:22Z</dcterms:modified>
</cp:coreProperties>
</file>