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53564" y="247599"/>
            <a:ext cx="543687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993647" y="457200"/>
            <a:ext cx="3485515" cy="5867400"/>
          </a:xfrm>
          <a:custGeom>
            <a:avLst/>
            <a:gdLst/>
            <a:ahLst/>
            <a:cxnLst/>
            <a:rect l="l" t="t" r="r" b="b"/>
            <a:pathLst>
              <a:path w="3485515" h="5867400">
                <a:moveTo>
                  <a:pt x="3136900" y="0"/>
                </a:moveTo>
                <a:lnTo>
                  <a:pt x="348488" y="0"/>
                </a:lnTo>
                <a:lnTo>
                  <a:pt x="301204" y="3182"/>
                </a:lnTo>
                <a:lnTo>
                  <a:pt x="255853" y="12452"/>
                </a:lnTo>
                <a:lnTo>
                  <a:pt x="212849" y="27394"/>
                </a:lnTo>
                <a:lnTo>
                  <a:pt x="172608" y="47592"/>
                </a:lnTo>
                <a:lnTo>
                  <a:pt x="135546" y="72629"/>
                </a:lnTo>
                <a:lnTo>
                  <a:pt x="102077" y="102092"/>
                </a:lnTo>
                <a:lnTo>
                  <a:pt x="72618" y="135562"/>
                </a:lnTo>
                <a:lnTo>
                  <a:pt x="47583" y="172625"/>
                </a:lnTo>
                <a:lnTo>
                  <a:pt x="27388" y="212865"/>
                </a:lnTo>
                <a:lnTo>
                  <a:pt x="12449" y="255866"/>
                </a:lnTo>
                <a:lnTo>
                  <a:pt x="3181" y="301212"/>
                </a:lnTo>
                <a:lnTo>
                  <a:pt x="0" y="348488"/>
                </a:lnTo>
                <a:lnTo>
                  <a:pt x="0" y="5518861"/>
                </a:lnTo>
                <a:lnTo>
                  <a:pt x="3181" y="5566156"/>
                </a:lnTo>
                <a:lnTo>
                  <a:pt x="12449" y="5611517"/>
                </a:lnTo>
                <a:lnTo>
                  <a:pt x="27388" y="5654528"/>
                </a:lnTo>
                <a:lnTo>
                  <a:pt x="47583" y="5694775"/>
                </a:lnTo>
                <a:lnTo>
                  <a:pt x="72618" y="5731843"/>
                </a:lnTo>
                <a:lnTo>
                  <a:pt x="102077" y="5765315"/>
                </a:lnTo>
                <a:lnTo>
                  <a:pt x="135546" y="5794777"/>
                </a:lnTo>
                <a:lnTo>
                  <a:pt x="172608" y="5819814"/>
                </a:lnTo>
                <a:lnTo>
                  <a:pt x="212849" y="5840010"/>
                </a:lnTo>
                <a:lnTo>
                  <a:pt x="255853" y="5854949"/>
                </a:lnTo>
                <a:lnTo>
                  <a:pt x="301204" y="5864218"/>
                </a:lnTo>
                <a:lnTo>
                  <a:pt x="348488" y="5867400"/>
                </a:lnTo>
                <a:lnTo>
                  <a:pt x="3136900" y="5867400"/>
                </a:lnTo>
                <a:lnTo>
                  <a:pt x="3184175" y="5864218"/>
                </a:lnTo>
                <a:lnTo>
                  <a:pt x="3229521" y="5854949"/>
                </a:lnTo>
                <a:lnTo>
                  <a:pt x="3272522" y="5840010"/>
                </a:lnTo>
                <a:lnTo>
                  <a:pt x="3312762" y="5819814"/>
                </a:lnTo>
                <a:lnTo>
                  <a:pt x="3349825" y="5794777"/>
                </a:lnTo>
                <a:lnTo>
                  <a:pt x="3383295" y="5765315"/>
                </a:lnTo>
                <a:lnTo>
                  <a:pt x="3412758" y="5731843"/>
                </a:lnTo>
                <a:lnTo>
                  <a:pt x="3437795" y="5694775"/>
                </a:lnTo>
                <a:lnTo>
                  <a:pt x="3457993" y="5654528"/>
                </a:lnTo>
                <a:lnTo>
                  <a:pt x="3472935" y="5611517"/>
                </a:lnTo>
                <a:lnTo>
                  <a:pt x="3482205" y="5566156"/>
                </a:lnTo>
                <a:lnTo>
                  <a:pt x="3485388" y="5518861"/>
                </a:lnTo>
                <a:lnTo>
                  <a:pt x="3485388" y="348488"/>
                </a:lnTo>
                <a:lnTo>
                  <a:pt x="3482205" y="301212"/>
                </a:lnTo>
                <a:lnTo>
                  <a:pt x="3472935" y="255866"/>
                </a:lnTo>
                <a:lnTo>
                  <a:pt x="3457993" y="212865"/>
                </a:lnTo>
                <a:lnTo>
                  <a:pt x="3437795" y="172625"/>
                </a:lnTo>
                <a:lnTo>
                  <a:pt x="3412758" y="135562"/>
                </a:lnTo>
                <a:lnTo>
                  <a:pt x="3383295" y="102092"/>
                </a:lnTo>
                <a:lnTo>
                  <a:pt x="3349825" y="72629"/>
                </a:lnTo>
                <a:lnTo>
                  <a:pt x="3312762" y="47592"/>
                </a:lnTo>
                <a:lnTo>
                  <a:pt x="3272522" y="27394"/>
                </a:lnTo>
                <a:lnTo>
                  <a:pt x="3229521" y="12452"/>
                </a:lnTo>
                <a:lnTo>
                  <a:pt x="3184175" y="3182"/>
                </a:lnTo>
                <a:lnTo>
                  <a:pt x="313690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7187" y="378409"/>
            <a:ext cx="638962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476247"/>
            <a:ext cx="8986520" cy="3013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26" Type="http://schemas.openxmlformats.org/officeDocument/2006/relationships/image" Target="../media/image90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34" Type="http://schemas.openxmlformats.org/officeDocument/2006/relationships/image" Target="../media/image98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5" Type="http://schemas.openxmlformats.org/officeDocument/2006/relationships/image" Target="../media/image89.png"/><Relationship Id="rId33" Type="http://schemas.openxmlformats.org/officeDocument/2006/relationships/image" Target="../media/image97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29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24" Type="http://schemas.openxmlformats.org/officeDocument/2006/relationships/image" Target="../media/image88.png"/><Relationship Id="rId32" Type="http://schemas.openxmlformats.org/officeDocument/2006/relationships/image" Target="../media/image96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23" Type="http://schemas.openxmlformats.org/officeDocument/2006/relationships/image" Target="../media/image87.png"/><Relationship Id="rId28" Type="http://schemas.openxmlformats.org/officeDocument/2006/relationships/image" Target="../media/image92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31" Type="http://schemas.openxmlformats.org/officeDocument/2006/relationships/image" Target="../media/image95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6.png"/><Relationship Id="rId27" Type="http://schemas.openxmlformats.org/officeDocument/2006/relationships/image" Target="../media/image91.png"/><Relationship Id="rId30" Type="http://schemas.openxmlformats.org/officeDocument/2006/relationships/image" Target="../media/image94.png"/><Relationship Id="rId35" Type="http://schemas.openxmlformats.org/officeDocument/2006/relationships/image" Target="../media/image99.png"/><Relationship Id="rId8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86127"/>
            <a:ext cx="9144000" cy="2018030"/>
            <a:chOff x="0" y="1786127"/>
            <a:chExt cx="9144000" cy="20180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945404"/>
              <a:ext cx="9144000" cy="15254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786127"/>
              <a:ext cx="9144000" cy="20177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965959"/>
              <a:ext cx="9144000" cy="14462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24227"/>
              <a:ext cx="9144000" cy="123139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23260" y="2494787"/>
              <a:ext cx="2715767" cy="123139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2333" y="1979117"/>
            <a:ext cx="848169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5485" marR="5080" indent="-323342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FFFF"/>
                </a:solidFill>
              </a:rPr>
              <a:t>Abbreviated</a:t>
            </a:r>
            <a:r>
              <a:rPr sz="4400" spc="-50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New</a:t>
            </a:r>
            <a:r>
              <a:rPr sz="4400" spc="-1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Drug</a:t>
            </a:r>
            <a:r>
              <a:rPr sz="4400" spc="-26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Application </a:t>
            </a:r>
            <a:r>
              <a:rPr sz="4400" spc="-108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[ANDA]</a:t>
            </a: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189" y="551434"/>
            <a:ext cx="84982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Recent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additions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the</a:t>
            </a:r>
            <a:r>
              <a:rPr spc="1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Hatch-Waxman</a:t>
            </a:r>
            <a:r>
              <a:rPr spc="-18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21714"/>
            <a:ext cx="8788400" cy="33983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Under 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“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Med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ca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Pres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cr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Drug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Mode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niz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tion</a:t>
            </a:r>
            <a:r>
              <a:rPr sz="2400" spc="-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Act</a:t>
            </a:r>
            <a:r>
              <a:rPr sz="2400" spc="-5" dirty="0">
                <a:latin typeface="Times New Roman"/>
                <a:cs typeface="Times New Roman"/>
              </a:rPr>
              <a:t>”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2003: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Non-extension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30-month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period.</a:t>
            </a: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b="1" spc="-30" dirty="0">
                <a:latin typeface="Times New Roman"/>
                <a:cs typeface="Times New Roman"/>
              </a:rPr>
              <a:t>Time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limit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informing</a:t>
            </a:r>
            <a:r>
              <a:rPr sz="2400" dirty="0">
                <a:latin typeface="Times New Roman"/>
                <a:cs typeface="Times New Roman"/>
              </a:rPr>
              <a:t> patent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owner.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Provision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allowing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declaratory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judgment.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25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Bene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exc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usiv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ANDA</a:t>
            </a:r>
            <a:r>
              <a:rPr sz="2400" spc="-5" dirty="0">
                <a:latin typeface="Times New Roman"/>
                <a:cs typeface="Times New Roman"/>
              </a:rPr>
              <a:t>s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filed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sa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day al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owed.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0119" y="210311"/>
            <a:ext cx="7213600" cy="3827145"/>
            <a:chOff x="960119" y="210311"/>
            <a:chExt cx="7213600" cy="3827145"/>
          </a:xfrm>
        </p:grpSpPr>
        <p:sp>
          <p:nvSpPr>
            <p:cNvPr id="3" name="object 3"/>
            <p:cNvSpPr/>
            <p:nvPr/>
          </p:nvSpPr>
          <p:spPr>
            <a:xfrm>
              <a:off x="1235963" y="2944367"/>
              <a:ext cx="6256020" cy="1087120"/>
            </a:xfrm>
            <a:custGeom>
              <a:avLst/>
              <a:gdLst/>
              <a:ahLst/>
              <a:cxnLst/>
              <a:rect l="l" t="t" r="r" b="b"/>
              <a:pathLst>
                <a:path w="6256020" h="1087120">
                  <a:moveTo>
                    <a:pt x="3140964" y="0"/>
                  </a:moveTo>
                  <a:lnTo>
                    <a:pt x="3140964" y="836422"/>
                  </a:lnTo>
                  <a:lnTo>
                    <a:pt x="6255766" y="836422"/>
                  </a:lnTo>
                  <a:lnTo>
                    <a:pt x="6255766" y="994410"/>
                  </a:lnTo>
                </a:path>
                <a:path w="6256020" h="1087120">
                  <a:moveTo>
                    <a:pt x="3140964" y="0"/>
                  </a:moveTo>
                  <a:lnTo>
                    <a:pt x="3140964" y="928751"/>
                  </a:lnTo>
                  <a:lnTo>
                    <a:pt x="4168902" y="928751"/>
                  </a:lnTo>
                  <a:lnTo>
                    <a:pt x="4168902" y="1086739"/>
                  </a:lnTo>
                </a:path>
                <a:path w="6256020" h="1087120">
                  <a:moveTo>
                    <a:pt x="3141472" y="0"/>
                  </a:moveTo>
                  <a:lnTo>
                    <a:pt x="3141472" y="928751"/>
                  </a:lnTo>
                  <a:lnTo>
                    <a:pt x="2084832" y="928751"/>
                  </a:lnTo>
                  <a:lnTo>
                    <a:pt x="2084832" y="1086739"/>
                  </a:lnTo>
                </a:path>
                <a:path w="6256020" h="1087120">
                  <a:moveTo>
                    <a:pt x="3141091" y="0"/>
                  </a:moveTo>
                  <a:lnTo>
                    <a:pt x="3141091" y="928751"/>
                  </a:lnTo>
                  <a:lnTo>
                    <a:pt x="0" y="928751"/>
                  </a:lnTo>
                  <a:lnTo>
                    <a:pt x="0" y="1086739"/>
                  </a:lnTo>
                </a:path>
              </a:pathLst>
            </a:custGeom>
            <a:ln w="12192">
              <a:solidFill>
                <a:srgbClr val="8323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07363" y="266699"/>
              <a:ext cx="6741159" cy="2677795"/>
            </a:xfrm>
            <a:custGeom>
              <a:avLst/>
              <a:gdLst/>
              <a:ahLst/>
              <a:cxnLst/>
              <a:rect l="l" t="t" r="r" b="b"/>
              <a:pathLst>
                <a:path w="6741159" h="2677795">
                  <a:moveTo>
                    <a:pt x="6472936" y="0"/>
                  </a:moveTo>
                  <a:lnTo>
                    <a:pt x="267716" y="0"/>
                  </a:lnTo>
                  <a:lnTo>
                    <a:pt x="219600" y="4314"/>
                  </a:lnTo>
                  <a:lnTo>
                    <a:pt x="174312" y="16752"/>
                  </a:lnTo>
                  <a:lnTo>
                    <a:pt x="132606" y="36557"/>
                  </a:lnTo>
                  <a:lnTo>
                    <a:pt x="95241" y="62972"/>
                  </a:lnTo>
                  <a:lnTo>
                    <a:pt x="62972" y="95241"/>
                  </a:lnTo>
                  <a:lnTo>
                    <a:pt x="36557" y="132606"/>
                  </a:lnTo>
                  <a:lnTo>
                    <a:pt x="16752" y="174312"/>
                  </a:lnTo>
                  <a:lnTo>
                    <a:pt x="4314" y="219600"/>
                  </a:lnTo>
                  <a:lnTo>
                    <a:pt x="0" y="267715"/>
                  </a:lnTo>
                  <a:lnTo>
                    <a:pt x="0" y="2409952"/>
                  </a:lnTo>
                  <a:lnTo>
                    <a:pt x="4314" y="2458067"/>
                  </a:lnTo>
                  <a:lnTo>
                    <a:pt x="16752" y="2503355"/>
                  </a:lnTo>
                  <a:lnTo>
                    <a:pt x="36557" y="2545061"/>
                  </a:lnTo>
                  <a:lnTo>
                    <a:pt x="62972" y="2582426"/>
                  </a:lnTo>
                  <a:lnTo>
                    <a:pt x="95241" y="2614695"/>
                  </a:lnTo>
                  <a:lnTo>
                    <a:pt x="132606" y="2641110"/>
                  </a:lnTo>
                  <a:lnTo>
                    <a:pt x="174312" y="2660915"/>
                  </a:lnTo>
                  <a:lnTo>
                    <a:pt x="219600" y="2673353"/>
                  </a:lnTo>
                  <a:lnTo>
                    <a:pt x="267716" y="2677667"/>
                  </a:lnTo>
                  <a:lnTo>
                    <a:pt x="6472936" y="2677667"/>
                  </a:lnTo>
                  <a:lnTo>
                    <a:pt x="6521051" y="2673353"/>
                  </a:lnTo>
                  <a:lnTo>
                    <a:pt x="6566339" y="2660915"/>
                  </a:lnTo>
                  <a:lnTo>
                    <a:pt x="6608045" y="2641110"/>
                  </a:lnTo>
                  <a:lnTo>
                    <a:pt x="6645410" y="2614695"/>
                  </a:lnTo>
                  <a:lnTo>
                    <a:pt x="6677679" y="2582426"/>
                  </a:lnTo>
                  <a:lnTo>
                    <a:pt x="6704094" y="2545061"/>
                  </a:lnTo>
                  <a:lnTo>
                    <a:pt x="6723899" y="2503355"/>
                  </a:lnTo>
                  <a:lnTo>
                    <a:pt x="6736337" y="2458067"/>
                  </a:lnTo>
                  <a:lnTo>
                    <a:pt x="6740652" y="2409952"/>
                  </a:lnTo>
                  <a:lnTo>
                    <a:pt x="6740652" y="267715"/>
                  </a:lnTo>
                  <a:lnTo>
                    <a:pt x="6736337" y="219600"/>
                  </a:lnTo>
                  <a:lnTo>
                    <a:pt x="6723899" y="174312"/>
                  </a:lnTo>
                  <a:lnTo>
                    <a:pt x="6704094" y="132606"/>
                  </a:lnTo>
                  <a:lnTo>
                    <a:pt x="6677679" y="95241"/>
                  </a:lnTo>
                  <a:lnTo>
                    <a:pt x="6645410" y="62972"/>
                  </a:lnTo>
                  <a:lnTo>
                    <a:pt x="6608045" y="36557"/>
                  </a:lnTo>
                  <a:lnTo>
                    <a:pt x="6566339" y="16752"/>
                  </a:lnTo>
                  <a:lnTo>
                    <a:pt x="6521051" y="4314"/>
                  </a:lnTo>
                  <a:lnTo>
                    <a:pt x="6472936" y="0"/>
                  </a:lnTo>
                  <a:close/>
                </a:path>
              </a:pathLst>
            </a:custGeom>
            <a:solidFill>
              <a:srgbClr val="FF60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7363" y="266699"/>
              <a:ext cx="6741159" cy="2677795"/>
            </a:xfrm>
            <a:custGeom>
              <a:avLst/>
              <a:gdLst/>
              <a:ahLst/>
              <a:cxnLst/>
              <a:rect l="l" t="t" r="r" b="b"/>
              <a:pathLst>
                <a:path w="6741159" h="2677795">
                  <a:moveTo>
                    <a:pt x="0" y="267715"/>
                  </a:moveTo>
                  <a:lnTo>
                    <a:pt x="4314" y="219600"/>
                  </a:lnTo>
                  <a:lnTo>
                    <a:pt x="16752" y="174312"/>
                  </a:lnTo>
                  <a:lnTo>
                    <a:pt x="36557" y="132606"/>
                  </a:lnTo>
                  <a:lnTo>
                    <a:pt x="62972" y="95241"/>
                  </a:lnTo>
                  <a:lnTo>
                    <a:pt x="95241" y="62972"/>
                  </a:lnTo>
                  <a:lnTo>
                    <a:pt x="132606" y="36557"/>
                  </a:lnTo>
                  <a:lnTo>
                    <a:pt x="174312" y="16752"/>
                  </a:lnTo>
                  <a:lnTo>
                    <a:pt x="219600" y="4314"/>
                  </a:lnTo>
                  <a:lnTo>
                    <a:pt x="267716" y="0"/>
                  </a:lnTo>
                  <a:lnTo>
                    <a:pt x="6472936" y="0"/>
                  </a:lnTo>
                  <a:lnTo>
                    <a:pt x="6521051" y="4314"/>
                  </a:lnTo>
                  <a:lnTo>
                    <a:pt x="6566339" y="16752"/>
                  </a:lnTo>
                  <a:lnTo>
                    <a:pt x="6608045" y="36557"/>
                  </a:lnTo>
                  <a:lnTo>
                    <a:pt x="6645410" y="62972"/>
                  </a:lnTo>
                  <a:lnTo>
                    <a:pt x="6677679" y="95241"/>
                  </a:lnTo>
                  <a:lnTo>
                    <a:pt x="6704094" y="132606"/>
                  </a:lnTo>
                  <a:lnTo>
                    <a:pt x="6723899" y="174312"/>
                  </a:lnTo>
                  <a:lnTo>
                    <a:pt x="6736337" y="219600"/>
                  </a:lnTo>
                  <a:lnTo>
                    <a:pt x="6740652" y="267715"/>
                  </a:lnTo>
                  <a:lnTo>
                    <a:pt x="6740652" y="2409952"/>
                  </a:lnTo>
                  <a:lnTo>
                    <a:pt x="6736337" y="2458067"/>
                  </a:lnTo>
                  <a:lnTo>
                    <a:pt x="6723899" y="2503355"/>
                  </a:lnTo>
                  <a:lnTo>
                    <a:pt x="6704094" y="2545061"/>
                  </a:lnTo>
                  <a:lnTo>
                    <a:pt x="6677679" y="2582426"/>
                  </a:lnTo>
                  <a:lnTo>
                    <a:pt x="6645410" y="2614695"/>
                  </a:lnTo>
                  <a:lnTo>
                    <a:pt x="6608045" y="2641110"/>
                  </a:lnTo>
                  <a:lnTo>
                    <a:pt x="6566339" y="2660915"/>
                  </a:lnTo>
                  <a:lnTo>
                    <a:pt x="6521051" y="2673353"/>
                  </a:lnTo>
                  <a:lnTo>
                    <a:pt x="6472936" y="2677667"/>
                  </a:lnTo>
                  <a:lnTo>
                    <a:pt x="267716" y="2677667"/>
                  </a:lnTo>
                  <a:lnTo>
                    <a:pt x="219600" y="2673353"/>
                  </a:lnTo>
                  <a:lnTo>
                    <a:pt x="174312" y="2660915"/>
                  </a:lnTo>
                  <a:lnTo>
                    <a:pt x="132606" y="2641110"/>
                  </a:lnTo>
                  <a:lnTo>
                    <a:pt x="95241" y="2614695"/>
                  </a:lnTo>
                  <a:lnTo>
                    <a:pt x="62972" y="2582426"/>
                  </a:lnTo>
                  <a:lnTo>
                    <a:pt x="36557" y="2545061"/>
                  </a:lnTo>
                  <a:lnTo>
                    <a:pt x="16752" y="2503355"/>
                  </a:lnTo>
                  <a:lnTo>
                    <a:pt x="4314" y="2458067"/>
                  </a:lnTo>
                  <a:lnTo>
                    <a:pt x="0" y="2409952"/>
                  </a:lnTo>
                  <a:lnTo>
                    <a:pt x="0" y="2677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0119" y="210311"/>
              <a:ext cx="7213092" cy="31501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4815" y="445007"/>
              <a:ext cx="6743700" cy="268071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96339" y="446531"/>
              <a:ext cx="6741159" cy="2677795"/>
            </a:xfrm>
            <a:custGeom>
              <a:avLst/>
              <a:gdLst/>
              <a:ahLst/>
              <a:cxnLst/>
              <a:rect l="l" t="t" r="r" b="b"/>
              <a:pathLst>
                <a:path w="6741159" h="2677795">
                  <a:moveTo>
                    <a:pt x="0" y="267715"/>
                  </a:moveTo>
                  <a:lnTo>
                    <a:pt x="4314" y="219600"/>
                  </a:lnTo>
                  <a:lnTo>
                    <a:pt x="16752" y="174312"/>
                  </a:lnTo>
                  <a:lnTo>
                    <a:pt x="36557" y="132606"/>
                  </a:lnTo>
                  <a:lnTo>
                    <a:pt x="62972" y="95241"/>
                  </a:lnTo>
                  <a:lnTo>
                    <a:pt x="95241" y="62972"/>
                  </a:lnTo>
                  <a:lnTo>
                    <a:pt x="132606" y="36557"/>
                  </a:lnTo>
                  <a:lnTo>
                    <a:pt x="174312" y="16752"/>
                  </a:lnTo>
                  <a:lnTo>
                    <a:pt x="219600" y="4314"/>
                  </a:lnTo>
                  <a:lnTo>
                    <a:pt x="267716" y="0"/>
                  </a:lnTo>
                  <a:lnTo>
                    <a:pt x="6472936" y="0"/>
                  </a:lnTo>
                  <a:lnTo>
                    <a:pt x="6521051" y="4314"/>
                  </a:lnTo>
                  <a:lnTo>
                    <a:pt x="6566339" y="16752"/>
                  </a:lnTo>
                  <a:lnTo>
                    <a:pt x="6608045" y="36557"/>
                  </a:lnTo>
                  <a:lnTo>
                    <a:pt x="6645410" y="62972"/>
                  </a:lnTo>
                  <a:lnTo>
                    <a:pt x="6677679" y="95241"/>
                  </a:lnTo>
                  <a:lnTo>
                    <a:pt x="6704094" y="132606"/>
                  </a:lnTo>
                  <a:lnTo>
                    <a:pt x="6723899" y="174312"/>
                  </a:lnTo>
                  <a:lnTo>
                    <a:pt x="6736337" y="219600"/>
                  </a:lnTo>
                  <a:lnTo>
                    <a:pt x="6740652" y="267715"/>
                  </a:lnTo>
                  <a:lnTo>
                    <a:pt x="6740652" y="2409952"/>
                  </a:lnTo>
                  <a:lnTo>
                    <a:pt x="6736337" y="2458067"/>
                  </a:lnTo>
                  <a:lnTo>
                    <a:pt x="6723899" y="2503355"/>
                  </a:lnTo>
                  <a:lnTo>
                    <a:pt x="6704094" y="2545061"/>
                  </a:lnTo>
                  <a:lnTo>
                    <a:pt x="6677679" y="2582426"/>
                  </a:lnTo>
                  <a:lnTo>
                    <a:pt x="6645410" y="2614695"/>
                  </a:lnTo>
                  <a:lnTo>
                    <a:pt x="6608045" y="2641110"/>
                  </a:lnTo>
                  <a:lnTo>
                    <a:pt x="6566339" y="2660915"/>
                  </a:lnTo>
                  <a:lnTo>
                    <a:pt x="6521051" y="2673353"/>
                  </a:lnTo>
                  <a:lnTo>
                    <a:pt x="6472936" y="2677667"/>
                  </a:lnTo>
                  <a:lnTo>
                    <a:pt x="267716" y="2677667"/>
                  </a:lnTo>
                  <a:lnTo>
                    <a:pt x="219600" y="2673353"/>
                  </a:lnTo>
                  <a:lnTo>
                    <a:pt x="174312" y="2660915"/>
                  </a:lnTo>
                  <a:lnTo>
                    <a:pt x="132606" y="2641110"/>
                  </a:lnTo>
                  <a:lnTo>
                    <a:pt x="95241" y="2614695"/>
                  </a:lnTo>
                  <a:lnTo>
                    <a:pt x="62972" y="2582426"/>
                  </a:lnTo>
                  <a:lnTo>
                    <a:pt x="36557" y="2545061"/>
                  </a:lnTo>
                  <a:lnTo>
                    <a:pt x="16752" y="2503355"/>
                  </a:lnTo>
                  <a:lnTo>
                    <a:pt x="4314" y="2458067"/>
                  </a:lnTo>
                  <a:lnTo>
                    <a:pt x="0" y="2409952"/>
                  </a:lnTo>
                  <a:lnTo>
                    <a:pt x="0" y="267715"/>
                  </a:lnTo>
                  <a:close/>
                </a:path>
              </a:pathLst>
            </a:custGeom>
            <a:ln w="12192">
              <a:solidFill>
                <a:srgbClr val="A42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41144" y="1095197"/>
            <a:ext cx="6050280" cy="12750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689100" marR="5080" indent="-1677035">
              <a:lnSpc>
                <a:spcPts val="4550"/>
              </a:lnSpc>
              <a:spcBef>
                <a:spcPts val="865"/>
              </a:spcBef>
            </a:pP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ANDA</a:t>
            </a:r>
            <a:r>
              <a:rPr sz="4400" spc="-2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spc="-25" dirty="0">
                <a:solidFill>
                  <a:srgbClr val="000000"/>
                </a:solidFill>
                <a:latin typeface="Arial"/>
                <a:cs typeface="Arial"/>
              </a:rPr>
              <a:t>CERTIFICATION </a:t>
            </a:r>
            <a:r>
              <a:rPr sz="4400" spc="-120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000000"/>
                </a:solidFill>
                <a:latin typeface="Arial"/>
                <a:cs typeface="Arial"/>
              </a:rPr>
              <a:t>CLAUSES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6804" y="3974591"/>
            <a:ext cx="2178050" cy="2214880"/>
            <a:chOff x="336804" y="3974591"/>
            <a:chExt cx="2178050" cy="2214880"/>
          </a:xfrm>
        </p:grpSpPr>
        <p:sp>
          <p:nvSpPr>
            <p:cNvPr id="11" name="object 11"/>
            <p:cNvSpPr/>
            <p:nvPr/>
          </p:nvSpPr>
          <p:spPr>
            <a:xfrm>
              <a:off x="384048" y="4030979"/>
              <a:ext cx="1705610" cy="1742439"/>
            </a:xfrm>
            <a:custGeom>
              <a:avLst/>
              <a:gdLst/>
              <a:ahLst/>
              <a:cxnLst/>
              <a:rect l="l" t="t" r="r" b="b"/>
              <a:pathLst>
                <a:path w="1705610" h="1742439">
                  <a:moveTo>
                    <a:pt x="1534795" y="0"/>
                  </a:moveTo>
                  <a:lnTo>
                    <a:pt x="170535" y="0"/>
                  </a:lnTo>
                  <a:lnTo>
                    <a:pt x="125200" y="6090"/>
                  </a:lnTo>
                  <a:lnTo>
                    <a:pt x="84463" y="23278"/>
                  </a:lnTo>
                  <a:lnTo>
                    <a:pt x="49949" y="49942"/>
                  </a:lnTo>
                  <a:lnTo>
                    <a:pt x="23283" y="84459"/>
                  </a:lnTo>
                  <a:lnTo>
                    <a:pt x="6091" y="125206"/>
                  </a:lnTo>
                  <a:lnTo>
                    <a:pt x="0" y="170561"/>
                  </a:lnTo>
                  <a:lnTo>
                    <a:pt x="0" y="1571396"/>
                  </a:lnTo>
                  <a:lnTo>
                    <a:pt x="6091" y="1616731"/>
                  </a:lnTo>
                  <a:lnTo>
                    <a:pt x="23283" y="1657468"/>
                  </a:lnTo>
                  <a:lnTo>
                    <a:pt x="49949" y="1691982"/>
                  </a:lnTo>
                  <a:lnTo>
                    <a:pt x="84463" y="1718648"/>
                  </a:lnTo>
                  <a:lnTo>
                    <a:pt x="125200" y="1735840"/>
                  </a:lnTo>
                  <a:lnTo>
                    <a:pt x="170535" y="1741932"/>
                  </a:lnTo>
                  <a:lnTo>
                    <a:pt x="1534795" y="1741932"/>
                  </a:lnTo>
                  <a:lnTo>
                    <a:pt x="1580149" y="1735840"/>
                  </a:lnTo>
                  <a:lnTo>
                    <a:pt x="1620896" y="1718648"/>
                  </a:lnTo>
                  <a:lnTo>
                    <a:pt x="1655413" y="1691982"/>
                  </a:lnTo>
                  <a:lnTo>
                    <a:pt x="1682077" y="1657468"/>
                  </a:lnTo>
                  <a:lnTo>
                    <a:pt x="1699265" y="1616731"/>
                  </a:lnTo>
                  <a:lnTo>
                    <a:pt x="1705356" y="1571396"/>
                  </a:lnTo>
                  <a:lnTo>
                    <a:pt x="1705356" y="170561"/>
                  </a:lnTo>
                  <a:lnTo>
                    <a:pt x="1699265" y="125206"/>
                  </a:lnTo>
                  <a:lnTo>
                    <a:pt x="1682077" y="84459"/>
                  </a:lnTo>
                  <a:lnTo>
                    <a:pt x="1655413" y="49942"/>
                  </a:lnTo>
                  <a:lnTo>
                    <a:pt x="1620896" y="23278"/>
                  </a:lnTo>
                  <a:lnTo>
                    <a:pt x="1580149" y="6090"/>
                  </a:lnTo>
                  <a:lnTo>
                    <a:pt x="153479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048" y="4030979"/>
              <a:ext cx="1705610" cy="1742439"/>
            </a:xfrm>
            <a:custGeom>
              <a:avLst/>
              <a:gdLst/>
              <a:ahLst/>
              <a:cxnLst/>
              <a:rect l="l" t="t" r="r" b="b"/>
              <a:pathLst>
                <a:path w="1705610" h="1742439">
                  <a:moveTo>
                    <a:pt x="0" y="170561"/>
                  </a:moveTo>
                  <a:lnTo>
                    <a:pt x="6091" y="125206"/>
                  </a:lnTo>
                  <a:lnTo>
                    <a:pt x="23283" y="84459"/>
                  </a:lnTo>
                  <a:lnTo>
                    <a:pt x="49949" y="49942"/>
                  </a:lnTo>
                  <a:lnTo>
                    <a:pt x="84463" y="23278"/>
                  </a:lnTo>
                  <a:lnTo>
                    <a:pt x="125200" y="6090"/>
                  </a:lnTo>
                  <a:lnTo>
                    <a:pt x="170535" y="0"/>
                  </a:lnTo>
                  <a:lnTo>
                    <a:pt x="1534795" y="0"/>
                  </a:lnTo>
                  <a:lnTo>
                    <a:pt x="1580149" y="6090"/>
                  </a:lnTo>
                  <a:lnTo>
                    <a:pt x="1620896" y="23278"/>
                  </a:lnTo>
                  <a:lnTo>
                    <a:pt x="1655413" y="49942"/>
                  </a:lnTo>
                  <a:lnTo>
                    <a:pt x="1682077" y="84459"/>
                  </a:lnTo>
                  <a:lnTo>
                    <a:pt x="1699265" y="125206"/>
                  </a:lnTo>
                  <a:lnTo>
                    <a:pt x="1705356" y="170561"/>
                  </a:lnTo>
                  <a:lnTo>
                    <a:pt x="1705356" y="1571396"/>
                  </a:lnTo>
                  <a:lnTo>
                    <a:pt x="1699265" y="1616731"/>
                  </a:lnTo>
                  <a:lnTo>
                    <a:pt x="1682077" y="1657468"/>
                  </a:lnTo>
                  <a:lnTo>
                    <a:pt x="1655413" y="1691982"/>
                  </a:lnTo>
                  <a:lnTo>
                    <a:pt x="1620896" y="1718648"/>
                  </a:lnTo>
                  <a:lnTo>
                    <a:pt x="1580149" y="1735840"/>
                  </a:lnTo>
                  <a:lnTo>
                    <a:pt x="1534795" y="1741932"/>
                  </a:lnTo>
                  <a:lnTo>
                    <a:pt x="170535" y="1741932"/>
                  </a:lnTo>
                  <a:lnTo>
                    <a:pt x="125200" y="1735840"/>
                  </a:lnTo>
                  <a:lnTo>
                    <a:pt x="84463" y="1718648"/>
                  </a:lnTo>
                  <a:lnTo>
                    <a:pt x="49949" y="1691982"/>
                  </a:lnTo>
                  <a:lnTo>
                    <a:pt x="23283" y="1657468"/>
                  </a:lnTo>
                  <a:lnTo>
                    <a:pt x="6091" y="1616731"/>
                  </a:lnTo>
                  <a:lnTo>
                    <a:pt x="0" y="1571396"/>
                  </a:lnTo>
                  <a:lnTo>
                    <a:pt x="0" y="17056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6804" y="3974591"/>
              <a:ext cx="2177796" cy="22143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73024" y="4210811"/>
              <a:ext cx="1705610" cy="1742439"/>
            </a:xfrm>
            <a:custGeom>
              <a:avLst/>
              <a:gdLst/>
              <a:ahLst/>
              <a:cxnLst/>
              <a:rect l="l" t="t" r="r" b="b"/>
              <a:pathLst>
                <a:path w="1705610" h="1742439">
                  <a:moveTo>
                    <a:pt x="1534795" y="0"/>
                  </a:moveTo>
                  <a:lnTo>
                    <a:pt x="170535" y="0"/>
                  </a:lnTo>
                  <a:lnTo>
                    <a:pt x="125200" y="6090"/>
                  </a:lnTo>
                  <a:lnTo>
                    <a:pt x="84463" y="23278"/>
                  </a:lnTo>
                  <a:lnTo>
                    <a:pt x="49949" y="49942"/>
                  </a:lnTo>
                  <a:lnTo>
                    <a:pt x="23283" y="84459"/>
                  </a:lnTo>
                  <a:lnTo>
                    <a:pt x="6091" y="125206"/>
                  </a:lnTo>
                  <a:lnTo>
                    <a:pt x="0" y="170561"/>
                  </a:lnTo>
                  <a:lnTo>
                    <a:pt x="0" y="1571396"/>
                  </a:lnTo>
                  <a:lnTo>
                    <a:pt x="6091" y="1616731"/>
                  </a:lnTo>
                  <a:lnTo>
                    <a:pt x="23283" y="1657468"/>
                  </a:lnTo>
                  <a:lnTo>
                    <a:pt x="49949" y="1691982"/>
                  </a:lnTo>
                  <a:lnTo>
                    <a:pt x="84463" y="1718648"/>
                  </a:lnTo>
                  <a:lnTo>
                    <a:pt x="125200" y="1735840"/>
                  </a:lnTo>
                  <a:lnTo>
                    <a:pt x="170535" y="1741932"/>
                  </a:lnTo>
                  <a:lnTo>
                    <a:pt x="1534795" y="1741932"/>
                  </a:lnTo>
                  <a:lnTo>
                    <a:pt x="1580149" y="1735840"/>
                  </a:lnTo>
                  <a:lnTo>
                    <a:pt x="1620896" y="1718648"/>
                  </a:lnTo>
                  <a:lnTo>
                    <a:pt x="1655413" y="1691982"/>
                  </a:lnTo>
                  <a:lnTo>
                    <a:pt x="1682077" y="1657468"/>
                  </a:lnTo>
                  <a:lnTo>
                    <a:pt x="1699265" y="1616731"/>
                  </a:lnTo>
                  <a:lnTo>
                    <a:pt x="1705356" y="1571396"/>
                  </a:lnTo>
                  <a:lnTo>
                    <a:pt x="1705356" y="170561"/>
                  </a:lnTo>
                  <a:lnTo>
                    <a:pt x="1699265" y="125206"/>
                  </a:lnTo>
                  <a:lnTo>
                    <a:pt x="1682077" y="84459"/>
                  </a:lnTo>
                  <a:lnTo>
                    <a:pt x="1655413" y="49942"/>
                  </a:lnTo>
                  <a:lnTo>
                    <a:pt x="1620896" y="23278"/>
                  </a:lnTo>
                  <a:lnTo>
                    <a:pt x="1580149" y="6090"/>
                  </a:lnTo>
                  <a:lnTo>
                    <a:pt x="153479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3024" y="4210811"/>
              <a:ext cx="1705610" cy="1742439"/>
            </a:xfrm>
            <a:custGeom>
              <a:avLst/>
              <a:gdLst/>
              <a:ahLst/>
              <a:cxnLst/>
              <a:rect l="l" t="t" r="r" b="b"/>
              <a:pathLst>
                <a:path w="1705610" h="1742439">
                  <a:moveTo>
                    <a:pt x="0" y="170561"/>
                  </a:moveTo>
                  <a:lnTo>
                    <a:pt x="6091" y="125206"/>
                  </a:lnTo>
                  <a:lnTo>
                    <a:pt x="23283" y="84459"/>
                  </a:lnTo>
                  <a:lnTo>
                    <a:pt x="49949" y="49942"/>
                  </a:lnTo>
                  <a:lnTo>
                    <a:pt x="84463" y="23278"/>
                  </a:lnTo>
                  <a:lnTo>
                    <a:pt x="125200" y="6090"/>
                  </a:lnTo>
                  <a:lnTo>
                    <a:pt x="170535" y="0"/>
                  </a:lnTo>
                  <a:lnTo>
                    <a:pt x="1534795" y="0"/>
                  </a:lnTo>
                  <a:lnTo>
                    <a:pt x="1580149" y="6090"/>
                  </a:lnTo>
                  <a:lnTo>
                    <a:pt x="1620896" y="23278"/>
                  </a:lnTo>
                  <a:lnTo>
                    <a:pt x="1655413" y="49942"/>
                  </a:lnTo>
                  <a:lnTo>
                    <a:pt x="1682077" y="84459"/>
                  </a:lnTo>
                  <a:lnTo>
                    <a:pt x="1699265" y="125206"/>
                  </a:lnTo>
                  <a:lnTo>
                    <a:pt x="1705356" y="170561"/>
                  </a:lnTo>
                  <a:lnTo>
                    <a:pt x="1705356" y="1571396"/>
                  </a:lnTo>
                  <a:lnTo>
                    <a:pt x="1699265" y="1616731"/>
                  </a:lnTo>
                  <a:lnTo>
                    <a:pt x="1682077" y="1657468"/>
                  </a:lnTo>
                  <a:lnTo>
                    <a:pt x="1655413" y="1691982"/>
                  </a:lnTo>
                  <a:lnTo>
                    <a:pt x="1620896" y="1718648"/>
                  </a:lnTo>
                  <a:lnTo>
                    <a:pt x="1580149" y="1735840"/>
                  </a:lnTo>
                  <a:lnTo>
                    <a:pt x="1534795" y="1741932"/>
                  </a:lnTo>
                  <a:lnTo>
                    <a:pt x="170535" y="1741932"/>
                  </a:lnTo>
                  <a:lnTo>
                    <a:pt x="125200" y="1735840"/>
                  </a:lnTo>
                  <a:lnTo>
                    <a:pt x="84463" y="1718648"/>
                  </a:lnTo>
                  <a:lnTo>
                    <a:pt x="49949" y="1691982"/>
                  </a:lnTo>
                  <a:lnTo>
                    <a:pt x="23283" y="1657468"/>
                  </a:lnTo>
                  <a:lnTo>
                    <a:pt x="6091" y="1616731"/>
                  </a:lnTo>
                  <a:lnTo>
                    <a:pt x="0" y="1571396"/>
                  </a:lnTo>
                  <a:lnTo>
                    <a:pt x="0" y="170561"/>
                  </a:lnTo>
                  <a:close/>
                </a:path>
              </a:pathLst>
            </a:custGeom>
            <a:ln w="12192">
              <a:solidFill>
                <a:srgbClr val="A42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5759" y="4701667"/>
            <a:ext cx="132143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53365" marR="5080" indent="-241300">
              <a:lnSpc>
                <a:spcPts val="2480"/>
              </a:lnSpc>
              <a:spcBef>
                <a:spcPts val="515"/>
              </a:spcBef>
            </a:pPr>
            <a:r>
              <a:rPr sz="2400" b="1" spc="-18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AGR  APH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421635" y="3974591"/>
            <a:ext cx="2178050" cy="2261870"/>
            <a:chOff x="2421635" y="3974591"/>
            <a:chExt cx="2178050" cy="2261870"/>
          </a:xfrm>
        </p:grpSpPr>
        <p:sp>
          <p:nvSpPr>
            <p:cNvPr id="18" name="object 18"/>
            <p:cNvSpPr/>
            <p:nvPr/>
          </p:nvSpPr>
          <p:spPr>
            <a:xfrm>
              <a:off x="2467355" y="4030979"/>
              <a:ext cx="1705610" cy="1789430"/>
            </a:xfrm>
            <a:custGeom>
              <a:avLst/>
              <a:gdLst/>
              <a:ahLst/>
              <a:cxnLst/>
              <a:rect l="l" t="t" r="r" b="b"/>
              <a:pathLst>
                <a:path w="1705610" h="1789429">
                  <a:moveTo>
                    <a:pt x="1534795" y="0"/>
                  </a:moveTo>
                  <a:lnTo>
                    <a:pt x="170561" y="0"/>
                  </a:lnTo>
                  <a:lnTo>
                    <a:pt x="125206" y="6090"/>
                  </a:lnTo>
                  <a:lnTo>
                    <a:pt x="84459" y="23278"/>
                  </a:lnTo>
                  <a:lnTo>
                    <a:pt x="49942" y="49942"/>
                  </a:lnTo>
                  <a:lnTo>
                    <a:pt x="23278" y="84459"/>
                  </a:lnTo>
                  <a:lnTo>
                    <a:pt x="6090" y="125206"/>
                  </a:lnTo>
                  <a:lnTo>
                    <a:pt x="0" y="170561"/>
                  </a:lnTo>
                  <a:lnTo>
                    <a:pt x="0" y="1618640"/>
                  </a:lnTo>
                  <a:lnTo>
                    <a:pt x="6090" y="1663975"/>
                  </a:lnTo>
                  <a:lnTo>
                    <a:pt x="23278" y="1704712"/>
                  </a:lnTo>
                  <a:lnTo>
                    <a:pt x="49942" y="1739226"/>
                  </a:lnTo>
                  <a:lnTo>
                    <a:pt x="84459" y="1765892"/>
                  </a:lnTo>
                  <a:lnTo>
                    <a:pt x="125206" y="1783084"/>
                  </a:lnTo>
                  <a:lnTo>
                    <a:pt x="170561" y="1789176"/>
                  </a:lnTo>
                  <a:lnTo>
                    <a:pt x="1534795" y="1789176"/>
                  </a:lnTo>
                  <a:lnTo>
                    <a:pt x="1580149" y="1783084"/>
                  </a:lnTo>
                  <a:lnTo>
                    <a:pt x="1620896" y="1765892"/>
                  </a:lnTo>
                  <a:lnTo>
                    <a:pt x="1655413" y="1739226"/>
                  </a:lnTo>
                  <a:lnTo>
                    <a:pt x="1682077" y="1704712"/>
                  </a:lnTo>
                  <a:lnTo>
                    <a:pt x="1699265" y="1663975"/>
                  </a:lnTo>
                  <a:lnTo>
                    <a:pt x="1705356" y="1618640"/>
                  </a:lnTo>
                  <a:lnTo>
                    <a:pt x="1705356" y="170561"/>
                  </a:lnTo>
                  <a:lnTo>
                    <a:pt x="1699265" y="125206"/>
                  </a:lnTo>
                  <a:lnTo>
                    <a:pt x="1682077" y="84459"/>
                  </a:lnTo>
                  <a:lnTo>
                    <a:pt x="1655413" y="49942"/>
                  </a:lnTo>
                  <a:lnTo>
                    <a:pt x="1620896" y="23278"/>
                  </a:lnTo>
                  <a:lnTo>
                    <a:pt x="1580149" y="6090"/>
                  </a:lnTo>
                  <a:lnTo>
                    <a:pt x="1534795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67355" y="4030979"/>
              <a:ext cx="1705610" cy="1789430"/>
            </a:xfrm>
            <a:custGeom>
              <a:avLst/>
              <a:gdLst/>
              <a:ahLst/>
              <a:cxnLst/>
              <a:rect l="l" t="t" r="r" b="b"/>
              <a:pathLst>
                <a:path w="1705610" h="1789429">
                  <a:moveTo>
                    <a:pt x="0" y="170561"/>
                  </a:moveTo>
                  <a:lnTo>
                    <a:pt x="6090" y="125206"/>
                  </a:lnTo>
                  <a:lnTo>
                    <a:pt x="23278" y="84459"/>
                  </a:lnTo>
                  <a:lnTo>
                    <a:pt x="49942" y="49942"/>
                  </a:lnTo>
                  <a:lnTo>
                    <a:pt x="84459" y="23278"/>
                  </a:lnTo>
                  <a:lnTo>
                    <a:pt x="125206" y="6090"/>
                  </a:lnTo>
                  <a:lnTo>
                    <a:pt x="170561" y="0"/>
                  </a:lnTo>
                  <a:lnTo>
                    <a:pt x="1534795" y="0"/>
                  </a:lnTo>
                  <a:lnTo>
                    <a:pt x="1580149" y="6090"/>
                  </a:lnTo>
                  <a:lnTo>
                    <a:pt x="1620896" y="23278"/>
                  </a:lnTo>
                  <a:lnTo>
                    <a:pt x="1655413" y="49942"/>
                  </a:lnTo>
                  <a:lnTo>
                    <a:pt x="1682077" y="84459"/>
                  </a:lnTo>
                  <a:lnTo>
                    <a:pt x="1699265" y="125206"/>
                  </a:lnTo>
                  <a:lnTo>
                    <a:pt x="1705356" y="170561"/>
                  </a:lnTo>
                  <a:lnTo>
                    <a:pt x="1705356" y="1618640"/>
                  </a:lnTo>
                  <a:lnTo>
                    <a:pt x="1699265" y="1663975"/>
                  </a:lnTo>
                  <a:lnTo>
                    <a:pt x="1682077" y="1704712"/>
                  </a:lnTo>
                  <a:lnTo>
                    <a:pt x="1655413" y="1739226"/>
                  </a:lnTo>
                  <a:lnTo>
                    <a:pt x="1620896" y="1765892"/>
                  </a:lnTo>
                  <a:lnTo>
                    <a:pt x="1580149" y="1783084"/>
                  </a:lnTo>
                  <a:lnTo>
                    <a:pt x="1534795" y="1789176"/>
                  </a:lnTo>
                  <a:lnTo>
                    <a:pt x="170561" y="1789176"/>
                  </a:lnTo>
                  <a:lnTo>
                    <a:pt x="125206" y="1783084"/>
                  </a:lnTo>
                  <a:lnTo>
                    <a:pt x="84459" y="1765892"/>
                  </a:lnTo>
                  <a:lnTo>
                    <a:pt x="49942" y="1739226"/>
                  </a:lnTo>
                  <a:lnTo>
                    <a:pt x="23278" y="1704712"/>
                  </a:lnTo>
                  <a:lnTo>
                    <a:pt x="6090" y="1663975"/>
                  </a:lnTo>
                  <a:lnTo>
                    <a:pt x="0" y="1618640"/>
                  </a:lnTo>
                  <a:lnTo>
                    <a:pt x="0" y="17056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1635" y="3974591"/>
              <a:ext cx="2177795" cy="226161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657855" y="4210811"/>
              <a:ext cx="1705610" cy="1789430"/>
            </a:xfrm>
            <a:custGeom>
              <a:avLst/>
              <a:gdLst/>
              <a:ahLst/>
              <a:cxnLst/>
              <a:rect l="l" t="t" r="r" b="b"/>
              <a:pathLst>
                <a:path w="1705610" h="1789429">
                  <a:moveTo>
                    <a:pt x="1534795" y="0"/>
                  </a:moveTo>
                  <a:lnTo>
                    <a:pt x="170561" y="0"/>
                  </a:lnTo>
                  <a:lnTo>
                    <a:pt x="125206" y="6090"/>
                  </a:lnTo>
                  <a:lnTo>
                    <a:pt x="84459" y="23278"/>
                  </a:lnTo>
                  <a:lnTo>
                    <a:pt x="49942" y="49942"/>
                  </a:lnTo>
                  <a:lnTo>
                    <a:pt x="23278" y="84459"/>
                  </a:lnTo>
                  <a:lnTo>
                    <a:pt x="6090" y="125206"/>
                  </a:lnTo>
                  <a:lnTo>
                    <a:pt x="0" y="170561"/>
                  </a:lnTo>
                  <a:lnTo>
                    <a:pt x="0" y="1618640"/>
                  </a:lnTo>
                  <a:lnTo>
                    <a:pt x="6090" y="1663975"/>
                  </a:lnTo>
                  <a:lnTo>
                    <a:pt x="23278" y="1704712"/>
                  </a:lnTo>
                  <a:lnTo>
                    <a:pt x="49942" y="1739226"/>
                  </a:lnTo>
                  <a:lnTo>
                    <a:pt x="84459" y="1765892"/>
                  </a:lnTo>
                  <a:lnTo>
                    <a:pt x="125206" y="1783084"/>
                  </a:lnTo>
                  <a:lnTo>
                    <a:pt x="170561" y="1789176"/>
                  </a:lnTo>
                  <a:lnTo>
                    <a:pt x="1534795" y="1789176"/>
                  </a:lnTo>
                  <a:lnTo>
                    <a:pt x="1580149" y="1783084"/>
                  </a:lnTo>
                  <a:lnTo>
                    <a:pt x="1620896" y="1765892"/>
                  </a:lnTo>
                  <a:lnTo>
                    <a:pt x="1655413" y="1739226"/>
                  </a:lnTo>
                  <a:lnTo>
                    <a:pt x="1682077" y="1704712"/>
                  </a:lnTo>
                  <a:lnTo>
                    <a:pt x="1699265" y="1663975"/>
                  </a:lnTo>
                  <a:lnTo>
                    <a:pt x="1705356" y="1618640"/>
                  </a:lnTo>
                  <a:lnTo>
                    <a:pt x="1705356" y="170561"/>
                  </a:lnTo>
                  <a:lnTo>
                    <a:pt x="1699265" y="125206"/>
                  </a:lnTo>
                  <a:lnTo>
                    <a:pt x="1682077" y="84459"/>
                  </a:lnTo>
                  <a:lnTo>
                    <a:pt x="1655413" y="49942"/>
                  </a:lnTo>
                  <a:lnTo>
                    <a:pt x="1620896" y="23278"/>
                  </a:lnTo>
                  <a:lnTo>
                    <a:pt x="1580149" y="6090"/>
                  </a:lnTo>
                  <a:lnTo>
                    <a:pt x="153479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57855" y="4210811"/>
              <a:ext cx="1705610" cy="1789430"/>
            </a:xfrm>
            <a:custGeom>
              <a:avLst/>
              <a:gdLst/>
              <a:ahLst/>
              <a:cxnLst/>
              <a:rect l="l" t="t" r="r" b="b"/>
              <a:pathLst>
                <a:path w="1705610" h="1789429">
                  <a:moveTo>
                    <a:pt x="0" y="170561"/>
                  </a:moveTo>
                  <a:lnTo>
                    <a:pt x="6090" y="125206"/>
                  </a:lnTo>
                  <a:lnTo>
                    <a:pt x="23278" y="84459"/>
                  </a:lnTo>
                  <a:lnTo>
                    <a:pt x="49942" y="49942"/>
                  </a:lnTo>
                  <a:lnTo>
                    <a:pt x="84459" y="23278"/>
                  </a:lnTo>
                  <a:lnTo>
                    <a:pt x="125206" y="6090"/>
                  </a:lnTo>
                  <a:lnTo>
                    <a:pt x="170561" y="0"/>
                  </a:lnTo>
                  <a:lnTo>
                    <a:pt x="1534795" y="0"/>
                  </a:lnTo>
                  <a:lnTo>
                    <a:pt x="1580149" y="6090"/>
                  </a:lnTo>
                  <a:lnTo>
                    <a:pt x="1620896" y="23278"/>
                  </a:lnTo>
                  <a:lnTo>
                    <a:pt x="1655413" y="49942"/>
                  </a:lnTo>
                  <a:lnTo>
                    <a:pt x="1682077" y="84459"/>
                  </a:lnTo>
                  <a:lnTo>
                    <a:pt x="1699265" y="125206"/>
                  </a:lnTo>
                  <a:lnTo>
                    <a:pt x="1705356" y="170561"/>
                  </a:lnTo>
                  <a:lnTo>
                    <a:pt x="1705356" y="1618640"/>
                  </a:lnTo>
                  <a:lnTo>
                    <a:pt x="1699265" y="1663975"/>
                  </a:lnTo>
                  <a:lnTo>
                    <a:pt x="1682077" y="1704712"/>
                  </a:lnTo>
                  <a:lnTo>
                    <a:pt x="1655413" y="1739226"/>
                  </a:lnTo>
                  <a:lnTo>
                    <a:pt x="1620896" y="1765892"/>
                  </a:lnTo>
                  <a:lnTo>
                    <a:pt x="1580149" y="1783084"/>
                  </a:lnTo>
                  <a:lnTo>
                    <a:pt x="1534795" y="1789176"/>
                  </a:lnTo>
                  <a:lnTo>
                    <a:pt x="170561" y="1789176"/>
                  </a:lnTo>
                  <a:lnTo>
                    <a:pt x="125206" y="1783084"/>
                  </a:lnTo>
                  <a:lnTo>
                    <a:pt x="84459" y="1765892"/>
                  </a:lnTo>
                  <a:lnTo>
                    <a:pt x="49942" y="1739226"/>
                  </a:lnTo>
                  <a:lnTo>
                    <a:pt x="23278" y="1704712"/>
                  </a:lnTo>
                  <a:lnTo>
                    <a:pt x="6090" y="1663975"/>
                  </a:lnTo>
                  <a:lnTo>
                    <a:pt x="0" y="1618640"/>
                  </a:lnTo>
                  <a:lnTo>
                    <a:pt x="0" y="170561"/>
                  </a:lnTo>
                  <a:close/>
                </a:path>
              </a:pathLst>
            </a:custGeom>
            <a:ln w="12192">
              <a:solidFill>
                <a:srgbClr val="A42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850642" y="4725416"/>
            <a:ext cx="132143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210185" marR="5080" indent="-198120">
              <a:lnSpc>
                <a:spcPts val="2480"/>
              </a:lnSpc>
              <a:spcBef>
                <a:spcPts val="515"/>
              </a:spcBef>
            </a:pPr>
            <a:r>
              <a:rPr sz="2400" b="1" spc="-18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AGR  APH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506467" y="3974591"/>
            <a:ext cx="2178050" cy="2106295"/>
            <a:chOff x="4506467" y="3974591"/>
            <a:chExt cx="2178050" cy="2106295"/>
          </a:xfrm>
        </p:grpSpPr>
        <p:sp>
          <p:nvSpPr>
            <p:cNvPr id="25" name="object 25"/>
            <p:cNvSpPr/>
            <p:nvPr/>
          </p:nvSpPr>
          <p:spPr>
            <a:xfrm>
              <a:off x="4552187" y="4030979"/>
              <a:ext cx="1705610" cy="1633855"/>
            </a:xfrm>
            <a:custGeom>
              <a:avLst/>
              <a:gdLst/>
              <a:ahLst/>
              <a:cxnLst/>
              <a:rect l="l" t="t" r="r" b="b"/>
              <a:pathLst>
                <a:path w="1705610" h="1633854">
                  <a:moveTo>
                    <a:pt x="1542034" y="0"/>
                  </a:moveTo>
                  <a:lnTo>
                    <a:pt x="163322" y="0"/>
                  </a:lnTo>
                  <a:lnTo>
                    <a:pt x="119915" y="5836"/>
                  </a:lnTo>
                  <a:lnTo>
                    <a:pt x="80903" y="22304"/>
                  </a:lnTo>
                  <a:lnTo>
                    <a:pt x="47847" y="47847"/>
                  </a:lnTo>
                  <a:lnTo>
                    <a:pt x="22304" y="80903"/>
                  </a:lnTo>
                  <a:lnTo>
                    <a:pt x="5836" y="119915"/>
                  </a:lnTo>
                  <a:lnTo>
                    <a:pt x="0" y="163322"/>
                  </a:lnTo>
                  <a:lnTo>
                    <a:pt x="0" y="1470406"/>
                  </a:lnTo>
                  <a:lnTo>
                    <a:pt x="5836" y="1513817"/>
                  </a:lnTo>
                  <a:lnTo>
                    <a:pt x="22304" y="1552829"/>
                  </a:lnTo>
                  <a:lnTo>
                    <a:pt x="47847" y="1585885"/>
                  </a:lnTo>
                  <a:lnTo>
                    <a:pt x="80903" y="1611425"/>
                  </a:lnTo>
                  <a:lnTo>
                    <a:pt x="119915" y="1627892"/>
                  </a:lnTo>
                  <a:lnTo>
                    <a:pt x="163322" y="1633728"/>
                  </a:lnTo>
                  <a:lnTo>
                    <a:pt x="1542034" y="1633728"/>
                  </a:lnTo>
                  <a:lnTo>
                    <a:pt x="1585440" y="1627892"/>
                  </a:lnTo>
                  <a:lnTo>
                    <a:pt x="1624452" y="1611425"/>
                  </a:lnTo>
                  <a:lnTo>
                    <a:pt x="1657508" y="1585885"/>
                  </a:lnTo>
                  <a:lnTo>
                    <a:pt x="1683051" y="1552829"/>
                  </a:lnTo>
                  <a:lnTo>
                    <a:pt x="1699519" y="1513817"/>
                  </a:lnTo>
                  <a:lnTo>
                    <a:pt x="1705356" y="1470406"/>
                  </a:lnTo>
                  <a:lnTo>
                    <a:pt x="1705356" y="163322"/>
                  </a:lnTo>
                  <a:lnTo>
                    <a:pt x="1699519" y="119915"/>
                  </a:lnTo>
                  <a:lnTo>
                    <a:pt x="1683051" y="80903"/>
                  </a:lnTo>
                  <a:lnTo>
                    <a:pt x="1657508" y="47847"/>
                  </a:lnTo>
                  <a:lnTo>
                    <a:pt x="1624452" y="22304"/>
                  </a:lnTo>
                  <a:lnTo>
                    <a:pt x="1585440" y="5836"/>
                  </a:lnTo>
                  <a:lnTo>
                    <a:pt x="1542034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552187" y="4030979"/>
              <a:ext cx="1705610" cy="1633855"/>
            </a:xfrm>
            <a:custGeom>
              <a:avLst/>
              <a:gdLst/>
              <a:ahLst/>
              <a:cxnLst/>
              <a:rect l="l" t="t" r="r" b="b"/>
              <a:pathLst>
                <a:path w="1705610" h="1633854">
                  <a:moveTo>
                    <a:pt x="0" y="163322"/>
                  </a:moveTo>
                  <a:lnTo>
                    <a:pt x="5836" y="119915"/>
                  </a:lnTo>
                  <a:lnTo>
                    <a:pt x="22304" y="80903"/>
                  </a:lnTo>
                  <a:lnTo>
                    <a:pt x="47847" y="47847"/>
                  </a:lnTo>
                  <a:lnTo>
                    <a:pt x="80903" y="22304"/>
                  </a:lnTo>
                  <a:lnTo>
                    <a:pt x="119915" y="5836"/>
                  </a:lnTo>
                  <a:lnTo>
                    <a:pt x="163322" y="0"/>
                  </a:lnTo>
                  <a:lnTo>
                    <a:pt x="1542034" y="0"/>
                  </a:lnTo>
                  <a:lnTo>
                    <a:pt x="1585440" y="5836"/>
                  </a:lnTo>
                  <a:lnTo>
                    <a:pt x="1624452" y="22304"/>
                  </a:lnTo>
                  <a:lnTo>
                    <a:pt x="1657508" y="47847"/>
                  </a:lnTo>
                  <a:lnTo>
                    <a:pt x="1683051" y="80903"/>
                  </a:lnTo>
                  <a:lnTo>
                    <a:pt x="1699519" y="119915"/>
                  </a:lnTo>
                  <a:lnTo>
                    <a:pt x="1705356" y="163322"/>
                  </a:lnTo>
                  <a:lnTo>
                    <a:pt x="1705356" y="1470406"/>
                  </a:lnTo>
                  <a:lnTo>
                    <a:pt x="1699519" y="1513817"/>
                  </a:lnTo>
                  <a:lnTo>
                    <a:pt x="1683051" y="1552829"/>
                  </a:lnTo>
                  <a:lnTo>
                    <a:pt x="1657508" y="1585885"/>
                  </a:lnTo>
                  <a:lnTo>
                    <a:pt x="1624452" y="1611425"/>
                  </a:lnTo>
                  <a:lnTo>
                    <a:pt x="1585440" y="1627892"/>
                  </a:lnTo>
                  <a:lnTo>
                    <a:pt x="1542034" y="1633728"/>
                  </a:lnTo>
                  <a:lnTo>
                    <a:pt x="163322" y="1633728"/>
                  </a:lnTo>
                  <a:lnTo>
                    <a:pt x="119915" y="1627892"/>
                  </a:lnTo>
                  <a:lnTo>
                    <a:pt x="80903" y="1611425"/>
                  </a:lnTo>
                  <a:lnTo>
                    <a:pt x="47847" y="1585885"/>
                  </a:lnTo>
                  <a:lnTo>
                    <a:pt x="22304" y="1552829"/>
                  </a:lnTo>
                  <a:lnTo>
                    <a:pt x="5836" y="1513817"/>
                  </a:lnTo>
                  <a:lnTo>
                    <a:pt x="0" y="1470406"/>
                  </a:lnTo>
                  <a:lnTo>
                    <a:pt x="0" y="163322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06467" y="3974591"/>
              <a:ext cx="2177795" cy="210616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742687" y="4210811"/>
              <a:ext cx="1705610" cy="1633855"/>
            </a:xfrm>
            <a:custGeom>
              <a:avLst/>
              <a:gdLst/>
              <a:ahLst/>
              <a:cxnLst/>
              <a:rect l="l" t="t" r="r" b="b"/>
              <a:pathLst>
                <a:path w="1705610" h="1633854">
                  <a:moveTo>
                    <a:pt x="1542034" y="0"/>
                  </a:moveTo>
                  <a:lnTo>
                    <a:pt x="163322" y="0"/>
                  </a:lnTo>
                  <a:lnTo>
                    <a:pt x="119915" y="5836"/>
                  </a:lnTo>
                  <a:lnTo>
                    <a:pt x="80903" y="22304"/>
                  </a:lnTo>
                  <a:lnTo>
                    <a:pt x="47847" y="47847"/>
                  </a:lnTo>
                  <a:lnTo>
                    <a:pt x="22304" y="80903"/>
                  </a:lnTo>
                  <a:lnTo>
                    <a:pt x="5836" y="119915"/>
                  </a:lnTo>
                  <a:lnTo>
                    <a:pt x="0" y="163321"/>
                  </a:lnTo>
                  <a:lnTo>
                    <a:pt x="0" y="1470355"/>
                  </a:lnTo>
                  <a:lnTo>
                    <a:pt x="5836" y="1513787"/>
                  </a:lnTo>
                  <a:lnTo>
                    <a:pt x="22304" y="1552814"/>
                  </a:lnTo>
                  <a:lnTo>
                    <a:pt x="47847" y="1585879"/>
                  </a:lnTo>
                  <a:lnTo>
                    <a:pt x="80903" y="1611423"/>
                  </a:lnTo>
                  <a:lnTo>
                    <a:pt x="119915" y="1627892"/>
                  </a:lnTo>
                  <a:lnTo>
                    <a:pt x="163322" y="1633727"/>
                  </a:lnTo>
                  <a:lnTo>
                    <a:pt x="1542034" y="1633727"/>
                  </a:lnTo>
                  <a:lnTo>
                    <a:pt x="1585440" y="1627892"/>
                  </a:lnTo>
                  <a:lnTo>
                    <a:pt x="1624452" y="1611423"/>
                  </a:lnTo>
                  <a:lnTo>
                    <a:pt x="1657508" y="1585879"/>
                  </a:lnTo>
                  <a:lnTo>
                    <a:pt x="1683051" y="1552814"/>
                  </a:lnTo>
                  <a:lnTo>
                    <a:pt x="1699519" y="1513787"/>
                  </a:lnTo>
                  <a:lnTo>
                    <a:pt x="1705356" y="1470355"/>
                  </a:lnTo>
                  <a:lnTo>
                    <a:pt x="1705356" y="163321"/>
                  </a:lnTo>
                  <a:lnTo>
                    <a:pt x="1699519" y="119915"/>
                  </a:lnTo>
                  <a:lnTo>
                    <a:pt x="1683051" y="80903"/>
                  </a:lnTo>
                  <a:lnTo>
                    <a:pt x="1657508" y="47847"/>
                  </a:lnTo>
                  <a:lnTo>
                    <a:pt x="1624452" y="22304"/>
                  </a:lnTo>
                  <a:lnTo>
                    <a:pt x="1585440" y="5836"/>
                  </a:lnTo>
                  <a:lnTo>
                    <a:pt x="154203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42687" y="4210811"/>
              <a:ext cx="1705610" cy="1633855"/>
            </a:xfrm>
            <a:custGeom>
              <a:avLst/>
              <a:gdLst/>
              <a:ahLst/>
              <a:cxnLst/>
              <a:rect l="l" t="t" r="r" b="b"/>
              <a:pathLst>
                <a:path w="1705610" h="1633854">
                  <a:moveTo>
                    <a:pt x="0" y="163321"/>
                  </a:moveTo>
                  <a:lnTo>
                    <a:pt x="5836" y="119915"/>
                  </a:lnTo>
                  <a:lnTo>
                    <a:pt x="22304" y="80903"/>
                  </a:lnTo>
                  <a:lnTo>
                    <a:pt x="47847" y="47847"/>
                  </a:lnTo>
                  <a:lnTo>
                    <a:pt x="80903" y="22304"/>
                  </a:lnTo>
                  <a:lnTo>
                    <a:pt x="119915" y="5836"/>
                  </a:lnTo>
                  <a:lnTo>
                    <a:pt x="163322" y="0"/>
                  </a:lnTo>
                  <a:lnTo>
                    <a:pt x="1542034" y="0"/>
                  </a:lnTo>
                  <a:lnTo>
                    <a:pt x="1585440" y="5836"/>
                  </a:lnTo>
                  <a:lnTo>
                    <a:pt x="1624452" y="22304"/>
                  </a:lnTo>
                  <a:lnTo>
                    <a:pt x="1657508" y="47847"/>
                  </a:lnTo>
                  <a:lnTo>
                    <a:pt x="1683051" y="80903"/>
                  </a:lnTo>
                  <a:lnTo>
                    <a:pt x="1699519" y="119915"/>
                  </a:lnTo>
                  <a:lnTo>
                    <a:pt x="1705356" y="163321"/>
                  </a:lnTo>
                  <a:lnTo>
                    <a:pt x="1705356" y="1470355"/>
                  </a:lnTo>
                  <a:lnTo>
                    <a:pt x="1699519" y="1513787"/>
                  </a:lnTo>
                  <a:lnTo>
                    <a:pt x="1683051" y="1552814"/>
                  </a:lnTo>
                  <a:lnTo>
                    <a:pt x="1657508" y="1585879"/>
                  </a:lnTo>
                  <a:lnTo>
                    <a:pt x="1624452" y="1611423"/>
                  </a:lnTo>
                  <a:lnTo>
                    <a:pt x="1585440" y="1627892"/>
                  </a:lnTo>
                  <a:lnTo>
                    <a:pt x="1542034" y="1633727"/>
                  </a:lnTo>
                  <a:lnTo>
                    <a:pt x="163322" y="1633727"/>
                  </a:lnTo>
                  <a:lnTo>
                    <a:pt x="119915" y="1627892"/>
                  </a:lnTo>
                  <a:lnTo>
                    <a:pt x="80903" y="1611423"/>
                  </a:lnTo>
                  <a:lnTo>
                    <a:pt x="47847" y="1585879"/>
                  </a:lnTo>
                  <a:lnTo>
                    <a:pt x="22304" y="1552814"/>
                  </a:lnTo>
                  <a:lnTo>
                    <a:pt x="5836" y="1513787"/>
                  </a:lnTo>
                  <a:lnTo>
                    <a:pt x="0" y="1470355"/>
                  </a:lnTo>
                  <a:lnTo>
                    <a:pt x="0" y="163321"/>
                  </a:lnTo>
                  <a:close/>
                </a:path>
              </a:pathLst>
            </a:custGeom>
            <a:ln w="12192">
              <a:solidFill>
                <a:srgbClr val="A42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934839" y="4647438"/>
            <a:ext cx="132143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67640" marR="5080" indent="-155575">
              <a:lnSpc>
                <a:spcPts val="2480"/>
              </a:lnSpc>
              <a:spcBef>
                <a:spcPts val="515"/>
              </a:spcBef>
            </a:pPr>
            <a:r>
              <a:rPr sz="2400" b="1" spc="-18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AGR  APH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III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592823" y="3881628"/>
            <a:ext cx="2178050" cy="2087880"/>
            <a:chOff x="6592823" y="3881628"/>
            <a:chExt cx="2178050" cy="2087880"/>
          </a:xfrm>
        </p:grpSpPr>
        <p:sp>
          <p:nvSpPr>
            <p:cNvPr id="32" name="object 32"/>
            <p:cNvSpPr/>
            <p:nvPr/>
          </p:nvSpPr>
          <p:spPr>
            <a:xfrm>
              <a:off x="6640067" y="3938016"/>
              <a:ext cx="1705610" cy="1615440"/>
            </a:xfrm>
            <a:custGeom>
              <a:avLst/>
              <a:gdLst/>
              <a:ahLst/>
              <a:cxnLst/>
              <a:rect l="l" t="t" r="r" b="b"/>
              <a:pathLst>
                <a:path w="1705609" h="1615439">
                  <a:moveTo>
                    <a:pt x="1543811" y="0"/>
                  </a:moveTo>
                  <a:lnTo>
                    <a:pt x="161543" y="0"/>
                  </a:lnTo>
                  <a:lnTo>
                    <a:pt x="118577" y="5766"/>
                  </a:lnTo>
                  <a:lnTo>
                    <a:pt x="79981" y="22041"/>
                  </a:lnTo>
                  <a:lnTo>
                    <a:pt x="47291" y="47291"/>
                  </a:lnTo>
                  <a:lnTo>
                    <a:pt x="22041" y="79981"/>
                  </a:lnTo>
                  <a:lnTo>
                    <a:pt x="5766" y="118577"/>
                  </a:lnTo>
                  <a:lnTo>
                    <a:pt x="0" y="161543"/>
                  </a:lnTo>
                  <a:lnTo>
                    <a:pt x="0" y="1453895"/>
                  </a:lnTo>
                  <a:lnTo>
                    <a:pt x="5766" y="1496862"/>
                  </a:lnTo>
                  <a:lnTo>
                    <a:pt x="22041" y="1535458"/>
                  </a:lnTo>
                  <a:lnTo>
                    <a:pt x="47291" y="1568148"/>
                  </a:lnTo>
                  <a:lnTo>
                    <a:pt x="79981" y="1593398"/>
                  </a:lnTo>
                  <a:lnTo>
                    <a:pt x="118577" y="1609673"/>
                  </a:lnTo>
                  <a:lnTo>
                    <a:pt x="161543" y="1615439"/>
                  </a:lnTo>
                  <a:lnTo>
                    <a:pt x="1543811" y="1615439"/>
                  </a:lnTo>
                  <a:lnTo>
                    <a:pt x="1586734" y="1609673"/>
                  </a:lnTo>
                  <a:lnTo>
                    <a:pt x="1625317" y="1593398"/>
                  </a:lnTo>
                  <a:lnTo>
                    <a:pt x="1658016" y="1568148"/>
                  </a:lnTo>
                  <a:lnTo>
                    <a:pt x="1683286" y="1535458"/>
                  </a:lnTo>
                  <a:lnTo>
                    <a:pt x="1699581" y="1496862"/>
                  </a:lnTo>
                  <a:lnTo>
                    <a:pt x="1705355" y="1453895"/>
                  </a:lnTo>
                  <a:lnTo>
                    <a:pt x="1705355" y="161543"/>
                  </a:lnTo>
                  <a:lnTo>
                    <a:pt x="1699581" y="118577"/>
                  </a:lnTo>
                  <a:lnTo>
                    <a:pt x="1683286" y="79981"/>
                  </a:lnTo>
                  <a:lnTo>
                    <a:pt x="1658016" y="47291"/>
                  </a:lnTo>
                  <a:lnTo>
                    <a:pt x="1625317" y="22041"/>
                  </a:lnTo>
                  <a:lnTo>
                    <a:pt x="1586734" y="5766"/>
                  </a:lnTo>
                  <a:lnTo>
                    <a:pt x="154381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40067" y="3938016"/>
              <a:ext cx="1705610" cy="1615440"/>
            </a:xfrm>
            <a:custGeom>
              <a:avLst/>
              <a:gdLst/>
              <a:ahLst/>
              <a:cxnLst/>
              <a:rect l="l" t="t" r="r" b="b"/>
              <a:pathLst>
                <a:path w="1705609" h="1615439">
                  <a:moveTo>
                    <a:pt x="0" y="161543"/>
                  </a:moveTo>
                  <a:lnTo>
                    <a:pt x="5766" y="118577"/>
                  </a:lnTo>
                  <a:lnTo>
                    <a:pt x="22041" y="79981"/>
                  </a:lnTo>
                  <a:lnTo>
                    <a:pt x="47291" y="47291"/>
                  </a:lnTo>
                  <a:lnTo>
                    <a:pt x="79981" y="22041"/>
                  </a:lnTo>
                  <a:lnTo>
                    <a:pt x="118577" y="5766"/>
                  </a:lnTo>
                  <a:lnTo>
                    <a:pt x="161543" y="0"/>
                  </a:lnTo>
                  <a:lnTo>
                    <a:pt x="1543811" y="0"/>
                  </a:lnTo>
                  <a:lnTo>
                    <a:pt x="1586734" y="5766"/>
                  </a:lnTo>
                  <a:lnTo>
                    <a:pt x="1625317" y="22041"/>
                  </a:lnTo>
                  <a:lnTo>
                    <a:pt x="1658016" y="47291"/>
                  </a:lnTo>
                  <a:lnTo>
                    <a:pt x="1683286" y="79981"/>
                  </a:lnTo>
                  <a:lnTo>
                    <a:pt x="1699581" y="118577"/>
                  </a:lnTo>
                  <a:lnTo>
                    <a:pt x="1705355" y="161543"/>
                  </a:lnTo>
                  <a:lnTo>
                    <a:pt x="1705355" y="1453895"/>
                  </a:lnTo>
                  <a:lnTo>
                    <a:pt x="1699581" y="1496862"/>
                  </a:lnTo>
                  <a:lnTo>
                    <a:pt x="1683286" y="1535458"/>
                  </a:lnTo>
                  <a:lnTo>
                    <a:pt x="1658016" y="1568148"/>
                  </a:lnTo>
                  <a:lnTo>
                    <a:pt x="1625317" y="1593398"/>
                  </a:lnTo>
                  <a:lnTo>
                    <a:pt x="1586734" y="1609673"/>
                  </a:lnTo>
                  <a:lnTo>
                    <a:pt x="1543811" y="1615439"/>
                  </a:lnTo>
                  <a:lnTo>
                    <a:pt x="161543" y="1615439"/>
                  </a:lnTo>
                  <a:lnTo>
                    <a:pt x="118577" y="1609673"/>
                  </a:lnTo>
                  <a:lnTo>
                    <a:pt x="79981" y="1593398"/>
                  </a:lnTo>
                  <a:lnTo>
                    <a:pt x="47291" y="1568148"/>
                  </a:lnTo>
                  <a:lnTo>
                    <a:pt x="22041" y="1535458"/>
                  </a:lnTo>
                  <a:lnTo>
                    <a:pt x="5766" y="1496862"/>
                  </a:lnTo>
                  <a:lnTo>
                    <a:pt x="0" y="1453895"/>
                  </a:lnTo>
                  <a:lnTo>
                    <a:pt x="0" y="1615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92823" y="3881628"/>
              <a:ext cx="2177796" cy="2087880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829043" y="4117848"/>
              <a:ext cx="1705610" cy="1615440"/>
            </a:xfrm>
            <a:custGeom>
              <a:avLst/>
              <a:gdLst/>
              <a:ahLst/>
              <a:cxnLst/>
              <a:rect l="l" t="t" r="r" b="b"/>
              <a:pathLst>
                <a:path w="1705609" h="1615439">
                  <a:moveTo>
                    <a:pt x="1543811" y="0"/>
                  </a:moveTo>
                  <a:lnTo>
                    <a:pt x="161544" y="0"/>
                  </a:lnTo>
                  <a:lnTo>
                    <a:pt x="118577" y="5766"/>
                  </a:lnTo>
                  <a:lnTo>
                    <a:pt x="79981" y="22041"/>
                  </a:lnTo>
                  <a:lnTo>
                    <a:pt x="47291" y="47291"/>
                  </a:lnTo>
                  <a:lnTo>
                    <a:pt x="22041" y="79981"/>
                  </a:lnTo>
                  <a:lnTo>
                    <a:pt x="5766" y="118577"/>
                  </a:lnTo>
                  <a:lnTo>
                    <a:pt x="0" y="161544"/>
                  </a:lnTo>
                  <a:lnTo>
                    <a:pt x="0" y="1453895"/>
                  </a:lnTo>
                  <a:lnTo>
                    <a:pt x="5766" y="1496840"/>
                  </a:lnTo>
                  <a:lnTo>
                    <a:pt x="22041" y="1535430"/>
                  </a:lnTo>
                  <a:lnTo>
                    <a:pt x="47291" y="1568124"/>
                  </a:lnTo>
                  <a:lnTo>
                    <a:pt x="79981" y="1593384"/>
                  </a:lnTo>
                  <a:lnTo>
                    <a:pt x="118577" y="1609669"/>
                  </a:lnTo>
                  <a:lnTo>
                    <a:pt x="161544" y="1615439"/>
                  </a:lnTo>
                  <a:lnTo>
                    <a:pt x="1543811" y="1615439"/>
                  </a:lnTo>
                  <a:lnTo>
                    <a:pt x="1586734" y="1609669"/>
                  </a:lnTo>
                  <a:lnTo>
                    <a:pt x="1625317" y="1593384"/>
                  </a:lnTo>
                  <a:lnTo>
                    <a:pt x="1658016" y="1568124"/>
                  </a:lnTo>
                  <a:lnTo>
                    <a:pt x="1683286" y="1535430"/>
                  </a:lnTo>
                  <a:lnTo>
                    <a:pt x="1699581" y="1496840"/>
                  </a:lnTo>
                  <a:lnTo>
                    <a:pt x="1705355" y="1453895"/>
                  </a:lnTo>
                  <a:lnTo>
                    <a:pt x="1705355" y="161544"/>
                  </a:lnTo>
                  <a:lnTo>
                    <a:pt x="1699581" y="118577"/>
                  </a:lnTo>
                  <a:lnTo>
                    <a:pt x="1683286" y="79981"/>
                  </a:lnTo>
                  <a:lnTo>
                    <a:pt x="1658016" y="47291"/>
                  </a:lnTo>
                  <a:lnTo>
                    <a:pt x="1625317" y="22041"/>
                  </a:lnTo>
                  <a:lnTo>
                    <a:pt x="1586734" y="5766"/>
                  </a:lnTo>
                  <a:lnTo>
                    <a:pt x="1543811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29043" y="4117848"/>
              <a:ext cx="1705610" cy="1615440"/>
            </a:xfrm>
            <a:custGeom>
              <a:avLst/>
              <a:gdLst/>
              <a:ahLst/>
              <a:cxnLst/>
              <a:rect l="l" t="t" r="r" b="b"/>
              <a:pathLst>
                <a:path w="1705609" h="1615439">
                  <a:moveTo>
                    <a:pt x="0" y="161544"/>
                  </a:moveTo>
                  <a:lnTo>
                    <a:pt x="5766" y="118577"/>
                  </a:lnTo>
                  <a:lnTo>
                    <a:pt x="22041" y="79981"/>
                  </a:lnTo>
                  <a:lnTo>
                    <a:pt x="47291" y="47291"/>
                  </a:lnTo>
                  <a:lnTo>
                    <a:pt x="79981" y="22041"/>
                  </a:lnTo>
                  <a:lnTo>
                    <a:pt x="118577" y="5766"/>
                  </a:lnTo>
                  <a:lnTo>
                    <a:pt x="161544" y="0"/>
                  </a:lnTo>
                  <a:lnTo>
                    <a:pt x="1543811" y="0"/>
                  </a:lnTo>
                  <a:lnTo>
                    <a:pt x="1586734" y="5766"/>
                  </a:lnTo>
                  <a:lnTo>
                    <a:pt x="1625317" y="22041"/>
                  </a:lnTo>
                  <a:lnTo>
                    <a:pt x="1658016" y="47291"/>
                  </a:lnTo>
                  <a:lnTo>
                    <a:pt x="1683286" y="79981"/>
                  </a:lnTo>
                  <a:lnTo>
                    <a:pt x="1699581" y="118577"/>
                  </a:lnTo>
                  <a:lnTo>
                    <a:pt x="1705355" y="161544"/>
                  </a:lnTo>
                  <a:lnTo>
                    <a:pt x="1705355" y="1453895"/>
                  </a:lnTo>
                  <a:lnTo>
                    <a:pt x="1699581" y="1496840"/>
                  </a:lnTo>
                  <a:lnTo>
                    <a:pt x="1683286" y="1535430"/>
                  </a:lnTo>
                  <a:lnTo>
                    <a:pt x="1658016" y="1568124"/>
                  </a:lnTo>
                  <a:lnTo>
                    <a:pt x="1625317" y="1593384"/>
                  </a:lnTo>
                  <a:lnTo>
                    <a:pt x="1586734" y="1609669"/>
                  </a:lnTo>
                  <a:lnTo>
                    <a:pt x="1543811" y="1615439"/>
                  </a:lnTo>
                  <a:lnTo>
                    <a:pt x="161544" y="1615439"/>
                  </a:lnTo>
                  <a:lnTo>
                    <a:pt x="118577" y="1609669"/>
                  </a:lnTo>
                  <a:lnTo>
                    <a:pt x="79981" y="1593384"/>
                  </a:lnTo>
                  <a:lnTo>
                    <a:pt x="47291" y="1568124"/>
                  </a:lnTo>
                  <a:lnTo>
                    <a:pt x="22041" y="1535430"/>
                  </a:lnTo>
                  <a:lnTo>
                    <a:pt x="5766" y="1496840"/>
                  </a:lnTo>
                  <a:lnTo>
                    <a:pt x="0" y="1453895"/>
                  </a:lnTo>
                  <a:lnTo>
                    <a:pt x="0" y="161544"/>
                  </a:lnTo>
                  <a:close/>
                </a:path>
              </a:pathLst>
            </a:custGeom>
            <a:ln w="12192">
              <a:solidFill>
                <a:srgbClr val="A42F0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021448" y="4545329"/>
            <a:ext cx="1321435" cy="706755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52400" marR="5080" indent="-140335">
              <a:lnSpc>
                <a:spcPts val="2480"/>
              </a:lnSpc>
              <a:spcBef>
                <a:spcPts val="515"/>
              </a:spcBef>
            </a:pPr>
            <a:r>
              <a:rPr sz="2400" b="1" spc="-185" dirty="0">
                <a:latin typeface="Arial"/>
                <a:cs typeface="Arial"/>
              </a:rPr>
              <a:t>P</a:t>
            </a:r>
            <a:r>
              <a:rPr sz="2400" b="1" spc="-5" dirty="0">
                <a:latin typeface="Arial"/>
                <a:cs typeface="Arial"/>
              </a:rPr>
              <a:t>A</a:t>
            </a:r>
            <a:r>
              <a:rPr sz="2400" b="1" spc="-15" dirty="0">
                <a:latin typeface="Arial"/>
                <a:cs typeface="Arial"/>
              </a:rPr>
              <a:t>R</a:t>
            </a:r>
            <a:r>
              <a:rPr sz="2400" b="1" spc="-5" dirty="0">
                <a:latin typeface="Arial"/>
                <a:cs typeface="Arial"/>
              </a:rPr>
              <a:t>AGR  APH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IV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216" y="761237"/>
            <a:ext cx="27635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spc="-48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6400" spc="-5" dirty="0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sz="640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6400" spc="-15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6400" spc="-5" dirty="0">
                <a:solidFill>
                  <a:srgbClr val="000000"/>
                </a:solidFill>
                <a:latin typeface="Arial"/>
                <a:cs typeface="Arial"/>
              </a:rPr>
              <a:t>I</a:t>
            </a:r>
            <a:endParaRPr sz="6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644" y="2218944"/>
            <a:ext cx="2788920" cy="17693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60398" y="2609214"/>
            <a:ext cx="2154555" cy="93789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7305" marR="5080" indent="-15240" algn="just">
              <a:lnSpc>
                <a:spcPct val="86100"/>
              </a:lnSpc>
              <a:spcBef>
                <a:spcPts val="459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Required</a:t>
            </a:r>
            <a:r>
              <a:rPr sz="22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patent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information has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been</a:t>
            </a:r>
            <a:r>
              <a:rPr sz="2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filed.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644" y="4261103"/>
            <a:ext cx="2788920" cy="17678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74469" y="4361129"/>
            <a:ext cx="2523490" cy="15176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065" marR="5080" indent="635" algn="ctr">
              <a:lnSpc>
                <a:spcPct val="86300"/>
              </a:lnSpc>
              <a:spcBef>
                <a:spcPts val="459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FDA may approve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generics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immediately,</a:t>
            </a:r>
            <a:r>
              <a:rPr sz="22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applicants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enter.</a:t>
            </a:r>
            <a:endParaRPr sz="2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1164" y="457200"/>
            <a:ext cx="3485515" cy="5867400"/>
          </a:xfrm>
          <a:custGeom>
            <a:avLst/>
            <a:gdLst/>
            <a:ahLst/>
            <a:cxnLst/>
            <a:rect l="l" t="t" r="r" b="b"/>
            <a:pathLst>
              <a:path w="3485515" h="5867400">
                <a:moveTo>
                  <a:pt x="3136900" y="0"/>
                </a:moveTo>
                <a:lnTo>
                  <a:pt x="348488" y="0"/>
                </a:lnTo>
                <a:lnTo>
                  <a:pt x="301212" y="3182"/>
                </a:lnTo>
                <a:lnTo>
                  <a:pt x="255866" y="12452"/>
                </a:lnTo>
                <a:lnTo>
                  <a:pt x="212865" y="27394"/>
                </a:lnTo>
                <a:lnTo>
                  <a:pt x="172625" y="47592"/>
                </a:lnTo>
                <a:lnTo>
                  <a:pt x="135562" y="72629"/>
                </a:lnTo>
                <a:lnTo>
                  <a:pt x="102092" y="102092"/>
                </a:lnTo>
                <a:lnTo>
                  <a:pt x="72629" y="135562"/>
                </a:lnTo>
                <a:lnTo>
                  <a:pt x="47592" y="172625"/>
                </a:lnTo>
                <a:lnTo>
                  <a:pt x="27394" y="212865"/>
                </a:lnTo>
                <a:lnTo>
                  <a:pt x="12452" y="255866"/>
                </a:lnTo>
                <a:lnTo>
                  <a:pt x="3182" y="301212"/>
                </a:lnTo>
                <a:lnTo>
                  <a:pt x="0" y="348488"/>
                </a:lnTo>
                <a:lnTo>
                  <a:pt x="0" y="5518861"/>
                </a:lnTo>
                <a:lnTo>
                  <a:pt x="3182" y="5566156"/>
                </a:lnTo>
                <a:lnTo>
                  <a:pt x="12452" y="5611517"/>
                </a:lnTo>
                <a:lnTo>
                  <a:pt x="27394" y="5654528"/>
                </a:lnTo>
                <a:lnTo>
                  <a:pt x="47592" y="5694775"/>
                </a:lnTo>
                <a:lnTo>
                  <a:pt x="72629" y="5731843"/>
                </a:lnTo>
                <a:lnTo>
                  <a:pt x="102092" y="5765315"/>
                </a:lnTo>
                <a:lnTo>
                  <a:pt x="135562" y="5794777"/>
                </a:lnTo>
                <a:lnTo>
                  <a:pt x="172625" y="5819814"/>
                </a:lnTo>
                <a:lnTo>
                  <a:pt x="212865" y="5840010"/>
                </a:lnTo>
                <a:lnTo>
                  <a:pt x="255866" y="5854949"/>
                </a:lnTo>
                <a:lnTo>
                  <a:pt x="301212" y="5864218"/>
                </a:lnTo>
                <a:lnTo>
                  <a:pt x="348488" y="5867400"/>
                </a:lnTo>
                <a:lnTo>
                  <a:pt x="3136900" y="5867400"/>
                </a:lnTo>
                <a:lnTo>
                  <a:pt x="3184175" y="5864218"/>
                </a:lnTo>
                <a:lnTo>
                  <a:pt x="3229521" y="5854949"/>
                </a:lnTo>
                <a:lnTo>
                  <a:pt x="3272522" y="5840010"/>
                </a:lnTo>
                <a:lnTo>
                  <a:pt x="3312762" y="5819814"/>
                </a:lnTo>
                <a:lnTo>
                  <a:pt x="3349825" y="5794777"/>
                </a:lnTo>
                <a:lnTo>
                  <a:pt x="3383295" y="5765315"/>
                </a:lnTo>
                <a:lnTo>
                  <a:pt x="3412758" y="5731843"/>
                </a:lnTo>
                <a:lnTo>
                  <a:pt x="3437795" y="5694775"/>
                </a:lnTo>
                <a:lnTo>
                  <a:pt x="3457993" y="5654528"/>
                </a:lnTo>
                <a:lnTo>
                  <a:pt x="3472935" y="5611517"/>
                </a:lnTo>
                <a:lnTo>
                  <a:pt x="3482205" y="5566156"/>
                </a:lnTo>
                <a:lnTo>
                  <a:pt x="3485388" y="5518861"/>
                </a:lnTo>
                <a:lnTo>
                  <a:pt x="3485388" y="348488"/>
                </a:lnTo>
                <a:lnTo>
                  <a:pt x="3482205" y="301212"/>
                </a:lnTo>
                <a:lnTo>
                  <a:pt x="3472935" y="255866"/>
                </a:lnTo>
                <a:lnTo>
                  <a:pt x="3457993" y="212865"/>
                </a:lnTo>
                <a:lnTo>
                  <a:pt x="3437795" y="172625"/>
                </a:lnTo>
                <a:lnTo>
                  <a:pt x="3412758" y="135562"/>
                </a:lnTo>
                <a:lnTo>
                  <a:pt x="3383295" y="102092"/>
                </a:lnTo>
                <a:lnTo>
                  <a:pt x="3349825" y="72629"/>
                </a:lnTo>
                <a:lnTo>
                  <a:pt x="3312762" y="47592"/>
                </a:lnTo>
                <a:lnTo>
                  <a:pt x="3272522" y="27394"/>
                </a:lnTo>
                <a:lnTo>
                  <a:pt x="3229521" y="12452"/>
                </a:lnTo>
                <a:lnTo>
                  <a:pt x="3184175" y="3182"/>
                </a:lnTo>
                <a:lnTo>
                  <a:pt x="313690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89321" y="761237"/>
            <a:ext cx="29889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400" b="1" spc="-75" dirty="0">
                <a:latin typeface="Arial"/>
                <a:cs typeface="Arial"/>
              </a:rPr>
              <a:t>PARA-II</a:t>
            </a:r>
            <a:endParaRPr sz="6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8635" y="2218944"/>
            <a:ext cx="2788919" cy="17693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229225" y="2898393"/>
            <a:ext cx="25082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expired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8635" y="4261103"/>
            <a:ext cx="2788919" cy="176783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221604" y="4361129"/>
            <a:ext cx="2522855" cy="151765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635" algn="ctr">
              <a:lnSpc>
                <a:spcPct val="86300"/>
              </a:lnSpc>
              <a:spcBef>
                <a:spcPts val="459"/>
              </a:spcBef>
            </a:pP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FDA may approve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generics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FFFFFF"/>
                </a:solidFill>
                <a:latin typeface="Arial"/>
                <a:cs typeface="Arial"/>
              </a:rPr>
              <a:t>immediately,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one </a:t>
            </a:r>
            <a:r>
              <a:rPr sz="2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2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applicants </a:t>
            </a:r>
            <a:r>
              <a:rPr sz="2200" b="1" spc="-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200" b="1" spc="-25" dirty="0">
                <a:solidFill>
                  <a:srgbClr val="FFFFFF"/>
                </a:solidFill>
                <a:latin typeface="Arial"/>
                <a:cs typeface="Arial"/>
              </a:rPr>
              <a:t>enter.</a:t>
            </a:r>
            <a:endParaRPr sz="22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84704" y="3880103"/>
            <a:ext cx="393700" cy="469900"/>
            <a:chOff x="2584704" y="3880103"/>
            <a:chExt cx="393700" cy="469900"/>
          </a:xfrm>
        </p:grpSpPr>
        <p:sp>
          <p:nvSpPr>
            <p:cNvPr id="14" name="object 14"/>
            <p:cNvSpPr/>
            <p:nvPr/>
          </p:nvSpPr>
          <p:spPr>
            <a:xfrm>
              <a:off x="2590800" y="3886199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85750" y="0"/>
                  </a:moveTo>
                  <a:lnTo>
                    <a:pt x="95250" y="0"/>
                  </a:lnTo>
                  <a:lnTo>
                    <a:pt x="95250" y="266700"/>
                  </a:lnTo>
                  <a:lnTo>
                    <a:pt x="0" y="266700"/>
                  </a:lnTo>
                  <a:lnTo>
                    <a:pt x="190500" y="457200"/>
                  </a:lnTo>
                  <a:lnTo>
                    <a:pt x="381000" y="266700"/>
                  </a:lnTo>
                  <a:lnTo>
                    <a:pt x="285750" y="2667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90800" y="3886199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66700"/>
                  </a:moveTo>
                  <a:lnTo>
                    <a:pt x="95250" y="2667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266700"/>
                  </a:lnTo>
                  <a:lnTo>
                    <a:pt x="381000" y="266700"/>
                  </a:lnTo>
                  <a:lnTo>
                    <a:pt x="190500" y="457200"/>
                  </a:lnTo>
                  <a:lnTo>
                    <a:pt x="0" y="26670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6242303" y="3880103"/>
            <a:ext cx="393700" cy="469900"/>
            <a:chOff x="6242303" y="3880103"/>
            <a:chExt cx="393700" cy="469900"/>
          </a:xfrm>
        </p:grpSpPr>
        <p:sp>
          <p:nvSpPr>
            <p:cNvPr id="17" name="object 17"/>
            <p:cNvSpPr/>
            <p:nvPr/>
          </p:nvSpPr>
          <p:spPr>
            <a:xfrm>
              <a:off x="6248399" y="3886199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85750" y="0"/>
                  </a:moveTo>
                  <a:lnTo>
                    <a:pt x="95250" y="0"/>
                  </a:lnTo>
                  <a:lnTo>
                    <a:pt x="95250" y="266700"/>
                  </a:lnTo>
                  <a:lnTo>
                    <a:pt x="0" y="266700"/>
                  </a:lnTo>
                  <a:lnTo>
                    <a:pt x="190500" y="457200"/>
                  </a:lnTo>
                  <a:lnTo>
                    <a:pt x="381000" y="266700"/>
                  </a:lnTo>
                  <a:lnTo>
                    <a:pt x="285750" y="2667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248399" y="3886199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66700"/>
                  </a:moveTo>
                  <a:lnTo>
                    <a:pt x="95250" y="2667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266700"/>
                  </a:lnTo>
                  <a:lnTo>
                    <a:pt x="381000" y="266700"/>
                  </a:lnTo>
                  <a:lnTo>
                    <a:pt x="190500" y="457200"/>
                  </a:lnTo>
                  <a:lnTo>
                    <a:pt x="0" y="26670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8655557" y="649264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2219" y="804113"/>
            <a:ext cx="2969895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spc="-440" dirty="0">
                <a:solidFill>
                  <a:srgbClr val="000000"/>
                </a:solidFill>
                <a:latin typeface="Arial"/>
                <a:cs typeface="Arial"/>
              </a:rPr>
              <a:t>P</a:t>
            </a:r>
            <a:r>
              <a:rPr sz="5900" dirty="0">
                <a:solidFill>
                  <a:srgbClr val="000000"/>
                </a:solidFill>
                <a:latin typeface="Arial"/>
                <a:cs typeface="Arial"/>
              </a:rPr>
              <a:t>AR</a:t>
            </a:r>
            <a:r>
              <a:rPr sz="5900" spc="-1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5900" dirty="0">
                <a:solidFill>
                  <a:srgbClr val="000000"/>
                </a:solidFill>
                <a:latin typeface="Arial"/>
                <a:cs typeface="Arial"/>
              </a:rPr>
              <a:t>-III</a:t>
            </a:r>
            <a:endParaRPr sz="59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2644" y="2218944"/>
            <a:ext cx="2788920" cy="17693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551813" y="2651506"/>
            <a:ext cx="2369820" cy="856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  <a:spcBef>
                <a:spcPts val="43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Patent not expired, </a:t>
            </a:r>
            <a:r>
              <a:rPr sz="2000" b="1" spc="-5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expired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specific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date.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2644" y="4261103"/>
            <a:ext cx="2788920" cy="176783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533525" y="4298696"/>
            <a:ext cx="2411730" cy="164655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-5715" algn="ctr">
              <a:lnSpc>
                <a:spcPct val="86300"/>
              </a:lnSpc>
              <a:spcBef>
                <a:spcPts val="43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FDA may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approved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 ANDA effective on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the date of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expiration, one or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applicant</a:t>
            </a:r>
            <a:r>
              <a:rPr sz="20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enter.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1164" y="457200"/>
            <a:ext cx="3485515" cy="5867400"/>
          </a:xfrm>
          <a:custGeom>
            <a:avLst/>
            <a:gdLst/>
            <a:ahLst/>
            <a:cxnLst/>
            <a:rect l="l" t="t" r="r" b="b"/>
            <a:pathLst>
              <a:path w="3485515" h="5867400">
                <a:moveTo>
                  <a:pt x="3136900" y="0"/>
                </a:moveTo>
                <a:lnTo>
                  <a:pt x="348488" y="0"/>
                </a:lnTo>
                <a:lnTo>
                  <a:pt x="301212" y="3182"/>
                </a:lnTo>
                <a:lnTo>
                  <a:pt x="255866" y="12452"/>
                </a:lnTo>
                <a:lnTo>
                  <a:pt x="212865" y="27394"/>
                </a:lnTo>
                <a:lnTo>
                  <a:pt x="172625" y="47592"/>
                </a:lnTo>
                <a:lnTo>
                  <a:pt x="135562" y="72629"/>
                </a:lnTo>
                <a:lnTo>
                  <a:pt x="102092" y="102092"/>
                </a:lnTo>
                <a:lnTo>
                  <a:pt x="72629" y="135562"/>
                </a:lnTo>
                <a:lnTo>
                  <a:pt x="47592" y="172625"/>
                </a:lnTo>
                <a:lnTo>
                  <a:pt x="27394" y="212865"/>
                </a:lnTo>
                <a:lnTo>
                  <a:pt x="12452" y="255866"/>
                </a:lnTo>
                <a:lnTo>
                  <a:pt x="3182" y="301212"/>
                </a:lnTo>
                <a:lnTo>
                  <a:pt x="0" y="348488"/>
                </a:lnTo>
                <a:lnTo>
                  <a:pt x="0" y="5518861"/>
                </a:lnTo>
                <a:lnTo>
                  <a:pt x="3182" y="5566156"/>
                </a:lnTo>
                <a:lnTo>
                  <a:pt x="12452" y="5611517"/>
                </a:lnTo>
                <a:lnTo>
                  <a:pt x="27394" y="5654528"/>
                </a:lnTo>
                <a:lnTo>
                  <a:pt x="47592" y="5694775"/>
                </a:lnTo>
                <a:lnTo>
                  <a:pt x="72629" y="5731843"/>
                </a:lnTo>
                <a:lnTo>
                  <a:pt x="102092" y="5765315"/>
                </a:lnTo>
                <a:lnTo>
                  <a:pt x="135562" y="5794777"/>
                </a:lnTo>
                <a:lnTo>
                  <a:pt x="172625" y="5819814"/>
                </a:lnTo>
                <a:lnTo>
                  <a:pt x="212865" y="5840010"/>
                </a:lnTo>
                <a:lnTo>
                  <a:pt x="255866" y="5854949"/>
                </a:lnTo>
                <a:lnTo>
                  <a:pt x="301212" y="5864218"/>
                </a:lnTo>
                <a:lnTo>
                  <a:pt x="348488" y="5867400"/>
                </a:lnTo>
                <a:lnTo>
                  <a:pt x="3136900" y="5867400"/>
                </a:lnTo>
                <a:lnTo>
                  <a:pt x="3184175" y="5864218"/>
                </a:lnTo>
                <a:lnTo>
                  <a:pt x="3229521" y="5854949"/>
                </a:lnTo>
                <a:lnTo>
                  <a:pt x="3272522" y="5840010"/>
                </a:lnTo>
                <a:lnTo>
                  <a:pt x="3312762" y="5819814"/>
                </a:lnTo>
                <a:lnTo>
                  <a:pt x="3349825" y="5794777"/>
                </a:lnTo>
                <a:lnTo>
                  <a:pt x="3383295" y="5765315"/>
                </a:lnTo>
                <a:lnTo>
                  <a:pt x="3412758" y="5731843"/>
                </a:lnTo>
                <a:lnTo>
                  <a:pt x="3437795" y="5694775"/>
                </a:lnTo>
                <a:lnTo>
                  <a:pt x="3457993" y="5654528"/>
                </a:lnTo>
                <a:lnTo>
                  <a:pt x="3472935" y="5611517"/>
                </a:lnTo>
                <a:lnTo>
                  <a:pt x="3482205" y="5566156"/>
                </a:lnTo>
                <a:lnTo>
                  <a:pt x="3485388" y="5518861"/>
                </a:lnTo>
                <a:lnTo>
                  <a:pt x="3485388" y="348488"/>
                </a:lnTo>
                <a:lnTo>
                  <a:pt x="3482205" y="301212"/>
                </a:lnTo>
                <a:lnTo>
                  <a:pt x="3472935" y="255866"/>
                </a:lnTo>
                <a:lnTo>
                  <a:pt x="3457993" y="212865"/>
                </a:lnTo>
                <a:lnTo>
                  <a:pt x="3437795" y="172625"/>
                </a:lnTo>
                <a:lnTo>
                  <a:pt x="3412758" y="135562"/>
                </a:lnTo>
                <a:lnTo>
                  <a:pt x="3383295" y="102092"/>
                </a:lnTo>
                <a:lnTo>
                  <a:pt x="3349825" y="72629"/>
                </a:lnTo>
                <a:lnTo>
                  <a:pt x="3312762" y="47592"/>
                </a:lnTo>
                <a:lnTo>
                  <a:pt x="3272522" y="27394"/>
                </a:lnTo>
                <a:lnTo>
                  <a:pt x="3229521" y="12452"/>
                </a:lnTo>
                <a:lnTo>
                  <a:pt x="3184175" y="3182"/>
                </a:lnTo>
                <a:lnTo>
                  <a:pt x="313690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958334" y="804113"/>
            <a:ext cx="3053080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b="1" spc="-65" dirty="0">
                <a:latin typeface="Arial"/>
                <a:cs typeface="Arial"/>
              </a:rPr>
              <a:t>PARA-IV</a:t>
            </a:r>
            <a:endParaRPr sz="59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88635" y="2218944"/>
            <a:ext cx="2788919" cy="176936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341746" y="2651506"/>
            <a:ext cx="2283460" cy="85661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86200"/>
              </a:lnSpc>
              <a:spcBef>
                <a:spcPts val="434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20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0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invalid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non infringed by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generic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applicant.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88635" y="4261103"/>
            <a:ext cx="2788919" cy="176783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185917" y="4693158"/>
            <a:ext cx="2594610" cy="85725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065" marR="5080" algn="ctr">
              <a:lnSpc>
                <a:spcPct val="86300"/>
              </a:lnSpc>
              <a:spcBef>
                <a:spcPts val="43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Generic</a:t>
            </a:r>
            <a:r>
              <a:rPr sz="20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applicant</a:t>
            </a:r>
            <a:r>
              <a:rPr sz="20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file </a:t>
            </a:r>
            <a:r>
              <a:rPr sz="2000" b="1" spc="-5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notice to patent </a:t>
            </a:r>
            <a:r>
              <a:rPr sz="2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holder.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42303" y="3880103"/>
            <a:ext cx="469900" cy="2984500"/>
            <a:chOff x="6242303" y="3880103"/>
            <a:chExt cx="469900" cy="2984500"/>
          </a:xfrm>
        </p:grpSpPr>
        <p:sp>
          <p:nvSpPr>
            <p:cNvPr id="14" name="object 14"/>
            <p:cNvSpPr/>
            <p:nvPr/>
          </p:nvSpPr>
          <p:spPr>
            <a:xfrm>
              <a:off x="6248399" y="3886199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85750" y="0"/>
                  </a:moveTo>
                  <a:lnTo>
                    <a:pt x="95250" y="0"/>
                  </a:lnTo>
                  <a:lnTo>
                    <a:pt x="95250" y="266700"/>
                  </a:lnTo>
                  <a:lnTo>
                    <a:pt x="0" y="266700"/>
                  </a:lnTo>
                  <a:lnTo>
                    <a:pt x="190500" y="457200"/>
                  </a:lnTo>
                  <a:lnTo>
                    <a:pt x="381000" y="266700"/>
                  </a:lnTo>
                  <a:lnTo>
                    <a:pt x="285750" y="2667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48399" y="3886199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66700"/>
                  </a:moveTo>
                  <a:lnTo>
                    <a:pt x="95250" y="2667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266700"/>
                  </a:lnTo>
                  <a:lnTo>
                    <a:pt x="381000" y="266700"/>
                  </a:lnTo>
                  <a:lnTo>
                    <a:pt x="190500" y="457200"/>
                  </a:lnTo>
                  <a:lnTo>
                    <a:pt x="0" y="26670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24599" y="6248399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285750" y="0"/>
                  </a:moveTo>
                  <a:lnTo>
                    <a:pt x="95250" y="0"/>
                  </a:lnTo>
                  <a:lnTo>
                    <a:pt x="95250" y="419100"/>
                  </a:lnTo>
                  <a:lnTo>
                    <a:pt x="0" y="419100"/>
                  </a:lnTo>
                  <a:lnTo>
                    <a:pt x="190500" y="609599"/>
                  </a:lnTo>
                  <a:lnTo>
                    <a:pt x="381000" y="419100"/>
                  </a:lnTo>
                  <a:lnTo>
                    <a:pt x="285750" y="4191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4599" y="6248399"/>
              <a:ext cx="381000" cy="609600"/>
            </a:xfrm>
            <a:custGeom>
              <a:avLst/>
              <a:gdLst/>
              <a:ahLst/>
              <a:cxnLst/>
              <a:rect l="l" t="t" r="r" b="b"/>
              <a:pathLst>
                <a:path w="381000" h="609600">
                  <a:moveTo>
                    <a:pt x="0" y="419100"/>
                  </a:moveTo>
                  <a:lnTo>
                    <a:pt x="95250" y="4191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419100"/>
                  </a:lnTo>
                  <a:lnTo>
                    <a:pt x="381000" y="419100"/>
                  </a:lnTo>
                  <a:lnTo>
                    <a:pt x="190500" y="609599"/>
                  </a:lnTo>
                  <a:lnTo>
                    <a:pt x="0" y="41910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508504" y="3880103"/>
            <a:ext cx="393700" cy="469900"/>
            <a:chOff x="2508504" y="3880103"/>
            <a:chExt cx="393700" cy="469900"/>
          </a:xfrm>
        </p:grpSpPr>
        <p:sp>
          <p:nvSpPr>
            <p:cNvPr id="19" name="object 19"/>
            <p:cNvSpPr/>
            <p:nvPr/>
          </p:nvSpPr>
          <p:spPr>
            <a:xfrm>
              <a:off x="2514600" y="3886199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285750" y="0"/>
                  </a:moveTo>
                  <a:lnTo>
                    <a:pt x="95250" y="0"/>
                  </a:lnTo>
                  <a:lnTo>
                    <a:pt x="95250" y="266700"/>
                  </a:lnTo>
                  <a:lnTo>
                    <a:pt x="0" y="266700"/>
                  </a:lnTo>
                  <a:lnTo>
                    <a:pt x="190500" y="457200"/>
                  </a:lnTo>
                  <a:lnTo>
                    <a:pt x="381000" y="266700"/>
                  </a:lnTo>
                  <a:lnTo>
                    <a:pt x="285750" y="266700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4600" y="3886199"/>
              <a:ext cx="381000" cy="457200"/>
            </a:xfrm>
            <a:custGeom>
              <a:avLst/>
              <a:gdLst/>
              <a:ahLst/>
              <a:cxnLst/>
              <a:rect l="l" t="t" r="r" b="b"/>
              <a:pathLst>
                <a:path w="381000" h="457200">
                  <a:moveTo>
                    <a:pt x="0" y="266700"/>
                  </a:moveTo>
                  <a:lnTo>
                    <a:pt x="95250" y="266700"/>
                  </a:lnTo>
                  <a:lnTo>
                    <a:pt x="95250" y="0"/>
                  </a:lnTo>
                  <a:lnTo>
                    <a:pt x="285750" y="0"/>
                  </a:lnTo>
                  <a:lnTo>
                    <a:pt x="285750" y="266700"/>
                  </a:lnTo>
                  <a:lnTo>
                    <a:pt x="381000" y="266700"/>
                  </a:lnTo>
                  <a:lnTo>
                    <a:pt x="190500" y="457200"/>
                  </a:lnTo>
                  <a:lnTo>
                    <a:pt x="0" y="26670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655557" y="649264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147828"/>
            <a:ext cx="1895855" cy="12679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47822" y="523697"/>
            <a:ext cx="1698625" cy="4800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89"/>
              </a:lnSpc>
              <a:spcBef>
                <a:spcPts val="95"/>
              </a:spcBef>
            </a:pP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IV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789"/>
              </a:lnSpc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CERTTIFICATION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1312" y="1408175"/>
            <a:ext cx="3415665" cy="1771014"/>
            <a:chOff x="591312" y="1408175"/>
            <a:chExt cx="3415665" cy="1771014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0095" y="1408175"/>
              <a:ext cx="2476500" cy="5105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2" y="1911095"/>
              <a:ext cx="1897380" cy="126796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22172" y="1866645"/>
            <a:ext cx="1649095" cy="132080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56845" marR="164465" indent="24130" algn="just">
              <a:lnSpc>
                <a:spcPts val="1660"/>
              </a:lnSpc>
              <a:spcBef>
                <a:spcPts val="36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45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days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6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Holder </a:t>
            </a:r>
            <a:r>
              <a:rPr sz="1600" b="1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doesn’t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sue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ts val="1505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applicant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►</a:t>
            </a:r>
            <a:r>
              <a:rPr sz="16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FDA</a:t>
            </a:r>
            <a:endParaRPr sz="1600" dirty="0">
              <a:latin typeface="Arial"/>
              <a:cs typeface="Arial"/>
            </a:endParaRPr>
          </a:p>
          <a:p>
            <a:pPr marL="193675" marR="200660" algn="ctr">
              <a:lnSpc>
                <a:spcPts val="1660"/>
              </a:lnSpc>
              <a:spcBef>
                <a:spcPts val="14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may</a:t>
            </a:r>
            <a:r>
              <a:rPr sz="16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approve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ANDA.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91312" y="3171444"/>
            <a:ext cx="1897380" cy="1771014"/>
            <a:chOff x="591312" y="3171444"/>
            <a:chExt cx="1897380" cy="1771014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30095" y="3171444"/>
              <a:ext cx="19812" cy="5181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1312" y="3674363"/>
              <a:ext cx="1897380" cy="126796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54176" y="3946016"/>
            <a:ext cx="1572895" cy="68961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algn="ctr">
              <a:lnSpc>
                <a:spcPts val="1660"/>
              </a:lnSpc>
              <a:spcBef>
                <a:spcPts val="365"/>
              </a:spcBef>
            </a:pP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pplica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  granted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approval.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85259" y="1408175"/>
            <a:ext cx="3415665" cy="1836420"/>
            <a:chOff x="3985259" y="1408175"/>
            <a:chExt cx="3415665" cy="183642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5259" y="1408175"/>
              <a:ext cx="2476500" cy="5105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3163" y="1825751"/>
              <a:ext cx="1897380" cy="1418844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493257" y="2007730"/>
            <a:ext cx="1897380" cy="1354858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-2540" algn="ctr">
              <a:lnSpc>
                <a:spcPts val="1660"/>
              </a:lnSpc>
              <a:spcBef>
                <a:spcPts val="36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After</a:t>
            </a:r>
            <a:r>
              <a:rPr sz="1600" b="1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45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days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Holder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sues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Applicant</a:t>
            </a:r>
            <a:r>
              <a:rPr sz="160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►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30months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stay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granted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Patent </a:t>
            </a:r>
            <a:r>
              <a:rPr sz="1600" b="1" spc="-4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Holder.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276344" y="3171444"/>
            <a:ext cx="2185670" cy="1771014"/>
            <a:chOff x="4276344" y="3171444"/>
            <a:chExt cx="2185670" cy="1771014"/>
          </a:xfrm>
        </p:grpSpPr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13604" y="3171444"/>
              <a:ext cx="1248155" cy="5105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76344" y="3674363"/>
              <a:ext cx="1895855" cy="1267968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481321" y="4051172"/>
            <a:ext cx="149161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82905" marR="5080" indent="-370840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stay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expired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48000" y="4934711"/>
            <a:ext cx="2186940" cy="1771014"/>
            <a:chOff x="3048000" y="4934711"/>
            <a:chExt cx="2186940" cy="1771014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5260" y="4934711"/>
              <a:ext cx="1249680" cy="51054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5437631"/>
              <a:ext cx="1895855" cy="1267968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178301" y="5499303"/>
            <a:ext cx="1634489" cy="110998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 indent="2540" algn="ctr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Applicant</a:t>
            </a:r>
            <a:r>
              <a:rPr sz="16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EMR</a:t>
            </a:r>
            <a:r>
              <a:rPr sz="16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days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starts </a:t>
            </a:r>
            <a:r>
              <a:rPr sz="1600" b="1" spc="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court’s</a:t>
            </a: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decision.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213602" y="4934711"/>
            <a:ext cx="3015997" cy="1876425"/>
            <a:chOff x="5213603" y="4934711"/>
            <a:chExt cx="2186940" cy="1876425"/>
          </a:xfrm>
        </p:grpSpPr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213603" y="4934711"/>
              <a:ext cx="1248155" cy="51054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03163" y="5352286"/>
              <a:ext cx="1897380" cy="1458468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5806789" y="5529125"/>
            <a:ext cx="2096982" cy="11047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36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Subsequent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approvals</a:t>
            </a:r>
            <a:r>
              <a:rPr sz="1600" b="1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 EMRs are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granted after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expiry of first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applicant’s</a:t>
            </a:r>
            <a:r>
              <a:rPr sz="16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180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days.</a:t>
            </a:r>
            <a:endParaRPr sz="1600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6441947" y="3171444"/>
            <a:ext cx="2161540" cy="1899285"/>
            <a:chOff x="6441947" y="3171444"/>
            <a:chExt cx="2161540" cy="1899285"/>
          </a:xfrm>
        </p:grpSpPr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1947" y="3171444"/>
              <a:ext cx="1222248" cy="6400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05599" y="3803904"/>
              <a:ext cx="1897379" cy="1266444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912102" y="4180459"/>
            <a:ext cx="1491615" cy="4794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67640" marR="5080" indent="-155575">
              <a:lnSpc>
                <a:spcPts val="1660"/>
              </a:lnSpc>
              <a:spcBef>
                <a:spcPts val="36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sz="16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stay </a:t>
            </a:r>
            <a:r>
              <a:rPr sz="1600" b="1" spc="-4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expired.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5076" y="377952"/>
            <a:ext cx="2441448" cy="16322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4691" y="920241"/>
            <a:ext cx="1986280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607060" marR="5080" indent="-594995">
              <a:lnSpc>
                <a:spcPts val="1750"/>
              </a:lnSpc>
              <a:spcBef>
                <a:spcPts val="40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30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r>
              <a:rPr sz="17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stay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700" b="1" spc="-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expired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691639" y="2002535"/>
            <a:ext cx="2814955" cy="2280285"/>
            <a:chOff x="1691639" y="2002535"/>
            <a:chExt cx="2814955" cy="228028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03219" y="2002535"/>
              <a:ext cx="1603247" cy="6568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39" y="2651759"/>
              <a:ext cx="2442972" cy="163068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18842" y="2857881"/>
            <a:ext cx="1989455" cy="117983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-1270" algn="ctr">
              <a:lnSpc>
                <a:spcPct val="86300"/>
              </a:lnSpc>
              <a:spcBef>
                <a:spcPts val="380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If judgement’s in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favour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Patent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Holder 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►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FDA can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approve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ANDA </a:t>
            </a:r>
            <a:r>
              <a:rPr sz="1700" b="1" spc="-45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untill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7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expiry.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91639" y="4274820"/>
            <a:ext cx="2443480" cy="2281555"/>
            <a:chOff x="1691639" y="4274820"/>
            <a:chExt cx="2443480" cy="22815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03219" y="4274820"/>
              <a:ext cx="19812" cy="6629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1639" y="4924044"/>
              <a:ext cx="2442972" cy="163220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00554" y="5466384"/>
            <a:ext cx="2025650" cy="508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895"/>
              </a:lnSpc>
              <a:spcBef>
                <a:spcPts val="10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entry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occurs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ts val="1895"/>
              </a:lnSpc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untill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Patent</a:t>
            </a:r>
            <a:r>
              <a:rPr sz="17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Expiry.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85132" y="2002535"/>
            <a:ext cx="2814955" cy="2280285"/>
            <a:chOff x="4485132" y="2002535"/>
            <a:chExt cx="2814955" cy="228028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85132" y="2002535"/>
              <a:ext cx="1603248" cy="65684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56988" y="2651759"/>
              <a:ext cx="2442971" cy="163068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4970526" y="2969209"/>
            <a:ext cx="2218690" cy="956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895"/>
              </a:lnSpc>
              <a:spcBef>
                <a:spcPts val="105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Judgement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favouring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ts val="1760"/>
              </a:lnSpc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ANDA</a:t>
            </a:r>
            <a:r>
              <a:rPr sz="17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imes New Roman"/>
                <a:cs typeface="Times New Roman"/>
              </a:rPr>
              <a:t>►</a:t>
            </a:r>
            <a:r>
              <a:rPr sz="17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EMR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180</a:t>
            </a:r>
            <a:endParaRPr sz="1700">
              <a:latin typeface="Arial"/>
              <a:cs typeface="Arial"/>
            </a:endParaRPr>
          </a:p>
          <a:p>
            <a:pPr marL="78105" marR="69215" algn="ctr">
              <a:lnSpc>
                <a:spcPts val="1760"/>
              </a:lnSpc>
              <a:spcBef>
                <a:spcPts val="155"/>
              </a:spcBef>
            </a:pP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days</a:t>
            </a:r>
            <a:r>
              <a:rPr sz="17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begins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7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1700" b="1" spc="-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applicant.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856988" y="4274820"/>
            <a:ext cx="2443480" cy="2281555"/>
            <a:chOff x="4856988" y="4274820"/>
            <a:chExt cx="2443480" cy="2281555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8568" y="4274820"/>
              <a:ext cx="19812" cy="66293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6988" y="4924044"/>
              <a:ext cx="2442971" cy="1632204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987290" y="5019802"/>
            <a:ext cx="2190115" cy="140271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indent="-5080" algn="ctr">
              <a:lnSpc>
                <a:spcPct val="86300"/>
              </a:lnSpc>
              <a:spcBef>
                <a:spcPts val="380"/>
              </a:spcBef>
            </a:pP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First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Applicant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 enters, subsequent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applicants</a:t>
            </a:r>
            <a:r>
              <a:rPr sz="17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enter</a:t>
            </a:r>
            <a:r>
              <a:rPr sz="17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sz="1700" b="1" spc="-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after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expiry of EMR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for the First </a:t>
            </a:r>
            <a:r>
              <a:rPr sz="17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FFFFFF"/>
                </a:solidFill>
                <a:latin typeface="Arial"/>
                <a:cs typeface="Arial"/>
              </a:rPr>
              <a:t>Applicant.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33700" y="800100"/>
            <a:ext cx="3124200" cy="457200"/>
            <a:chOff x="2933700" y="800100"/>
            <a:chExt cx="3124200" cy="457200"/>
          </a:xfrm>
        </p:grpSpPr>
        <p:sp>
          <p:nvSpPr>
            <p:cNvPr id="3" name="object 3"/>
            <p:cNvSpPr/>
            <p:nvPr/>
          </p:nvSpPr>
          <p:spPr>
            <a:xfrm>
              <a:off x="2971800" y="838200"/>
              <a:ext cx="3048000" cy="381000"/>
            </a:xfrm>
            <a:custGeom>
              <a:avLst/>
              <a:gdLst/>
              <a:ahLst/>
              <a:cxnLst/>
              <a:rect l="l" t="t" r="r" b="b"/>
              <a:pathLst>
                <a:path w="3048000" h="381000">
                  <a:moveTo>
                    <a:pt x="3048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048000" y="3810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AC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33700" y="800100"/>
              <a:ext cx="3124200" cy="45720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543300" y="1562100"/>
            <a:ext cx="1905000" cy="457200"/>
            <a:chOff x="3543300" y="1562100"/>
            <a:chExt cx="1905000" cy="457200"/>
          </a:xfrm>
        </p:grpSpPr>
        <p:sp>
          <p:nvSpPr>
            <p:cNvPr id="6" name="object 6"/>
            <p:cNvSpPr/>
            <p:nvPr/>
          </p:nvSpPr>
          <p:spPr>
            <a:xfrm>
              <a:off x="3581400" y="1600200"/>
              <a:ext cx="1828800" cy="381000"/>
            </a:xfrm>
            <a:custGeom>
              <a:avLst/>
              <a:gdLst/>
              <a:ahLst/>
              <a:cxnLst/>
              <a:rect l="l" t="t" r="r" b="b"/>
              <a:pathLst>
                <a:path w="1828800" h="381000">
                  <a:moveTo>
                    <a:pt x="18288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828800" y="3810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AC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43300" y="1562100"/>
              <a:ext cx="1905000" cy="45720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286500" y="2345435"/>
            <a:ext cx="2327275" cy="512445"/>
            <a:chOff x="6286500" y="2345435"/>
            <a:chExt cx="2327275" cy="512445"/>
          </a:xfrm>
        </p:grpSpPr>
        <p:sp>
          <p:nvSpPr>
            <p:cNvPr id="9" name="object 9"/>
            <p:cNvSpPr/>
            <p:nvPr/>
          </p:nvSpPr>
          <p:spPr>
            <a:xfrm>
              <a:off x="6324600" y="2383535"/>
              <a:ext cx="2251075" cy="436245"/>
            </a:xfrm>
            <a:custGeom>
              <a:avLst/>
              <a:gdLst/>
              <a:ahLst/>
              <a:cxnLst/>
              <a:rect l="l" t="t" r="r" b="b"/>
              <a:pathLst>
                <a:path w="2251075" h="436244">
                  <a:moveTo>
                    <a:pt x="2250948" y="0"/>
                  </a:moveTo>
                  <a:lnTo>
                    <a:pt x="0" y="0"/>
                  </a:lnTo>
                  <a:lnTo>
                    <a:pt x="0" y="435863"/>
                  </a:lnTo>
                  <a:lnTo>
                    <a:pt x="2250948" y="435863"/>
                  </a:lnTo>
                  <a:lnTo>
                    <a:pt x="2250948" y="0"/>
                  </a:lnTo>
                  <a:close/>
                </a:path>
              </a:pathLst>
            </a:custGeom>
            <a:solidFill>
              <a:srgbClr val="AC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6500" y="2345435"/>
              <a:ext cx="2327148" cy="512063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067300" y="3695700"/>
            <a:ext cx="2590800" cy="457200"/>
            <a:chOff x="5067300" y="3695700"/>
            <a:chExt cx="2590800" cy="457200"/>
          </a:xfrm>
        </p:grpSpPr>
        <p:sp>
          <p:nvSpPr>
            <p:cNvPr id="12" name="object 12"/>
            <p:cNvSpPr/>
            <p:nvPr/>
          </p:nvSpPr>
          <p:spPr>
            <a:xfrm>
              <a:off x="5105400" y="3733800"/>
              <a:ext cx="2514600" cy="381000"/>
            </a:xfrm>
            <a:custGeom>
              <a:avLst/>
              <a:gdLst/>
              <a:ahLst/>
              <a:cxnLst/>
              <a:rect l="l" t="t" r="r" b="b"/>
              <a:pathLst>
                <a:path w="2514600" h="381000">
                  <a:moveTo>
                    <a:pt x="2514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2514600" y="38100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AC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67300" y="3695700"/>
              <a:ext cx="2590800" cy="457200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257300" y="3619500"/>
            <a:ext cx="2590800" cy="609600"/>
            <a:chOff x="1257300" y="3619500"/>
            <a:chExt cx="2590800" cy="609600"/>
          </a:xfrm>
        </p:grpSpPr>
        <p:sp>
          <p:nvSpPr>
            <p:cNvPr id="15" name="object 15"/>
            <p:cNvSpPr/>
            <p:nvPr/>
          </p:nvSpPr>
          <p:spPr>
            <a:xfrm>
              <a:off x="1295400" y="3657600"/>
              <a:ext cx="2514600" cy="533400"/>
            </a:xfrm>
            <a:custGeom>
              <a:avLst/>
              <a:gdLst/>
              <a:ahLst/>
              <a:cxnLst/>
              <a:rect l="l" t="t" r="r" b="b"/>
              <a:pathLst>
                <a:path w="2514600" h="533400">
                  <a:moveTo>
                    <a:pt x="2514600" y="0"/>
                  </a:moveTo>
                  <a:lnTo>
                    <a:pt x="0" y="0"/>
                  </a:lnTo>
                  <a:lnTo>
                    <a:pt x="0" y="533400"/>
                  </a:lnTo>
                  <a:lnTo>
                    <a:pt x="2514600" y="533400"/>
                  </a:lnTo>
                  <a:lnTo>
                    <a:pt x="2514600" y="0"/>
                  </a:lnTo>
                  <a:close/>
                </a:path>
              </a:pathLst>
            </a:custGeom>
            <a:solidFill>
              <a:srgbClr val="AC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57300" y="3619500"/>
              <a:ext cx="2590800" cy="60960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1790700" y="3099816"/>
            <a:ext cx="2032000" cy="457200"/>
            <a:chOff x="1790700" y="3099816"/>
            <a:chExt cx="2032000" cy="457200"/>
          </a:xfrm>
        </p:grpSpPr>
        <p:sp>
          <p:nvSpPr>
            <p:cNvPr id="18" name="object 18"/>
            <p:cNvSpPr/>
            <p:nvPr/>
          </p:nvSpPr>
          <p:spPr>
            <a:xfrm>
              <a:off x="1828800" y="3137916"/>
              <a:ext cx="1955800" cy="381000"/>
            </a:xfrm>
            <a:custGeom>
              <a:avLst/>
              <a:gdLst/>
              <a:ahLst/>
              <a:cxnLst/>
              <a:rect l="l" t="t" r="r" b="b"/>
              <a:pathLst>
                <a:path w="1955800" h="381000">
                  <a:moveTo>
                    <a:pt x="1955292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955292" y="381000"/>
                  </a:lnTo>
                  <a:lnTo>
                    <a:pt x="1955292" y="0"/>
                  </a:lnTo>
                  <a:close/>
                </a:path>
              </a:pathLst>
            </a:custGeom>
            <a:solidFill>
              <a:srgbClr val="AC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90700" y="3099816"/>
              <a:ext cx="2031491" cy="45720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067300" y="3112007"/>
            <a:ext cx="2209800" cy="508000"/>
            <a:chOff x="5067300" y="3112007"/>
            <a:chExt cx="2209800" cy="508000"/>
          </a:xfrm>
        </p:grpSpPr>
        <p:sp>
          <p:nvSpPr>
            <p:cNvPr id="21" name="object 21"/>
            <p:cNvSpPr/>
            <p:nvPr/>
          </p:nvSpPr>
          <p:spPr>
            <a:xfrm>
              <a:off x="5105400" y="3150107"/>
              <a:ext cx="2133600" cy="431800"/>
            </a:xfrm>
            <a:custGeom>
              <a:avLst/>
              <a:gdLst/>
              <a:ahLst/>
              <a:cxnLst/>
              <a:rect l="l" t="t" r="r" b="b"/>
              <a:pathLst>
                <a:path w="2133600" h="431800">
                  <a:moveTo>
                    <a:pt x="2133600" y="0"/>
                  </a:moveTo>
                  <a:lnTo>
                    <a:pt x="0" y="0"/>
                  </a:lnTo>
                  <a:lnTo>
                    <a:pt x="0" y="431291"/>
                  </a:lnTo>
                  <a:lnTo>
                    <a:pt x="2133600" y="431291"/>
                  </a:lnTo>
                  <a:lnTo>
                    <a:pt x="2133600" y="0"/>
                  </a:lnTo>
                  <a:close/>
                </a:path>
              </a:pathLst>
            </a:custGeom>
            <a:solidFill>
              <a:srgbClr val="AC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67300" y="3112007"/>
              <a:ext cx="2209800" cy="507491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162300" y="6286500"/>
            <a:ext cx="2895600" cy="457200"/>
            <a:chOff x="3162300" y="6286500"/>
            <a:chExt cx="2895600" cy="457200"/>
          </a:xfrm>
        </p:grpSpPr>
        <p:sp>
          <p:nvSpPr>
            <p:cNvPr id="24" name="object 24"/>
            <p:cNvSpPr/>
            <p:nvPr/>
          </p:nvSpPr>
          <p:spPr>
            <a:xfrm>
              <a:off x="3200400" y="6324600"/>
              <a:ext cx="2819400" cy="381000"/>
            </a:xfrm>
            <a:custGeom>
              <a:avLst/>
              <a:gdLst/>
              <a:ahLst/>
              <a:cxnLst/>
              <a:rect l="l" t="t" r="r" b="b"/>
              <a:pathLst>
                <a:path w="2819400" h="381000">
                  <a:moveTo>
                    <a:pt x="28194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2819400" y="381000"/>
                  </a:lnTo>
                  <a:lnTo>
                    <a:pt x="2819400" y="0"/>
                  </a:lnTo>
                  <a:close/>
                </a:path>
              </a:pathLst>
            </a:custGeom>
            <a:solidFill>
              <a:srgbClr val="AC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62300" y="6286500"/>
              <a:ext cx="2895600" cy="45719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5981700" y="5676900"/>
            <a:ext cx="3048000" cy="533400"/>
            <a:chOff x="5981700" y="5676900"/>
            <a:chExt cx="3048000" cy="533400"/>
          </a:xfrm>
        </p:grpSpPr>
        <p:sp>
          <p:nvSpPr>
            <p:cNvPr id="27" name="object 27"/>
            <p:cNvSpPr/>
            <p:nvPr/>
          </p:nvSpPr>
          <p:spPr>
            <a:xfrm>
              <a:off x="6019800" y="5715000"/>
              <a:ext cx="2971800" cy="457200"/>
            </a:xfrm>
            <a:custGeom>
              <a:avLst/>
              <a:gdLst/>
              <a:ahLst/>
              <a:cxnLst/>
              <a:rect l="l" t="t" r="r" b="b"/>
              <a:pathLst>
                <a:path w="2971800" h="457200">
                  <a:moveTo>
                    <a:pt x="29718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971800" y="457200"/>
                  </a:lnTo>
                  <a:lnTo>
                    <a:pt x="2971800" y="0"/>
                  </a:lnTo>
                  <a:close/>
                </a:path>
              </a:pathLst>
            </a:custGeom>
            <a:solidFill>
              <a:srgbClr val="AC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81700" y="5676900"/>
              <a:ext cx="3048000" cy="533400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7200900" y="5067300"/>
            <a:ext cx="1828800" cy="533400"/>
            <a:chOff x="7200900" y="5067300"/>
            <a:chExt cx="1828800" cy="533400"/>
          </a:xfrm>
        </p:grpSpPr>
        <p:sp>
          <p:nvSpPr>
            <p:cNvPr id="30" name="object 30"/>
            <p:cNvSpPr/>
            <p:nvPr/>
          </p:nvSpPr>
          <p:spPr>
            <a:xfrm>
              <a:off x="7239000" y="5105400"/>
              <a:ext cx="1752600" cy="457200"/>
            </a:xfrm>
            <a:custGeom>
              <a:avLst/>
              <a:gdLst/>
              <a:ahLst/>
              <a:cxnLst/>
              <a:rect l="l" t="t" r="r" b="b"/>
              <a:pathLst>
                <a:path w="1752600" h="457200">
                  <a:moveTo>
                    <a:pt x="17526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752600" y="4572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AC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200900" y="5067300"/>
              <a:ext cx="1828800" cy="533400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190500" y="5330952"/>
            <a:ext cx="1905000" cy="533400"/>
            <a:chOff x="190500" y="5330952"/>
            <a:chExt cx="1905000" cy="533400"/>
          </a:xfrm>
        </p:grpSpPr>
        <p:sp>
          <p:nvSpPr>
            <p:cNvPr id="33" name="object 33"/>
            <p:cNvSpPr/>
            <p:nvPr/>
          </p:nvSpPr>
          <p:spPr>
            <a:xfrm>
              <a:off x="228600" y="5369052"/>
              <a:ext cx="1828800" cy="457200"/>
            </a:xfrm>
            <a:custGeom>
              <a:avLst/>
              <a:gdLst/>
              <a:ahLst/>
              <a:cxnLst/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1828800" y="4572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AC73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0500" y="5330952"/>
              <a:ext cx="1905000" cy="533400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661414" y="4313682"/>
            <a:ext cx="6243320" cy="1202690"/>
            <a:chOff x="1661414" y="4313682"/>
            <a:chExt cx="6243320" cy="1202690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661414" y="4415917"/>
              <a:ext cx="2588768" cy="56667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813431" y="4890008"/>
              <a:ext cx="3364738" cy="6258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32426" y="4313682"/>
              <a:ext cx="2971800" cy="669036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118611" y="2256282"/>
            <a:ext cx="2722372" cy="643127"/>
          </a:xfrm>
          <a:prstGeom prst="rect">
            <a:avLst/>
          </a:prstGeom>
        </p:spPr>
      </p:pic>
      <p:sp>
        <p:nvSpPr>
          <p:cNvPr id="40" name="object 40"/>
          <p:cNvSpPr txBox="1"/>
          <p:nvPr/>
        </p:nvSpPr>
        <p:spPr>
          <a:xfrm>
            <a:off x="2971800" y="838200"/>
            <a:ext cx="3048000" cy="3810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701675">
              <a:lnSpc>
                <a:spcPct val="100000"/>
              </a:lnSpc>
              <a:spcBef>
                <a:spcPts val="315"/>
              </a:spcBef>
            </a:pPr>
            <a:r>
              <a:rPr sz="1800" spc="-5" dirty="0">
                <a:latin typeface="Arial"/>
                <a:cs typeface="Arial"/>
              </a:rPr>
              <a:t>APPLICANT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81400" y="1600200"/>
            <a:ext cx="1828800" cy="381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635000">
              <a:lnSpc>
                <a:spcPct val="100000"/>
              </a:lnSpc>
              <a:spcBef>
                <a:spcPts val="405"/>
              </a:spcBef>
            </a:pPr>
            <a:r>
              <a:rPr sz="1800" spc="-5" dirty="0">
                <a:latin typeface="Arial"/>
                <a:cs typeface="Arial"/>
              </a:rPr>
              <a:t>ANDA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912870" y="2386710"/>
            <a:ext cx="11645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marR="5080" indent="-14986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EP</a:t>
            </a:r>
            <a:r>
              <a:rPr sz="1200" spc="-7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AB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&amp;  COMPLETE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6324600" y="2383535"/>
            <a:ext cx="2251075" cy="4362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583565" marR="419734" indent="-4445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latin typeface="Arial"/>
                <a:cs typeface="Arial"/>
              </a:rPr>
              <a:t>REFUSE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TO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FILE- </a:t>
            </a:r>
            <a:r>
              <a:rPr sz="1200" spc="-3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LETTER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ISSUED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828800" y="3137916"/>
            <a:ext cx="1955800" cy="38100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09"/>
              </a:spcBef>
            </a:pPr>
            <a:r>
              <a:rPr sz="1800" dirty="0">
                <a:latin typeface="Arial"/>
                <a:cs typeface="Arial"/>
              </a:rPr>
              <a:t>B.E.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REVIEW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295400" y="3657600"/>
            <a:ext cx="2514600" cy="533400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712470" marR="295275" indent="-405765">
              <a:lnSpc>
                <a:spcPct val="100000"/>
              </a:lnSpc>
              <a:spcBef>
                <a:spcPts val="320"/>
              </a:spcBef>
            </a:pPr>
            <a:r>
              <a:rPr sz="1400" spc="-5" dirty="0">
                <a:latin typeface="Arial"/>
                <a:cs typeface="Arial"/>
              </a:rPr>
              <a:t>REQUEST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FOR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PLANT </a:t>
            </a:r>
            <a:r>
              <a:rPr sz="1400" spc="-3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INSPECTION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105400" y="3150107"/>
            <a:ext cx="2133600" cy="4318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725170" marR="375285" indent="-419100">
              <a:lnSpc>
                <a:spcPct val="100000"/>
              </a:lnSpc>
              <a:spcBef>
                <a:spcPts val="125"/>
              </a:spcBef>
            </a:pPr>
            <a:r>
              <a:rPr sz="1200" spc="-5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spc="-35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/MIC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  </a:t>
            </a:r>
            <a:r>
              <a:rPr sz="1200" spc="-5" dirty="0">
                <a:latin typeface="Arial"/>
                <a:cs typeface="Arial"/>
              </a:rPr>
              <a:t>REVIEW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105400" y="3733800"/>
            <a:ext cx="2514600" cy="3810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406400">
              <a:lnSpc>
                <a:spcPct val="100000"/>
              </a:lnSpc>
              <a:spcBef>
                <a:spcPts val="900"/>
              </a:spcBef>
            </a:pPr>
            <a:r>
              <a:rPr sz="1400" dirty="0">
                <a:latin typeface="Arial"/>
                <a:cs typeface="Arial"/>
              </a:rPr>
              <a:t>LABELING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REVIEW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239000" y="5105400"/>
            <a:ext cx="1752600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82295" marR="224790" indent="-350520">
              <a:lnSpc>
                <a:spcPct val="100000"/>
              </a:lnSpc>
              <a:spcBef>
                <a:spcPts val="130"/>
              </a:spcBef>
            </a:pPr>
            <a:r>
              <a:rPr sz="1200" dirty="0">
                <a:latin typeface="Arial"/>
                <a:cs typeface="Arial"/>
              </a:rPr>
              <a:t>NOT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APP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ICAB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  LETTER</a:t>
            </a:r>
          </a:p>
        </p:txBody>
      </p:sp>
      <p:grpSp>
        <p:nvGrpSpPr>
          <p:cNvPr id="49" name="object 49"/>
          <p:cNvGrpSpPr/>
          <p:nvPr/>
        </p:nvGrpSpPr>
        <p:grpSpPr>
          <a:xfrm>
            <a:off x="4413503" y="1213103"/>
            <a:ext cx="241300" cy="317500"/>
            <a:chOff x="4413503" y="1213103"/>
            <a:chExt cx="241300" cy="317500"/>
          </a:xfrm>
        </p:grpSpPr>
        <p:sp>
          <p:nvSpPr>
            <p:cNvPr id="50" name="object 50"/>
            <p:cNvSpPr/>
            <p:nvPr/>
          </p:nvSpPr>
          <p:spPr>
            <a:xfrm>
              <a:off x="4419599" y="1219199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419599" y="1219199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" name="object 52"/>
          <p:cNvGrpSpPr/>
          <p:nvPr/>
        </p:nvGrpSpPr>
        <p:grpSpPr>
          <a:xfrm>
            <a:off x="4337050" y="1974850"/>
            <a:ext cx="1993900" cy="698500"/>
            <a:chOff x="4337050" y="1974850"/>
            <a:chExt cx="1993900" cy="698500"/>
          </a:xfrm>
        </p:grpSpPr>
        <p:sp>
          <p:nvSpPr>
            <p:cNvPr id="53" name="object 53"/>
            <p:cNvSpPr/>
            <p:nvPr/>
          </p:nvSpPr>
          <p:spPr>
            <a:xfrm>
              <a:off x="4343400" y="1981200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43400" y="1981200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638800" y="2438400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571500" y="0"/>
                  </a:moveTo>
                  <a:lnTo>
                    <a:pt x="5715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571500" y="171450"/>
                  </a:lnTo>
                  <a:lnTo>
                    <a:pt x="571500" y="228600"/>
                  </a:lnTo>
                  <a:lnTo>
                    <a:pt x="685800" y="114300"/>
                  </a:lnTo>
                  <a:lnTo>
                    <a:pt x="5715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38800" y="2438400"/>
              <a:ext cx="685800" cy="228600"/>
            </a:xfrm>
            <a:custGeom>
              <a:avLst/>
              <a:gdLst/>
              <a:ahLst/>
              <a:cxnLst/>
              <a:rect l="l" t="t" r="r" b="b"/>
              <a:pathLst>
                <a:path w="685800" h="228600">
                  <a:moveTo>
                    <a:pt x="0" y="57150"/>
                  </a:moveTo>
                  <a:lnTo>
                    <a:pt x="571500" y="57150"/>
                  </a:lnTo>
                  <a:lnTo>
                    <a:pt x="571500" y="0"/>
                  </a:lnTo>
                  <a:lnTo>
                    <a:pt x="685800" y="114300"/>
                  </a:lnTo>
                  <a:lnTo>
                    <a:pt x="571500" y="228600"/>
                  </a:lnTo>
                  <a:lnTo>
                    <a:pt x="5715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4413503" y="5480303"/>
            <a:ext cx="241300" cy="774700"/>
            <a:chOff x="4413503" y="5480303"/>
            <a:chExt cx="241300" cy="774700"/>
          </a:xfrm>
        </p:grpSpPr>
        <p:sp>
          <p:nvSpPr>
            <p:cNvPr id="58" name="object 58"/>
            <p:cNvSpPr/>
            <p:nvPr/>
          </p:nvSpPr>
          <p:spPr>
            <a:xfrm>
              <a:off x="4419599" y="5486399"/>
              <a:ext cx="228600" cy="762000"/>
            </a:xfrm>
            <a:custGeom>
              <a:avLst/>
              <a:gdLst/>
              <a:ahLst/>
              <a:cxnLst/>
              <a:rect l="l" t="t" r="r" b="b"/>
              <a:pathLst>
                <a:path w="228600" h="762000">
                  <a:moveTo>
                    <a:pt x="171450" y="0"/>
                  </a:moveTo>
                  <a:lnTo>
                    <a:pt x="57150" y="0"/>
                  </a:lnTo>
                  <a:lnTo>
                    <a:pt x="57150" y="647700"/>
                  </a:lnTo>
                  <a:lnTo>
                    <a:pt x="0" y="647700"/>
                  </a:lnTo>
                  <a:lnTo>
                    <a:pt x="114300" y="762000"/>
                  </a:lnTo>
                  <a:lnTo>
                    <a:pt x="228600" y="647700"/>
                  </a:lnTo>
                  <a:lnTo>
                    <a:pt x="171450" y="6477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419599" y="5486399"/>
              <a:ext cx="228600" cy="762000"/>
            </a:xfrm>
            <a:custGeom>
              <a:avLst/>
              <a:gdLst/>
              <a:ahLst/>
              <a:cxnLst/>
              <a:rect l="l" t="t" r="r" b="b"/>
              <a:pathLst>
                <a:path w="228600" h="762000">
                  <a:moveTo>
                    <a:pt x="0" y="647700"/>
                  </a:moveTo>
                  <a:lnTo>
                    <a:pt x="57150" y="6477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647700"/>
                  </a:lnTo>
                  <a:lnTo>
                    <a:pt x="228600" y="647700"/>
                  </a:lnTo>
                  <a:lnTo>
                    <a:pt x="114300" y="762000"/>
                  </a:lnTo>
                  <a:lnTo>
                    <a:pt x="0" y="64770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3200400" y="6324600"/>
            <a:ext cx="2819400" cy="30521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509905">
              <a:lnSpc>
                <a:spcPct val="100000"/>
              </a:lnSpc>
              <a:spcBef>
                <a:spcPts val="459"/>
              </a:spcBef>
            </a:pPr>
            <a:r>
              <a:rPr sz="1600" spc="-5" dirty="0">
                <a:latin typeface="Arial"/>
                <a:cs typeface="Arial"/>
              </a:rPr>
              <a:t>ANDA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lang="en-US" sz="1600" spc="-190" dirty="0">
                <a:latin typeface="Arial"/>
                <a:cs typeface="Arial"/>
              </a:rPr>
              <a:t>    </a:t>
            </a:r>
            <a:r>
              <a:rPr sz="1600" spc="-5" dirty="0">
                <a:latin typeface="Arial"/>
                <a:cs typeface="Arial"/>
              </a:rPr>
              <a:t>APPROVED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3629" y="5372227"/>
            <a:ext cx="22174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B.E.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DEFICIENCY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LETTER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019800" y="5715000"/>
            <a:ext cx="2971800" cy="457200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545465" marR="267970" indent="-269875">
              <a:lnSpc>
                <a:spcPct val="100000"/>
              </a:lnSpc>
              <a:spcBef>
                <a:spcPts val="330"/>
              </a:spcBef>
            </a:pPr>
            <a:r>
              <a:rPr sz="1200" spc="-15" dirty="0">
                <a:latin typeface="Arial"/>
                <a:cs typeface="Arial"/>
              </a:rPr>
              <a:t>APPROVAL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DEFERRED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PENDING </a:t>
            </a:r>
            <a:r>
              <a:rPr sz="1200" spc="-3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SATISFACTORY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RESULTS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13582" y="5058536"/>
            <a:ext cx="1964055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PREAPPROVAL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INSPECTION</a:t>
            </a:r>
          </a:p>
          <a:p>
            <a:pPr marL="635" algn="ctr">
              <a:lnSpc>
                <a:spcPct val="100000"/>
              </a:lnSpc>
            </a:pPr>
            <a:r>
              <a:rPr sz="1100" spc="-5" dirty="0">
                <a:latin typeface="Arial"/>
                <a:cs typeface="Arial"/>
              </a:rPr>
              <a:t>ACCEPTENCE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6013450" y="831850"/>
            <a:ext cx="1536700" cy="1460500"/>
            <a:chOff x="6013450" y="831850"/>
            <a:chExt cx="1536700" cy="1460500"/>
          </a:xfrm>
        </p:grpSpPr>
        <p:sp>
          <p:nvSpPr>
            <p:cNvPr id="65" name="object 65"/>
            <p:cNvSpPr/>
            <p:nvPr/>
          </p:nvSpPr>
          <p:spPr>
            <a:xfrm>
              <a:off x="6019800" y="838200"/>
              <a:ext cx="1524000" cy="1447800"/>
            </a:xfrm>
            <a:custGeom>
              <a:avLst/>
              <a:gdLst/>
              <a:ahLst/>
              <a:cxnLst/>
              <a:rect l="l" t="t" r="r" b="b"/>
              <a:pathLst>
                <a:path w="1524000" h="1447800">
                  <a:moveTo>
                    <a:pt x="254253" y="0"/>
                  </a:moveTo>
                  <a:lnTo>
                    <a:pt x="0" y="188467"/>
                  </a:lnTo>
                  <a:lnTo>
                    <a:pt x="254253" y="376936"/>
                  </a:lnTo>
                  <a:lnTo>
                    <a:pt x="254253" y="249809"/>
                  </a:lnTo>
                  <a:lnTo>
                    <a:pt x="902589" y="249809"/>
                  </a:lnTo>
                  <a:lnTo>
                    <a:pt x="950623" y="252091"/>
                  </a:lnTo>
                  <a:lnTo>
                    <a:pt x="997365" y="258801"/>
                  </a:lnTo>
                  <a:lnTo>
                    <a:pt x="1042605" y="269727"/>
                  </a:lnTo>
                  <a:lnTo>
                    <a:pt x="1086135" y="284662"/>
                  </a:lnTo>
                  <a:lnTo>
                    <a:pt x="1127746" y="303397"/>
                  </a:lnTo>
                  <a:lnTo>
                    <a:pt x="1167228" y="325722"/>
                  </a:lnTo>
                  <a:lnTo>
                    <a:pt x="1204373" y="351430"/>
                  </a:lnTo>
                  <a:lnTo>
                    <a:pt x="1238972" y="380310"/>
                  </a:lnTo>
                  <a:lnTo>
                    <a:pt x="1270816" y="412154"/>
                  </a:lnTo>
                  <a:lnTo>
                    <a:pt x="1299696" y="446753"/>
                  </a:lnTo>
                  <a:lnTo>
                    <a:pt x="1325404" y="483898"/>
                  </a:lnTo>
                  <a:lnTo>
                    <a:pt x="1347729" y="523380"/>
                  </a:lnTo>
                  <a:lnTo>
                    <a:pt x="1366464" y="564991"/>
                  </a:lnTo>
                  <a:lnTo>
                    <a:pt x="1381399" y="608521"/>
                  </a:lnTo>
                  <a:lnTo>
                    <a:pt x="1392325" y="653761"/>
                  </a:lnTo>
                  <a:lnTo>
                    <a:pt x="1399035" y="700503"/>
                  </a:lnTo>
                  <a:lnTo>
                    <a:pt x="1401318" y="748538"/>
                  </a:lnTo>
                  <a:lnTo>
                    <a:pt x="1401318" y="1447800"/>
                  </a:lnTo>
                  <a:lnTo>
                    <a:pt x="1524000" y="1447800"/>
                  </a:lnTo>
                  <a:lnTo>
                    <a:pt x="1524000" y="748538"/>
                  </a:lnTo>
                  <a:lnTo>
                    <a:pt x="1522130" y="699980"/>
                  </a:lnTo>
                  <a:lnTo>
                    <a:pt x="1516612" y="652444"/>
                  </a:lnTo>
                  <a:lnTo>
                    <a:pt x="1507585" y="606067"/>
                  </a:lnTo>
                  <a:lnTo>
                    <a:pt x="1495187" y="560988"/>
                  </a:lnTo>
                  <a:lnTo>
                    <a:pt x="1479557" y="517344"/>
                  </a:lnTo>
                  <a:lnTo>
                    <a:pt x="1460831" y="475275"/>
                  </a:lnTo>
                  <a:lnTo>
                    <a:pt x="1439149" y="434918"/>
                  </a:lnTo>
                  <a:lnTo>
                    <a:pt x="1414649" y="396412"/>
                  </a:lnTo>
                  <a:lnTo>
                    <a:pt x="1387469" y="359894"/>
                  </a:lnTo>
                  <a:lnTo>
                    <a:pt x="1357748" y="325504"/>
                  </a:lnTo>
                  <a:lnTo>
                    <a:pt x="1325622" y="293378"/>
                  </a:lnTo>
                  <a:lnTo>
                    <a:pt x="1291232" y="263657"/>
                  </a:lnTo>
                  <a:lnTo>
                    <a:pt x="1254714" y="236477"/>
                  </a:lnTo>
                  <a:lnTo>
                    <a:pt x="1216208" y="211977"/>
                  </a:lnTo>
                  <a:lnTo>
                    <a:pt x="1175851" y="190295"/>
                  </a:lnTo>
                  <a:lnTo>
                    <a:pt x="1133782" y="171569"/>
                  </a:lnTo>
                  <a:lnTo>
                    <a:pt x="1090138" y="155939"/>
                  </a:lnTo>
                  <a:lnTo>
                    <a:pt x="1045059" y="143541"/>
                  </a:lnTo>
                  <a:lnTo>
                    <a:pt x="998682" y="134514"/>
                  </a:lnTo>
                  <a:lnTo>
                    <a:pt x="951146" y="128996"/>
                  </a:lnTo>
                  <a:lnTo>
                    <a:pt x="902589" y="127126"/>
                  </a:lnTo>
                  <a:lnTo>
                    <a:pt x="254253" y="127126"/>
                  </a:lnTo>
                  <a:lnTo>
                    <a:pt x="2542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019800" y="838200"/>
              <a:ext cx="1524000" cy="1447800"/>
            </a:xfrm>
            <a:custGeom>
              <a:avLst/>
              <a:gdLst/>
              <a:ahLst/>
              <a:cxnLst/>
              <a:rect l="l" t="t" r="r" b="b"/>
              <a:pathLst>
                <a:path w="1524000" h="1447800">
                  <a:moveTo>
                    <a:pt x="1524000" y="1447800"/>
                  </a:moveTo>
                  <a:lnTo>
                    <a:pt x="1524000" y="748538"/>
                  </a:lnTo>
                  <a:lnTo>
                    <a:pt x="1522130" y="699980"/>
                  </a:lnTo>
                  <a:lnTo>
                    <a:pt x="1516612" y="652444"/>
                  </a:lnTo>
                  <a:lnTo>
                    <a:pt x="1507585" y="606067"/>
                  </a:lnTo>
                  <a:lnTo>
                    <a:pt x="1495187" y="560988"/>
                  </a:lnTo>
                  <a:lnTo>
                    <a:pt x="1479557" y="517344"/>
                  </a:lnTo>
                  <a:lnTo>
                    <a:pt x="1460831" y="475275"/>
                  </a:lnTo>
                  <a:lnTo>
                    <a:pt x="1439149" y="434918"/>
                  </a:lnTo>
                  <a:lnTo>
                    <a:pt x="1414649" y="396412"/>
                  </a:lnTo>
                  <a:lnTo>
                    <a:pt x="1387469" y="359894"/>
                  </a:lnTo>
                  <a:lnTo>
                    <a:pt x="1357748" y="325504"/>
                  </a:lnTo>
                  <a:lnTo>
                    <a:pt x="1325622" y="293378"/>
                  </a:lnTo>
                  <a:lnTo>
                    <a:pt x="1291232" y="263657"/>
                  </a:lnTo>
                  <a:lnTo>
                    <a:pt x="1254714" y="236477"/>
                  </a:lnTo>
                  <a:lnTo>
                    <a:pt x="1216208" y="211977"/>
                  </a:lnTo>
                  <a:lnTo>
                    <a:pt x="1175851" y="190295"/>
                  </a:lnTo>
                  <a:lnTo>
                    <a:pt x="1133782" y="171569"/>
                  </a:lnTo>
                  <a:lnTo>
                    <a:pt x="1090138" y="155939"/>
                  </a:lnTo>
                  <a:lnTo>
                    <a:pt x="1045059" y="143541"/>
                  </a:lnTo>
                  <a:lnTo>
                    <a:pt x="998682" y="134514"/>
                  </a:lnTo>
                  <a:lnTo>
                    <a:pt x="951146" y="128996"/>
                  </a:lnTo>
                  <a:lnTo>
                    <a:pt x="902589" y="127126"/>
                  </a:lnTo>
                  <a:lnTo>
                    <a:pt x="254253" y="127126"/>
                  </a:lnTo>
                  <a:lnTo>
                    <a:pt x="254253" y="0"/>
                  </a:lnTo>
                  <a:lnTo>
                    <a:pt x="0" y="188467"/>
                  </a:lnTo>
                  <a:lnTo>
                    <a:pt x="254253" y="376936"/>
                  </a:lnTo>
                  <a:lnTo>
                    <a:pt x="254253" y="249809"/>
                  </a:lnTo>
                  <a:lnTo>
                    <a:pt x="902589" y="249809"/>
                  </a:lnTo>
                  <a:lnTo>
                    <a:pt x="950623" y="252091"/>
                  </a:lnTo>
                  <a:lnTo>
                    <a:pt x="997365" y="258801"/>
                  </a:lnTo>
                  <a:lnTo>
                    <a:pt x="1042605" y="269727"/>
                  </a:lnTo>
                  <a:lnTo>
                    <a:pt x="1086135" y="284662"/>
                  </a:lnTo>
                  <a:lnTo>
                    <a:pt x="1127746" y="303397"/>
                  </a:lnTo>
                  <a:lnTo>
                    <a:pt x="1167228" y="325722"/>
                  </a:lnTo>
                  <a:lnTo>
                    <a:pt x="1204373" y="351430"/>
                  </a:lnTo>
                  <a:lnTo>
                    <a:pt x="1238972" y="380310"/>
                  </a:lnTo>
                  <a:lnTo>
                    <a:pt x="1270816" y="412154"/>
                  </a:lnTo>
                  <a:lnTo>
                    <a:pt x="1299696" y="446753"/>
                  </a:lnTo>
                  <a:lnTo>
                    <a:pt x="1325404" y="483898"/>
                  </a:lnTo>
                  <a:lnTo>
                    <a:pt x="1347729" y="523380"/>
                  </a:lnTo>
                  <a:lnTo>
                    <a:pt x="1366464" y="564991"/>
                  </a:lnTo>
                  <a:lnTo>
                    <a:pt x="1381399" y="608521"/>
                  </a:lnTo>
                  <a:lnTo>
                    <a:pt x="1392325" y="653761"/>
                  </a:lnTo>
                  <a:lnTo>
                    <a:pt x="1399035" y="700503"/>
                  </a:lnTo>
                  <a:lnTo>
                    <a:pt x="1401318" y="748538"/>
                  </a:lnTo>
                  <a:lnTo>
                    <a:pt x="1401318" y="1447800"/>
                  </a:lnTo>
                  <a:lnTo>
                    <a:pt x="1524000" y="144780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7" name="object 67"/>
          <p:cNvGrpSpPr/>
          <p:nvPr/>
        </p:nvGrpSpPr>
        <p:grpSpPr>
          <a:xfrm>
            <a:off x="7766304" y="4565903"/>
            <a:ext cx="393700" cy="546100"/>
            <a:chOff x="7766304" y="4565903"/>
            <a:chExt cx="393700" cy="546100"/>
          </a:xfrm>
        </p:grpSpPr>
        <p:sp>
          <p:nvSpPr>
            <p:cNvPr id="68" name="object 68"/>
            <p:cNvSpPr/>
            <p:nvPr/>
          </p:nvSpPr>
          <p:spPr>
            <a:xfrm>
              <a:off x="7772400" y="4571999"/>
              <a:ext cx="381000" cy="533400"/>
            </a:xfrm>
            <a:custGeom>
              <a:avLst/>
              <a:gdLst/>
              <a:ahLst/>
              <a:cxnLst/>
              <a:rect l="l" t="t" r="r" b="b"/>
              <a:pathLst>
                <a:path w="381000" h="533400">
                  <a:moveTo>
                    <a:pt x="166624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66624" y="95250"/>
                  </a:lnTo>
                  <a:lnTo>
                    <a:pt x="194458" y="100865"/>
                  </a:lnTo>
                  <a:lnTo>
                    <a:pt x="217185" y="116173"/>
                  </a:lnTo>
                  <a:lnTo>
                    <a:pt x="232507" y="138862"/>
                  </a:lnTo>
                  <a:lnTo>
                    <a:pt x="238125" y="166624"/>
                  </a:lnTo>
                  <a:lnTo>
                    <a:pt x="238125" y="438150"/>
                  </a:lnTo>
                  <a:lnTo>
                    <a:pt x="190500" y="438150"/>
                  </a:lnTo>
                  <a:lnTo>
                    <a:pt x="285750" y="533400"/>
                  </a:lnTo>
                  <a:lnTo>
                    <a:pt x="381000" y="438150"/>
                  </a:lnTo>
                  <a:lnTo>
                    <a:pt x="333375" y="438150"/>
                  </a:lnTo>
                  <a:lnTo>
                    <a:pt x="333375" y="166624"/>
                  </a:lnTo>
                  <a:lnTo>
                    <a:pt x="327417" y="122355"/>
                  </a:lnTo>
                  <a:lnTo>
                    <a:pt x="310604" y="82559"/>
                  </a:lnTo>
                  <a:lnTo>
                    <a:pt x="284527" y="48831"/>
                  </a:lnTo>
                  <a:lnTo>
                    <a:pt x="250777" y="22765"/>
                  </a:lnTo>
                  <a:lnTo>
                    <a:pt x="210946" y="5957"/>
                  </a:lnTo>
                  <a:lnTo>
                    <a:pt x="1666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7772400" y="4571999"/>
              <a:ext cx="381000" cy="533400"/>
            </a:xfrm>
            <a:custGeom>
              <a:avLst/>
              <a:gdLst/>
              <a:ahLst/>
              <a:cxnLst/>
              <a:rect l="l" t="t" r="r" b="b"/>
              <a:pathLst>
                <a:path w="381000" h="533400">
                  <a:moveTo>
                    <a:pt x="0" y="0"/>
                  </a:moveTo>
                  <a:lnTo>
                    <a:pt x="166624" y="0"/>
                  </a:lnTo>
                  <a:lnTo>
                    <a:pt x="210946" y="5957"/>
                  </a:lnTo>
                  <a:lnTo>
                    <a:pt x="250777" y="22765"/>
                  </a:lnTo>
                  <a:lnTo>
                    <a:pt x="284527" y="48831"/>
                  </a:lnTo>
                  <a:lnTo>
                    <a:pt x="310604" y="82559"/>
                  </a:lnTo>
                  <a:lnTo>
                    <a:pt x="327417" y="122355"/>
                  </a:lnTo>
                  <a:lnTo>
                    <a:pt x="333375" y="166624"/>
                  </a:lnTo>
                  <a:lnTo>
                    <a:pt x="333375" y="438150"/>
                  </a:lnTo>
                  <a:lnTo>
                    <a:pt x="381000" y="438150"/>
                  </a:lnTo>
                  <a:lnTo>
                    <a:pt x="285750" y="533400"/>
                  </a:lnTo>
                  <a:lnTo>
                    <a:pt x="190500" y="438150"/>
                  </a:lnTo>
                  <a:lnTo>
                    <a:pt x="238125" y="438150"/>
                  </a:lnTo>
                  <a:lnTo>
                    <a:pt x="238125" y="166624"/>
                  </a:lnTo>
                  <a:lnTo>
                    <a:pt x="232507" y="138862"/>
                  </a:lnTo>
                  <a:lnTo>
                    <a:pt x="217185" y="116173"/>
                  </a:lnTo>
                  <a:lnTo>
                    <a:pt x="194458" y="100865"/>
                  </a:lnTo>
                  <a:lnTo>
                    <a:pt x="166624" y="95250"/>
                  </a:lnTo>
                  <a:lnTo>
                    <a:pt x="0" y="9525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object 70"/>
          <p:cNvGrpSpPr/>
          <p:nvPr/>
        </p:nvGrpSpPr>
        <p:grpSpPr>
          <a:xfrm>
            <a:off x="1441703" y="4642103"/>
            <a:ext cx="393700" cy="698500"/>
            <a:chOff x="1441703" y="4642103"/>
            <a:chExt cx="393700" cy="698500"/>
          </a:xfrm>
        </p:grpSpPr>
        <p:sp>
          <p:nvSpPr>
            <p:cNvPr id="71" name="object 71"/>
            <p:cNvSpPr/>
            <p:nvPr/>
          </p:nvSpPr>
          <p:spPr>
            <a:xfrm>
              <a:off x="1447799" y="4648199"/>
              <a:ext cx="381000" cy="685800"/>
            </a:xfrm>
            <a:custGeom>
              <a:avLst/>
              <a:gdLst/>
              <a:ahLst/>
              <a:cxnLst/>
              <a:rect l="l" t="t" r="r" b="b"/>
              <a:pathLst>
                <a:path w="381000" h="685800">
                  <a:moveTo>
                    <a:pt x="381000" y="0"/>
                  </a:moveTo>
                  <a:lnTo>
                    <a:pt x="200406" y="0"/>
                  </a:lnTo>
                  <a:lnTo>
                    <a:pt x="152134" y="7793"/>
                  </a:lnTo>
                  <a:lnTo>
                    <a:pt x="110197" y="29492"/>
                  </a:lnTo>
                  <a:lnTo>
                    <a:pt x="77117" y="62572"/>
                  </a:lnTo>
                  <a:lnTo>
                    <a:pt x="55418" y="104509"/>
                  </a:lnTo>
                  <a:lnTo>
                    <a:pt x="47625" y="152781"/>
                  </a:lnTo>
                  <a:lnTo>
                    <a:pt x="47625" y="549020"/>
                  </a:lnTo>
                  <a:lnTo>
                    <a:pt x="0" y="549020"/>
                  </a:lnTo>
                  <a:lnTo>
                    <a:pt x="95250" y="685800"/>
                  </a:lnTo>
                  <a:lnTo>
                    <a:pt x="190500" y="549020"/>
                  </a:lnTo>
                  <a:lnTo>
                    <a:pt x="142875" y="549020"/>
                  </a:lnTo>
                  <a:lnTo>
                    <a:pt x="142875" y="152781"/>
                  </a:lnTo>
                  <a:lnTo>
                    <a:pt x="147399" y="130397"/>
                  </a:lnTo>
                  <a:lnTo>
                    <a:pt x="159734" y="112109"/>
                  </a:lnTo>
                  <a:lnTo>
                    <a:pt x="178022" y="99774"/>
                  </a:lnTo>
                  <a:lnTo>
                    <a:pt x="200406" y="95250"/>
                  </a:lnTo>
                  <a:lnTo>
                    <a:pt x="381000" y="9525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447799" y="4648199"/>
              <a:ext cx="381000" cy="685800"/>
            </a:xfrm>
            <a:custGeom>
              <a:avLst/>
              <a:gdLst/>
              <a:ahLst/>
              <a:cxnLst/>
              <a:rect l="l" t="t" r="r" b="b"/>
              <a:pathLst>
                <a:path w="381000" h="685800">
                  <a:moveTo>
                    <a:pt x="381000" y="0"/>
                  </a:moveTo>
                  <a:lnTo>
                    <a:pt x="200406" y="0"/>
                  </a:lnTo>
                  <a:lnTo>
                    <a:pt x="152134" y="7793"/>
                  </a:lnTo>
                  <a:lnTo>
                    <a:pt x="110197" y="29492"/>
                  </a:lnTo>
                  <a:lnTo>
                    <a:pt x="77117" y="62572"/>
                  </a:lnTo>
                  <a:lnTo>
                    <a:pt x="55418" y="104509"/>
                  </a:lnTo>
                  <a:lnTo>
                    <a:pt x="47625" y="152781"/>
                  </a:lnTo>
                  <a:lnTo>
                    <a:pt x="47625" y="549020"/>
                  </a:lnTo>
                  <a:lnTo>
                    <a:pt x="0" y="549020"/>
                  </a:lnTo>
                  <a:lnTo>
                    <a:pt x="95250" y="685800"/>
                  </a:lnTo>
                  <a:lnTo>
                    <a:pt x="190500" y="549020"/>
                  </a:lnTo>
                  <a:lnTo>
                    <a:pt x="142875" y="549020"/>
                  </a:lnTo>
                  <a:lnTo>
                    <a:pt x="142875" y="152781"/>
                  </a:lnTo>
                  <a:lnTo>
                    <a:pt x="147399" y="130397"/>
                  </a:lnTo>
                  <a:lnTo>
                    <a:pt x="159734" y="112109"/>
                  </a:lnTo>
                  <a:lnTo>
                    <a:pt x="178022" y="99774"/>
                  </a:lnTo>
                  <a:lnTo>
                    <a:pt x="200406" y="95250"/>
                  </a:lnTo>
                  <a:lnTo>
                    <a:pt x="381000" y="95250"/>
                  </a:lnTo>
                  <a:lnTo>
                    <a:pt x="381000" y="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73"/>
          <p:cNvGrpSpPr/>
          <p:nvPr/>
        </p:nvGrpSpPr>
        <p:grpSpPr>
          <a:xfrm>
            <a:off x="6013703" y="5175503"/>
            <a:ext cx="393700" cy="546100"/>
            <a:chOff x="6013703" y="5175503"/>
            <a:chExt cx="393700" cy="546100"/>
          </a:xfrm>
        </p:grpSpPr>
        <p:sp>
          <p:nvSpPr>
            <p:cNvPr id="74" name="object 74"/>
            <p:cNvSpPr/>
            <p:nvPr/>
          </p:nvSpPr>
          <p:spPr>
            <a:xfrm>
              <a:off x="6019799" y="5181599"/>
              <a:ext cx="381000" cy="533400"/>
            </a:xfrm>
            <a:custGeom>
              <a:avLst/>
              <a:gdLst/>
              <a:ahLst/>
              <a:cxnLst/>
              <a:rect l="l" t="t" r="r" b="b"/>
              <a:pathLst>
                <a:path w="381000" h="533400">
                  <a:moveTo>
                    <a:pt x="16675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66750" y="95250"/>
                  </a:lnTo>
                  <a:lnTo>
                    <a:pt x="194512" y="100865"/>
                  </a:lnTo>
                  <a:lnTo>
                    <a:pt x="217201" y="116173"/>
                  </a:lnTo>
                  <a:lnTo>
                    <a:pt x="232509" y="138862"/>
                  </a:lnTo>
                  <a:lnTo>
                    <a:pt x="238125" y="166624"/>
                  </a:lnTo>
                  <a:lnTo>
                    <a:pt x="238125" y="438150"/>
                  </a:lnTo>
                  <a:lnTo>
                    <a:pt x="190500" y="438150"/>
                  </a:lnTo>
                  <a:lnTo>
                    <a:pt x="285750" y="533400"/>
                  </a:lnTo>
                  <a:lnTo>
                    <a:pt x="381000" y="438150"/>
                  </a:lnTo>
                  <a:lnTo>
                    <a:pt x="333375" y="438150"/>
                  </a:lnTo>
                  <a:lnTo>
                    <a:pt x="333375" y="166624"/>
                  </a:lnTo>
                  <a:lnTo>
                    <a:pt x="327417" y="122355"/>
                  </a:lnTo>
                  <a:lnTo>
                    <a:pt x="310609" y="82559"/>
                  </a:lnTo>
                  <a:lnTo>
                    <a:pt x="284543" y="48831"/>
                  </a:lnTo>
                  <a:lnTo>
                    <a:pt x="250815" y="22765"/>
                  </a:lnTo>
                  <a:lnTo>
                    <a:pt x="211019" y="5957"/>
                  </a:lnTo>
                  <a:lnTo>
                    <a:pt x="166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019799" y="5181599"/>
              <a:ext cx="381000" cy="533400"/>
            </a:xfrm>
            <a:custGeom>
              <a:avLst/>
              <a:gdLst/>
              <a:ahLst/>
              <a:cxnLst/>
              <a:rect l="l" t="t" r="r" b="b"/>
              <a:pathLst>
                <a:path w="381000" h="533400">
                  <a:moveTo>
                    <a:pt x="0" y="0"/>
                  </a:moveTo>
                  <a:lnTo>
                    <a:pt x="166750" y="0"/>
                  </a:lnTo>
                  <a:lnTo>
                    <a:pt x="211019" y="5957"/>
                  </a:lnTo>
                  <a:lnTo>
                    <a:pt x="250815" y="22765"/>
                  </a:lnTo>
                  <a:lnTo>
                    <a:pt x="284543" y="48831"/>
                  </a:lnTo>
                  <a:lnTo>
                    <a:pt x="310609" y="82559"/>
                  </a:lnTo>
                  <a:lnTo>
                    <a:pt x="327417" y="122355"/>
                  </a:lnTo>
                  <a:lnTo>
                    <a:pt x="333375" y="166624"/>
                  </a:lnTo>
                  <a:lnTo>
                    <a:pt x="333375" y="438150"/>
                  </a:lnTo>
                  <a:lnTo>
                    <a:pt x="381000" y="438150"/>
                  </a:lnTo>
                  <a:lnTo>
                    <a:pt x="285750" y="533400"/>
                  </a:lnTo>
                  <a:lnTo>
                    <a:pt x="190500" y="438150"/>
                  </a:lnTo>
                  <a:lnTo>
                    <a:pt x="238125" y="438150"/>
                  </a:lnTo>
                  <a:lnTo>
                    <a:pt x="238125" y="166624"/>
                  </a:lnTo>
                  <a:lnTo>
                    <a:pt x="232509" y="138862"/>
                  </a:lnTo>
                  <a:lnTo>
                    <a:pt x="217201" y="116173"/>
                  </a:lnTo>
                  <a:lnTo>
                    <a:pt x="194512" y="100865"/>
                  </a:lnTo>
                  <a:lnTo>
                    <a:pt x="166750" y="95250"/>
                  </a:lnTo>
                  <a:lnTo>
                    <a:pt x="0" y="95250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2498091" y="4517291"/>
            <a:ext cx="12954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B.E.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REVIEW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ACCEPTABLE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810000" y="2895600"/>
            <a:ext cx="1397635" cy="2157730"/>
            <a:chOff x="3810000" y="2895600"/>
            <a:chExt cx="1397635" cy="2157730"/>
          </a:xfrm>
        </p:grpSpPr>
        <p:sp>
          <p:nvSpPr>
            <p:cNvPr id="78" name="object 78"/>
            <p:cNvSpPr/>
            <p:nvPr/>
          </p:nvSpPr>
          <p:spPr>
            <a:xfrm>
              <a:off x="3810000" y="2895599"/>
              <a:ext cx="1295400" cy="2151380"/>
            </a:xfrm>
            <a:custGeom>
              <a:avLst/>
              <a:gdLst/>
              <a:ahLst/>
              <a:cxnLst/>
              <a:rect l="l" t="t" r="r" b="b"/>
              <a:pathLst>
                <a:path w="1295400" h="2151379">
                  <a:moveTo>
                    <a:pt x="533654" y="2121535"/>
                  </a:moveTo>
                  <a:lnTo>
                    <a:pt x="503809" y="1974596"/>
                  </a:lnTo>
                  <a:lnTo>
                    <a:pt x="474599" y="2018792"/>
                  </a:lnTo>
                  <a:lnTo>
                    <a:pt x="163957" y="1812925"/>
                  </a:lnTo>
                  <a:lnTo>
                    <a:pt x="105410" y="1901190"/>
                  </a:lnTo>
                  <a:lnTo>
                    <a:pt x="416052" y="2107057"/>
                  </a:lnTo>
                  <a:lnTo>
                    <a:pt x="386715" y="2151253"/>
                  </a:lnTo>
                  <a:lnTo>
                    <a:pt x="533654" y="2121535"/>
                  </a:lnTo>
                  <a:close/>
                </a:path>
                <a:path w="1295400" h="2151379">
                  <a:moveTo>
                    <a:pt x="1295400" y="419100"/>
                  </a:moveTo>
                  <a:lnTo>
                    <a:pt x="1181100" y="304800"/>
                  </a:lnTo>
                  <a:lnTo>
                    <a:pt x="1181100" y="361950"/>
                  </a:lnTo>
                  <a:lnTo>
                    <a:pt x="762000" y="361950"/>
                  </a:lnTo>
                  <a:lnTo>
                    <a:pt x="762000" y="0"/>
                  </a:lnTo>
                  <a:lnTo>
                    <a:pt x="609600" y="0"/>
                  </a:lnTo>
                  <a:lnTo>
                    <a:pt x="609600" y="361950"/>
                  </a:lnTo>
                  <a:lnTo>
                    <a:pt x="114300" y="361950"/>
                  </a:lnTo>
                  <a:lnTo>
                    <a:pt x="114300" y="304800"/>
                  </a:lnTo>
                  <a:lnTo>
                    <a:pt x="0" y="419100"/>
                  </a:lnTo>
                  <a:lnTo>
                    <a:pt x="114300" y="533400"/>
                  </a:lnTo>
                  <a:lnTo>
                    <a:pt x="114300" y="476250"/>
                  </a:lnTo>
                  <a:lnTo>
                    <a:pt x="609600" y="476250"/>
                  </a:lnTo>
                  <a:lnTo>
                    <a:pt x="609600" y="971550"/>
                  </a:lnTo>
                  <a:lnTo>
                    <a:pt x="114300" y="971550"/>
                  </a:lnTo>
                  <a:lnTo>
                    <a:pt x="114300" y="914400"/>
                  </a:lnTo>
                  <a:lnTo>
                    <a:pt x="0" y="1028700"/>
                  </a:lnTo>
                  <a:lnTo>
                    <a:pt x="114300" y="1143000"/>
                  </a:lnTo>
                  <a:lnTo>
                    <a:pt x="114300" y="1085850"/>
                  </a:lnTo>
                  <a:lnTo>
                    <a:pt x="609600" y="1085850"/>
                  </a:lnTo>
                  <a:lnTo>
                    <a:pt x="609600" y="1371600"/>
                  </a:lnTo>
                  <a:lnTo>
                    <a:pt x="647369" y="1371600"/>
                  </a:lnTo>
                  <a:lnTo>
                    <a:pt x="1126490" y="1715135"/>
                  </a:lnTo>
                  <a:lnTo>
                    <a:pt x="1092962" y="1761871"/>
                  </a:lnTo>
                  <a:lnTo>
                    <a:pt x="1253363" y="1735455"/>
                  </a:lnTo>
                  <a:lnTo>
                    <a:pt x="1226947" y="1575054"/>
                  </a:lnTo>
                  <a:lnTo>
                    <a:pt x="1193419" y="1621790"/>
                  </a:lnTo>
                  <a:lnTo>
                    <a:pt x="762000" y="1312456"/>
                  </a:lnTo>
                  <a:lnTo>
                    <a:pt x="762000" y="1085850"/>
                  </a:lnTo>
                  <a:lnTo>
                    <a:pt x="1181100" y="1085850"/>
                  </a:lnTo>
                  <a:lnTo>
                    <a:pt x="1181100" y="1143000"/>
                  </a:lnTo>
                  <a:lnTo>
                    <a:pt x="1295400" y="1028700"/>
                  </a:lnTo>
                  <a:lnTo>
                    <a:pt x="1181100" y="914400"/>
                  </a:lnTo>
                  <a:lnTo>
                    <a:pt x="1181100" y="971550"/>
                  </a:lnTo>
                  <a:lnTo>
                    <a:pt x="762000" y="971550"/>
                  </a:lnTo>
                  <a:lnTo>
                    <a:pt x="762000" y="476250"/>
                  </a:lnTo>
                  <a:lnTo>
                    <a:pt x="1181100" y="476250"/>
                  </a:lnTo>
                  <a:lnTo>
                    <a:pt x="1181100" y="533400"/>
                  </a:lnTo>
                  <a:lnTo>
                    <a:pt x="1295400" y="419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915410" y="4708525"/>
              <a:ext cx="428625" cy="338455"/>
            </a:xfrm>
            <a:custGeom>
              <a:avLst/>
              <a:gdLst/>
              <a:ahLst/>
              <a:cxnLst/>
              <a:rect l="l" t="t" r="r" b="b"/>
              <a:pathLst>
                <a:path w="428625" h="338454">
                  <a:moveTo>
                    <a:pt x="58547" y="0"/>
                  </a:moveTo>
                  <a:lnTo>
                    <a:pt x="369188" y="205867"/>
                  </a:lnTo>
                  <a:lnTo>
                    <a:pt x="398399" y="161670"/>
                  </a:lnTo>
                  <a:lnTo>
                    <a:pt x="428243" y="308610"/>
                  </a:lnTo>
                  <a:lnTo>
                    <a:pt x="281304" y="338327"/>
                  </a:lnTo>
                  <a:lnTo>
                    <a:pt x="310641" y="294131"/>
                  </a:lnTo>
                  <a:lnTo>
                    <a:pt x="0" y="88264"/>
                  </a:lnTo>
                  <a:lnTo>
                    <a:pt x="58547" y="0"/>
                  </a:lnTo>
                  <a:close/>
                </a:path>
              </a:pathLst>
            </a:custGeom>
            <a:ln w="12700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959606" y="4158995"/>
              <a:ext cx="1242060" cy="882650"/>
            </a:xfrm>
            <a:custGeom>
              <a:avLst/>
              <a:gdLst/>
              <a:ahLst/>
              <a:cxnLst/>
              <a:rect l="l" t="t" r="r" b="b"/>
              <a:pathLst>
                <a:path w="1242060" h="882650">
                  <a:moveTo>
                    <a:pt x="582549" y="88392"/>
                  </a:moveTo>
                  <a:lnTo>
                    <a:pt x="509143" y="0"/>
                  </a:lnTo>
                  <a:lnTo>
                    <a:pt x="51689" y="380238"/>
                  </a:lnTo>
                  <a:lnTo>
                    <a:pt x="14986" y="336042"/>
                  </a:lnTo>
                  <a:lnTo>
                    <a:pt x="0" y="497840"/>
                  </a:lnTo>
                  <a:lnTo>
                    <a:pt x="161798" y="512699"/>
                  </a:lnTo>
                  <a:lnTo>
                    <a:pt x="125095" y="468503"/>
                  </a:lnTo>
                  <a:lnTo>
                    <a:pt x="582549" y="88392"/>
                  </a:lnTo>
                  <a:close/>
                </a:path>
                <a:path w="1242060" h="882650">
                  <a:moveTo>
                    <a:pt x="1241679" y="614172"/>
                  </a:moveTo>
                  <a:lnTo>
                    <a:pt x="1177544" y="529844"/>
                  </a:lnTo>
                  <a:lnTo>
                    <a:pt x="881126" y="755777"/>
                  </a:lnTo>
                  <a:lnTo>
                    <a:pt x="848995" y="713613"/>
                  </a:lnTo>
                  <a:lnTo>
                    <a:pt x="829056" y="862203"/>
                  </a:lnTo>
                  <a:lnTo>
                    <a:pt x="977519" y="882142"/>
                  </a:lnTo>
                  <a:lnTo>
                    <a:pt x="945388" y="840105"/>
                  </a:lnTo>
                  <a:lnTo>
                    <a:pt x="1241679" y="6141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788661" y="4688839"/>
              <a:ext cx="412750" cy="352425"/>
            </a:xfrm>
            <a:custGeom>
              <a:avLst/>
              <a:gdLst/>
              <a:ahLst/>
              <a:cxnLst/>
              <a:rect l="l" t="t" r="r" b="b"/>
              <a:pathLst>
                <a:path w="412750" h="352425">
                  <a:moveTo>
                    <a:pt x="412623" y="84328"/>
                  </a:moveTo>
                  <a:lnTo>
                    <a:pt x="116332" y="310261"/>
                  </a:lnTo>
                  <a:lnTo>
                    <a:pt x="148462" y="352298"/>
                  </a:lnTo>
                  <a:lnTo>
                    <a:pt x="0" y="332359"/>
                  </a:lnTo>
                  <a:lnTo>
                    <a:pt x="19938" y="183769"/>
                  </a:lnTo>
                  <a:lnTo>
                    <a:pt x="52070" y="225933"/>
                  </a:lnTo>
                  <a:lnTo>
                    <a:pt x="348488" y="0"/>
                  </a:lnTo>
                  <a:lnTo>
                    <a:pt x="412623" y="84328"/>
                  </a:lnTo>
                </a:path>
              </a:pathLst>
            </a:custGeom>
            <a:ln w="12700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5676900" y="4447889"/>
            <a:ext cx="17145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209" marR="5080" indent="-17145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Arial"/>
                <a:cs typeface="Arial"/>
              </a:rPr>
              <a:t>CH</a:t>
            </a:r>
            <a:r>
              <a:rPr sz="1100" spc="-5" dirty="0">
                <a:latin typeface="Arial"/>
                <a:cs typeface="Arial"/>
              </a:rPr>
              <a:t>E</a:t>
            </a:r>
            <a:r>
              <a:rPr sz="1100" spc="-20" dirty="0">
                <a:latin typeface="Arial"/>
                <a:cs typeface="Arial"/>
              </a:rPr>
              <a:t>M</a:t>
            </a:r>
            <a:r>
              <a:rPr sz="1100" dirty="0">
                <a:latin typeface="Arial"/>
                <a:cs typeface="Arial"/>
              </a:rPr>
              <a:t>I</a:t>
            </a:r>
            <a:r>
              <a:rPr sz="1100" spc="-5" dirty="0">
                <a:latin typeface="Arial"/>
                <a:cs typeface="Arial"/>
              </a:rPr>
              <a:t>S</a:t>
            </a:r>
            <a:r>
              <a:rPr sz="1100" spc="5" dirty="0">
                <a:latin typeface="Arial"/>
                <a:cs typeface="Arial"/>
              </a:rPr>
              <a:t>T</a:t>
            </a:r>
            <a:r>
              <a:rPr sz="1100" spc="-10" dirty="0">
                <a:latin typeface="Arial"/>
                <a:cs typeface="Arial"/>
              </a:rPr>
              <a:t>R</a:t>
            </a:r>
            <a:r>
              <a:rPr sz="1100" spc="-5" dirty="0">
                <a:latin typeface="Arial"/>
                <a:cs typeface="Arial"/>
              </a:rPr>
              <a:t>Y</a:t>
            </a:r>
            <a:r>
              <a:rPr sz="1100" dirty="0">
                <a:latin typeface="Arial"/>
                <a:cs typeface="Arial"/>
              </a:rPr>
              <a:t>/L</a:t>
            </a:r>
            <a:r>
              <a:rPr sz="1100" spc="-10" dirty="0">
                <a:latin typeface="Arial"/>
                <a:cs typeface="Arial"/>
              </a:rPr>
              <a:t>A</a:t>
            </a:r>
            <a:r>
              <a:rPr sz="1100" spc="-5" dirty="0">
                <a:latin typeface="Arial"/>
                <a:cs typeface="Arial"/>
              </a:rPr>
              <a:t>BE</a:t>
            </a:r>
            <a:r>
              <a:rPr sz="1100" dirty="0">
                <a:latin typeface="Arial"/>
                <a:cs typeface="Arial"/>
              </a:rPr>
              <a:t>LING  </a:t>
            </a:r>
            <a:r>
              <a:rPr sz="1100" spc="-5" dirty="0">
                <a:latin typeface="Arial"/>
                <a:cs typeface="Arial"/>
              </a:rPr>
              <a:t>REVIEW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ACCEPTABLE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624578" y="2937129"/>
            <a:ext cx="3536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Arial"/>
                <a:cs typeface="Arial"/>
              </a:rPr>
              <a:t>Y</a:t>
            </a:r>
            <a:r>
              <a:rPr sz="1300" spc="-5" dirty="0"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4319778" y="4613909"/>
            <a:ext cx="3536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Arial"/>
                <a:cs typeface="Arial"/>
              </a:rPr>
              <a:t>Y</a:t>
            </a:r>
            <a:r>
              <a:rPr sz="1300" spc="-5" dirty="0"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4091178" y="5757164"/>
            <a:ext cx="3536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Arial"/>
                <a:cs typeface="Arial"/>
              </a:rPr>
              <a:t>Y</a:t>
            </a:r>
            <a:r>
              <a:rPr sz="1300" spc="-5" dirty="0">
                <a:latin typeface="Arial"/>
                <a:cs typeface="Arial"/>
              </a:rPr>
              <a:t>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169909" y="4690109"/>
            <a:ext cx="2724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807455" y="2619882"/>
            <a:ext cx="2724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417055" y="5299709"/>
            <a:ext cx="2724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158646" y="4842509"/>
            <a:ext cx="2724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Arial"/>
                <a:cs typeface="Arial"/>
              </a:rPr>
              <a:t>NO</a:t>
            </a:r>
            <a:endParaRPr sz="1300">
              <a:latin typeface="Arial"/>
              <a:cs typeface="Arial"/>
            </a:endParaRPr>
          </a:p>
        </p:txBody>
      </p:sp>
      <p:sp>
        <p:nvSpPr>
          <p:cNvPr id="90" name="object 90"/>
          <p:cNvSpPr txBox="1">
            <a:spLocks noGrp="1"/>
          </p:cNvSpPr>
          <p:nvPr>
            <p:ph type="title"/>
          </p:nvPr>
        </p:nvSpPr>
        <p:spPr>
          <a:xfrm>
            <a:off x="2098929" y="95199"/>
            <a:ext cx="49466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ANDA</a:t>
            </a:r>
            <a:r>
              <a:rPr sz="3200" spc="-17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R</a:t>
            </a:r>
            <a:r>
              <a:rPr sz="3200" spc="-15" dirty="0">
                <a:solidFill>
                  <a:srgbClr val="000000"/>
                </a:solidFill>
              </a:rPr>
              <a:t>E</a:t>
            </a:r>
            <a:r>
              <a:rPr sz="3200" dirty="0">
                <a:solidFill>
                  <a:srgbClr val="000000"/>
                </a:solidFill>
              </a:rPr>
              <a:t>VIEW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sz="3200" spc="-15" dirty="0">
                <a:solidFill>
                  <a:srgbClr val="000000"/>
                </a:solidFill>
              </a:rPr>
              <a:t>P</a:t>
            </a:r>
            <a:r>
              <a:rPr sz="3200" dirty="0">
                <a:solidFill>
                  <a:srgbClr val="000000"/>
                </a:solidFill>
              </a:rPr>
              <a:t>ROCESS</a:t>
            </a:r>
            <a:endParaRPr sz="3200"/>
          </a:p>
        </p:txBody>
      </p:sp>
      <p:sp>
        <p:nvSpPr>
          <p:cNvPr id="91" name="object 91"/>
          <p:cNvSpPr txBox="1"/>
          <p:nvPr/>
        </p:nvSpPr>
        <p:spPr>
          <a:xfrm>
            <a:off x="8655557" y="649264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36650" y="1060450"/>
            <a:ext cx="6870700" cy="5505450"/>
            <a:chOff x="1136650" y="1060450"/>
            <a:chExt cx="6870700" cy="5505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00" y="1066800"/>
              <a:ext cx="6858000" cy="54864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43000" y="1066800"/>
              <a:ext cx="6858000" cy="5486400"/>
            </a:xfrm>
            <a:custGeom>
              <a:avLst/>
              <a:gdLst/>
              <a:ahLst/>
              <a:cxnLst/>
              <a:rect l="l" t="t" r="r" b="b"/>
              <a:pathLst>
                <a:path w="6858000" h="5486400">
                  <a:moveTo>
                    <a:pt x="0" y="5486400"/>
                  </a:moveTo>
                  <a:lnTo>
                    <a:pt x="3429000" y="0"/>
                  </a:lnTo>
                  <a:lnTo>
                    <a:pt x="6858000" y="5486400"/>
                  </a:lnTo>
                  <a:lnTo>
                    <a:pt x="0" y="5486400"/>
                  </a:lnTo>
                  <a:close/>
                </a:path>
              </a:pathLst>
            </a:custGeom>
            <a:ln w="12192">
              <a:solidFill>
                <a:srgbClr val="781F0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6761" y="3124961"/>
              <a:ext cx="4572000" cy="1602105"/>
            </a:xfrm>
            <a:custGeom>
              <a:avLst/>
              <a:gdLst/>
              <a:ahLst/>
              <a:cxnLst/>
              <a:rect l="l" t="t" r="r" b="b"/>
              <a:pathLst>
                <a:path w="4572000" h="1602104">
                  <a:moveTo>
                    <a:pt x="990600" y="0"/>
                  </a:moveTo>
                  <a:lnTo>
                    <a:pt x="3581400" y="1650"/>
                  </a:lnTo>
                </a:path>
                <a:path w="4572000" h="1602104">
                  <a:moveTo>
                    <a:pt x="0" y="1600200"/>
                  </a:moveTo>
                  <a:lnTo>
                    <a:pt x="4571999" y="1601724"/>
                  </a:lnTo>
                </a:path>
              </a:pathLst>
            </a:custGeom>
            <a:ln w="19812">
              <a:solidFill>
                <a:srgbClr val="E4C2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0761" y="3124961"/>
              <a:ext cx="1524635" cy="3430904"/>
            </a:xfrm>
            <a:custGeom>
              <a:avLst/>
              <a:gdLst/>
              <a:ahLst/>
              <a:cxnLst/>
              <a:rect l="l" t="t" r="r" b="b"/>
              <a:pathLst>
                <a:path w="1524635" h="3430904">
                  <a:moveTo>
                    <a:pt x="1650" y="1524"/>
                  </a:moveTo>
                  <a:lnTo>
                    <a:pt x="0" y="3430524"/>
                  </a:lnTo>
                </a:path>
                <a:path w="1524635" h="3430904">
                  <a:moveTo>
                    <a:pt x="1524127" y="0"/>
                  </a:moveTo>
                  <a:lnTo>
                    <a:pt x="1522476" y="3429000"/>
                  </a:lnTo>
                </a:path>
              </a:pathLst>
            </a:custGeom>
            <a:ln w="19812">
              <a:solidFill>
                <a:srgbClr val="E4C2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10761" y="4039361"/>
              <a:ext cx="2667000" cy="1905"/>
            </a:xfrm>
            <a:custGeom>
              <a:avLst/>
              <a:gdLst/>
              <a:ahLst/>
              <a:cxnLst/>
              <a:rect l="l" t="t" r="r" b="b"/>
              <a:pathLst>
                <a:path w="2667000" h="1904">
                  <a:moveTo>
                    <a:pt x="0" y="0"/>
                  </a:moveTo>
                  <a:lnTo>
                    <a:pt x="2667000" y="1524"/>
                  </a:lnTo>
                </a:path>
              </a:pathLst>
            </a:custGeom>
            <a:ln w="19812">
              <a:solidFill>
                <a:srgbClr val="E4C2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13828" y="6098312"/>
            <a:ext cx="1063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MODULE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6140" y="6243929"/>
            <a:ext cx="1063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MODULE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416200" y="2706240"/>
            <a:ext cx="1254125" cy="1515110"/>
            <a:chOff x="1414017" y="2700908"/>
            <a:chExt cx="1254125" cy="15151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1673" y="2700908"/>
              <a:ext cx="326215" cy="3633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9667" y="3085591"/>
              <a:ext cx="159305" cy="16433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8080" y="3277869"/>
              <a:ext cx="161051" cy="1664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71217" y="3471290"/>
              <a:ext cx="104520" cy="17005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19706" y="3662298"/>
              <a:ext cx="171957" cy="18097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14017" y="4061078"/>
              <a:ext cx="148764" cy="154685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932682" y="1625854"/>
            <a:ext cx="1424940" cy="1415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033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Regional</a:t>
            </a:r>
            <a:endParaRPr sz="2000">
              <a:latin typeface="Arial"/>
              <a:cs typeface="Arial"/>
            </a:endParaRPr>
          </a:p>
          <a:p>
            <a:pPr marL="247015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Admin.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Infor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ation</a:t>
            </a:r>
            <a:endParaRPr sz="2000">
              <a:latin typeface="Arial"/>
              <a:cs typeface="Arial"/>
            </a:endParaRPr>
          </a:p>
          <a:p>
            <a:pPr marL="120650">
              <a:lnSpc>
                <a:spcPct val="100000"/>
              </a:lnSpc>
              <a:spcBef>
                <a:spcPts val="1814"/>
              </a:spcBef>
            </a:pPr>
            <a:r>
              <a:rPr sz="1600" spc="-5" dirty="0">
                <a:latin typeface="Arial"/>
                <a:cs typeface="Arial"/>
              </a:rPr>
              <a:t>MODULE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80157" y="3734511"/>
            <a:ext cx="91630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6350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Quality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Overall </a:t>
            </a:r>
            <a:r>
              <a:rPr sz="2000" b="1" spc="-5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sum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a  ry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11587" y="3125787"/>
            <a:ext cx="1522730" cy="914400"/>
          </a:xfrm>
          <a:prstGeom prst="rect">
            <a:avLst/>
          </a:prstGeom>
          <a:ln w="21462">
            <a:solidFill>
              <a:srgbClr val="E4C243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15113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Non</a:t>
            </a:r>
            <a:endParaRPr sz="2000" dirty="0">
              <a:latin typeface="Arial"/>
              <a:cs typeface="Arial"/>
            </a:endParaRPr>
          </a:p>
          <a:p>
            <a:pPr marL="151765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Clinical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11587" y="4040123"/>
            <a:ext cx="1548130" cy="592470"/>
          </a:xfrm>
          <a:prstGeom prst="rect">
            <a:avLst/>
          </a:prstGeom>
          <a:ln w="21462">
            <a:solidFill>
              <a:srgbClr val="E4C243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221615" indent="-158750">
              <a:lnSpc>
                <a:spcPct val="100000"/>
              </a:lnSpc>
              <a:spcBef>
                <a:spcPts val="300"/>
              </a:spcBef>
            </a:pPr>
            <a:r>
              <a:rPr b="1" spc="-425" dirty="0">
                <a:cs typeface="Arial"/>
              </a:rPr>
              <a:t>No</a:t>
            </a:r>
            <a:r>
              <a:rPr b="1" spc="-637" baseline="16666" dirty="0">
                <a:cs typeface="Arial"/>
              </a:rPr>
              <a:t>o</a:t>
            </a:r>
            <a:r>
              <a:rPr b="1" spc="-425" dirty="0">
                <a:cs typeface="Arial"/>
              </a:rPr>
              <a:t>n</a:t>
            </a:r>
            <a:r>
              <a:rPr b="1" spc="-637" baseline="16666" dirty="0">
                <a:cs typeface="Arial"/>
              </a:rPr>
              <a:t>ve</a:t>
            </a:r>
            <a:r>
              <a:rPr b="1" spc="-425" dirty="0">
                <a:cs typeface="Arial"/>
              </a:rPr>
              <a:t>C</a:t>
            </a:r>
            <a:r>
              <a:rPr b="1" spc="-637" baseline="16666" dirty="0">
                <a:cs typeface="Arial"/>
              </a:rPr>
              <a:t>r</a:t>
            </a:r>
            <a:r>
              <a:rPr b="1" spc="-425" dirty="0">
                <a:cs typeface="Arial"/>
              </a:rPr>
              <a:t>l</a:t>
            </a:r>
            <a:r>
              <a:rPr b="1" spc="-637" baseline="16666" dirty="0">
                <a:cs typeface="Arial"/>
              </a:rPr>
              <a:t>v</a:t>
            </a:r>
            <a:r>
              <a:rPr b="1" spc="-425" dirty="0">
                <a:cs typeface="Arial"/>
              </a:rPr>
              <a:t>in</a:t>
            </a:r>
            <a:r>
              <a:rPr b="1" spc="-637" baseline="16666" dirty="0">
                <a:cs typeface="Arial"/>
              </a:rPr>
              <a:t>ie</a:t>
            </a:r>
            <a:r>
              <a:rPr b="1" spc="-425" dirty="0">
                <a:cs typeface="Arial"/>
              </a:rPr>
              <a:t>i</a:t>
            </a:r>
            <a:r>
              <a:rPr b="1" spc="-637" baseline="16666" dirty="0">
                <a:cs typeface="Arial"/>
              </a:rPr>
              <a:t>w</a:t>
            </a:r>
            <a:r>
              <a:rPr b="1" spc="-425" dirty="0">
                <a:cs typeface="Arial"/>
              </a:rPr>
              <a:t>cal </a:t>
            </a:r>
            <a:r>
              <a:rPr b="1" spc="-545" dirty="0">
                <a:cs typeface="Arial"/>
              </a:rPr>
              <a:t> </a:t>
            </a:r>
            <a:r>
              <a:rPr b="1" dirty="0">
                <a:cs typeface="Arial"/>
              </a:rPr>
              <a:t>Summary</a:t>
            </a:r>
            <a:endParaRPr dirty="0"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337047" y="3378530"/>
            <a:ext cx="1097915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79705"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Clinica</a:t>
            </a:r>
            <a:endParaRPr sz="2000">
              <a:latin typeface="Arial"/>
              <a:cs typeface="Arial"/>
            </a:endParaRPr>
          </a:p>
          <a:p>
            <a:pPr marR="180340" algn="ctr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l</a:t>
            </a:r>
            <a:endParaRPr sz="2000">
              <a:latin typeface="Arial"/>
              <a:cs typeface="Arial"/>
            </a:endParaRPr>
          </a:p>
          <a:p>
            <a:pPr marL="60960">
              <a:lnSpc>
                <a:spcPct val="100000"/>
              </a:lnSpc>
              <a:spcBef>
                <a:spcPts val="600"/>
              </a:spcBef>
            </a:pPr>
            <a:r>
              <a:rPr sz="3000" b="1" spc="-592" baseline="16666" dirty="0">
                <a:latin typeface="Arial"/>
                <a:cs typeface="Arial"/>
              </a:rPr>
              <a:t>O</a:t>
            </a:r>
            <a:r>
              <a:rPr sz="2000" b="1" spc="-395" dirty="0">
                <a:latin typeface="Arial"/>
                <a:cs typeface="Arial"/>
              </a:rPr>
              <a:t>C</a:t>
            </a:r>
            <a:r>
              <a:rPr sz="3000" b="1" spc="-592" baseline="16666" dirty="0">
                <a:latin typeface="Arial"/>
                <a:cs typeface="Arial"/>
              </a:rPr>
              <a:t>v</a:t>
            </a:r>
            <a:r>
              <a:rPr sz="2000" b="1" spc="-395" dirty="0">
                <a:latin typeface="Arial"/>
                <a:cs typeface="Arial"/>
              </a:rPr>
              <a:t>l</a:t>
            </a:r>
            <a:r>
              <a:rPr sz="3000" b="1" spc="-592" baseline="16666" dirty="0">
                <a:latin typeface="Arial"/>
                <a:cs typeface="Arial"/>
              </a:rPr>
              <a:t>e</a:t>
            </a:r>
            <a:r>
              <a:rPr sz="2000" b="1" spc="-395" dirty="0">
                <a:latin typeface="Arial"/>
                <a:cs typeface="Arial"/>
              </a:rPr>
              <a:t>in</a:t>
            </a:r>
            <a:r>
              <a:rPr sz="3000" b="1" spc="-592" baseline="16666" dirty="0">
                <a:latin typeface="Arial"/>
                <a:cs typeface="Arial"/>
              </a:rPr>
              <a:t>r</a:t>
            </a:r>
            <a:r>
              <a:rPr sz="2000" b="1" spc="-395" dirty="0">
                <a:latin typeface="Arial"/>
                <a:cs typeface="Arial"/>
              </a:rPr>
              <a:t>i</a:t>
            </a:r>
            <a:r>
              <a:rPr sz="3000" b="1" spc="-592" baseline="16666" dirty="0">
                <a:latin typeface="Arial"/>
                <a:cs typeface="Arial"/>
              </a:rPr>
              <a:t>v</a:t>
            </a:r>
            <a:r>
              <a:rPr sz="2000" b="1" spc="-395" dirty="0">
                <a:latin typeface="Arial"/>
                <a:cs typeface="Arial"/>
              </a:rPr>
              <a:t>c</a:t>
            </a:r>
            <a:r>
              <a:rPr sz="3000" b="1" spc="-592" baseline="16666" dirty="0">
                <a:latin typeface="Arial"/>
                <a:cs typeface="Arial"/>
              </a:rPr>
              <a:t>i</a:t>
            </a:r>
            <a:r>
              <a:rPr sz="2000" b="1" spc="-395" dirty="0">
                <a:latin typeface="Arial"/>
                <a:cs typeface="Arial"/>
              </a:rPr>
              <a:t>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29428" y="4369689"/>
            <a:ext cx="1235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000" b="1" spc="-300" dirty="0">
                <a:latin typeface="Arial"/>
                <a:cs typeface="Arial"/>
              </a:rPr>
              <a:t>Su</a:t>
            </a:r>
            <a:r>
              <a:rPr sz="3000" b="1" spc="-450" baseline="16666" dirty="0">
                <a:latin typeface="Arial"/>
                <a:cs typeface="Arial"/>
              </a:rPr>
              <a:t>e</a:t>
            </a:r>
            <a:r>
              <a:rPr sz="2000" b="1" spc="-300" dirty="0">
                <a:latin typeface="Arial"/>
                <a:cs typeface="Arial"/>
              </a:rPr>
              <a:t>m</a:t>
            </a:r>
            <a:r>
              <a:rPr sz="3000" b="1" spc="-450" baseline="16666" dirty="0">
                <a:latin typeface="Arial"/>
                <a:cs typeface="Arial"/>
              </a:rPr>
              <a:t>w</a:t>
            </a:r>
            <a:r>
              <a:rPr sz="2000" b="1" spc="-300" dirty="0">
                <a:latin typeface="Arial"/>
                <a:cs typeface="Arial"/>
              </a:rPr>
              <a:t>mary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367152" y="5284419"/>
            <a:ext cx="1059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Qual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spc="-5" dirty="0">
                <a:latin typeface="Arial"/>
                <a:cs typeface="Arial"/>
              </a:rPr>
              <a:t>ty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92490" y="4997424"/>
            <a:ext cx="1163955" cy="1381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8419" indent="63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Non </a:t>
            </a:r>
            <a:r>
              <a:rPr sz="2400" b="1" dirty="0">
                <a:latin typeface="Arial"/>
                <a:cs typeface="Arial"/>
              </a:rPr>
              <a:t> Clini</a:t>
            </a:r>
            <a:r>
              <a:rPr sz="2400" b="1" spc="-5" dirty="0">
                <a:latin typeface="Arial"/>
                <a:cs typeface="Arial"/>
              </a:rPr>
              <a:t>cal  Report</a:t>
            </a:r>
            <a:endParaRPr sz="2400" dirty="0">
              <a:latin typeface="Arial"/>
              <a:cs typeface="Arial"/>
            </a:endParaRPr>
          </a:p>
          <a:p>
            <a:pPr marL="113030">
              <a:lnSpc>
                <a:spcPct val="100000"/>
              </a:lnSpc>
              <a:spcBef>
                <a:spcPts val="110"/>
              </a:spcBef>
            </a:pPr>
            <a:r>
              <a:rPr sz="1600" spc="-5" dirty="0">
                <a:latin typeface="Arial"/>
                <a:cs typeface="Arial"/>
              </a:rPr>
              <a:t>MODULE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93155" y="5132070"/>
            <a:ext cx="1109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 marR="5080" indent="-52069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Clinical  Report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024640" y="969010"/>
            <a:ext cx="6249035" cy="5499100"/>
            <a:chOff x="1998217" y="973446"/>
            <a:chExt cx="6249035" cy="549910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92700" y="973446"/>
              <a:ext cx="3654425" cy="549851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2001392" y="2970498"/>
              <a:ext cx="1372235" cy="1706880"/>
            </a:xfrm>
            <a:custGeom>
              <a:avLst/>
              <a:gdLst/>
              <a:ahLst/>
              <a:cxnLst/>
              <a:rect l="l" t="t" r="r" b="b"/>
              <a:pathLst>
                <a:path w="1372235" h="1706879">
                  <a:moveTo>
                    <a:pt x="1372108" y="135540"/>
                  </a:moveTo>
                  <a:lnTo>
                    <a:pt x="1311892" y="92444"/>
                  </a:lnTo>
                  <a:lnTo>
                    <a:pt x="1256015" y="56075"/>
                  </a:lnTo>
                  <a:lnTo>
                    <a:pt x="1206849" y="27701"/>
                  </a:lnTo>
                  <a:lnTo>
                    <a:pt x="1166763" y="8587"/>
                  </a:lnTo>
                  <a:lnTo>
                    <a:pt x="1138128" y="0"/>
                  </a:lnTo>
                  <a:lnTo>
                    <a:pt x="1123314" y="3206"/>
                  </a:lnTo>
                  <a:lnTo>
                    <a:pt x="594487" y="710342"/>
                  </a:lnTo>
                  <a:lnTo>
                    <a:pt x="579673" y="713548"/>
                  </a:lnTo>
                  <a:lnTo>
                    <a:pt x="510952" y="685847"/>
                  </a:lnTo>
                  <a:lnTo>
                    <a:pt x="461786" y="657472"/>
                  </a:lnTo>
                  <a:lnTo>
                    <a:pt x="405909" y="621104"/>
                  </a:lnTo>
                  <a:lnTo>
                    <a:pt x="345694" y="578008"/>
                  </a:lnTo>
                  <a:lnTo>
                    <a:pt x="404065" y="623566"/>
                  </a:lnTo>
                  <a:lnTo>
                    <a:pt x="454739" y="666884"/>
                  </a:lnTo>
                  <a:lnTo>
                    <a:pt x="495839" y="706040"/>
                  </a:lnTo>
                  <a:lnTo>
                    <a:pt x="525488" y="739110"/>
                  </a:lnTo>
                  <a:lnTo>
                    <a:pt x="542925" y="779303"/>
                  </a:lnTo>
                  <a:lnTo>
                    <a:pt x="0" y="1505235"/>
                  </a:lnTo>
                  <a:lnTo>
                    <a:pt x="1115" y="1520356"/>
                  </a:lnTo>
                  <a:lnTo>
                    <a:pt x="17436" y="1545395"/>
                  </a:lnTo>
                  <a:lnTo>
                    <a:pt x="47085" y="1578434"/>
                  </a:lnTo>
                  <a:lnTo>
                    <a:pt x="88185" y="1617559"/>
                  </a:lnTo>
                  <a:lnTo>
                    <a:pt x="138859" y="1660854"/>
                  </a:lnTo>
                  <a:lnTo>
                    <a:pt x="197231" y="170640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2364994" y="212852"/>
            <a:ext cx="36341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b="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5" dirty="0">
                <a:solidFill>
                  <a:srgbClr val="000000"/>
                </a:solidFill>
                <a:latin typeface="Arial"/>
                <a:cs typeface="Arial"/>
              </a:rPr>
              <a:t>CTD</a:t>
            </a:r>
            <a:r>
              <a:rPr b="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b="0" spc="-20" dirty="0">
                <a:solidFill>
                  <a:srgbClr val="000000"/>
                </a:solidFill>
                <a:latin typeface="Arial"/>
                <a:cs typeface="Arial"/>
              </a:rPr>
              <a:t>Triangle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655557" y="6492646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" y="0"/>
            <a:ext cx="8001000" cy="669484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070" y="325323"/>
            <a:ext cx="34518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MO</a:t>
            </a:r>
            <a:r>
              <a:rPr sz="2800" spc="-20" dirty="0">
                <a:solidFill>
                  <a:srgbClr val="000000"/>
                </a:solidFill>
              </a:rPr>
              <a:t>D</a:t>
            </a:r>
            <a:r>
              <a:rPr sz="2800" spc="-5" dirty="0">
                <a:solidFill>
                  <a:srgbClr val="000000"/>
                </a:solidFill>
              </a:rPr>
              <a:t>U</a:t>
            </a:r>
            <a:r>
              <a:rPr sz="2800" spc="-20" dirty="0">
                <a:solidFill>
                  <a:srgbClr val="000000"/>
                </a:solidFill>
              </a:rPr>
              <a:t>L</a:t>
            </a:r>
            <a:r>
              <a:rPr sz="2800" spc="-5" dirty="0">
                <a:solidFill>
                  <a:srgbClr val="000000"/>
                </a:solidFill>
              </a:rPr>
              <a:t>ES</a:t>
            </a:r>
            <a:r>
              <a:rPr sz="2800" spc="2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IN</a:t>
            </a:r>
            <a:r>
              <a:rPr sz="2800" spc="-16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A</a:t>
            </a:r>
            <a:r>
              <a:rPr sz="2800" spc="-14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C</a:t>
            </a:r>
            <a:r>
              <a:rPr sz="2800" spc="-20" dirty="0">
                <a:solidFill>
                  <a:srgbClr val="000000"/>
                </a:solidFill>
              </a:rPr>
              <a:t>T</a:t>
            </a:r>
            <a:r>
              <a:rPr sz="2800" spc="-5" dirty="0">
                <a:solidFill>
                  <a:srgbClr val="000000"/>
                </a:solidFill>
              </a:rPr>
              <a:t>D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135126"/>
            <a:ext cx="8756650" cy="3953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ULE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I:</a:t>
            </a:r>
            <a:r>
              <a:rPr sz="2000" b="1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Adm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nistrat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20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0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escr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bing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Informa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ion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spcBef>
                <a:spcPts val="5"/>
              </a:spcBef>
              <a:buSzPct val="94444"/>
              <a:buAutoNum type="arabicPeriod"/>
              <a:tabLst>
                <a:tab pos="184785" algn="l"/>
              </a:tabLst>
            </a:pPr>
            <a:r>
              <a:rPr sz="1800" b="1" spc="-25" dirty="0">
                <a:latin typeface="Times New Roman"/>
                <a:cs typeface="Times New Roman"/>
              </a:rPr>
              <a:t>Table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of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Contents.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184785" indent="-172085">
              <a:lnSpc>
                <a:spcPct val="100000"/>
              </a:lnSpc>
              <a:buSzPct val="94444"/>
              <a:buAutoNum type="arabicPeriod"/>
              <a:tabLst>
                <a:tab pos="184785" algn="l"/>
              </a:tabLst>
            </a:pPr>
            <a:r>
              <a:rPr sz="1800" dirty="0">
                <a:latin typeface="Times New Roman"/>
                <a:cs typeface="Times New Roman"/>
              </a:rPr>
              <a:t>Includes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Administrative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Documents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entailing:</a:t>
            </a:r>
            <a:endParaRPr lang="en-US" sz="1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buSzPct val="94444"/>
              <a:tabLst>
                <a:tab pos="184785" algn="l"/>
              </a:tabLst>
            </a:pPr>
            <a:endParaRPr sz="1800" dirty="0">
              <a:latin typeface="Times New Roman"/>
              <a:cs typeface="Times New Roman"/>
            </a:endParaRPr>
          </a:p>
          <a:p>
            <a:pPr marL="1949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Patent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Information</a:t>
            </a:r>
            <a:r>
              <a:rPr sz="1800" dirty="0">
                <a:latin typeface="Times New Roman"/>
                <a:cs typeface="Times New Roman"/>
              </a:rPr>
              <a:t> 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patented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product.</a:t>
            </a:r>
          </a:p>
          <a:p>
            <a:pPr marL="1949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Times New Roman"/>
                <a:cs typeface="Times New Roman"/>
              </a:rPr>
              <a:t>Patent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Certifications.</a:t>
            </a:r>
          </a:p>
          <a:p>
            <a:pPr marL="194945" indent="-18224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spc="-5" dirty="0">
                <a:latin typeface="Times New Roman"/>
                <a:cs typeface="Times New Roman"/>
              </a:rPr>
              <a:t>Debarment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certification.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AutoNum type="arabicPeriod" startAt="3"/>
              <a:tabLst>
                <a:tab pos="241935" algn="l"/>
              </a:tabLst>
            </a:pPr>
            <a:r>
              <a:rPr sz="1800" dirty="0">
                <a:latin typeface="Times New Roman"/>
                <a:cs typeface="Times New Roman"/>
              </a:rPr>
              <a:t>Prescribing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information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Package 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container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labels,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packaging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inserts, patient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leaflets,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etc.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Labelling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Comparison</a:t>
            </a:r>
            <a:r>
              <a:rPr sz="1800" dirty="0">
                <a:latin typeface="Times New Roman"/>
                <a:cs typeface="Times New Roman"/>
              </a:rPr>
              <a:t> between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Innovator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Generic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drug.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1326" y="623062"/>
            <a:ext cx="164083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000000"/>
                </a:solidFill>
              </a:rPr>
              <a:t>ANDA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662125"/>
            <a:ext cx="898842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715" indent="-287020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720" algn="l"/>
              </a:tabLst>
            </a:pPr>
            <a:r>
              <a:rPr sz="1800" spc="-5" dirty="0">
                <a:latin typeface="Times New Roman"/>
                <a:cs typeface="Times New Roman"/>
              </a:rPr>
              <a:t>An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Abbreviated</a:t>
            </a:r>
            <a:r>
              <a:rPr sz="1800" dirty="0">
                <a:latin typeface="Times New Roman"/>
                <a:cs typeface="Times New Roman"/>
              </a:rPr>
              <a:t> New </a:t>
            </a:r>
            <a:r>
              <a:rPr sz="1800" spc="-5" dirty="0">
                <a:latin typeface="Times New Roman"/>
                <a:cs typeface="Times New Roman"/>
              </a:rPr>
              <a:t>Drug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Application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(ANDA)</a:t>
            </a:r>
            <a:r>
              <a:rPr sz="1800" dirty="0">
                <a:latin typeface="Times New Roman"/>
                <a:cs typeface="Times New Roman"/>
              </a:rPr>
              <a:t> contains </a:t>
            </a:r>
            <a:r>
              <a:rPr sz="1800" spc="-5" dirty="0">
                <a:latin typeface="Times New Roman"/>
                <a:cs typeface="Times New Roman"/>
              </a:rPr>
              <a:t>data</a:t>
            </a:r>
            <a:r>
              <a:rPr sz="1800" dirty="0">
                <a:latin typeface="Times New Roman"/>
                <a:cs typeface="Times New Roman"/>
              </a:rPr>
              <a:t> which </a:t>
            </a:r>
            <a:r>
              <a:rPr sz="1800" spc="-5" dirty="0">
                <a:latin typeface="Times New Roman"/>
                <a:cs typeface="Times New Roman"/>
              </a:rPr>
              <a:t>when submitted</a:t>
            </a:r>
            <a:r>
              <a:rPr sz="1800" spc="4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 FDA's </a:t>
            </a:r>
            <a:r>
              <a:rPr sz="1800" dirty="0">
                <a:latin typeface="Times New Roman"/>
                <a:cs typeface="Times New Roman"/>
              </a:rPr>
              <a:t>CDER, </a:t>
            </a:r>
            <a:r>
              <a:rPr sz="1800" spc="-10" dirty="0">
                <a:latin typeface="Times New Roman"/>
                <a:cs typeface="Times New Roman"/>
              </a:rPr>
              <a:t>Office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Generic Drugs, provides </a:t>
            </a:r>
            <a:r>
              <a:rPr sz="1800" dirty="0">
                <a:latin typeface="Times New Roman"/>
                <a:cs typeface="Times New Roman"/>
              </a:rPr>
              <a:t>for the </a:t>
            </a:r>
            <a:r>
              <a:rPr sz="1800" spc="-5" dirty="0">
                <a:latin typeface="Times New Roman"/>
                <a:cs typeface="Times New Roman"/>
              </a:rPr>
              <a:t>review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ultimate </a:t>
            </a:r>
            <a:r>
              <a:rPr sz="1800" dirty="0">
                <a:latin typeface="Times New Roman"/>
                <a:cs typeface="Times New Roman"/>
              </a:rPr>
              <a:t>approval of a 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generic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drug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185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00000"/>
              </a:lnSpc>
              <a:buFont typeface="Wingdings"/>
              <a:buChar char=""/>
              <a:tabLst>
                <a:tab pos="299720" algn="l"/>
              </a:tabLst>
            </a:pPr>
            <a:r>
              <a:rPr sz="1800" dirty="0">
                <a:latin typeface="Times New Roman"/>
                <a:cs typeface="Times New Roman"/>
              </a:rPr>
              <a:t>Once approved, an </a:t>
            </a:r>
            <a:r>
              <a:rPr sz="1800" spc="-5" dirty="0">
                <a:latin typeface="Times New Roman"/>
                <a:cs typeface="Times New Roman"/>
              </a:rPr>
              <a:t>applicant may manufacture and market </a:t>
            </a:r>
            <a:r>
              <a:rPr sz="1800" dirty="0">
                <a:latin typeface="Times New Roman"/>
                <a:cs typeface="Times New Roman"/>
              </a:rPr>
              <a:t>the </a:t>
            </a:r>
            <a:r>
              <a:rPr sz="1800" spc="-5" dirty="0">
                <a:latin typeface="Times New Roman"/>
                <a:cs typeface="Times New Roman"/>
              </a:rPr>
              <a:t>generic </a:t>
            </a:r>
            <a:r>
              <a:rPr sz="1800" dirty="0">
                <a:latin typeface="Times New Roman"/>
                <a:cs typeface="Times New Roman"/>
              </a:rPr>
              <a:t>drug </a:t>
            </a:r>
            <a:r>
              <a:rPr sz="1800" spc="-5" dirty="0">
                <a:latin typeface="Times New Roman"/>
                <a:cs typeface="Times New Roman"/>
              </a:rPr>
              <a:t>product </a:t>
            </a:r>
            <a:r>
              <a:rPr sz="180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provide </a:t>
            </a:r>
            <a:r>
              <a:rPr sz="1800" dirty="0">
                <a:latin typeface="Times New Roman"/>
                <a:cs typeface="Times New Roman"/>
              </a:rPr>
              <a:t> a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safe,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effective,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low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cost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alternative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 public.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Wingdings"/>
              <a:buChar char=""/>
            </a:pPr>
            <a:endParaRPr sz="185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Wingdings"/>
              <a:buChar char=""/>
              <a:tabLst>
                <a:tab pos="345440" algn="l"/>
              </a:tabLst>
            </a:pPr>
            <a:r>
              <a:rPr dirty="0"/>
              <a:t>	</a:t>
            </a:r>
            <a:r>
              <a:rPr sz="1800" spc="-5" dirty="0">
                <a:latin typeface="Times New Roman"/>
                <a:cs typeface="Times New Roman"/>
              </a:rPr>
              <a:t>All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approved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products,</a:t>
            </a:r>
            <a:r>
              <a:rPr sz="1800" dirty="0">
                <a:latin typeface="Times New Roman"/>
                <a:cs typeface="Times New Roman"/>
              </a:rPr>
              <a:t> both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innovator</a:t>
            </a:r>
            <a:r>
              <a:rPr sz="1800" dirty="0">
                <a:latin typeface="Times New Roman"/>
                <a:cs typeface="Times New Roman"/>
              </a:rPr>
              <a:t> 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generic,</a:t>
            </a:r>
            <a:r>
              <a:rPr sz="1800" dirty="0">
                <a:latin typeface="Times New Roman"/>
                <a:cs typeface="Times New Roman"/>
              </a:rPr>
              <a:t> are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listed</a:t>
            </a:r>
            <a:r>
              <a:rPr sz="1800" dirty="0">
                <a:latin typeface="Times New Roman"/>
                <a:cs typeface="Times New Roman"/>
              </a:rPr>
              <a:t> in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FDA's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Approved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Drug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Products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Therapeutic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Equivalence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Evaluations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(Orange</a:t>
            </a:r>
            <a:r>
              <a:rPr sz="1800" spc="-5" dirty="0">
                <a:latin typeface="Times New Roman"/>
                <a:cs typeface="Times New Roman"/>
              </a:rPr>
              <a:t> Book).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6928" y="317372"/>
            <a:ext cx="6468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MODULE II:</a:t>
            </a:r>
            <a:r>
              <a:rPr sz="2400" u="heavy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2400" u="heavy" spc="-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SUMMARIES</a:t>
            </a:r>
            <a:r>
              <a:rPr sz="2400" u="heavy" spc="-100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2400" u="heavy" spc="-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AND</a:t>
            </a:r>
            <a:r>
              <a:rPr sz="2400" u="heavy" spc="10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2400" u="heavy" spc="-1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OVERVIEWS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8739" y="861821"/>
            <a:ext cx="7520940" cy="461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25" dirty="0">
                <a:latin typeface="Times New Roman"/>
                <a:cs typeface="Times New Roman"/>
              </a:rPr>
              <a:t>Table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Contents.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Introduction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Summary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Documents.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Overviews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Summaries: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Module II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should contain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documents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like:</a:t>
            </a:r>
          </a:p>
          <a:p>
            <a:pPr marL="812800" lvl="1" indent="-342900">
              <a:lnSpc>
                <a:spcPct val="100000"/>
              </a:lnSpc>
              <a:buFont typeface="Wingdings"/>
              <a:buChar char="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M4Q: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CTD-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quality</a:t>
            </a:r>
          </a:p>
          <a:p>
            <a:pPr marL="812800" lvl="1" indent="-342900">
              <a:lnSpc>
                <a:spcPct val="100000"/>
              </a:lnSpc>
              <a:buFont typeface="Wingdings"/>
              <a:buChar char=""/>
              <a:tabLst>
                <a:tab pos="812165" algn="l"/>
                <a:tab pos="812800" algn="l"/>
              </a:tabLst>
            </a:pPr>
            <a:r>
              <a:rPr sz="1800" spc="-5" dirty="0">
                <a:latin typeface="Times New Roman"/>
                <a:cs typeface="Times New Roman"/>
              </a:rPr>
              <a:t>M4S: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CTD-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safety</a:t>
            </a:r>
          </a:p>
          <a:p>
            <a:pPr marL="812800" lvl="1" indent="-342900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812165" algn="l"/>
                <a:tab pos="812800" algn="l"/>
              </a:tabLst>
            </a:pPr>
            <a:r>
              <a:rPr sz="1800" dirty="0">
                <a:latin typeface="Times New Roman"/>
                <a:cs typeface="Times New Roman"/>
              </a:rPr>
              <a:t>M4E: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CTD-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efficacy</a:t>
            </a:r>
            <a:endParaRPr sz="1800" dirty="0">
              <a:latin typeface="Times New Roman"/>
              <a:cs typeface="Times New Roman"/>
            </a:endParaRPr>
          </a:p>
          <a:p>
            <a:pPr marL="1474470">
              <a:lnSpc>
                <a:spcPct val="100000"/>
              </a:lnSpc>
              <a:spcBef>
                <a:spcPts val="15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MODULE III: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information</a:t>
            </a:r>
            <a:r>
              <a:rPr sz="24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on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product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quality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spc="-30" dirty="0">
                <a:latin typeface="Times New Roman"/>
                <a:cs typeface="Times New Roman"/>
              </a:rPr>
              <a:t>Table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Content.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Body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Data.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Literature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Reference.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81330"/>
            <a:ext cx="7876540" cy="315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MODULE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IV: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NON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CLINICAL</a:t>
            </a:r>
            <a:r>
              <a:rPr sz="2000" b="1" u="heavy" spc="-1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STUDY</a:t>
            </a:r>
            <a:r>
              <a:rPr sz="2000"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REPORTS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5" dirty="0">
                <a:latin typeface="Times New Roman"/>
                <a:cs typeface="Times New Roman"/>
              </a:rPr>
              <a:t>q</a:t>
            </a:r>
            <a:r>
              <a:rPr sz="2000" dirty="0">
                <a:latin typeface="Times New Roman"/>
                <a:cs typeface="Times New Roman"/>
              </a:rPr>
              <a:t>uir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DA</a:t>
            </a:r>
            <a:r>
              <a:rPr sz="2000" spc="-1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ing.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MODULE</a:t>
            </a:r>
            <a:r>
              <a:rPr sz="20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V:</a:t>
            </a:r>
            <a:r>
              <a:rPr sz="20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CLINICAL</a:t>
            </a:r>
            <a:r>
              <a:rPr sz="2000" b="1" u="heavy" spc="-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STUDY</a:t>
            </a:r>
            <a:r>
              <a:rPr sz="2000" b="1" u="heavy" spc="-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REPORTS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00">
              <a:latin typeface="Times New Roman"/>
              <a:cs typeface="Times New Roman"/>
            </a:endParaRPr>
          </a:p>
          <a:p>
            <a:pPr marL="326390" indent="-3143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27025" algn="l"/>
              </a:tabLst>
            </a:pPr>
            <a:r>
              <a:rPr sz="2000" spc="-30" dirty="0">
                <a:latin typeface="Times New Roman"/>
                <a:cs typeface="Times New Roman"/>
              </a:rPr>
              <a:t>Table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Contents.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330200" indent="-318135">
              <a:lnSpc>
                <a:spcPct val="100000"/>
              </a:lnSpc>
              <a:buAutoNum type="arabicPeriod"/>
              <a:tabLst>
                <a:tab pos="330835" algn="l"/>
              </a:tabLst>
            </a:pPr>
            <a:r>
              <a:rPr sz="2000" dirty="0">
                <a:latin typeface="Times New Roman"/>
                <a:cs typeface="Times New Roman"/>
              </a:rPr>
              <a:t>Study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Reports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Case </a:t>
            </a:r>
            <a:r>
              <a:rPr sz="2000" dirty="0">
                <a:latin typeface="Times New Roman"/>
                <a:cs typeface="Times New Roman"/>
              </a:rPr>
              <a:t>Report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Forms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Case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Report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Tabulations.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5045" y="260426"/>
            <a:ext cx="30740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B230A"/>
                </a:solidFill>
              </a:rPr>
              <a:t>A</a:t>
            </a:r>
            <a:r>
              <a:rPr sz="2800" spc="-15" dirty="0">
                <a:solidFill>
                  <a:srgbClr val="7B230A"/>
                </a:solidFill>
              </a:rPr>
              <a:t>N</a:t>
            </a:r>
            <a:r>
              <a:rPr sz="2800" spc="-5" dirty="0">
                <a:solidFill>
                  <a:srgbClr val="7B230A"/>
                </a:solidFill>
              </a:rPr>
              <a:t>DA</a:t>
            </a:r>
            <a:r>
              <a:rPr sz="2800" spc="-135" dirty="0">
                <a:solidFill>
                  <a:srgbClr val="7B230A"/>
                </a:solidFill>
              </a:rPr>
              <a:t> </a:t>
            </a:r>
            <a:r>
              <a:rPr sz="2800" spc="-5" dirty="0">
                <a:solidFill>
                  <a:srgbClr val="7B230A"/>
                </a:solidFill>
              </a:rPr>
              <a:t>C</a:t>
            </a:r>
            <a:r>
              <a:rPr sz="2800" spc="-15" dirty="0">
                <a:solidFill>
                  <a:srgbClr val="7B230A"/>
                </a:solidFill>
              </a:rPr>
              <a:t>O</a:t>
            </a:r>
            <a:r>
              <a:rPr sz="2800" spc="-5" dirty="0">
                <a:solidFill>
                  <a:srgbClr val="7B230A"/>
                </a:solidFill>
              </a:rPr>
              <a:t>N</a:t>
            </a:r>
            <a:r>
              <a:rPr sz="2800" spc="-20" dirty="0">
                <a:solidFill>
                  <a:srgbClr val="7B230A"/>
                </a:solidFill>
              </a:rPr>
              <a:t>T</a:t>
            </a:r>
            <a:r>
              <a:rPr sz="2800" spc="-5" dirty="0">
                <a:solidFill>
                  <a:srgbClr val="7B230A"/>
                </a:solidFill>
              </a:rPr>
              <a:t>E</a:t>
            </a:r>
            <a:r>
              <a:rPr sz="2800" spc="-20" dirty="0">
                <a:solidFill>
                  <a:srgbClr val="7B230A"/>
                </a:solidFill>
              </a:rPr>
              <a:t>N</a:t>
            </a:r>
            <a:r>
              <a:rPr sz="2800" spc="-5" dirty="0">
                <a:solidFill>
                  <a:srgbClr val="7B230A"/>
                </a:solidFill>
              </a:rPr>
              <a:t>TS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527176" y="1208277"/>
            <a:ext cx="7931150" cy="5210810"/>
            <a:chOff x="527176" y="1208277"/>
            <a:chExt cx="7931150" cy="52108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7176" y="1208277"/>
              <a:ext cx="7930896" cy="5928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76" y="1793494"/>
              <a:ext cx="7930896" cy="11963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176" y="2982213"/>
              <a:ext cx="7930896" cy="1059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176" y="4033773"/>
              <a:ext cx="7930896" cy="11963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176" y="5222493"/>
              <a:ext cx="7930896" cy="119634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965705" y="1226311"/>
            <a:ext cx="63087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9495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CTD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MODULES	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ANDA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REQUIREMENT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6907" y="2176094"/>
            <a:ext cx="433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091" y="1810639"/>
            <a:ext cx="37807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Module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Common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Technical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Document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Summaries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Calibri"/>
                <a:cs typeface="Calibri"/>
              </a:rPr>
              <a:t>Module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Quality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59016" y="3296792"/>
            <a:ext cx="43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0268" y="4417314"/>
            <a:ext cx="346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no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9091" y="4051554"/>
            <a:ext cx="3259454" cy="231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Module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Nonclinical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Study</a:t>
            </a:r>
            <a:r>
              <a:rPr sz="2400" b="1" spc="-10" dirty="0">
                <a:latin typeface="Calibri"/>
                <a:cs typeface="Calibri"/>
              </a:rPr>
              <a:t> Reports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(Animal </a:t>
            </a:r>
            <a:r>
              <a:rPr sz="2400" b="1" spc="-10" dirty="0">
                <a:latin typeface="Calibri"/>
                <a:cs typeface="Calibri"/>
              </a:rPr>
              <a:t>studies)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spc="-5" dirty="0">
                <a:latin typeface="Calibri"/>
                <a:cs typeface="Calibri"/>
              </a:rPr>
              <a:t>Module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80645" marR="496570" indent="-6858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Clinical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Study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Reports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(BA/BE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studies)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7595" y="5606288"/>
            <a:ext cx="43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6551" y="1367027"/>
            <a:ext cx="7931150" cy="4936490"/>
            <a:chOff x="606551" y="1367027"/>
            <a:chExt cx="7931150" cy="49364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6551" y="1367027"/>
              <a:ext cx="7930896" cy="5928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551" y="1952244"/>
              <a:ext cx="7930896" cy="11963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1" y="3140963"/>
              <a:ext cx="7930896" cy="1059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551" y="4192523"/>
              <a:ext cx="7930896" cy="1059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6551" y="5244083"/>
              <a:ext cx="7930896" cy="105918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044954" y="1385061"/>
            <a:ext cx="62179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2204" algn="l"/>
              </a:tabLst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CTD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MODULES	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NDA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REQUIREMENT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6156" y="2334844"/>
            <a:ext cx="433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340" y="1969389"/>
            <a:ext cx="37807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Module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Common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30" dirty="0">
                <a:latin typeface="Calibri"/>
                <a:cs typeface="Calibri"/>
              </a:rPr>
              <a:t>Technical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Document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Summaries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dirty="0">
                <a:latin typeface="Calibri"/>
                <a:cs typeface="Calibri"/>
              </a:rPr>
              <a:t>Module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3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Quality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38264" y="3455670"/>
            <a:ext cx="43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8340" y="4210304"/>
            <a:ext cx="32594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Module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Nonclinical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Study</a:t>
            </a:r>
            <a:r>
              <a:rPr sz="2400" b="1" spc="-10" dirty="0">
                <a:latin typeface="Calibri"/>
                <a:cs typeface="Calibri"/>
              </a:rPr>
              <a:t> Reports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06843" y="4507483"/>
            <a:ext cx="432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8340" y="5261864"/>
            <a:ext cx="27666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Module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5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Clinical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Study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Reports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06843" y="5558739"/>
            <a:ext cx="4330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163061" y="462787"/>
            <a:ext cx="2817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7B230A"/>
                </a:solidFill>
              </a:rPr>
              <a:t>NDA</a:t>
            </a:r>
            <a:r>
              <a:rPr sz="2800" spc="-140" dirty="0">
                <a:solidFill>
                  <a:srgbClr val="7B230A"/>
                </a:solidFill>
              </a:rPr>
              <a:t> </a:t>
            </a:r>
            <a:r>
              <a:rPr sz="2800" spc="-5" dirty="0">
                <a:solidFill>
                  <a:srgbClr val="7B230A"/>
                </a:solidFill>
              </a:rPr>
              <a:t>CO</a:t>
            </a:r>
            <a:r>
              <a:rPr sz="2800" spc="-15" dirty="0">
                <a:solidFill>
                  <a:srgbClr val="7B230A"/>
                </a:solidFill>
              </a:rPr>
              <a:t>N</a:t>
            </a:r>
            <a:r>
              <a:rPr sz="2800" spc="-5" dirty="0">
                <a:solidFill>
                  <a:srgbClr val="7B230A"/>
                </a:solidFill>
              </a:rPr>
              <a:t>T</a:t>
            </a:r>
            <a:r>
              <a:rPr sz="2800" spc="-20" dirty="0">
                <a:solidFill>
                  <a:srgbClr val="7B230A"/>
                </a:solidFill>
              </a:rPr>
              <a:t>E</a:t>
            </a:r>
            <a:r>
              <a:rPr sz="2800" spc="-5" dirty="0">
                <a:solidFill>
                  <a:srgbClr val="7B230A"/>
                </a:solidFill>
              </a:rPr>
              <a:t>NTS</a:t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8394" y="324357"/>
            <a:ext cx="31134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7B230A"/>
                </a:solidFill>
              </a:rPr>
              <a:t>IND</a:t>
            </a:r>
            <a:r>
              <a:rPr sz="3200" spc="-55" dirty="0">
                <a:solidFill>
                  <a:srgbClr val="7B230A"/>
                </a:solidFill>
              </a:rPr>
              <a:t> </a:t>
            </a:r>
            <a:r>
              <a:rPr sz="3200" dirty="0">
                <a:solidFill>
                  <a:srgbClr val="7B230A"/>
                </a:solidFill>
              </a:rPr>
              <a:t>CONTENTS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447192" y="1134236"/>
            <a:ext cx="7862570" cy="5252085"/>
            <a:chOff x="447192" y="1134236"/>
            <a:chExt cx="7862570" cy="52520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7192" y="1134236"/>
              <a:ext cx="7862290" cy="6111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192" y="1737740"/>
              <a:ext cx="7862290" cy="12435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192" y="2973704"/>
              <a:ext cx="7862290" cy="10911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192" y="4057269"/>
              <a:ext cx="7862290" cy="12451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7192" y="5294731"/>
              <a:ext cx="7862290" cy="1091184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828545" y="1153794"/>
            <a:ext cx="622173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76650" algn="l"/>
              </a:tabLst>
            </a:pP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CTD</a:t>
            </a:r>
            <a:r>
              <a:rPr sz="25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MODULES	</a:t>
            </a:r>
            <a:r>
              <a:rPr sz="2500" b="1" spc="-5" dirty="0">
                <a:solidFill>
                  <a:srgbClr val="FFFFFF"/>
                </a:solidFill>
                <a:latin typeface="Calibri"/>
                <a:cs typeface="Calibri"/>
              </a:rPr>
              <a:t>IND</a:t>
            </a:r>
            <a:r>
              <a:rPr sz="25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b="1" spc="-10" dirty="0">
                <a:solidFill>
                  <a:srgbClr val="FFFFFF"/>
                </a:solidFill>
                <a:latin typeface="Calibri"/>
                <a:cs typeface="Calibri"/>
              </a:rPr>
              <a:t>REQUIREMENT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1018" y="2136470"/>
            <a:ext cx="4470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45" dirty="0">
                <a:latin typeface="Calibri"/>
                <a:cs typeface="Calibri"/>
              </a:rPr>
              <a:t>y</a:t>
            </a:r>
            <a:r>
              <a:rPr sz="2500" spc="-5" dirty="0">
                <a:latin typeface="Calibri"/>
                <a:cs typeface="Calibri"/>
              </a:rPr>
              <a:t>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8319" y="1755774"/>
            <a:ext cx="3941445" cy="2024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libri"/>
                <a:cs typeface="Calibri"/>
              </a:rPr>
              <a:t>Module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2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Common</a:t>
            </a:r>
            <a:r>
              <a:rPr sz="2500" b="1" dirty="0">
                <a:latin typeface="Calibri"/>
                <a:cs typeface="Calibri"/>
              </a:rPr>
              <a:t> </a:t>
            </a:r>
            <a:r>
              <a:rPr sz="2500" b="1" spc="-30" dirty="0">
                <a:latin typeface="Calibri"/>
                <a:cs typeface="Calibri"/>
              </a:rPr>
              <a:t>Technical</a:t>
            </a:r>
            <a:r>
              <a:rPr sz="2500" b="1" spc="-20" dirty="0">
                <a:latin typeface="Calibri"/>
                <a:cs typeface="Calibri"/>
              </a:rPr>
              <a:t> </a:t>
            </a:r>
            <a:r>
              <a:rPr sz="2500" b="1" spc="-10" dirty="0">
                <a:latin typeface="Calibri"/>
                <a:cs typeface="Calibri"/>
              </a:rPr>
              <a:t>Document </a:t>
            </a:r>
            <a:r>
              <a:rPr sz="2500" b="1" spc="-550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Summaries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500" spc="-5" dirty="0">
                <a:latin typeface="Calibri"/>
                <a:cs typeface="Calibri"/>
              </a:rPr>
              <a:t>Module</a:t>
            </a:r>
            <a:r>
              <a:rPr sz="2500" spc="-3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3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Quality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27697" y="3297123"/>
            <a:ext cx="4464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45" dirty="0">
                <a:latin typeface="Calibri"/>
                <a:cs typeface="Calibri"/>
              </a:rPr>
              <a:t>y</a:t>
            </a:r>
            <a:r>
              <a:rPr sz="2500" spc="-5" dirty="0">
                <a:latin typeface="Calibri"/>
                <a:cs typeface="Calibri"/>
              </a:rPr>
              <a:t>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27697" y="4457776"/>
            <a:ext cx="44640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45" dirty="0">
                <a:latin typeface="Calibri"/>
                <a:cs typeface="Calibri"/>
              </a:rPr>
              <a:t>y</a:t>
            </a:r>
            <a:r>
              <a:rPr sz="2500" spc="-5" dirty="0">
                <a:latin typeface="Calibri"/>
                <a:cs typeface="Calibri"/>
              </a:rPr>
              <a:t>es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8319" y="4077080"/>
            <a:ext cx="3394710" cy="2024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>
                <a:latin typeface="Calibri"/>
                <a:cs typeface="Calibri"/>
              </a:rPr>
              <a:t>Module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4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500" b="1" spc="-5" dirty="0">
                <a:latin typeface="Calibri"/>
                <a:cs typeface="Calibri"/>
              </a:rPr>
              <a:t>Nonclinical Study </a:t>
            </a:r>
            <a:r>
              <a:rPr sz="2500" b="1" spc="-15" dirty="0">
                <a:latin typeface="Calibri"/>
                <a:cs typeface="Calibri"/>
              </a:rPr>
              <a:t>Reports </a:t>
            </a:r>
            <a:r>
              <a:rPr sz="2500" b="1" spc="-55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(Animal studies)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500" spc="-5" dirty="0">
                <a:latin typeface="Calibri"/>
                <a:cs typeface="Calibri"/>
              </a:rPr>
              <a:t>Module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5</a:t>
            </a:r>
            <a:endParaRPr sz="2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500" b="1" spc="-10" dirty="0">
                <a:latin typeface="Calibri"/>
                <a:cs typeface="Calibri"/>
              </a:rPr>
              <a:t>Clinical</a:t>
            </a:r>
            <a:r>
              <a:rPr sz="2500" b="1" spc="-15" dirty="0">
                <a:latin typeface="Calibri"/>
                <a:cs typeface="Calibri"/>
              </a:rPr>
              <a:t> </a:t>
            </a:r>
            <a:r>
              <a:rPr sz="2500" b="1" spc="-5" dirty="0">
                <a:latin typeface="Calibri"/>
                <a:cs typeface="Calibri"/>
              </a:rPr>
              <a:t>Study</a:t>
            </a:r>
            <a:r>
              <a:rPr sz="2500" b="1" spc="-10" dirty="0">
                <a:latin typeface="Calibri"/>
                <a:cs typeface="Calibri"/>
              </a:rPr>
              <a:t> Reports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5318" y="5618784"/>
            <a:ext cx="35877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latin typeface="Calibri"/>
                <a:cs typeface="Calibri"/>
              </a:rPr>
              <a:t>no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7257" y="245490"/>
            <a:ext cx="42665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u="heavy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B</a:t>
            </a:r>
            <a:r>
              <a:rPr sz="3200" u="heavy" spc="-5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r</a:t>
            </a:r>
            <a:r>
              <a:rPr sz="3200" u="heavy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o</a:t>
            </a:r>
            <a:r>
              <a:rPr sz="3200" u="heavy" spc="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a</a:t>
            </a:r>
            <a:r>
              <a:rPr sz="3200" u="heavy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d</a:t>
            </a:r>
            <a:r>
              <a:rPr sz="3200" u="heavy" spc="-2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3200" u="heavy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outline</a:t>
            </a:r>
            <a:r>
              <a:rPr sz="3200" u="heavy" spc="-2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3200" u="heavy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for</a:t>
            </a:r>
            <a:r>
              <a:rPr sz="3200" u="heavy" spc="-240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3200" u="heavy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ANDA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1112035"/>
            <a:ext cx="8561070" cy="347789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Product</a:t>
            </a:r>
            <a:r>
              <a:rPr sz="2800" spc="-15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must</a:t>
            </a:r>
            <a:r>
              <a:rPr sz="2800" spc="10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7B230A"/>
                </a:solidFill>
                <a:latin typeface="Times New Roman"/>
                <a:cs typeface="Times New Roman"/>
              </a:rPr>
              <a:t>meet</a:t>
            </a:r>
            <a:r>
              <a:rPr sz="2800" spc="10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appropriate</a:t>
            </a:r>
            <a:r>
              <a:rPr sz="2800" spc="-15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standards of</a:t>
            </a:r>
            <a:endParaRPr sz="2800">
              <a:latin typeface="Times New Roman"/>
              <a:cs typeface="Times New Roman"/>
            </a:endParaRPr>
          </a:p>
          <a:p>
            <a:pPr marL="417830" indent="-405765">
              <a:lnSpc>
                <a:spcPct val="100000"/>
              </a:lnSpc>
              <a:spcBef>
                <a:spcPts val="670"/>
              </a:spcBef>
              <a:buFont typeface="Wingdings"/>
              <a:buChar char=""/>
              <a:tabLst>
                <a:tab pos="418465" algn="l"/>
              </a:tabLst>
            </a:pPr>
            <a:r>
              <a:rPr sz="2800" spc="-20" dirty="0">
                <a:solidFill>
                  <a:srgbClr val="7B230A"/>
                </a:solidFill>
                <a:latin typeface="Times New Roman"/>
                <a:cs typeface="Times New Roman"/>
              </a:rPr>
              <a:t>Identity,</a:t>
            </a:r>
            <a:endParaRPr sz="2800">
              <a:latin typeface="Times New Roman"/>
              <a:cs typeface="Times New Roman"/>
            </a:endParaRPr>
          </a:p>
          <a:p>
            <a:pPr marL="417830" indent="-405765">
              <a:lnSpc>
                <a:spcPct val="100000"/>
              </a:lnSpc>
              <a:spcBef>
                <a:spcPts val="665"/>
              </a:spcBef>
              <a:buFont typeface="Wingdings"/>
              <a:buChar char=""/>
              <a:tabLst>
                <a:tab pos="418465" algn="l"/>
              </a:tabLst>
            </a:pPr>
            <a:r>
              <a:rPr sz="2800" dirty="0">
                <a:solidFill>
                  <a:srgbClr val="7B230A"/>
                </a:solidFill>
                <a:latin typeface="Times New Roman"/>
                <a:cs typeface="Times New Roman"/>
              </a:rPr>
              <a:t>Strength,</a:t>
            </a:r>
            <a:endParaRPr sz="2800">
              <a:latin typeface="Times New Roman"/>
              <a:cs typeface="Times New Roman"/>
            </a:endParaRPr>
          </a:p>
          <a:p>
            <a:pPr marL="417830" indent="-405765">
              <a:lnSpc>
                <a:spcPct val="100000"/>
              </a:lnSpc>
              <a:spcBef>
                <a:spcPts val="660"/>
              </a:spcBef>
              <a:buFont typeface="Wingdings"/>
              <a:buChar char=""/>
              <a:tabLst>
                <a:tab pos="418465" algn="l"/>
              </a:tabLst>
            </a:pP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Quality</a:t>
            </a:r>
            <a:r>
              <a:rPr sz="2800" spc="-25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7B230A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417830" indent="-405765">
              <a:lnSpc>
                <a:spcPct val="100000"/>
              </a:lnSpc>
              <a:spcBef>
                <a:spcPts val="670"/>
              </a:spcBef>
              <a:buFont typeface="Wingdings"/>
              <a:buChar char=""/>
              <a:tabLst>
                <a:tab pos="418465" algn="l"/>
              </a:tabLst>
            </a:pPr>
            <a:r>
              <a:rPr sz="2800" dirty="0">
                <a:solidFill>
                  <a:srgbClr val="7B230A"/>
                </a:solidFill>
                <a:latin typeface="Times New Roman"/>
                <a:cs typeface="Times New Roman"/>
              </a:rPr>
              <a:t>Purity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3020"/>
              </a:lnSpc>
              <a:spcBef>
                <a:spcPts val="1045"/>
              </a:spcBef>
            </a:pPr>
            <a:r>
              <a:rPr sz="2800" spc="-10" dirty="0">
                <a:solidFill>
                  <a:srgbClr val="7B230A"/>
                </a:solidFill>
                <a:latin typeface="Times New Roman"/>
                <a:cs typeface="Times New Roman"/>
              </a:rPr>
              <a:t>Efficacy</a:t>
            </a:r>
            <a:r>
              <a:rPr sz="2800" spc="15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safety should</a:t>
            </a:r>
            <a:r>
              <a:rPr sz="2800" spc="-15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be</a:t>
            </a:r>
            <a:r>
              <a:rPr sz="2800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equivalent</a:t>
            </a:r>
            <a:r>
              <a:rPr sz="2800" spc="-10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to branded</a:t>
            </a:r>
            <a:r>
              <a:rPr sz="2800" spc="5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7B230A"/>
                </a:solidFill>
                <a:latin typeface="Times New Roman"/>
                <a:cs typeface="Times New Roman"/>
              </a:rPr>
              <a:t>product </a:t>
            </a:r>
            <a:r>
              <a:rPr sz="2800" spc="-685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already</a:t>
            </a:r>
            <a:r>
              <a:rPr sz="2800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established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7489" y="230250"/>
            <a:ext cx="82727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Information</a:t>
            </a:r>
            <a:r>
              <a:rPr sz="4000" u="heavy" spc="10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4000" u="heavy" spc="-20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required</a:t>
            </a:r>
            <a:r>
              <a:rPr sz="4000" u="heavy" spc="-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for</a:t>
            </a:r>
            <a:r>
              <a:rPr sz="4000" u="heavy" spc="-7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4000" u="heavy" spc="-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filing</a:t>
            </a:r>
            <a:r>
              <a:rPr sz="4000" u="heavy" spc="-22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4000" u="heavy" spc="-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ANDA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8739" y="1139848"/>
            <a:ext cx="3948429" cy="360426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20" dirty="0">
                <a:solidFill>
                  <a:srgbClr val="7B230A"/>
                </a:solidFill>
                <a:latin typeface="Times New Roman"/>
                <a:cs typeface="Times New Roman"/>
              </a:rPr>
              <a:t>Product’s</a:t>
            </a:r>
            <a:r>
              <a:rPr sz="2800" spc="-40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formulation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10" dirty="0">
                <a:solidFill>
                  <a:srgbClr val="7B230A"/>
                </a:solidFill>
                <a:latin typeface="Times New Roman"/>
                <a:cs typeface="Times New Roman"/>
              </a:rPr>
              <a:t>Manufacturer’s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procedure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Control</a:t>
            </a:r>
            <a:r>
              <a:rPr sz="2800" spc="-30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procedure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30" dirty="0">
                <a:solidFill>
                  <a:srgbClr val="7B230A"/>
                </a:solidFill>
                <a:latin typeface="Times New Roman"/>
                <a:cs typeface="Times New Roman"/>
              </a:rPr>
              <a:t>Testing,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Facilities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solidFill>
                  <a:srgbClr val="7B230A"/>
                </a:solidFill>
                <a:latin typeface="Times New Roman"/>
                <a:cs typeface="Times New Roman"/>
              </a:rPr>
              <a:t>Dissolution</a:t>
            </a:r>
            <a:r>
              <a:rPr sz="2800" spc="-65" dirty="0">
                <a:solidFill>
                  <a:srgbClr val="7B230A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profile</a:t>
            </a:r>
            <a:endParaRPr sz="2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Font typeface="Arial"/>
              <a:buChar char="•"/>
              <a:tabLst>
                <a:tab pos="241300" algn="l"/>
              </a:tabLst>
            </a:pPr>
            <a:r>
              <a:rPr sz="2800" spc="-5" dirty="0">
                <a:solidFill>
                  <a:srgbClr val="7B230A"/>
                </a:solidFill>
                <a:latin typeface="Times New Roman"/>
                <a:cs typeface="Times New Roman"/>
              </a:rPr>
              <a:t>Labeling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8448" y="406984"/>
            <a:ext cx="500888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</a:rPr>
              <a:t>Recommendations</a:t>
            </a:r>
            <a:r>
              <a:rPr sz="3200" spc="-6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For</a:t>
            </a:r>
            <a:r>
              <a:rPr sz="3200" spc="-10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E-ctd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1325626"/>
            <a:ext cx="8816975" cy="281423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PDF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Files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version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3.0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Acrobat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Reader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Use 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Embedded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fonts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Portable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Document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Format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Print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area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8.5</a:t>
            </a:r>
            <a:r>
              <a:rPr sz="2000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inches</a:t>
            </a:r>
            <a:r>
              <a:rPr sz="2000" b="1" spc="-2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by</a:t>
            </a:r>
            <a:r>
              <a:rPr sz="2000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spc="-35" dirty="0">
                <a:highlight>
                  <a:srgbClr val="FFFF00"/>
                </a:highlight>
                <a:latin typeface="Times New Roman"/>
                <a:cs typeface="Times New Roman"/>
              </a:rPr>
              <a:t>11</a:t>
            </a:r>
            <a:r>
              <a:rPr sz="2000" b="1" spc="-1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inches</a:t>
            </a:r>
            <a:r>
              <a:rPr sz="2000" b="1" spc="-2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margin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1 inches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ensured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sides.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Scanned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Documents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should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 avoided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 Source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Documents.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latin typeface="Times New Roman"/>
                <a:cs typeface="Times New Roman"/>
              </a:rPr>
              <a:t>Hypertexts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can be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indicated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Blue-Texts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rectangles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thin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lines.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319530"/>
            <a:ext cx="8988425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5"/>
              </a:spcBef>
              <a:buAutoNum type="arabicPeriod" startAt="6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Numbering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PDF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Documents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should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same.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6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 startAt="6"/>
            </a:pPr>
            <a:endParaRPr sz="195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 startAt="6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Security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Passwords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should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not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included.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6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imes New Roman"/>
              <a:buAutoNum type="arabicPeriod" startAt="6"/>
            </a:pPr>
            <a:endParaRPr sz="195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 startAt="6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Full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Indexes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should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included.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 startAt="6"/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eriod" startAt="6"/>
            </a:pPr>
            <a:endParaRPr sz="19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AutoNum type="arabicPeriod" startAt="6"/>
              <a:tabLst>
                <a:tab pos="287020" algn="l"/>
              </a:tabLst>
            </a:pPr>
            <a:r>
              <a:rPr sz="2000" spc="-5" dirty="0">
                <a:latin typeface="Times New Roman"/>
                <a:cs typeface="Times New Roman"/>
              </a:rPr>
              <a:t>Electronic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Signatures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may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added,</a:t>
            </a:r>
            <a:r>
              <a:rPr sz="2000" spc="16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Procedures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are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being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employed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for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archival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same.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3564" y="247599"/>
            <a:ext cx="5436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NDA</a:t>
            </a:r>
            <a:r>
              <a:rPr sz="3200" b="1" spc="-25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Vs</a:t>
            </a:r>
            <a:r>
              <a:rPr sz="3200" b="1" spc="-1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ANDA</a:t>
            </a:r>
            <a:r>
              <a:rPr sz="3200" b="1" spc="-175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Review</a:t>
            </a:r>
            <a:r>
              <a:rPr sz="3200" b="1" spc="-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P</a:t>
            </a:r>
            <a:r>
              <a:rPr sz="3200" b="1" spc="-60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oc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dirty="0">
                <a:latin typeface="Times New Roman"/>
                <a:cs typeface="Times New Roman"/>
              </a:rPr>
              <a:t>ss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1904999"/>
            <a:ext cx="7711440" cy="43113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57200" y="838200"/>
            <a:ext cx="794004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6434455" algn="l"/>
              </a:tabLst>
            </a:pPr>
            <a:r>
              <a:rPr sz="2800" b="1" spc="-5" dirty="0">
                <a:latin typeface="Arial"/>
                <a:cs typeface="Arial"/>
              </a:rPr>
              <a:t>NDA</a:t>
            </a:r>
            <a:r>
              <a:rPr sz="2800" b="1" spc="-9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RE</a:t>
            </a:r>
            <a:r>
              <a:rPr sz="2800" b="1" spc="-20" dirty="0">
                <a:latin typeface="Arial"/>
                <a:cs typeface="Arial"/>
              </a:rPr>
              <a:t>Q</a:t>
            </a:r>
            <a:r>
              <a:rPr sz="2800" b="1" spc="-5" dirty="0">
                <a:latin typeface="Arial"/>
                <a:cs typeface="Arial"/>
              </a:rPr>
              <a:t>UIRE</a:t>
            </a:r>
            <a:r>
              <a:rPr sz="2800" b="1" spc="-15" dirty="0">
                <a:latin typeface="Arial"/>
                <a:cs typeface="Arial"/>
              </a:rPr>
              <a:t>M</a:t>
            </a:r>
            <a:r>
              <a:rPr sz="2800" b="1" spc="-5" dirty="0">
                <a:latin typeface="Arial"/>
                <a:cs typeface="Arial"/>
              </a:rPr>
              <a:t>E</a:t>
            </a:r>
            <a:r>
              <a:rPr lang="en-IN" sz="2800" b="1" spc="-5" dirty="0">
                <a:latin typeface="Arial"/>
                <a:cs typeface="Arial"/>
              </a:rPr>
              <a:t>NT</a:t>
            </a:r>
            <a:r>
              <a:rPr lang="en-IN"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ANDA  </a:t>
            </a:r>
            <a:r>
              <a:rPr sz="2800" b="1" spc="-10" dirty="0">
                <a:latin typeface="Arial"/>
                <a:cs typeface="Arial"/>
              </a:rPr>
              <a:t>REQUIREMENT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09521"/>
            <a:ext cx="8987790" cy="431656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41300" marR="6350" indent="-228600">
              <a:lnSpc>
                <a:spcPts val="1980"/>
              </a:lnSpc>
              <a:spcBef>
                <a:spcPts val="520"/>
              </a:spcBef>
              <a:buSzPct val="95000"/>
              <a:buFont typeface="Wingdings"/>
              <a:buChar char=""/>
              <a:tabLst>
                <a:tab pos="241300" algn="l"/>
              </a:tabLst>
            </a:pPr>
            <a:r>
              <a:rPr sz="2000" i="1" dirty="0">
                <a:latin typeface="Arial"/>
                <a:cs typeface="Arial"/>
              </a:rPr>
              <a:t>“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drug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product</a:t>
            </a:r>
            <a:r>
              <a:rPr sz="1800" spc="20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is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comparable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225" dirty="0">
                <a:latin typeface="Times New Roman"/>
                <a:cs typeface="Times New Roman"/>
              </a:rPr>
              <a:t> </a:t>
            </a:r>
            <a:r>
              <a:rPr sz="1800" spc="-5" dirty="0">
                <a:highlight>
                  <a:srgbClr val="FFFF00"/>
                </a:highlight>
                <a:latin typeface="Times New Roman"/>
                <a:cs typeface="Times New Roman"/>
              </a:rPr>
              <a:t>brand/reference</a:t>
            </a:r>
            <a:r>
              <a:rPr sz="1800" spc="22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800" spc="-5" dirty="0">
                <a:highlight>
                  <a:srgbClr val="FFFF00"/>
                </a:highlight>
                <a:latin typeface="Times New Roman"/>
                <a:cs typeface="Times New Roman"/>
              </a:rPr>
              <a:t>listed</a:t>
            </a:r>
            <a:r>
              <a:rPr sz="1800" spc="22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800" spc="-5" dirty="0">
                <a:highlight>
                  <a:srgbClr val="FFFF00"/>
                </a:highlight>
                <a:latin typeface="Times New Roman"/>
                <a:cs typeface="Times New Roman"/>
              </a:rPr>
              <a:t>drug</a:t>
            </a:r>
            <a:r>
              <a:rPr sz="1800" spc="21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800" dirty="0">
                <a:highlight>
                  <a:srgbClr val="FFFF00"/>
                </a:highlight>
                <a:latin typeface="Times New Roman"/>
                <a:cs typeface="Times New Roman"/>
              </a:rPr>
              <a:t>product</a:t>
            </a:r>
            <a:r>
              <a:rPr sz="1800" spc="22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dosage</a:t>
            </a:r>
            <a:r>
              <a:rPr sz="1800" spc="2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form,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strength,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route of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administration,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quality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5" dirty="0">
                <a:latin typeface="Times New Roman"/>
                <a:cs typeface="Times New Roman"/>
              </a:rPr>
              <a:t>performance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characteristics,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intended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use”.</a:t>
            </a:r>
          </a:p>
          <a:p>
            <a:pPr marL="241300" marR="5080" indent="-228600">
              <a:lnSpc>
                <a:spcPts val="1939"/>
              </a:lnSpc>
              <a:spcBef>
                <a:spcPts val="990"/>
              </a:spcBef>
              <a:buSzPct val="94444"/>
              <a:buFont typeface="Wingdings"/>
              <a:buChar char="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termed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"abbreviated"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because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they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generally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not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required</a:t>
            </a:r>
            <a:r>
              <a:rPr sz="1800" spc="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include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preclinical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(animal)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</a:t>
            </a:r>
            <a:r>
              <a:rPr sz="1800" spc="-43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clinical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(human)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data 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establish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safety and</a:t>
            </a:r>
            <a:r>
              <a:rPr sz="1800" spc="-5" dirty="0">
                <a:latin typeface="Times New Roman"/>
                <a:cs typeface="Times New Roman"/>
              </a:rPr>
              <a:t> effectiveness.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400" b="1" spc="-5" dirty="0">
                <a:latin typeface="Times New Roman"/>
                <a:cs typeface="Times New Roman"/>
              </a:rPr>
              <a:t>Basic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Generic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Drug Requirements</a:t>
            </a:r>
            <a:r>
              <a:rPr sz="2400" b="1" spc="-15" dirty="0">
                <a:latin typeface="Times New Roman"/>
                <a:cs typeface="Times New Roman"/>
              </a:rPr>
              <a:t> are:</a:t>
            </a:r>
            <a:endParaRPr sz="2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Wingdings"/>
              <a:buChar char=""/>
              <a:tabLst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Same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active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ingredient(s)</a:t>
            </a: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Wingdings"/>
              <a:buChar char=""/>
              <a:tabLst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Same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route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administration</a:t>
            </a:r>
          </a:p>
          <a:p>
            <a:pPr marL="241300" indent="-228600">
              <a:lnSpc>
                <a:spcPct val="100000"/>
              </a:lnSpc>
              <a:spcBef>
                <a:spcPts val="785"/>
              </a:spcBef>
              <a:buFont typeface="Wingdings"/>
              <a:buChar char=""/>
              <a:tabLst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Same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dosage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form</a:t>
            </a: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Wingdings"/>
              <a:buChar char=""/>
              <a:tabLst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Same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strength</a:t>
            </a: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Wingdings"/>
              <a:buChar char=""/>
              <a:tabLst>
                <a:tab pos="241300" algn="l"/>
              </a:tabLst>
            </a:pPr>
            <a:r>
              <a:rPr sz="1800" spc="-5" dirty="0">
                <a:latin typeface="Times New Roman"/>
                <a:cs typeface="Times New Roman"/>
              </a:rPr>
              <a:t>Same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conditions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use</a:t>
            </a:r>
            <a:endParaRPr sz="18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Wingdings"/>
              <a:buChar char="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Inactive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ingredients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already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approved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5" dirty="0">
                <a:latin typeface="Times New Roman"/>
                <a:cs typeface="Times New Roman"/>
              </a:rPr>
              <a:t> similar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NDA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51326" y="468325"/>
            <a:ext cx="16408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000000"/>
                </a:solidFill>
              </a:rPr>
              <a:t>ANDA</a:t>
            </a:r>
            <a:endParaRPr sz="4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5777" y="373761"/>
            <a:ext cx="82327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0000"/>
                </a:solidFill>
              </a:rPr>
              <a:t>First-Time</a:t>
            </a:r>
            <a:r>
              <a:rPr sz="3200" spc="-3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Generic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Drug</a:t>
            </a:r>
            <a:r>
              <a:rPr sz="3200" spc="-190" dirty="0">
                <a:solidFill>
                  <a:srgbClr val="000000"/>
                </a:solidFill>
              </a:rPr>
              <a:t> </a:t>
            </a:r>
            <a:r>
              <a:rPr sz="3200" spc="-5" dirty="0">
                <a:solidFill>
                  <a:srgbClr val="000000"/>
                </a:solidFill>
              </a:rPr>
              <a:t>Approvals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-</a:t>
            </a:r>
            <a:r>
              <a:rPr sz="3200" spc="-2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July</a:t>
            </a:r>
            <a:r>
              <a:rPr sz="3200" spc="-25" dirty="0">
                <a:solidFill>
                  <a:srgbClr val="000000"/>
                </a:solidFill>
              </a:rPr>
              <a:t> </a:t>
            </a:r>
            <a:r>
              <a:rPr sz="3200" spc="-45" dirty="0">
                <a:solidFill>
                  <a:srgbClr val="000000"/>
                </a:solidFill>
              </a:rPr>
              <a:t>2011</a:t>
            </a:r>
            <a:endParaRPr sz="32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4769"/>
              </p:ext>
            </p:extLst>
          </p:nvPr>
        </p:nvGraphicFramePr>
        <p:xfrm>
          <a:off x="228600" y="1145921"/>
          <a:ext cx="8914128" cy="56773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4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61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2377440" algn="l"/>
                        </a:tabLst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Generic</a:t>
                      </a:r>
                      <a:r>
                        <a:rPr sz="1800" spc="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Drug</a:t>
                      </a:r>
                      <a:r>
                        <a:rPr sz="1800" spc="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	Generic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237744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Manufacturer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Brand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Approval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Date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156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155"/>
                        </a:spcBef>
                        <a:tabLst>
                          <a:tab pos="2377440" algn="l"/>
                        </a:tabLst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FONDAPARINUX	</a:t>
                      </a:r>
                      <a:r>
                        <a:rPr sz="3000" baseline="-4166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DR.</a:t>
                      </a:r>
                      <a:r>
                        <a:rPr sz="3000" spc="-82" baseline="-4166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00" baseline="-4166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REDDY'S</a:t>
                      </a:r>
                      <a:endParaRPr sz="3000" baseline="-4166">
                        <a:latin typeface="Arial"/>
                        <a:cs typeface="Arial"/>
                      </a:endParaRPr>
                    </a:p>
                  </a:txBody>
                  <a:tcPr marL="0" marR="0" marT="19685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ARIXTRA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7/11/2011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T w="28575">
                      <a:solidFill>
                        <a:srgbClr val="FFFFFF"/>
                      </a:solidFill>
                      <a:prstDash val="solid"/>
                    </a:lnT>
                    <a:solidFill>
                      <a:srgbClr val="832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62">
                <a:tc>
                  <a:txBody>
                    <a:bodyPr/>
                    <a:lstStyle/>
                    <a:p>
                      <a:pPr marL="8890">
                        <a:lnSpc>
                          <a:spcPts val="2295"/>
                        </a:lnSpc>
                        <a:tabLst>
                          <a:tab pos="2377440" algn="l"/>
                        </a:tabLst>
                      </a:pPr>
                      <a:r>
                        <a:rPr sz="3000" baseline="-55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SODIUM	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LABORATORIES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INJECTION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791"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464"/>
                        </a:spcBef>
                        <a:tabLst>
                          <a:tab pos="2377440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INJECTION	</a:t>
                      </a:r>
                      <a:r>
                        <a:rPr sz="3000" spc="-7" baseline="15277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LIMITED</a:t>
                      </a:r>
                      <a:endParaRPr sz="3000" baseline="15277" dirty="0">
                        <a:latin typeface="Arial"/>
                        <a:cs typeface="Arial"/>
                      </a:endParaRPr>
                    </a:p>
                  </a:txBody>
                  <a:tcPr marL="0" marR="0" marT="59054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2377440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ALFUZOSIN	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TEVA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UROXATRAL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7/18/2011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solidFill>
                      <a:srgbClr val="A42F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097">
                <a:tc>
                  <a:txBody>
                    <a:bodyPr/>
                    <a:lstStyle/>
                    <a:p>
                      <a:pPr marL="91440">
                        <a:lnSpc>
                          <a:spcPts val="2295"/>
                        </a:lnSpc>
                        <a:tabLst>
                          <a:tab pos="2377440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HYDROCHLORID	PHARMACEUTIC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EXTENDED-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42F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94">
                <a:tc>
                  <a:txBody>
                    <a:bodyPr/>
                    <a:lstStyle/>
                    <a:p>
                      <a:pPr marL="91440">
                        <a:lnSpc>
                          <a:spcPts val="2295"/>
                        </a:lnSpc>
                        <a:tabLst>
                          <a:tab pos="2377440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EXTENDED-	ALS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USA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RELEASE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42F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226">
                <a:tc>
                  <a:txBody>
                    <a:bodyPr/>
                    <a:lstStyle/>
                    <a:p>
                      <a:pPr marL="91440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RELEASE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TABLETS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295"/>
                        </a:lnSpc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TABLETS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42F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77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2377440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ALFUZOSIN	SUN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PHARMA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UROXATRAL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7/18/2011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832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94">
                <a:tc>
                  <a:txBody>
                    <a:bodyPr/>
                    <a:lstStyle/>
                    <a:p>
                      <a:pPr marL="91440">
                        <a:lnSpc>
                          <a:spcPts val="2295"/>
                        </a:lnSpc>
                        <a:tabLst>
                          <a:tab pos="2377440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HYDROCHLORID	GLOBAL</a:t>
                      </a:r>
                      <a:r>
                        <a:rPr sz="2000" spc="-1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FZE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EXTENDED-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25">
                <a:tc>
                  <a:txBody>
                    <a:bodyPr/>
                    <a:lstStyle/>
                    <a:p>
                      <a:pPr marL="91440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EXTENDED-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RELEASE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7944">
                <a:tc>
                  <a:txBody>
                    <a:bodyPr/>
                    <a:lstStyle/>
                    <a:p>
                      <a:pPr marL="91440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RELEASE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TABLETS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295"/>
                        </a:lnSpc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TABLETS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8323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81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0"/>
                        </a:spcBef>
                        <a:tabLst>
                          <a:tab pos="2377440" algn="l"/>
                        </a:tabLst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PARICALCITOL	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SANDOZ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ZEMPLAR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0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7/27/2011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solidFill>
                      <a:srgbClr val="A42F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7644">
                <a:tc>
                  <a:txBody>
                    <a:bodyPr/>
                    <a:lstStyle/>
                    <a:p>
                      <a:pPr marL="91440">
                        <a:lnSpc>
                          <a:spcPts val="2295"/>
                        </a:lnSpc>
                        <a:tabLst>
                          <a:tab pos="2377440" algn="l"/>
                        </a:tabLst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INJECTION	CANADA,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INC.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6200">
                      <a:solidFill>
                        <a:srgbClr val="832309"/>
                      </a:solidFill>
                      <a:prstDash val="solid"/>
                    </a:lnB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2295"/>
                        </a:lnSpc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INJECTION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76200">
                      <a:solidFill>
                        <a:srgbClr val="832309"/>
                      </a:solidFill>
                      <a:prstDash val="solid"/>
                    </a:lnB>
                    <a:solidFill>
                      <a:srgbClr val="A42F0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76200">
                      <a:solidFill>
                        <a:srgbClr val="832309"/>
                      </a:solidFill>
                      <a:prstDash val="solid"/>
                    </a:lnB>
                    <a:solidFill>
                      <a:srgbClr val="A42F0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338" y="572770"/>
            <a:ext cx="7942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B230A"/>
                </a:solidFill>
              </a:rPr>
              <a:t>Patent</a:t>
            </a:r>
            <a:r>
              <a:rPr spc="10" dirty="0">
                <a:solidFill>
                  <a:srgbClr val="7B230A"/>
                </a:solidFill>
              </a:rPr>
              <a:t> </a:t>
            </a:r>
            <a:r>
              <a:rPr spc="-5" dirty="0">
                <a:solidFill>
                  <a:srgbClr val="7B230A"/>
                </a:solidFill>
              </a:rPr>
              <a:t>Certification</a:t>
            </a:r>
            <a:r>
              <a:rPr spc="25" dirty="0">
                <a:solidFill>
                  <a:srgbClr val="7B230A"/>
                </a:solidFill>
              </a:rPr>
              <a:t> </a:t>
            </a:r>
            <a:r>
              <a:rPr spc="-5" dirty="0">
                <a:solidFill>
                  <a:srgbClr val="7B230A"/>
                </a:solidFill>
              </a:rPr>
              <a:t>condition</a:t>
            </a:r>
            <a:r>
              <a:rPr spc="10" dirty="0">
                <a:solidFill>
                  <a:srgbClr val="7B230A"/>
                </a:solidFill>
              </a:rPr>
              <a:t> </a:t>
            </a:r>
            <a:r>
              <a:rPr spc="-5" dirty="0">
                <a:solidFill>
                  <a:srgbClr val="7B230A"/>
                </a:solidFill>
              </a:rPr>
              <a:t>for</a:t>
            </a:r>
            <a:r>
              <a:rPr spc="-260" dirty="0">
                <a:solidFill>
                  <a:srgbClr val="7B230A"/>
                </a:solidFill>
              </a:rPr>
              <a:t> </a:t>
            </a:r>
            <a:r>
              <a:rPr dirty="0">
                <a:solidFill>
                  <a:srgbClr val="7B230A"/>
                </a:solidFill>
              </a:rPr>
              <a:t>ANDA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74286"/>
            <a:ext cx="8713470" cy="3509010"/>
          </a:xfrm>
          <a:prstGeom prst="rect">
            <a:avLst/>
          </a:prstGeom>
        </p:spPr>
        <p:txBody>
          <a:bodyPr vert="horz" wrap="square" lIns="0" tIns="162560" rIns="0" bIns="0" rtlCol="0">
            <a:spAutoFit/>
          </a:bodyPr>
          <a:lstStyle/>
          <a:p>
            <a:pPr marL="335280">
              <a:lnSpc>
                <a:spcPct val="100000"/>
              </a:lnSpc>
              <a:spcBef>
                <a:spcPts val="1280"/>
              </a:spcBef>
            </a:pPr>
            <a:r>
              <a:rPr sz="2000" dirty="0">
                <a:latin typeface="Times New Roman"/>
                <a:cs typeface="Times New Roman"/>
              </a:rPr>
              <a:t>Described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section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505(j)(2)(A)(vii)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Act.</a:t>
            </a:r>
            <a:endParaRPr sz="20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65"/>
              </a:spcBef>
              <a:buFont typeface="Wingdings"/>
              <a:buChar char=""/>
              <a:tabLst>
                <a:tab pos="241300" algn="l"/>
              </a:tabLst>
            </a:pPr>
            <a:r>
              <a:rPr sz="1800" b="1" dirty="0">
                <a:latin typeface="Times New Roman"/>
                <a:cs typeface="Times New Roman"/>
              </a:rPr>
              <a:t>I Patent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N</a:t>
            </a:r>
            <a:r>
              <a:rPr sz="1800" b="1" spc="-10" dirty="0">
                <a:latin typeface="Times New Roman"/>
                <a:cs typeface="Times New Roman"/>
              </a:rPr>
              <a:t>o</a:t>
            </a:r>
            <a:r>
              <a:rPr sz="1800" b="1" dirty="0">
                <a:latin typeface="Times New Roman"/>
                <a:cs typeface="Times New Roman"/>
              </a:rPr>
              <a:t>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Sub</a:t>
            </a:r>
            <a:r>
              <a:rPr sz="1800" b="1" dirty="0">
                <a:latin typeface="Times New Roman"/>
                <a:cs typeface="Times New Roman"/>
              </a:rPr>
              <a:t>mitted </a:t>
            </a:r>
            <a:r>
              <a:rPr sz="1800" b="1" spc="-5" dirty="0">
                <a:latin typeface="Times New Roman"/>
                <a:cs typeface="Times New Roman"/>
              </a:rPr>
              <a:t>t</a:t>
            </a:r>
            <a:r>
              <a:rPr sz="1800" b="1" dirty="0">
                <a:latin typeface="Times New Roman"/>
                <a:cs typeface="Times New Roman"/>
              </a:rPr>
              <a:t>o FDA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399415">
              <a:lnSpc>
                <a:spcPct val="100000"/>
              </a:lnSpc>
              <a:spcBef>
                <a:spcPts val="795"/>
              </a:spcBef>
            </a:pPr>
            <a:r>
              <a:rPr sz="1800" dirty="0">
                <a:latin typeface="Times New Roman"/>
                <a:cs typeface="Times New Roman"/>
              </a:rPr>
              <a:t>Approval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effective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after</a:t>
            </a:r>
            <a:r>
              <a:rPr sz="1800" spc="-5" dirty="0">
                <a:latin typeface="Times New Roman"/>
                <a:cs typeface="Times New Roman"/>
              </a:rPr>
              <a:t> OGD </a:t>
            </a:r>
            <a:r>
              <a:rPr sz="1800" dirty="0">
                <a:latin typeface="Times New Roman"/>
                <a:cs typeface="Times New Roman"/>
              </a:rPr>
              <a:t>scientific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determination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Wingdings"/>
              <a:buChar char=""/>
              <a:tabLst>
                <a:tab pos="2413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II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Patent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Expired </a:t>
            </a:r>
            <a:r>
              <a:rPr sz="180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399415">
              <a:lnSpc>
                <a:spcPct val="100000"/>
              </a:lnSpc>
              <a:spcBef>
                <a:spcPts val="780"/>
              </a:spcBef>
            </a:pPr>
            <a:r>
              <a:rPr sz="1800" dirty="0">
                <a:latin typeface="Times New Roman"/>
                <a:cs typeface="Times New Roman"/>
              </a:rPr>
              <a:t>Approval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effective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after</a:t>
            </a:r>
            <a:r>
              <a:rPr sz="1800" spc="-5" dirty="0">
                <a:latin typeface="Times New Roman"/>
                <a:cs typeface="Times New Roman"/>
              </a:rPr>
              <a:t> OGD </a:t>
            </a:r>
            <a:r>
              <a:rPr sz="1800" dirty="0">
                <a:latin typeface="Times New Roman"/>
                <a:cs typeface="Times New Roman"/>
              </a:rPr>
              <a:t>scientific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determination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2413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III </a:t>
            </a:r>
            <a:r>
              <a:rPr sz="1800" b="1" dirty="0">
                <a:latin typeface="Times New Roman"/>
                <a:cs typeface="Times New Roman"/>
              </a:rPr>
              <a:t>Patent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Expiration </a:t>
            </a:r>
            <a:r>
              <a:rPr sz="1800" b="1" dirty="0">
                <a:latin typeface="Times New Roman"/>
                <a:cs typeface="Times New Roman"/>
              </a:rPr>
              <a:t>Date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(honored)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464820">
              <a:lnSpc>
                <a:spcPct val="100000"/>
              </a:lnSpc>
              <a:spcBef>
                <a:spcPts val="785"/>
              </a:spcBef>
            </a:pPr>
            <a:r>
              <a:rPr sz="1800" spc="-15" dirty="0">
                <a:latin typeface="Times New Roman"/>
                <a:cs typeface="Times New Roman"/>
              </a:rPr>
              <a:t>Tentative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approval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after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OGD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scientific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determination,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final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approval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patent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expires</a:t>
            </a:r>
            <a:endParaRPr sz="18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Wingdings"/>
              <a:buChar char=""/>
              <a:tabLst>
                <a:tab pos="24130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IV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Patent</a:t>
            </a:r>
            <a:r>
              <a:rPr sz="1800" b="1" spc="-5" dirty="0">
                <a:latin typeface="Times New Roman"/>
                <a:cs typeface="Times New Roman"/>
              </a:rPr>
              <a:t> Challenge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–</a:t>
            </a:r>
            <a:endParaRPr sz="1800">
              <a:latin typeface="Times New Roman"/>
              <a:cs typeface="Times New Roman"/>
            </a:endParaRPr>
          </a:p>
          <a:p>
            <a:pPr marL="464820">
              <a:lnSpc>
                <a:spcPct val="100000"/>
              </a:lnSpc>
              <a:spcBef>
                <a:spcPts val="790"/>
              </a:spcBef>
            </a:pPr>
            <a:r>
              <a:rPr sz="1800" spc="-15" dirty="0">
                <a:latin typeface="Times New Roman"/>
                <a:cs typeface="Times New Roman"/>
              </a:rPr>
              <a:t>Tentative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approval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after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OGD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science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determination,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final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approval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when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challenge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won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1769" y="420370"/>
            <a:ext cx="5222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7B230A"/>
                </a:solidFill>
              </a:rPr>
              <a:t>Paragraph</a:t>
            </a:r>
            <a:r>
              <a:rPr dirty="0">
                <a:solidFill>
                  <a:srgbClr val="7B230A"/>
                </a:solidFill>
              </a:rPr>
              <a:t> </a:t>
            </a:r>
            <a:r>
              <a:rPr spc="-5" dirty="0">
                <a:solidFill>
                  <a:srgbClr val="7B230A"/>
                </a:solidFill>
              </a:rPr>
              <a:t>IV</a:t>
            </a:r>
            <a:r>
              <a:rPr spc="-65" dirty="0">
                <a:solidFill>
                  <a:srgbClr val="7B230A"/>
                </a:solidFill>
              </a:rPr>
              <a:t> </a:t>
            </a:r>
            <a:r>
              <a:rPr spc="-5" dirty="0">
                <a:solidFill>
                  <a:srgbClr val="7B230A"/>
                </a:solidFill>
              </a:rPr>
              <a:t>certification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574266"/>
            <a:ext cx="8986520" cy="312928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55"/>
              </a:spcBef>
            </a:pPr>
            <a:r>
              <a:rPr sz="2000" dirty="0">
                <a:latin typeface="Times New Roman"/>
                <a:cs typeface="Times New Roman"/>
              </a:rPr>
              <a:t>According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section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505(j)(2)(B)(i),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2157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CFR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1035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The ANDA </a:t>
            </a:r>
            <a:r>
              <a:rPr sz="2000" spc="-5" dirty="0">
                <a:latin typeface="Times New Roman"/>
                <a:cs typeface="Times New Roman"/>
              </a:rPr>
              <a:t>applicant must provide appropriate </a:t>
            </a:r>
            <a:r>
              <a:rPr sz="2000" dirty="0">
                <a:latin typeface="Times New Roman"/>
                <a:cs typeface="Times New Roman"/>
              </a:rPr>
              <a:t>notice </a:t>
            </a:r>
            <a:r>
              <a:rPr sz="2000" spc="-5" dirty="0">
                <a:latin typeface="Times New Roman"/>
                <a:cs typeface="Times New Roman"/>
              </a:rPr>
              <a:t>of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paragraph </a:t>
            </a:r>
            <a:r>
              <a:rPr sz="2000" dirty="0">
                <a:latin typeface="Times New Roman"/>
                <a:cs typeface="Times New Roman"/>
              </a:rPr>
              <a:t>IV </a:t>
            </a:r>
            <a:r>
              <a:rPr sz="2000" spc="-5" dirty="0">
                <a:latin typeface="Times New Roman"/>
                <a:cs typeface="Times New Roman"/>
              </a:rPr>
              <a:t>certification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to each owner </a:t>
            </a:r>
            <a:r>
              <a:rPr sz="2000" dirty="0">
                <a:latin typeface="Times New Roman"/>
                <a:cs typeface="Times New Roman"/>
              </a:rPr>
              <a:t>of the </a:t>
            </a:r>
            <a:r>
              <a:rPr sz="2000" spc="-5" dirty="0">
                <a:latin typeface="Times New Roman"/>
                <a:cs typeface="Times New Roman"/>
              </a:rPr>
              <a:t>patent </a:t>
            </a:r>
            <a:r>
              <a:rPr sz="2000" spc="-10" dirty="0">
                <a:latin typeface="Times New Roman"/>
                <a:cs typeface="Times New Roman"/>
              </a:rPr>
              <a:t>that </a:t>
            </a:r>
            <a:r>
              <a:rPr sz="2000" spc="-5" dirty="0">
                <a:latin typeface="Times New Roman"/>
                <a:cs typeface="Times New Roman"/>
              </a:rPr>
              <a:t>is the subject of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certification </a:t>
            </a:r>
            <a:r>
              <a:rPr sz="2000" dirty="0">
                <a:latin typeface="Times New Roman"/>
                <a:cs typeface="Times New Roman"/>
              </a:rPr>
              <a:t>and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spc="-5" dirty="0">
                <a:latin typeface="Times New Roman"/>
                <a:cs typeface="Times New Roman"/>
              </a:rPr>
              <a:t>the holder </a:t>
            </a:r>
            <a:r>
              <a:rPr sz="2000" spc="5" dirty="0">
                <a:latin typeface="Times New Roman"/>
                <a:cs typeface="Times New Roman"/>
              </a:rPr>
              <a:t>of 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</a:t>
            </a:r>
            <a:r>
              <a:rPr sz="2000" spc="5" dirty="0">
                <a:latin typeface="Times New Roman"/>
                <a:cs typeface="Times New Roman"/>
              </a:rPr>
              <a:t>p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v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ND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h</a:t>
            </a:r>
            <a:r>
              <a:rPr sz="2000" dirty="0">
                <a:latin typeface="Times New Roman"/>
                <a:cs typeface="Times New Roman"/>
              </a:rPr>
              <a:t>i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AND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</a:t>
            </a:r>
            <a:r>
              <a:rPr sz="2000" spc="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ers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360"/>
              </a:spcBef>
            </a:pPr>
            <a:r>
              <a:rPr sz="2000" spc="5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Section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505(j)(5)(B)(iv)</a:t>
            </a:r>
            <a:endParaRPr sz="20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2160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An </a:t>
            </a:r>
            <a:r>
              <a:rPr sz="2000" spc="-5" dirty="0">
                <a:latin typeface="Times New Roman"/>
                <a:cs typeface="Times New Roman"/>
              </a:rPr>
              <a:t>incentive </a:t>
            </a:r>
            <a:r>
              <a:rPr sz="2000" dirty="0">
                <a:latin typeface="Times New Roman"/>
                <a:cs typeface="Times New Roman"/>
              </a:rPr>
              <a:t>for </a:t>
            </a:r>
            <a:r>
              <a:rPr sz="2000" spc="-5" dirty="0">
                <a:latin typeface="Times New Roman"/>
                <a:cs typeface="Times New Roman"/>
              </a:rPr>
              <a:t>generic manufacturers </a:t>
            </a:r>
            <a:r>
              <a:rPr sz="2000" spc="-10" dirty="0">
                <a:latin typeface="Times New Roman"/>
                <a:cs typeface="Times New Roman"/>
              </a:rPr>
              <a:t>to </a:t>
            </a:r>
            <a:r>
              <a:rPr sz="2000" dirty="0">
                <a:latin typeface="Times New Roman"/>
                <a:cs typeface="Times New Roman"/>
              </a:rPr>
              <a:t>file </a:t>
            </a:r>
            <a:r>
              <a:rPr sz="2000" spc="-5" dirty="0">
                <a:latin typeface="Times New Roman"/>
                <a:cs typeface="Times New Roman"/>
              </a:rPr>
              <a:t>paragraph </a:t>
            </a:r>
            <a:r>
              <a:rPr sz="2000" dirty="0">
                <a:latin typeface="Times New Roman"/>
                <a:cs typeface="Times New Roman"/>
              </a:rPr>
              <a:t>IV </a:t>
            </a:r>
            <a:r>
              <a:rPr sz="2000" spc="-5" dirty="0">
                <a:latin typeface="Times New Roman"/>
                <a:cs typeface="Times New Roman"/>
              </a:rPr>
              <a:t>certifications and </a:t>
            </a:r>
            <a:r>
              <a:rPr sz="2000" spc="-20" dirty="0">
                <a:latin typeface="Times New Roman"/>
                <a:cs typeface="Times New Roman"/>
              </a:rPr>
              <a:t>to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challenge </a:t>
            </a:r>
            <a:r>
              <a:rPr sz="2000" spc="-10" dirty="0">
                <a:latin typeface="Times New Roman"/>
                <a:cs typeface="Times New Roman"/>
              </a:rPr>
              <a:t>listed </a:t>
            </a:r>
            <a:r>
              <a:rPr sz="2000" spc="-5" dirty="0">
                <a:latin typeface="Times New Roman"/>
                <a:cs typeface="Times New Roman"/>
              </a:rPr>
              <a:t>patents as invalid, or </a:t>
            </a:r>
            <a:r>
              <a:rPr sz="2000" dirty="0">
                <a:latin typeface="Times New Roman"/>
                <a:cs typeface="Times New Roman"/>
              </a:rPr>
              <a:t>not </a:t>
            </a:r>
            <a:r>
              <a:rPr sz="2000" spc="-5" dirty="0">
                <a:latin typeface="Times New Roman"/>
                <a:cs typeface="Times New Roman"/>
              </a:rPr>
              <a:t>infringed,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spc="-5" dirty="0">
                <a:latin typeface="Times New Roman"/>
                <a:cs typeface="Times New Roman"/>
              </a:rPr>
              <a:t>providing for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180-day period </a:t>
            </a:r>
            <a:r>
              <a:rPr sz="2000" dirty="0">
                <a:latin typeface="Times New Roman"/>
                <a:cs typeface="Times New Roman"/>
              </a:rPr>
              <a:t> 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marketing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exclusivity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289" y="580389"/>
            <a:ext cx="842073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623820" marR="5080" indent="-261175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7B230A"/>
                </a:solidFill>
              </a:rPr>
              <a:t>Patent</a:t>
            </a:r>
            <a:r>
              <a:rPr sz="3200" spc="-45" dirty="0">
                <a:solidFill>
                  <a:srgbClr val="7B230A"/>
                </a:solidFill>
              </a:rPr>
              <a:t> </a:t>
            </a:r>
            <a:r>
              <a:rPr sz="3200" dirty="0">
                <a:solidFill>
                  <a:srgbClr val="7B230A"/>
                </a:solidFill>
              </a:rPr>
              <a:t>Challenge</a:t>
            </a:r>
            <a:r>
              <a:rPr sz="3200" spc="-15" dirty="0">
                <a:solidFill>
                  <a:srgbClr val="7B230A"/>
                </a:solidFill>
              </a:rPr>
              <a:t> </a:t>
            </a:r>
            <a:r>
              <a:rPr sz="3200" dirty="0">
                <a:solidFill>
                  <a:srgbClr val="7B230A"/>
                </a:solidFill>
              </a:rPr>
              <a:t>Successful</a:t>
            </a:r>
            <a:r>
              <a:rPr sz="3200" spc="-15" dirty="0">
                <a:solidFill>
                  <a:srgbClr val="7B230A"/>
                </a:solidFill>
              </a:rPr>
              <a:t> </a:t>
            </a:r>
            <a:r>
              <a:rPr sz="3200" dirty="0">
                <a:solidFill>
                  <a:srgbClr val="7B230A"/>
                </a:solidFill>
              </a:rPr>
              <a:t>–</a:t>
            </a:r>
            <a:r>
              <a:rPr sz="3200" spc="-185" dirty="0">
                <a:solidFill>
                  <a:srgbClr val="7B230A"/>
                </a:solidFill>
              </a:rPr>
              <a:t> </a:t>
            </a:r>
            <a:r>
              <a:rPr sz="3200" spc="-45" dirty="0">
                <a:solidFill>
                  <a:srgbClr val="7B230A"/>
                </a:solidFill>
              </a:rPr>
              <a:t>Award</a:t>
            </a:r>
            <a:r>
              <a:rPr sz="3200" spc="-20" dirty="0">
                <a:solidFill>
                  <a:srgbClr val="7B230A"/>
                </a:solidFill>
              </a:rPr>
              <a:t> </a:t>
            </a:r>
            <a:r>
              <a:rPr sz="3200" dirty="0">
                <a:solidFill>
                  <a:srgbClr val="7B230A"/>
                </a:solidFill>
              </a:rPr>
              <a:t>of</a:t>
            </a:r>
            <a:r>
              <a:rPr sz="3200" spc="-15" dirty="0">
                <a:solidFill>
                  <a:srgbClr val="7B230A"/>
                </a:solidFill>
              </a:rPr>
              <a:t> </a:t>
            </a:r>
            <a:r>
              <a:rPr sz="3200" dirty="0">
                <a:solidFill>
                  <a:srgbClr val="7B230A"/>
                </a:solidFill>
              </a:rPr>
              <a:t>180-Day </a:t>
            </a:r>
            <a:r>
              <a:rPr sz="3200" spc="-785" dirty="0">
                <a:solidFill>
                  <a:srgbClr val="7B230A"/>
                </a:solidFill>
              </a:rPr>
              <a:t> </a:t>
            </a:r>
            <a:r>
              <a:rPr sz="3200" dirty="0">
                <a:solidFill>
                  <a:srgbClr val="7B230A"/>
                </a:solidFill>
              </a:rPr>
              <a:t>Exclusivity</a:t>
            </a:r>
            <a:r>
              <a:rPr sz="3200" spc="-40" dirty="0">
                <a:solidFill>
                  <a:srgbClr val="7B230A"/>
                </a:solidFill>
              </a:rPr>
              <a:t> </a:t>
            </a:r>
            <a:r>
              <a:rPr sz="3200" dirty="0">
                <a:solidFill>
                  <a:srgbClr val="7B230A"/>
                </a:solidFill>
              </a:rPr>
              <a:t>Period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1936495"/>
            <a:ext cx="8735695" cy="2739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41300" algn="l"/>
              </a:tabLst>
            </a:pPr>
            <a:r>
              <a:rPr sz="2000" spc="-25" dirty="0">
                <a:latin typeface="Times New Roman"/>
                <a:cs typeface="Times New Roman"/>
              </a:rPr>
              <a:t>Awarded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first</a:t>
            </a:r>
            <a:r>
              <a:rPr sz="2000" spc="-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ANDA</a:t>
            </a:r>
            <a:r>
              <a:rPr sz="2000" spc="-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holder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file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complete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application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patent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challenge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90"/>
              </a:spcBef>
              <a:buFont typeface="Wingdings"/>
              <a:buChar char="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Protection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from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generic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competition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blocks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approval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subsequent</a:t>
            </a:r>
            <a:r>
              <a:rPr sz="2000" spc="-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ANDAs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85"/>
              </a:spcBef>
              <a:buFont typeface="Wingdings"/>
              <a:buChar char="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Protection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triggered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by:</a:t>
            </a:r>
            <a:endParaRPr sz="2000">
              <a:latin typeface="Times New Roman"/>
              <a:cs typeface="Times New Roman"/>
            </a:endParaRPr>
          </a:p>
          <a:p>
            <a:pPr marL="1029335">
              <a:lnSpc>
                <a:spcPct val="100000"/>
              </a:lnSpc>
              <a:spcBef>
                <a:spcPts val="770"/>
              </a:spcBef>
            </a:pPr>
            <a:r>
              <a:rPr sz="2000" dirty="0">
                <a:latin typeface="Times New Roman"/>
                <a:cs typeface="Times New Roman"/>
              </a:rPr>
              <a:t>First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commercial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marketing</a:t>
            </a:r>
            <a:endParaRPr sz="2000">
              <a:latin typeface="Times New Roman"/>
              <a:cs typeface="Times New Roman"/>
            </a:endParaRPr>
          </a:p>
          <a:p>
            <a:pPr marL="1029335">
              <a:lnSpc>
                <a:spcPct val="100000"/>
              </a:lnSpc>
              <a:spcBef>
                <a:spcPts val="755"/>
              </a:spcBef>
            </a:pPr>
            <a:r>
              <a:rPr sz="2000" dirty="0">
                <a:latin typeface="Times New Roman"/>
                <a:cs typeface="Times New Roman"/>
              </a:rPr>
              <a:t>Forfeiture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provisions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Orphan</a:t>
            </a:r>
            <a:r>
              <a:rPr spc="-15" dirty="0"/>
              <a:t> </a:t>
            </a:r>
            <a:r>
              <a:rPr dirty="0"/>
              <a:t>Drug</a:t>
            </a:r>
            <a:r>
              <a:rPr spc="-35" dirty="0"/>
              <a:t> </a:t>
            </a:r>
            <a:r>
              <a:rPr spc="-5" dirty="0"/>
              <a:t>Exclusivity</a:t>
            </a:r>
            <a:r>
              <a:rPr spc="-10" dirty="0"/>
              <a:t> </a:t>
            </a:r>
            <a:r>
              <a:rPr dirty="0"/>
              <a:t>(ODE)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76247"/>
            <a:ext cx="8192770" cy="30137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241300" marR="5080" indent="-228600">
              <a:lnSpc>
                <a:spcPts val="2160"/>
              </a:lnSpc>
              <a:spcBef>
                <a:spcPts val="375"/>
              </a:spcBef>
              <a:buFont typeface="Wingdings"/>
              <a:buChar char="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Orphan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drug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refers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treats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rare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disease - </a:t>
            </a:r>
            <a:r>
              <a:rPr sz="2000" spc="-5" dirty="0">
                <a:latin typeface="Times New Roman"/>
                <a:cs typeface="Times New Roman"/>
              </a:rPr>
              <a:t>affecting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fewer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than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200,000</a:t>
            </a:r>
            <a:r>
              <a:rPr sz="2000" spc="-1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Americans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360"/>
              </a:spcBef>
              <a:buFont typeface="Wingdings"/>
              <a:buChar char=""/>
              <a:tabLst>
                <a:tab pos="241300" algn="l"/>
              </a:tabLst>
            </a:pPr>
            <a:r>
              <a:rPr sz="2000" dirty="0">
                <a:latin typeface="Times New Roman"/>
                <a:cs typeface="Times New Roman"/>
              </a:rPr>
              <a:t>7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years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exclusivity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200">
              <a:latin typeface="Times New Roman"/>
              <a:cs typeface="Times New Roman"/>
            </a:endParaRPr>
          </a:p>
          <a:p>
            <a:pPr marL="304800" indent="-292735">
              <a:lnSpc>
                <a:spcPct val="100000"/>
              </a:lnSpc>
              <a:spcBef>
                <a:spcPts val="1385"/>
              </a:spcBef>
              <a:buFont typeface="Wingdings"/>
              <a:buChar char=""/>
              <a:tabLst>
                <a:tab pos="305435" algn="l"/>
              </a:tabLst>
            </a:pPr>
            <a:r>
              <a:rPr sz="2000" dirty="0">
                <a:latin typeface="Times New Roman"/>
                <a:cs typeface="Times New Roman"/>
              </a:rPr>
              <a:t>Granted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approval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designated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orphan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drug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"/>
            </a:pPr>
            <a:endParaRPr sz="2200">
              <a:latin typeface="Times New Roman"/>
              <a:cs typeface="Times New Roman"/>
            </a:endParaRPr>
          </a:p>
          <a:p>
            <a:pPr marL="304800" indent="-292735">
              <a:lnSpc>
                <a:spcPct val="100000"/>
              </a:lnSpc>
              <a:spcBef>
                <a:spcPts val="1400"/>
              </a:spcBef>
              <a:buFont typeface="Wingdings"/>
              <a:buChar char=""/>
              <a:tabLst>
                <a:tab pos="305435" algn="l"/>
              </a:tabLst>
            </a:pPr>
            <a:r>
              <a:rPr sz="2000" dirty="0">
                <a:latin typeface="Times New Roman"/>
                <a:cs typeface="Times New Roman"/>
              </a:rPr>
              <a:t>OGD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works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with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Office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Orphan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Products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706" y="122631"/>
            <a:ext cx="73894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u="heavy" spc="-10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Difference</a:t>
            </a:r>
            <a:r>
              <a:rPr sz="4000" u="heavy" spc="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4000" u="heavy" spc="-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between</a:t>
            </a:r>
            <a:r>
              <a:rPr sz="4000" u="heavy" spc="-1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4000" u="heavy" spc="-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NDA</a:t>
            </a:r>
            <a:r>
              <a:rPr sz="4000" u="heavy" spc="-235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 </a:t>
            </a:r>
            <a:r>
              <a:rPr sz="4000" u="heavy" spc="-10" dirty="0">
                <a:solidFill>
                  <a:srgbClr val="7B230A"/>
                </a:solidFill>
                <a:uFill>
                  <a:solidFill>
                    <a:srgbClr val="7B230A"/>
                  </a:solidFill>
                </a:uFill>
              </a:rPr>
              <a:t>&amp;ANDA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-6350" y="1003808"/>
            <a:ext cx="9156700" cy="5328920"/>
            <a:chOff x="-6350" y="1003808"/>
            <a:chExt cx="9156700" cy="5328920"/>
          </a:xfrm>
        </p:grpSpPr>
        <p:sp>
          <p:nvSpPr>
            <p:cNvPr id="4" name="object 4"/>
            <p:cNvSpPr/>
            <p:nvPr/>
          </p:nvSpPr>
          <p:spPr>
            <a:xfrm>
              <a:off x="0" y="1010170"/>
              <a:ext cx="9144000" cy="5316220"/>
            </a:xfrm>
            <a:custGeom>
              <a:avLst/>
              <a:gdLst/>
              <a:ahLst/>
              <a:cxnLst/>
              <a:rect l="l" t="t" r="r" b="b"/>
              <a:pathLst>
                <a:path w="9144000" h="5316220">
                  <a:moveTo>
                    <a:pt x="1116266" y="4797857"/>
                  </a:moveTo>
                  <a:lnTo>
                    <a:pt x="0" y="4797857"/>
                  </a:lnTo>
                  <a:lnTo>
                    <a:pt x="0" y="5316004"/>
                  </a:lnTo>
                  <a:lnTo>
                    <a:pt x="1116266" y="5316004"/>
                  </a:lnTo>
                  <a:lnTo>
                    <a:pt x="1116266" y="4797857"/>
                  </a:lnTo>
                  <a:close/>
                </a:path>
                <a:path w="9144000" h="5316220">
                  <a:moveTo>
                    <a:pt x="1116266" y="4279684"/>
                  </a:moveTo>
                  <a:lnTo>
                    <a:pt x="0" y="4279684"/>
                  </a:lnTo>
                  <a:lnTo>
                    <a:pt x="0" y="4797844"/>
                  </a:lnTo>
                  <a:lnTo>
                    <a:pt x="1116266" y="4797844"/>
                  </a:lnTo>
                  <a:lnTo>
                    <a:pt x="1116266" y="4279684"/>
                  </a:lnTo>
                  <a:close/>
                </a:path>
                <a:path w="9144000" h="5316220">
                  <a:moveTo>
                    <a:pt x="1116266" y="0"/>
                  </a:moveTo>
                  <a:lnTo>
                    <a:pt x="0" y="0"/>
                  </a:lnTo>
                  <a:lnTo>
                    <a:pt x="0" y="673341"/>
                  </a:lnTo>
                  <a:lnTo>
                    <a:pt x="0" y="1191501"/>
                  </a:lnTo>
                  <a:lnTo>
                    <a:pt x="0" y="4279633"/>
                  </a:lnTo>
                  <a:lnTo>
                    <a:pt x="1116266" y="4279633"/>
                  </a:lnTo>
                  <a:lnTo>
                    <a:pt x="1116266" y="673341"/>
                  </a:lnTo>
                  <a:lnTo>
                    <a:pt x="1116266" y="0"/>
                  </a:lnTo>
                  <a:close/>
                </a:path>
                <a:path w="9144000" h="5316220">
                  <a:moveTo>
                    <a:pt x="9144000" y="4797857"/>
                  </a:moveTo>
                  <a:lnTo>
                    <a:pt x="7555865" y="4797857"/>
                  </a:lnTo>
                  <a:lnTo>
                    <a:pt x="5532323" y="4797857"/>
                  </a:lnTo>
                  <a:lnTo>
                    <a:pt x="1116279" y="4797857"/>
                  </a:lnTo>
                  <a:lnTo>
                    <a:pt x="1116279" y="5316004"/>
                  </a:lnTo>
                  <a:lnTo>
                    <a:pt x="5532247" y="5316004"/>
                  </a:lnTo>
                  <a:lnTo>
                    <a:pt x="7555865" y="5316004"/>
                  </a:lnTo>
                  <a:lnTo>
                    <a:pt x="9144000" y="5316004"/>
                  </a:lnTo>
                  <a:lnTo>
                    <a:pt x="9144000" y="4797857"/>
                  </a:lnTo>
                  <a:close/>
                </a:path>
                <a:path w="9144000" h="5316220">
                  <a:moveTo>
                    <a:pt x="9144000" y="4279684"/>
                  </a:moveTo>
                  <a:lnTo>
                    <a:pt x="7555865" y="4279684"/>
                  </a:lnTo>
                  <a:lnTo>
                    <a:pt x="5532323" y="4279684"/>
                  </a:lnTo>
                  <a:lnTo>
                    <a:pt x="1116279" y="4279684"/>
                  </a:lnTo>
                  <a:lnTo>
                    <a:pt x="1116279" y="4797844"/>
                  </a:lnTo>
                  <a:lnTo>
                    <a:pt x="5532247" y="4797844"/>
                  </a:lnTo>
                  <a:lnTo>
                    <a:pt x="7555865" y="4797844"/>
                  </a:lnTo>
                  <a:lnTo>
                    <a:pt x="9144000" y="4797844"/>
                  </a:lnTo>
                  <a:lnTo>
                    <a:pt x="9144000" y="4279684"/>
                  </a:lnTo>
                  <a:close/>
                </a:path>
                <a:path w="9144000" h="5316220">
                  <a:moveTo>
                    <a:pt x="9144000" y="0"/>
                  </a:moveTo>
                  <a:lnTo>
                    <a:pt x="7555865" y="0"/>
                  </a:lnTo>
                  <a:lnTo>
                    <a:pt x="5532323" y="0"/>
                  </a:lnTo>
                  <a:lnTo>
                    <a:pt x="1116279" y="0"/>
                  </a:lnTo>
                  <a:lnTo>
                    <a:pt x="1116279" y="673341"/>
                  </a:lnTo>
                  <a:lnTo>
                    <a:pt x="1116279" y="4279633"/>
                  </a:lnTo>
                  <a:lnTo>
                    <a:pt x="5532247" y="4279633"/>
                  </a:lnTo>
                  <a:lnTo>
                    <a:pt x="7555865" y="4279633"/>
                  </a:lnTo>
                  <a:lnTo>
                    <a:pt x="9144000" y="4279633"/>
                  </a:lnTo>
                  <a:lnTo>
                    <a:pt x="9144000" y="3512807"/>
                  </a:lnTo>
                  <a:lnTo>
                    <a:pt x="9144000" y="67334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42F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6279" y="1003808"/>
              <a:ext cx="6440170" cy="5328920"/>
            </a:xfrm>
            <a:custGeom>
              <a:avLst/>
              <a:gdLst/>
              <a:ahLst/>
              <a:cxnLst/>
              <a:rect l="l" t="t" r="r" b="b"/>
              <a:pathLst>
                <a:path w="6440170" h="5328920">
                  <a:moveTo>
                    <a:pt x="0" y="0"/>
                  </a:moveTo>
                  <a:lnTo>
                    <a:pt x="0" y="5328716"/>
                  </a:lnTo>
                </a:path>
                <a:path w="6440170" h="5328920">
                  <a:moveTo>
                    <a:pt x="4415967" y="0"/>
                  </a:moveTo>
                  <a:lnTo>
                    <a:pt x="4415967" y="5328716"/>
                  </a:lnTo>
                </a:path>
                <a:path w="6440170" h="5328920">
                  <a:moveTo>
                    <a:pt x="6439585" y="0"/>
                  </a:moveTo>
                  <a:lnTo>
                    <a:pt x="6439585" y="532871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677161"/>
              <a:ext cx="9144000" cy="4137660"/>
            </a:xfrm>
            <a:custGeom>
              <a:avLst/>
              <a:gdLst/>
              <a:ahLst/>
              <a:cxnLst/>
              <a:rect l="l" t="t" r="r" b="b"/>
              <a:pathLst>
                <a:path w="9144000" h="4137660">
                  <a:moveTo>
                    <a:pt x="9144000" y="4124502"/>
                  </a:moveTo>
                  <a:lnTo>
                    <a:pt x="0" y="4124502"/>
                  </a:lnTo>
                  <a:lnTo>
                    <a:pt x="0" y="4137202"/>
                  </a:lnTo>
                  <a:lnTo>
                    <a:pt x="9143987" y="4137202"/>
                  </a:lnTo>
                  <a:lnTo>
                    <a:pt x="9144000" y="4124502"/>
                  </a:lnTo>
                  <a:close/>
                </a:path>
                <a:path w="9144000" h="4137660">
                  <a:moveTo>
                    <a:pt x="9144000" y="3606292"/>
                  </a:moveTo>
                  <a:lnTo>
                    <a:pt x="0" y="3606292"/>
                  </a:lnTo>
                  <a:lnTo>
                    <a:pt x="0" y="3618992"/>
                  </a:lnTo>
                  <a:lnTo>
                    <a:pt x="9143987" y="3618992"/>
                  </a:lnTo>
                  <a:lnTo>
                    <a:pt x="9144000" y="3606292"/>
                  </a:lnTo>
                  <a:close/>
                </a:path>
                <a:path w="9144000" h="4137660">
                  <a:moveTo>
                    <a:pt x="9144000" y="2839466"/>
                  </a:moveTo>
                  <a:lnTo>
                    <a:pt x="0" y="2839466"/>
                  </a:lnTo>
                  <a:lnTo>
                    <a:pt x="0" y="2852166"/>
                  </a:lnTo>
                  <a:lnTo>
                    <a:pt x="9143987" y="2852166"/>
                  </a:lnTo>
                  <a:lnTo>
                    <a:pt x="9144000" y="2839466"/>
                  </a:lnTo>
                  <a:close/>
                </a:path>
                <a:path w="9144000" h="4137660">
                  <a:moveTo>
                    <a:pt x="9144000" y="2072640"/>
                  </a:moveTo>
                  <a:lnTo>
                    <a:pt x="0" y="2072640"/>
                  </a:lnTo>
                  <a:lnTo>
                    <a:pt x="0" y="2085340"/>
                  </a:lnTo>
                  <a:lnTo>
                    <a:pt x="9143987" y="2085340"/>
                  </a:lnTo>
                  <a:lnTo>
                    <a:pt x="9144000" y="2072640"/>
                  </a:lnTo>
                  <a:close/>
                </a:path>
                <a:path w="9144000" h="4137660">
                  <a:moveTo>
                    <a:pt x="9144000" y="1554480"/>
                  </a:moveTo>
                  <a:lnTo>
                    <a:pt x="0" y="1554480"/>
                  </a:lnTo>
                  <a:lnTo>
                    <a:pt x="0" y="1567180"/>
                  </a:lnTo>
                  <a:lnTo>
                    <a:pt x="9143987" y="1567180"/>
                  </a:lnTo>
                  <a:lnTo>
                    <a:pt x="9144000" y="1554480"/>
                  </a:lnTo>
                  <a:close/>
                </a:path>
                <a:path w="9144000" h="4137660">
                  <a:moveTo>
                    <a:pt x="9144000" y="1036320"/>
                  </a:moveTo>
                  <a:lnTo>
                    <a:pt x="0" y="1036320"/>
                  </a:lnTo>
                  <a:lnTo>
                    <a:pt x="0" y="1049020"/>
                  </a:lnTo>
                  <a:lnTo>
                    <a:pt x="9143987" y="1049020"/>
                  </a:lnTo>
                  <a:lnTo>
                    <a:pt x="9144000" y="1036320"/>
                  </a:lnTo>
                  <a:close/>
                </a:path>
                <a:path w="9144000" h="4137660">
                  <a:moveTo>
                    <a:pt x="9144000" y="518160"/>
                  </a:moveTo>
                  <a:lnTo>
                    <a:pt x="0" y="518160"/>
                  </a:lnTo>
                  <a:lnTo>
                    <a:pt x="0" y="530860"/>
                  </a:lnTo>
                  <a:lnTo>
                    <a:pt x="9143987" y="530860"/>
                  </a:lnTo>
                  <a:lnTo>
                    <a:pt x="9144000" y="518160"/>
                  </a:lnTo>
                  <a:close/>
                </a:path>
                <a:path w="9144000" h="4137660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03808"/>
              <a:ext cx="9144000" cy="5328920"/>
            </a:xfrm>
            <a:custGeom>
              <a:avLst/>
              <a:gdLst/>
              <a:ahLst/>
              <a:cxnLst/>
              <a:rect l="l" t="t" r="r" b="b"/>
              <a:pathLst>
                <a:path w="9144000" h="5328920">
                  <a:moveTo>
                    <a:pt x="0" y="0"/>
                  </a:moveTo>
                  <a:lnTo>
                    <a:pt x="0" y="5328716"/>
                  </a:lnTo>
                </a:path>
                <a:path w="9144000" h="5328920">
                  <a:moveTo>
                    <a:pt x="9144000" y="0"/>
                  </a:moveTo>
                  <a:lnTo>
                    <a:pt x="9144000" y="532871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003807"/>
              <a:ext cx="9144000" cy="5328920"/>
            </a:xfrm>
            <a:custGeom>
              <a:avLst/>
              <a:gdLst/>
              <a:ahLst/>
              <a:cxnLst/>
              <a:rect l="l" t="t" r="r" b="b"/>
              <a:pathLst>
                <a:path w="9144000" h="5328920">
                  <a:moveTo>
                    <a:pt x="9144000" y="5316017"/>
                  </a:moveTo>
                  <a:lnTo>
                    <a:pt x="0" y="5316017"/>
                  </a:lnTo>
                  <a:lnTo>
                    <a:pt x="0" y="5328717"/>
                  </a:lnTo>
                  <a:lnTo>
                    <a:pt x="9143987" y="5328717"/>
                  </a:lnTo>
                  <a:lnTo>
                    <a:pt x="9144000" y="5316017"/>
                  </a:lnTo>
                  <a:close/>
                </a:path>
                <a:path w="9144000" h="5328920">
                  <a:moveTo>
                    <a:pt x="9144000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9143987" y="127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93" y="1142365"/>
              <a:ext cx="769327" cy="2073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4198" y="1142365"/>
              <a:ext cx="953770" cy="2073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7135" y="1144270"/>
              <a:ext cx="534162" cy="20358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83855" y="1144270"/>
              <a:ext cx="731266" cy="2035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6365" y="1834007"/>
              <a:ext cx="139699" cy="23507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29296" y="1818386"/>
              <a:ext cx="1440878" cy="3138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33846" y="1834515"/>
              <a:ext cx="452882" cy="2378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57972" y="1891791"/>
              <a:ext cx="459994" cy="24041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963" y="2350388"/>
              <a:ext cx="149580" cy="23685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42301" y="2335275"/>
              <a:ext cx="1830590" cy="25527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33846" y="2352675"/>
              <a:ext cx="452882" cy="2378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57972" y="2409952"/>
              <a:ext cx="459994" cy="240411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4056" y="2868549"/>
              <a:ext cx="149760" cy="24015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29296" y="2854706"/>
              <a:ext cx="1030414" cy="2540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3846" y="2870834"/>
              <a:ext cx="452882" cy="23787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657972" y="2928112"/>
              <a:ext cx="459994" cy="24041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520" y="3388994"/>
              <a:ext cx="170561" cy="23558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242301" y="3372865"/>
              <a:ext cx="1166507" cy="3139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33846" y="3388994"/>
              <a:ext cx="452882" cy="23787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657972" y="3446272"/>
              <a:ext cx="459994" cy="24041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3709" y="3908171"/>
              <a:ext cx="150793" cy="23685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242301" y="3889756"/>
              <a:ext cx="3936504" cy="31508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33846" y="3907155"/>
              <a:ext cx="452882" cy="23787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657972" y="3964431"/>
              <a:ext cx="459994" cy="24041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4749" y="4671948"/>
              <a:ext cx="156522" cy="23990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242301" y="4657852"/>
              <a:ext cx="2571127" cy="31381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9374" y="5438774"/>
              <a:ext cx="157731" cy="24912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224787" y="5423535"/>
              <a:ext cx="876935" cy="31501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33846" y="5440934"/>
              <a:ext cx="452882" cy="23779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681848" y="5441442"/>
              <a:ext cx="379602" cy="23728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17697" y="5952096"/>
              <a:ext cx="144735" cy="253276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242301" y="5941707"/>
              <a:ext cx="1833511" cy="255181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33846" y="5959043"/>
              <a:ext cx="452882" cy="23784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81848" y="5959564"/>
              <a:ext cx="379602" cy="2373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71602" y="297052"/>
            <a:ext cx="8313420" cy="6256020"/>
            <a:chOff x="371602" y="297052"/>
            <a:chExt cx="8313420" cy="6256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1602" y="297052"/>
              <a:ext cx="8313420" cy="723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602" y="1013333"/>
              <a:ext cx="8313420" cy="11369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602" y="2142617"/>
              <a:ext cx="8313420" cy="11353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1602" y="3270376"/>
              <a:ext cx="8313420" cy="11369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602" y="4399661"/>
              <a:ext cx="8313420" cy="723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1602" y="5115941"/>
              <a:ext cx="8313420" cy="72237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71602" y="5830697"/>
              <a:ext cx="8313420" cy="72237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490217" y="494538"/>
            <a:ext cx="7804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sz="1800" b="1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AILS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6238" y="494538"/>
            <a:ext cx="455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580126" y="494538"/>
            <a:ext cx="593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56118" y="494538"/>
            <a:ext cx="38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3339" y="1279652"/>
            <a:ext cx="26543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1</a:t>
            </a:r>
            <a:r>
              <a:rPr sz="1800" b="1" spc="-40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Ch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mi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t</a:t>
            </a:r>
            <a:r>
              <a:rPr sz="1800" b="1" spc="5" dirty="0">
                <a:latin typeface="Calibri"/>
                <a:cs typeface="Calibri"/>
              </a:rPr>
              <a:t>r</a:t>
            </a:r>
            <a:r>
              <a:rPr sz="1800" b="1" spc="-110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10" dirty="0">
                <a:latin typeface="Calibri"/>
                <a:cs typeface="Calibri"/>
              </a:rPr>
              <a:t>m</a:t>
            </a:r>
            <a:r>
              <a:rPr sz="1800" b="1" dirty="0">
                <a:latin typeface="Calibri"/>
                <a:cs typeface="Calibri"/>
              </a:rPr>
              <a:t>anu</a:t>
            </a:r>
            <a:r>
              <a:rPr sz="1800" b="1" spc="-30" dirty="0">
                <a:latin typeface="Calibri"/>
                <a:cs typeface="Calibri"/>
              </a:rPr>
              <a:t>f</a:t>
            </a:r>
            <a:r>
              <a:rPr sz="1800" b="1" dirty="0">
                <a:latin typeface="Calibri"/>
                <a:cs typeface="Calibri"/>
              </a:rPr>
              <a:t>actu</a:t>
            </a:r>
            <a:r>
              <a:rPr sz="1800" b="1" spc="-10" dirty="0">
                <a:latin typeface="Calibri"/>
                <a:cs typeface="Calibri"/>
              </a:rPr>
              <a:t>r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15" dirty="0">
                <a:latin typeface="Calibri"/>
                <a:cs typeface="Calibri"/>
              </a:rPr>
              <a:t>g</a:t>
            </a:r>
            <a:r>
              <a:rPr sz="1800" b="1" dirty="0">
                <a:latin typeface="Calibri"/>
                <a:cs typeface="Calibri"/>
              </a:rPr>
              <a:t>,  and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controls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1582" y="1416811"/>
            <a:ext cx="338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11190" y="1416811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80503" y="1416811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3339" y="2408682"/>
            <a:ext cx="2743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2.Nonclinical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pharmacology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toxicology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(Animal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data)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97197" y="2545841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27953" y="2545841"/>
            <a:ext cx="300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80503" y="2545841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3339" y="3537966"/>
            <a:ext cx="26720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3.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Human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pharmacokinetics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0" dirty="0">
                <a:latin typeface="Calibri"/>
                <a:cs typeface="Calibri"/>
              </a:rPr>
              <a:t> bioavailability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97197" y="3675126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711190" y="3675126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597267" y="3675126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3339" y="4597400"/>
            <a:ext cx="1504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4.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Microbiology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97197" y="4597400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11190" y="4597400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97267" y="4597400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3339" y="5313045"/>
            <a:ext cx="13455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5.Clinical</a:t>
            </a:r>
            <a:r>
              <a:rPr sz="1800" b="1" spc="-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97197" y="5313045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176265" y="5175326"/>
            <a:ext cx="1401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Calibri"/>
                <a:cs typeface="Calibri"/>
              </a:rPr>
              <a:t>Yes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(BABE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studies)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597267" y="5313045"/>
            <a:ext cx="299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53339" y="6028435"/>
            <a:ext cx="1123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6.S</a:t>
            </a:r>
            <a:r>
              <a:rPr sz="1800" b="1" spc="-15" dirty="0">
                <a:latin typeface="Calibri"/>
                <a:cs typeface="Calibri"/>
              </a:rPr>
              <a:t>ta</a:t>
            </a:r>
            <a:r>
              <a:rPr sz="1800" b="1" dirty="0">
                <a:latin typeface="Calibri"/>
                <a:cs typeface="Calibri"/>
              </a:rPr>
              <a:t>ti</a:t>
            </a:r>
            <a:r>
              <a:rPr sz="1800" b="1" spc="-25" dirty="0">
                <a:latin typeface="Calibri"/>
                <a:cs typeface="Calibri"/>
              </a:rPr>
              <a:t>s</a:t>
            </a:r>
            <a:r>
              <a:rPr sz="1800" b="1" dirty="0">
                <a:latin typeface="Calibri"/>
                <a:cs typeface="Calibri"/>
              </a:rPr>
              <a:t>ti</a:t>
            </a:r>
            <a:r>
              <a:rPr sz="1800" b="1" spc="-10" dirty="0">
                <a:latin typeface="Calibri"/>
                <a:cs typeface="Calibri"/>
              </a:rPr>
              <a:t>c</a:t>
            </a:r>
            <a:r>
              <a:rPr sz="1800" b="1" dirty="0">
                <a:latin typeface="Calibri"/>
                <a:cs typeface="Calibri"/>
              </a:rPr>
              <a:t>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97197" y="6028435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711190" y="6028435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spc="5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580503" y="6028435"/>
            <a:ext cx="333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45" dirty="0">
                <a:latin typeface="Calibri"/>
                <a:cs typeface="Calibri"/>
              </a:rPr>
              <a:t>Y</a:t>
            </a:r>
            <a:r>
              <a:rPr sz="1800" b="1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745" y="289180"/>
            <a:ext cx="8617582" cy="6179206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53" y="395521"/>
            <a:ext cx="8515644" cy="613019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5629" y="851357"/>
            <a:ext cx="2870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Goal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204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906600"/>
            <a:ext cx="8900160" cy="2545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indent="-27305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"/>
              <a:tabLst>
                <a:tab pos="285750" algn="l"/>
              </a:tabLst>
            </a:pPr>
            <a:r>
              <a:rPr sz="2400" spc="-9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price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Wingdings"/>
              <a:buChar char=""/>
            </a:pPr>
            <a:endParaRPr sz="3750">
              <a:latin typeface="Times New Roman"/>
              <a:cs typeface="Times New Roman"/>
            </a:endParaRPr>
          </a:p>
          <a:p>
            <a:pPr marL="284480" indent="-272415">
              <a:lnSpc>
                <a:spcPct val="10000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spc="-9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reduce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time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development.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"/>
            </a:pPr>
            <a:endParaRPr sz="40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590"/>
              </a:lnSpc>
              <a:buSzPct val="95833"/>
              <a:buFont typeface="Wingdings"/>
              <a:buChar char=""/>
              <a:tabLst>
                <a:tab pos="285115" algn="l"/>
              </a:tabLst>
            </a:pPr>
            <a:r>
              <a:rPr sz="2400" dirty="0">
                <a:latin typeface="Times New Roman"/>
                <a:cs typeface="Times New Roman"/>
              </a:rPr>
              <a:t>Increase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bioavailability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comparison</a:t>
            </a:r>
            <a:r>
              <a:rPr sz="2400" dirty="0">
                <a:latin typeface="Times New Roman"/>
                <a:cs typeface="Times New Roman"/>
              </a:rPr>
              <a:t> 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references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list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drug.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8774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765839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7630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408" y="228600"/>
            <a:ext cx="862995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0"/>
            <a:ext cx="8839200" cy="5029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866" y="76200"/>
            <a:ext cx="8839363" cy="140071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77095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652999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5643" y="209169"/>
            <a:ext cx="4427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Innovator</a:t>
            </a:r>
            <a:r>
              <a:rPr spc="-14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Vs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Generics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8411" y="932688"/>
            <a:ext cx="8629015" cy="5925312"/>
            <a:chOff x="248411" y="932688"/>
            <a:chExt cx="8629015" cy="5676900"/>
          </a:xfrm>
        </p:grpSpPr>
        <p:sp>
          <p:nvSpPr>
            <p:cNvPr id="4" name="object 4"/>
            <p:cNvSpPr/>
            <p:nvPr/>
          </p:nvSpPr>
          <p:spPr>
            <a:xfrm>
              <a:off x="267461" y="951738"/>
              <a:ext cx="8243570" cy="5638800"/>
            </a:xfrm>
            <a:custGeom>
              <a:avLst/>
              <a:gdLst/>
              <a:ahLst/>
              <a:cxnLst/>
              <a:rect l="l" t="t" r="r" b="b"/>
              <a:pathLst>
                <a:path w="8243570" h="5638800">
                  <a:moveTo>
                    <a:pt x="7303516" y="0"/>
                  </a:moveTo>
                  <a:lnTo>
                    <a:pt x="939812" y="0"/>
                  </a:lnTo>
                  <a:lnTo>
                    <a:pt x="891449" y="1222"/>
                  </a:lnTo>
                  <a:lnTo>
                    <a:pt x="843721" y="4851"/>
                  </a:lnTo>
                  <a:lnTo>
                    <a:pt x="796687" y="10828"/>
                  </a:lnTo>
                  <a:lnTo>
                    <a:pt x="750406" y="19092"/>
                  </a:lnTo>
                  <a:lnTo>
                    <a:pt x="704937" y="29586"/>
                  </a:lnTo>
                  <a:lnTo>
                    <a:pt x="660339" y="42250"/>
                  </a:lnTo>
                  <a:lnTo>
                    <a:pt x="616671" y="57025"/>
                  </a:lnTo>
                  <a:lnTo>
                    <a:pt x="573993" y="73852"/>
                  </a:lnTo>
                  <a:lnTo>
                    <a:pt x="532362" y="92672"/>
                  </a:lnTo>
                  <a:lnTo>
                    <a:pt x="491840" y="113426"/>
                  </a:lnTo>
                  <a:lnTo>
                    <a:pt x="452483" y="136055"/>
                  </a:lnTo>
                  <a:lnTo>
                    <a:pt x="414352" y="160499"/>
                  </a:lnTo>
                  <a:lnTo>
                    <a:pt x="377505" y="186701"/>
                  </a:lnTo>
                  <a:lnTo>
                    <a:pt x="342002" y="214600"/>
                  </a:lnTo>
                  <a:lnTo>
                    <a:pt x="307901" y="244138"/>
                  </a:lnTo>
                  <a:lnTo>
                    <a:pt x="275262" y="275256"/>
                  </a:lnTo>
                  <a:lnTo>
                    <a:pt x="244144" y="307895"/>
                  </a:lnTo>
                  <a:lnTo>
                    <a:pt x="214605" y="341995"/>
                  </a:lnTo>
                  <a:lnTo>
                    <a:pt x="186706" y="377497"/>
                  </a:lnTo>
                  <a:lnTo>
                    <a:pt x="160503" y="414343"/>
                  </a:lnTo>
                  <a:lnTo>
                    <a:pt x="136058" y="452474"/>
                  </a:lnTo>
                  <a:lnTo>
                    <a:pt x="113429" y="491830"/>
                  </a:lnTo>
                  <a:lnTo>
                    <a:pt x="92674" y="532352"/>
                  </a:lnTo>
                  <a:lnTo>
                    <a:pt x="73854" y="573982"/>
                  </a:lnTo>
                  <a:lnTo>
                    <a:pt x="57027" y="616660"/>
                  </a:lnTo>
                  <a:lnTo>
                    <a:pt x="42251" y="660327"/>
                  </a:lnTo>
                  <a:lnTo>
                    <a:pt x="29587" y="704925"/>
                  </a:lnTo>
                  <a:lnTo>
                    <a:pt x="19093" y="750394"/>
                  </a:lnTo>
                  <a:lnTo>
                    <a:pt x="10828" y="796675"/>
                  </a:lnTo>
                  <a:lnTo>
                    <a:pt x="4852" y="843708"/>
                  </a:lnTo>
                  <a:lnTo>
                    <a:pt x="1222" y="891436"/>
                  </a:lnTo>
                  <a:lnTo>
                    <a:pt x="0" y="939800"/>
                  </a:lnTo>
                  <a:lnTo>
                    <a:pt x="0" y="4698987"/>
                  </a:lnTo>
                  <a:lnTo>
                    <a:pt x="1222" y="4747349"/>
                  </a:lnTo>
                  <a:lnTo>
                    <a:pt x="4852" y="4795076"/>
                  </a:lnTo>
                  <a:lnTo>
                    <a:pt x="10828" y="4842109"/>
                  </a:lnTo>
                  <a:lnTo>
                    <a:pt x="19093" y="4888390"/>
                  </a:lnTo>
                  <a:lnTo>
                    <a:pt x="29587" y="4933858"/>
                  </a:lnTo>
                  <a:lnTo>
                    <a:pt x="42251" y="4978455"/>
                  </a:lnTo>
                  <a:lnTo>
                    <a:pt x="57027" y="5022123"/>
                  </a:lnTo>
                  <a:lnTo>
                    <a:pt x="73854" y="5064801"/>
                  </a:lnTo>
                  <a:lnTo>
                    <a:pt x="92674" y="5106431"/>
                  </a:lnTo>
                  <a:lnTo>
                    <a:pt x="113429" y="5146954"/>
                  </a:lnTo>
                  <a:lnTo>
                    <a:pt x="136058" y="5186310"/>
                  </a:lnTo>
                  <a:lnTo>
                    <a:pt x="160503" y="5224442"/>
                  </a:lnTo>
                  <a:lnTo>
                    <a:pt x="186706" y="5261288"/>
                  </a:lnTo>
                  <a:lnTo>
                    <a:pt x="214605" y="5296792"/>
                  </a:lnTo>
                  <a:lnTo>
                    <a:pt x="244144" y="5330892"/>
                  </a:lnTo>
                  <a:lnTo>
                    <a:pt x="275262" y="5363532"/>
                  </a:lnTo>
                  <a:lnTo>
                    <a:pt x="307901" y="5394650"/>
                  </a:lnTo>
                  <a:lnTo>
                    <a:pt x="342002" y="5424189"/>
                  </a:lnTo>
                  <a:lnTo>
                    <a:pt x="377505" y="5452090"/>
                  </a:lnTo>
                  <a:lnTo>
                    <a:pt x="414352" y="5478292"/>
                  </a:lnTo>
                  <a:lnTo>
                    <a:pt x="452483" y="5502738"/>
                  </a:lnTo>
                  <a:lnTo>
                    <a:pt x="491840" y="5525368"/>
                  </a:lnTo>
                  <a:lnTo>
                    <a:pt x="532362" y="5546122"/>
                  </a:lnTo>
                  <a:lnTo>
                    <a:pt x="573993" y="5564943"/>
                  </a:lnTo>
                  <a:lnTo>
                    <a:pt x="616671" y="5581771"/>
                  </a:lnTo>
                  <a:lnTo>
                    <a:pt x="660339" y="5596547"/>
                  </a:lnTo>
                  <a:lnTo>
                    <a:pt x="704937" y="5609211"/>
                  </a:lnTo>
                  <a:lnTo>
                    <a:pt x="750406" y="5619706"/>
                  </a:lnTo>
                  <a:lnTo>
                    <a:pt x="796687" y="5627971"/>
                  </a:lnTo>
                  <a:lnTo>
                    <a:pt x="843721" y="5633947"/>
                  </a:lnTo>
                  <a:lnTo>
                    <a:pt x="891449" y="5637577"/>
                  </a:lnTo>
                  <a:lnTo>
                    <a:pt x="939812" y="5638800"/>
                  </a:lnTo>
                  <a:lnTo>
                    <a:pt x="7303516" y="5638800"/>
                  </a:lnTo>
                  <a:lnTo>
                    <a:pt x="7351879" y="5637577"/>
                  </a:lnTo>
                  <a:lnTo>
                    <a:pt x="7399607" y="5633947"/>
                  </a:lnTo>
                  <a:lnTo>
                    <a:pt x="7446640" y="5627971"/>
                  </a:lnTo>
                  <a:lnTo>
                    <a:pt x="7492921" y="5619706"/>
                  </a:lnTo>
                  <a:lnTo>
                    <a:pt x="7538390" y="5609211"/>
                  </a:lnTo>
                  <a:lnTo>
                    <a:pt x="7582988" y="5596547"/>
                  </a:lnTo>
                  <a:lnTo>
                    <a:pt x="7626655" y="5581771"/>
                  </a:lnTo>
                  <a:lnTo>
                    <a:pt x="7669333" y="5564943"/>
                  </a:lnTo>
                  <a:lnTo>
                    <a:pt x="7710963" y="5546122"/>
                  </a:lnTo>
                  <a:lnTo>
                    <a:pt x="7751485" y="5525368"/>
                  </a:lnTo>
                  <a:lnTo>
                    <a:pt x="7790841" y="5502738"/>
                  </a:lnTo>
                  <a:lnTo>
                    <a:pt x="7828972" y="5478292"/>
                  </a:lnTo>
                  <a:lnTo>
                    <a:pt x="7865818" y="5452090"/>
                  </a:lnTo>
                  <a:lnTo>
                    <a:pt x="7901320" y="5424189"/>
                  </a:lnTo>
                  <a:lnTo>
                    <a:pt x="7935420" y="5394650"/>
                  </a:lnTo>
                  <a:lnTo>
                    <a:pt x="7968059" y="5363532"/>
                  </a:lnTo>
                  <a:lnTo>
                    <a:pt x="7999177" y="5330892"/>
                  </a:lnTo>
                  <a:lnTo>
                    <a:pt x="8028715" y="5296792"/>
                  </a:lnTo>
                  <a:lnTo>
                    <a:pt x="8056614" y="5261288"/>
                  </a:lnTo>
                  <a:lnTo>
                    <a:pt x="8082816" y="5224442"/>
                  </a:lnTo>
                  <a:lnTo>
                    <a:pt x="8107260" y="5186310"/>
                  </a:lnTo>
                  <a:lnTo>
                    <a:pt x="8129889" y="5146954"/>
                  </a:lnTo>
                  <a:lnTo>
                    <a:pt x="8150643" y="5106431"/>
                  </a:lnTo>
                  <a:lnTo>
                    <a:pt x="8169463" y="5064801"/>
                  </a:lnTo>
                  <a:lnTo>
                    <a:pt x="8186290" y="5022123"/>
                  </a:lnTo>
                  <a:lnTo>
                    <a:pt x="8201065" y="4978455"/>
                  </a:lnTo>
                  <a:lnTo>
                    <a:pt x="8213729" y="4933858"/>
                  </a:lnTo>
                  <a:lnTo>
                    <a:pt x="8224223" y="4888390"/>
                  </a:lnTo>
                  <a:lnTo>
                    <a:pt x="8232487" y="4842109"/>
                  </a:lnTo>
                  <a:lnTo>
                    <a:pt x="8238464" y="4795076"/>
                  </a:lnTo>
                  <a:lnTo>
                    <a:pt x="8242093" y="4747349"/>
                  </a:lnTo>
                  <a:lnTo>
                    <a:pt x="8243316" y="4698987"/>
                  </a:lnTo>
                  <a:lnTo>
                    <a:pt x="8243316" y="939800"/>
                  </a:lnTo>
                  <a:lnTo>
                    <a:pt x="8242093" y="891436"/>
                  </a:lnTo>
                  <a:lnTo>
                    <a:pt x="8238464" y="843708"/>
                  </a:lnTo>
                  <a:lnTo>
                    <a:pt x="8232487" y="796675"/>
                  </a:lnTo>
                  <a:lnTo>
                    <a:pt x="8224223" y="750394"/>
                  </a:lnTo>
                  <a:lnTo>
                    <a:pt x="8213729" y="704925"/>
                  </a:lnTo>
                  <a:lnTo>
                    <a:pt x="8201065" y="660327"/>
                  </a:lnTo>
                  <a:lnTo>
                    <a:pt x="8186290" y="616660"/>
                  </a:lnTo>
                  <a:lnTo>
                    <a:pt x="8169463" y="573982"/>
                  </a:lnTo>
                  <a:lnTo>
                    <a:pt x="8150643" y="532352"/>
                  </a:lnTo>
                  <a:lnTo>
                    <a:pt x="8129889" y="491830"/>
                  </a:lnTo>
                  <a:lnTo>
                    <a:pt x="8107260" y="452474"/>
                  </a:lnTo>
                  <a:lnTo>
                    <a:pt x="8082816" y="414343"/>
                  </a:lnTo>
                  <a:lnTo>
                    <a:pt x="8056614" y="377497"/>
                  </a:lnTo>
                  <a:lnTo>
                    <a:pt x="8028715" y="341995"/>
                  </a:lnTo>
                  <a:lnTo>
                    <a:pt x="7999177" y="307895"/>
                  </a:lnTo>
                  <a:lnTo>
                    <a:pt x="7968059" y="275256"/>
                  </a:lnTo>
                  <a:lnTo>
                    <a:pt x="7935420" y="244138"/>
                  </a:lnTo>
                  <a:lnTo>
                    <a:pt x="7901320" y="214600"/>
                  </a:lnTo>
                  <a:lnTo>
                    <a:pt x="7865818" y="186701"/>
                  </a:lnTo>
                  <a:lnTo>
                    <a:pt x="7828972" y="160499"/>
                  </a:lnTo>
                  <a:lnTo>
                    <a:pt x="7790841" y="136055"/>
                  </a:lnTo>
                  <a:lnTo>
                    <a:pt x="7751485" y="113426"/>
                  </a:lnTo>
                  <a:lnTo>
                    <a:pt x="7710963" y="92672"/>
                  </a:lnTo>
                  <a:lnTo>
                    <a:pt x="7669333" y="73852"/>
                  </a:lnTo>
                  <a:lnTo>
                    <a:pt x="7626655" y="57025"/>
                  </a:lnTo>
                  <a:lnTo>
                    <a:pt x="7582988" y="42250"/>
                  </a:lnTo>
                  <a:lnTo>
                    <a:pt x="7538390" y="29586"/>
                  </a:lnTo>
                  <a:lnTo>
                    <a:pt x="7492921" y="19092"/>
                  </a:lnTo>
                  <a:lnTo>
                    <a:pt x="7446640" y="10828"/>
                  </a:lnTo>
                  <a:lnTo>
                    <a:pt x="7399607" y="4851"/>
                  </a:lnTo>
                  <a:lnTo>
                    <a:pt x="7351879" y="1222"/>
                  </a:lnTo>
                  <a:lnTo>
                    <a:pt x="730351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7461" y="951738"/>
              <a:ext cx="8243570" cy="5638800"/>
            </a:xfrm>
            <a:custGeom>
              <a:avLst/>
              <a:gdLst/>
              <a:ahLst/>
              <a:cxnLst/>
              <a:rect l="l" t="t" r="r" b="b"/>
              <a:pathLst>
                <a:path w="8243570" h="5638800">
                  <a:moveTo>
                    <a:pt x="0" y="939800"/>
                  </a:moveTo>
                  <a:lnTo>
                    <a:pt x="1222" y="891436"/>
                  </a:lnTo>
                  <a:lnTo>
                    <a:pt x="4852" y="843708"/>
                  </a:lnTo>
                  <a:lnTo>
                    <a:pt x="10828" y="796675"/>
                  </a:lnTo>
                  <a:lnTo>
                    <a:pt x="19093" y="750394"/>
                  </a:lnTo>
                  <a:lnTo>
                    <a:pt x="29587" y="704925"/>
                  </a:lnTo>
                  <a:lnTo>
                    <a:pt x="42251" y="660327"/>
                  </a:lnTo>
                  <a:lnTo>
                    <a:pt x="57027" y="616660"/>
                  </a:lnTo>
                  <a:lnTo>
                    <a:pt x="73854" y="573982"/>
                  </a:lnTo>
                  <a:lnTo>
                    <a:pt x="92674" y="532352"/>
                  </a:lnTo>
                  <a:lnTo>
                    <a:pt x="113429" y="491830"/>
                  </a:lnTo>
                  <a:lnTo>
                    <a:pt x="136058" y="452474"/>
                  </a:lnTo>
                  <a:lnTo>
                    <a:pt x="160503" y="414343"/>
                  </a:lnTo>
                  <a:lnTo>
                    <a:pt x="186706" y="377497"/>
                  </a:lnTo>
                  <a:lnTo>
                    <a:pt x="214605" y="341995"/>
                  </a:lnTo>
                  <a:lnTo>
                    <a:pt x="244144" y="307895"/>
                  </a:lnTo>
                  <a:lnTo>
                    <a:pt x="275262" y="275256"/>
                  </a:lnTo>
                  <a:lnTo>
                    <a:pt x="307901" y="244138"/>
                  </a:lnTo>
                  <a:lnTo>
                    <a:pt x="342002" y="214600"/>
                  </a:lnTo>
                  <a:lnTo>
                    <a:pt x="377505" y="186701"/>
                  </a:lnTo>
                  <a:lnTo>
                    <a:pt x="414352" y="160499"/>
                  </a:lnTo>
                  <a:lnTo>
                    <a:pt x="452483" y="136055"/>
                  </a:lnTo>
                  <a:lnTo>
                    <a:pt x="491840" y="113426"/>
                  </a:lnTo>
                  <a:lnTo>
                    <a:pt x="532362" y="92672"/>
                  </a:lnTo>
                  <a:lnTo>
                    <a:pt x="573993" y="73852"/>
                  </a:lnTo>
                  <a:lnTo>
                    <a:pt x="616671" y="57025"/>
                  </a:lnTo>
                  <a:lnTo>
                    <a:pt x="660339" y="42250"/>
                  </a:lnTo>
                  <a:lnTo>
                    <a:pt x="704937" y="29586"/>
                  </a:lnTo>
                  <a:lnTo>
                    <a:pt x="750406" y="19092"/>
                  </a:lnTo>
                  <a:lnTo>
                    <a:pt x="796687" y="10828"/>
                  </a:lnTo>
                  <a:lnTo>
                    <a:pt x="843721" y="4851"/>
                  </a:lnTo>
                  <a:lnTo>
                    <a:pt x="891449" y="1222"/>
                  </a:lnTo>
                  <a:lnTo>
                    <a:pt x="939812" y="0"/>
                  </a:lnTo>
                  <a:lnTo>
                    <a:pt x="7303516" y="0"/>
                  </a:lnTo>
                  <a:lnTo>
                    <a:pt x="7351879" y="1222"/>
                  </a:lnTo>
                  <a:lnTo>
                    <a:pt x="7399607" y="4851"/>
                  </a:lnTo>
                  <a:lnTo>
                    <a:pt x="7446640" y="10828"/>
                  </a:lnTo>
                  <a:lnTo>
                    <a:pt x="7492921" y="19092"/>
                  </a:lnTo>
                  <a:lnTo>
                    <a:pt x="7538390" y="29586"/>
                  </a:lnTo>
                  <a:lnTo>
                    <a:pt x="7582988" y="42250"/>
                  </a:lnTo>
                  <a:lnTo>
                    <a:pt x="7626655" y="57025"/>
                  </a:lnTo>
                  <a:lnTo>
                    <a:pt x="7669333" y="73852"/>
                  </a:lnTo>
                  <a:lnTo>
                    <a:pt x="7710963" y="92672"/>
                  </a:lnTo>
                  <a:lnTo>
                    <a:pt x="7751485" y="113426"/>
                  </a:lnTo>
                  <a:lnTo>
                    <a:pt x="7790841" y="136055"/>
                  </a:lnTo>
                  <a:lnTo>
                    <a:pt x="7828972" y="160499"/>
                  </a:lnTo>
                  <a:lnTo>
                    <a:pt x="7865818" y="186701"/>
                  </a:lnTo>
                  <a:lnTo>
                    <a:pt x="7901320" y="214600"/>
                  </a:lnTo>
                  <a:lnTo>
                    <a:pt x="7935420" y="244138"/>
                  </a:lnTo>
                  <a:lnTo>
                    <a:pt x="7968059" y="275256"/>
                  </a:lnTo>
                  <a:lnTo>
                    <a:pt x="7999177" y="307895"/>
                  </a:lnTo>
                  <a:lnTo>
                    <a:pt x="8028715" y="341995"/>
                  </a:lnTo>
                  <a:lnTo>
                    <a:pt x="8056614" y="377497"/>
                  </a:lnTo>
                  <a:lnTo>
                    <a:pt x="8082816" y="414343"/>
                  </a:lnTo>
                  <a:lnTo>
                    <a:pt x="8107260" y="452474"/>
                  </a:lnTo>
                  <a:lnTo>
                    <a:pt x="8129889" y="491830"/>
                  </a:lnTo>
                  <a:lnTo>
                    <a:pt x="8150643" y="532352"/>
                  </a:lnTo>
                  <a:lnTo>
                    <a:pt x="8169463" y="573982"/>
                  </a:lnTo>
                  <a:lnTo>
                    <a:pt x="8186290" y="616660"/>
                  </a:lnTo>
                  <a:lnTo>
                    <a:pt x="8201065" y="660327"/>
                  </a:lnTo>
                  <a:lnTo>
                    <a:pt x="8213729" y="704925"/>
                  </a:lnTo>
                  <a:lnTo>
                    <a:pt x="8224223" y="750394"/>
                  </a:lnTo>
                  <a:lnTo>
                    <a:pt x="8232487" y="796675"/>
                  </a:lnTo>
                  <a:lnTo>
                    <a:pt x="8238464" y="843708"/>
                  </a:lnTo>
                  <a:lnTo>
                    <a:pt x="8242093" y="891436"/>
                  </a:lnTo>
                  <a:lnTo>
                    <a:pt x="8243316" y="939800"/>
                  </a:lnTo>
                  <a:lnTo>
                    <a:pt x="8243316" y="4698987"/>
                  </a:lnTo>
                  <a:lnTo>
                    <a:pt x="8242093" y="4747349"/>
                  </a:lnTo>
                  <a:lnTo>
                    <a:pt x="8238464" y="4795076"/>
                  </a:lnTo>
                  <a:lnTo>
                    <a:pt x="8232487" y="4842109"/>
                  </a:lnTo>
                  <a:lnTo>
                    <a:pt x="8224223" y="4888390"/>
                  </a:lnTo>
                  <a:lnTo>
                    <a:pt x="8213729" y="4933858"/>
                  </a:lnTo>
                  <a:lnTo>
                    <a:pt x="8201065" y="4978455"/>
                  </a:lnTo>
                  <a:lnTo>
                    <a:pt x="8186290" y="5022123"/>
                  </a:lnTo>
                  <a:lnTo>
                    <a:pt x="8169463" y="5064801"/>
                  </a:lnTo>
                  <a:lnTo>
                    <a:pt x="8150643" y="5106431"/>
                  </a:lnTo>
                  <a:lnTo>
                    <a:pt x="8129889" y="5146954"/>
                  </a:lnTo>
                  <a:lnTo>
                    <a:pt x="8107260" y="5186310"/>
                  </a:lnTo>
                  <a:lnTo>
                    <a:pt x="8082816" y="5224442"/>
                  </a:lnTo>
                  <a:lnTo>
                    <a:pt x="8056614" y="5261288"/>
                  </a:lnTo>
                  <a:lnTo>
                    <a:pt x="8028715" y="5296792"/>
                  </a:lnTo>
                  <a:lnTo>
                    <a:pt x="7999177" y="5330892"/>
                  </a:lnTo>
                  <a:lnTo>
                    <a:pt x="7968059" y="5363532"/>
                  </a:lnTo>
                  <a:lnTo>
                    <a:pt x="7935420" y="5394650"/>
                  </a:lnTo>
                  <a:lnTo>
                    <a:pt x="7901320" y="5424189"/>
                  </a:lnTo>
                  <a:lnTo>
                    <a:pt x="7865818" y="5452090"/>
                  </a:lnTo>
                  <a:lnTo>
                    <a:pt x="7828972" y="5478292"/>
                  </a:lnTo>
                  <a:lnTo>
                    <a:pt x="7790841" y="5502738"/>
                  </a:lnTo>
                  <a:lnTo>
                    <a:pt x="7751485" y="5525368"/>
                  </a:lnTo>
                  <a:lnTo>
                    <a:pt x="7710963" y="5546122"/>
                  </a:lnTo>
                  <a:lnTo>
                    <a:pt x="7669333" y="5564943"/>
                  </a:lnTo>
                  <a:lnTo>
                    <a:pt x="7626655" y="5581771"/>
                  </a:lnTo>
                  <a:lnTo>
                    <a:pt x="7582988" y="5596547"/>
                  </a:lnTo>
                  <a:lnTo>
                    <a:pt x="7538390" y="5609211"/>
                  </a:lnTo>
                  <a:lnTo>
                    <a:pt x="7492921" y="5619706"/>
                  </a:lnTo>
                  <a:lnTo>
                    <a:pt x="7446640" y="5627971"/>
                  </a:lnTo>
                  <a:lnTo>
                    <a:pt x="7399607" y="5633947"/>
                  </a:lnTo>
                  <a:lnTo>
                    <a:pt x="7351879" y="5637577"/>
                  </a:lnTo>
                  <a:lnTo>
                    <a:pt x="7303516" y="5638800"/>
                  </a:lnTo>
                  <a:lnTo>
                    <a:pt x="939812" y="5638800"/>
                  </a:lnTo>
                  <a:lnTo>
                    <a:pt x="891449" y="5637577"/>
                  </a:lnTo>
                  <a:lnTo>
                    <a:pt x="843721" y="5633947"/>
                  </a:lnTo>
                  <a:lnTo>
                    <a:pt x="796687" y="5627971"/>
                  </a:lnTo>
                  <a:lnTo>
                    <a:pt x="750406" y="5619706"/>
                  </a:lnTo>
                  <a:lnTo>
                    <a:pt x="704937" y="5609211"/>
                  </a:lnTo>
                  <a:lnTo>
                    <a:pt x="660339" y="5596547"/>
                  </a:lnTo>
                  <a:lnTo>
                    <a:pt x="616671" y="5581771"/>
                  </a:lnTo>
                  <a:lnTo>
                    <a:pt x="573993" y="5564943"/>
                  </a:lnTo>
                  <a:lnTo>
                    <a:pt x="532362" y="5546122"/>
                  </a:lnTo>
                  <a:lnTo>
                    <a:pt x="491840" y="5525368"/>
                  </a:lnTo>
                  <a:lnTo>
                    <a:pt x="452483" y="5502738"/>
                  </a:lnTo>
                  <a:lnTo>
                    <a:pt x="414352" y="5478292"/>
                  </a:lnTo>
                  <a:lnTo>
                    <a:pt x="377505" y="5452090"/>
                  </a:lnTo>
                  <a:lnTo>
                    <a:pt x="342002" y="5424189"/>
                  </a:lnTo>
                  <a:lnTo>
                    <a:pt x="307901" y="5394650"/>
                  </a:lnTo>
                  <a:lnTo>
                    <a:pt x="275262" y="5363532"/>
                  </a:lnTo>
                  <a:lnTo>
                    <a:pt x="244144" y="5330892"/>
                  </a:lnTo>
                  <a:lnTo>
                    <a:pt x="214605" y="5296792"/>
                  </a:lnTo>
                  <a:lnTo>
                    <a:pt x="186706" y="5261288"/>
                  </a:lnTo>
                  <a:lnTo>
                    <a:pt x="160503" y="5224442"/>
                  </a:lnTo>
                  <a:lnTo>
                    <a:pt x="136058" y="5186310"/>
                  </a:lnTo>
                  <a:lnTo>
                    <a:pt x="113429" y="5146954"/>
                  </a:lnTo>
                  <a:lnTo>
                    <a:pt x="92674" y="5106431"/>
                  </a:lnTo>
                  <a:lnTo>
                    <a:pt x="73854" y="5064801"/>
                  </a:lnTo>
                  <a:lnTo>
                    <a:pt x="57027" y="5022123"/>
                  </a:lnTo>
                  <a:lnTo>
                    <a:pt x="42251" y="4978455"/>
                  </a:lnTo>
                  <a:lnTo>
                    <a:pt x="29587" y="4933858"/>
                  </a:lnTo>
                  <a:lnTo>
                    <a:pt x="19093" y="4888390"/>
                  </a:lnTo>
                  <a:lnTo>
                    <a:pt x="10828" y="4842109"/>
                  </a:lnTo>
                  <a:lnTo>
                    <a:pt x="4852" y="4795076"/>
                  </a:lnTo>
                  <a:lnTo>
                    <a:pt x="1222" y="4747349"/>
                  </a:lnTo>
                  <a:lnTo>
                    <a:pt x="0" y="4698987"/>
                  </a:lnTo>
                  <a:lnTo>
                    <a:pt x="0" y="939800"/>
                  </a:lnTo>
                  <a:close/>
                </a:path>
              </a:pathLst>
            </a:custGeom>
            <a:ln w="38100">
              <a:solidFill>
                <a:srgbClr val="F3D5A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984" y="1097280"/>
              <a:ext cx="8243570" cy="5386070"/>
            </a:xfrm>
            <a:custGeom>
              <a:avLst/>
              <a:gdLst/>
              <a:ahLst/>
              <a:cxnLst/>
              <a:rect l="l" t="t" r="r" b="b"/>
              <a:pathLst>
                <a:path w="8243570" h="5386070">
                  <a:moveTo>
                    <a:pt x="8243316" y="0"/>
                  </a:moveTo>
                  <a:lnTo>
                    <a:pt x="0" y="0"/>
                  </a:lnTo>
                  <a:lnTo>
                    <a:pt x="0" y="5385816"/>
                  </a:lnTo>
                  <a:lnTo>
                    <a:pt x="8243316" y="5385816"/>
                  </a:lnTo>
                  <a:lnTo>
                    <a:pt x="824331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13638" y="1080427"/>
            <a:ext cx="7468234" cy="92329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3094990" algn="l"/>
                <a:tab pos="5629275" algn="l"/>
              </a:tabLst>
            </a:pPr>
            <a:r>
              <a:rPr sz="2000" b="1" spc="25" dirty="0">
                <a:latin typeface="Century Gothic"/>
                <a:cs typeface="Century Gothic"/>
              </a:rPr>
              <a:t>S.</a:t>
            </a:r>
            <a:r>
              <a:rPr sz="2000" b="1" spc="45" dirty="0">
                <a:latin typeface="Century Gothic"/>
                <a:cs typeface="Century Gothic"/>
              </a:rPr>
              <a:t>N</a:t>
            </a:r>
            <a:r>
              <a:rPr sz="2000" b="1" spc="-120" dirty="0">
                <a:latin typeface="Century Gothic"/>
                <a:cs typeface="Century Gothic"/>
              </a:rPr>
              <a:t>.</a:t>
            </a:r>
            <a:r>
              <a:rPr sz="2000" b="1" spc="-20" dirty="0">
                <a:latin typeface="Century Gothic"/>
                <a:cs typeface="Century Gothic"/>
              </a:rPr>
              <a:t> </a:t>
            </a:r>
            <a:r>
              <a:rPr sz="2000" b="1" spc="35" dirty="0">
                <a:latin typeface="Century Gothic"/>
                <a:cs typeface="Century Gothic"/>
              </a:rPr>
              <a:t>PA</a:t>
            </a:r>
            <a:r>
              <a:rPr sz="2000" b="1" spc="40" dirty="0">
                <a:latin typeface="Century Gothic"/>
                <a:cs typeface="Century Gothic"/>
              </a:rPr>
              <a:t>R</a:t>
            </a:r>
            <a:r>
              <a:rPr sz="2000" b="1" spc="-35" dirty="0">
                <a:latin typeface="Century Gothic"/>
                <a:cs typeface="Century Gothic"/>
              </a:rPr>
              <a:t>AM</a:t>
            </a:r>
            <a:r>
              <a:rPr sz="2000" b="1" spc="-15" dirty="0">
                <a:latin typeface="Century Gothic"/>
                <a:cs typeface="Century Gothic"/>
              </a:rPr>
              <a:t>E</a:t>
            </a:r>
            <a:r>
              <a:rPr sz="2000" b="1" spc="90" dirty="0">
                <a:latin typeface="Century Gothic"/>
                <a:cs typeface="Century Gothic"/>
              </a:rPr>
              <a:t>T</a:t>
            </a:r>
            <a:r>
              <a:rPr sz="2000" b="1" spc="-70" dirty="0">
                <a:latin typeface="Century Gothic"/>
                <a:cs typeface="Century Gothic"/>
              </a:rPr>
              <a:t>E</a:t>
            </a:r>
            <a:r>
              <a:rPr sz="2000" b="1" spc="85" dirty="0">
                <a:latin typeface="Century Gothic"/>
                <a:cs typeface="Century Gothic"/>
              </a:rPr>
              <a:t>R</a:t>
            </a:r>
            <a:r>
              <a:rPr sz="2000" b="1" spc="100" dirty="0">
                <a:latin typeface="Century Gothic"/>
                <a:cs typeface="Century Gothic"/>
              </a:rPr>
              <a:t>S</a:t>
            </a:r>
            <a:r>
              <a:rPr sz="2000" b="1" dirty="0">
                <a:latin typeface="Century Gothic"/>
                <a:cs typeface="Century Gothic"/>
              </a:rPr>
              <a:t>	</a:t>
            </a:r>
            <a:r>
              <a:rPr sz="2000" b="1" spc="55" dirty="0">
                <a:latin typeface="Century Gothic"/>
                <a:cs typeface="Century Gothic"/>
              </a:rPr>
              <a:t>I</a:t>
            </a:r>
            <a:r>
              <a:rPr sz="2000" b="1" spc="125" dirty="0">
                <a:latin typeface="Century Gothic"/>
                <a:cs typeface="Century Gothic"/>
              </a:rPr>
              <a:t>N</a:t>
            </a:r>
            <a:r>
              <a:rPr sz="2000" b="1" spc="114" dirty="0">
                <a:latin typeface="Century Gothic"/>
                <a:cs typeface="Century Gothic"/>
              </a:rPr>
              <a:t>N</a:t>
            </a:r>
            <a:r>
              <a:rPr sz="2000" b="1" spc="-25" dirty="0">
                <a:latin typeface="Century Gothic"/>
                <a:cs typeface="Century Gothic"/>
              </a:rPr>
              <a:t>O</a:t>
            </a:r>
            <a:r>
              <a:rPr sz="2000" b="1" spc="-15" dirty="0">
                <a:latin typeface="Century Gothic"/>
                <a:cs typeface="Century Gothic"/>
              </a:rPr>
              <a:t>V</a:t>
            </a:r>
            <a:r>
              <a:rPr sz="2000" b="1" spc="30" dirty="0">
                <a:latin typeface="Century Gothic"/>
                <a:cs typeface="Century Gothic"/>
              </a:rPr>
              <a:t>A</a:t>
            </a:r>
            <a:r>
              <a:rPr sz="2000" b="1" spc="20" dirty="0">
                <a:latin typeface="Century Gothic"/>
                <a:cs typeface="Century Gothic"/>
              </a:rPr>
              <a:t>T</a:t>
            </a:r>
            <a:r>
              <a:rPr sz="2000" b="1" spc="25" dirty="0">
                <a:latin typeface="Century Gothic"/>
                <a:cs typeface="Century Gothic"/>
              </a:rPr>
              <a:t>OR</a:t>
            </a:r>
            <a:r>
              <a:rPr sz="2000" b="1" spc="-40" dirty="0">
                <a:latin typeface="Century Gothic"/>
                <a:cs typeface="Century Gothic"/>
              </a:rPr>
              <a:t> </a:t>
            </a:r>
            <a:r>
              <a:rPr sz="2000" b="1" spc="30" dirty="0">
                <a:latin typeface="Century Gothic"/>
                <a:cs typeface="Century Gothic"/>
              </a:rPr>
              <a:t>DRUG</a:t>
            </a:r>
            <a:r>
              <a:rPr sz="2000" b="1" dirty="0">
                <a:latin typeface="Century Gothic"/>
                <a:cs typeface="Century Gothic"/>
              </a:rPr>
              <a:t>	</a:t>
            </a:r>
            <a:r>
              <a:rPr sz="2000" b="1" spc="-5" dirty="0">
                <a:latin typeface="Century Gothic"/>
                <a:cs typeface="Century Gothic"/>
              </a:rPr>
              <a:t>GENE</a:t>
            </a:r>
            <a:r>
              <a:rPr sz="2000" b="1" dirty="0">
                <a:latin typeface="Century Gothic"/>
                <a:cs typeface="Century Gothic"/>
              </a:rPr>
              <a:t>R</a:t>
            </a:r>
            <a:r>
              <a:rPr sz="2000" b="1" spc="-90" dirty="0">
                <a:latin typeface="Century Gothic"/>
                <a:cs typeface="Century Gothic"/>
              </a:rPr>
              <a:t>I</a:t>
            </a:r>
            <a:r>
              <a:rPr sz="2000" b="1" spc="-229" dirty="0">
                <a:latin typeface="Century Gothic"/>
                <a:cs typeface="Century Gothic"/>
              </a:rPr>
              <a:t>C</a:t>
            </a:r>
            <a:r>
              <a:rPr sz="2000" b="1" spc="-45" dirty="0">
                <a:latin typeface="Century Gothic"/>
                <a:cs typeface="Century Gothic"/>
              </a:rPr>
              <a:t> </a:t>
            </a:r>
            <a:r>
              <a:rPr sz="2000" b="1" spc="30" dirty="0">
                <a:latin typeface="Century Gothic"/>
                <a:cs typeface="Century Gothic"/>
              </a:rPr>
              <a:t>DRUG</a:t>
            </a:r>
            <a:endParaRPr sz="2000">
              <a:latin typeface="Century Gothic"/>
              <a:cs typeface="Century Gothic"/>
            </a:endParaRPr>
          </a:p>
          <a:p>
            <a:pPr marL="12700" marR="1129030">
              <a:lnSpc>
                <a:spcPct val="100000"/>
              </a:lnSpc>
              <a:spcBef>
                <a:spcPts val="165"/>
              </a:spcBef>
              <a:tabLst>
                <a:tab pos="887730" algn="l"/>
                <a:tab pos="5734685" algn="l"/>
              </a:tabLst>
            </a:pPr>
            <a:r>
              <a:rPr sz="1800" dirty="0">
                <a:latin typeface="Arial"/>
                <a:cs typeface="Arial"/>
              </a:rPr>
              <a:t>1.	Active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</a:t>
            </a:r>
            <a:r>
              <a:rPr sz="1800" spc="-15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re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nts	</a:t>
            </a: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me  Same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3638" y="1977974"/>
            <a:ext cx="25469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7565" algn="l"/>
              </a:tabLst>
            </a:pPr>
            <a:r>
              <a:rPr sz="1800" spc="-5" dirty="0">
                <a:latin typeface="Arial"/>
                <a:cs typeface="Arial"/>
              </a:rPr>
              <a:t>2.	Safety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efficacy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5356" y="1977974"/>
            <a:ext cx="622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Sa</a:t>
            </a:r>
            <a:r>
              <a:rPr sz="1800" spc="-1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638" y="2252853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638" y="2527172"/>
            <a:ext cx="2666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7565" algn="l"/>
              </a:tabLst>
            </a:pPr>
            <a:r>
              <a:rPr sz="1800" dirty="0">
                <a:latin typeface="Arial"/>
                <a:cs typeface="Arial"/>
              </a:rPr>
              <a:t>3.	</a:t>
            </a:r>
            <a:r>
              <a:rPr sz="1800" spc="-5" dirty="0">
                <a:latin typeface="Arial"/>
                <a:cs typeface="Arial"/>
              </a:rPr>
              <a:t>Quality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strength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96863" y="2527172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3638" y="2801492"/>
            <a:ext cx="622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638" y="3075813"/>
            <a:ext cx="3667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7565" algn="l"/>
              </a:tabLst>
            </a:pPr>
            <a:r>
              <a:rPr sz="1800" dirty="0">
                <a:latin typeface="Arial"/>
                <a:cs typeface="Arial"/>
              </a:rPr>
              <a:t>4.	</a:t>
            </a:r>
            <a:r>
              <a:rPr sz="1800" spc="-5" dirty="0">
                <a:latin typeface="Arial"/>
                <a:cs typeface="Arial"/>
              </a:rPr>
              <a:t>Performance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standards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85890" y="3075813"/>
            <a:ext cx="622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Same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3638" y="3350133"/>
            <a:ext cx="2677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Same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37565" algn="l"/>
              </a:tabLst>
            </a:pPr>
            <a:r>
              <a:rPr sz="1800" dirty="0">
                <a:latin typeface="Arial"/>
                <a:cs typeface="Arial"/>
              </a:rPr>
              <a:t>5.	</a:t>
            </a:r>
            <a:r>
              <a:rPr sz="1800" spc="-5" dirty="0">
                <a:latin typeface="Arial"/>
                <a:cs typeface="Arial"/>
              </a:rPr>
              <a:t>Costs/prescription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12206" y="3624833"/>
            <a:ext cx="1750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Highly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expensive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3638" y="3899154"/>
            <a:ext cx="2641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Less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expensive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37565" algn="l"/>
              </a:tabLst>
            </a:pPr>
            <a:r>
              <a:rPr sz="1800" dirty="0">
                <a:latin typeface="Arial"/>
                <a:cs typeface="Arial"/>
              </a:rPr>
              <a:t>6.	FDA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sp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ction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39621" y="4447794"/>
            <a:ext cx="2346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manufacturing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facilities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95313" y="4447794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13638" y="4722114"/>
            <a:ext cx="3981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7.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38611" y="4996129"/>
            <a:ext cx="23355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FDA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vi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epo</a:t>
            </a:r>
            <a:r>
              <a:rPr sz="1800" dirty="0">
                <a:latin typeface="Arial"/>
                <a:cs typeface="Arial"/>
              </a:rPr>
              <a:t>rts of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39621" y="5271008"/>
            <a:ext cx="1826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adverse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reactions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45148" y="5271008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38884" y="5819647"/>
            <a:ext cx="267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FDA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reviews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drug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labeling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34022" y="5819647"/>
            <a:ext cx="398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13638" y="5545328"/>
            <a:ext cx="3981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Arial"/>
                <a:cs typeface="Arial"/>
              </a:rPr>
              <a:t>Y</a:t>
            </a:r>
            <a:r>
              <a:rPr sz="1800" spc="-5" dirty="0">
                <a:latin typeface="Arial"/>
                <a:cs typeface="Arial"/>
              </a:rPr>
              <a:t>es  </a:t>
            </a:r>
            <a:r>
              <a:rPr sz="1800" dirty="0">
                <a:latin typeface="Arial"/>
                <a:cs typeface="Arial"/>
              </a:rPr>
              <a:t>8.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13638" y="6368288"/>
            <a:ext cx="216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9.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38884" y="6368288"/>
            <a:ext cx="2411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Extensive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research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39621" y="6642303"/>
            <a:ext cx="26149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development</a:t>
            </a:r>
            <a:r>
              <a:rPr sz="180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investments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472977" y="6642303"/>
            <a:ext cx="3981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0" dirty="0">
                <a:latin typeface="Arial"/>
                <a:cs typeface="Arial"/>
              </a:rPr>
              <a:t>Y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44651" y="1152144"/>
            <a:ext cx="7490459" cy="5229225"/>
            <a:chOff x="644651" y="1152144"/>
            <a:chExt cx="7490459" cy="5229225"/>
          </a:xfrm>
        </p:grpSpPr>
        <p:sp>
          <p:nvSpPr>
            <p:cNvPr id="33" name="object 33"/>
            <p:cNvSpPr/>
            <p:nvPr/>
          </p:nvSpPr>
          <p:spPr>
            <a:xfrm>
              <a:off x="3770375" y="1171956"/>
              <a:ext cx="1905" cy="5189855"/>
            </a:xfrm>
            <a:custGeom>
              <a:avLst/>
              <a:gdLst/>
              <a:ahLst/>
              <a:cxnLst/>
              <a:rect l="l" t="t" r="r" b="b"/>
              <a:pathLst>
                <a:path w="1904" h="5189855">
                  <a:moveTo>
                    <a:pt x="1650" y="0"/>
                  </a:moveTo>
                  <a:lnTo>
                    <a:pt x="0" y="5189740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24533" y="1171194"/>
              <a:ext cx="34290" cy="5191125"/>
            </a:xfrm>
            <a:custGeom>
              <a:avLst/>
              <a:gdLst/>
              <a:ahLst/>
              <a:cxnLst/>
              <a:rect l="l" t="t" r="r" b="b"/>
              <a:pathLst>
                <a:path w="34290" h="5191125">
                  <a:moveTo>
                    <a:pt x="0" y="0"/>
                  </a:moveTo>
                  <a:lnTo>
                    <a:pt x="33870" y="5190515"/>
                  </a:lnTo>
                </a:path>
              </a:pathLst>
            </a:custGeom>
            <a:ln w="381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08775" y="1170432"/>
              <a:ext cx="1905" cy="5191125"/>
            </a:xfrm>
            <a:custGeom>
              <a:avLst/>
              <a:gdLst/>
              <a:ahLst/>
              <a:cxnLst/>
              <a:rect l="l" t="t" r="r" b="b"/>
              <a:pathLst>
                <a:path w="1904" h="5191125">
                  <a:moveTo>
                    <a:pt x="1650" y="0"/>
                  </a:moveTo>
                  <a:lnTo>
                    <a:pt x="0" y="5190502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4661" y="1408938"/>
              <a:ext cx="7391400" cy="1905"/>
            </a:xfrm>
            <a:custGeom>
              <a:avLst/>
              <a:gdLst/>
              <a:ahLst/>
              <a:cxnLst/>
              <a:rect l="l" t="t" r="r" b="b"/>
              <a:pathLst>
                <a:path w="7391400" h="1905">
                  <a:moveTo>
                    <a:pt x="0" y="0"/>
                  </a:moveTo>
                  <a:lnTo>
                    <a:pt x="7391400" y="1650"/>
                  </a:lnTo>
                </a:path>
              </a:pathLst>
            </a:custGeom>
            <a:ln w="38100">
              <a:solidFill>
                <a:srgbClr val="0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47699" y="1711452"/>
              <a:ext cx="7391400" cy="4421505"/>
            </a:xfrm>
            <a:custGeom>
              <a:avLst/>
              <a:gdLst/>
              <a:ahLst/>
              <a:cxnLst/>
              <a:rect l="l" t="t" r="r" b="b"/>
              <a:pathLst>
                <a:path w="7391400" h="4421505">
                  <a:moveTo>
                    <a:pt x="0" y="0"/>
                  </a:moveTo>
                  <a:lnTo>
                    <a:pt x="7391400" y="1650"/>
                  </a:lnTo>
                </a:path>
                <a:path w="7391400" h="4421505">
                  <a:moveTo>
                    <a:pt x="0" y="304800"/>
                  </a:moveTo>
                  <a:lnTo>
                    <a:pt x="7391400" y="306450"/>
                  </a:lnTo>
                </a:path>
                <a:path w="7391400" h="4421505">
                  <a:moveTo>
                    <a:pt x="0" y="534924"/>
                  </a:moveTo>
                  <a:lnTo>
                    <a:pt x="7391400" y="536575"/>
                  </a:lnTo>
                </a:path>
                <a:path w="7391400" h="4421505">
                  <a:moveTo>
                    <a:pt x="0" y="839724"/>
                  </a:moveTo>
                  <a:lnTo>
                    <a:pt x="7391400" y="841375"/>
                  </a:lnTo>
                </a:path>
                <a:path w="7391400" h="4421505">
                  <a:moveTo>
                    <a:pt x="0" y="1144524"/>
                  </a:moveTo>
                  <a:lnTo>
                    <a:pt x="7391400" y="1146175"/>
                  </a:lnTo>
                </a:path>
                <a:path w="7391400" h="4421505">
                  <a:moveTo>
                    <a:pt x="0" y="1677924"/>
                  </a:moveTo>
                  <a:lnTo>
                    <a:pt x="7391400" y="1679448"/>
                  </a:lnTo>
                </a:path>
                <a:path w="7391400" h="4421505">
                  <a:moveTo>
                    <a:pt x="0" y="2209800"/>
                  </a:moveTo>
                  <a:lnTo>
                    <a:pt x="7391400" y="2211451"/>
                  </a:lnTo>
                </a:path>
                <a:path w="7391400" h="4421505">
                  <a:moveTo>
                    <a:pt x="0" y="2514600"/>
                  </a:moveTo>
                  <a:lnTo>
                    <a:pt x="7391400" y="2516251"/>
                  </a:lnTo>
                </a:path>
                <a:path w="7391400" h="4421505">
                  <a:moveTo>
                    <a:pt x="0" y="3048000"/>
                  </a:moveTo>
                  <a:lnTo>
                    <a:pt x="7391400" y="3049651"/>
                  </a:lnTo>
                </a:path>
                <a:path w="7391400" h="4421505">
                  <a:moveTo>
                    <a:pt x="0" y="3581400"/>
                  </a:moveTo>
                  <a:lnTo>
                    <a:pt x="7391400" y="3583051"/>
                  </a:lnTo>
                </a:path>
                <a:path w="7391400" h="4421505">
                  <a:moveTo>
                    <a:pt x="0" y="3886200"/>
                  </a:moveTo>
                  <a:lnTo>
                    <a:pt x="7391400" y="3887787"/>
                  </a:lnTo>
                </a:path>
                <a:path w="7391400" h="4421505">
                  <a:moveTo>
                    <a:pt x="0" y="4419600"/>
                  </a:moveTo>
                  <a:lnTo>
                    <a:pt x="7391400" y="4421187"/>
                  </a:lnTo>
                </a:path>
              </a:pathLst>
            </a:custGeom>
            <a:ln w="6096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59368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8686800" cy="6096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770620" cy="6477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400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1329" y="703834"/>
            <a:ext cx="4642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Generic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Drug</a:t>
            </a:r>
            <a:r>
              <a:rPr spc="-2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Approval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752041"/>
            <a:ext cx="8989060" cy="3434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9420" indent="-426720">
              <a:lnSpc>
                <a:spcPct val="100000"/>
              </a:lnSpc>
              <a:spcBef>
                <a:spcPts val="105"/>
              </a:spcBef>
              <a:buSzPct val="120000"/>
              <a:buFont typeface="Wingdings"/>
              <a:buChar char=""/>
              <a:tabLst>
                <a:tab pos="438784" algn="l"/>
                <a:tab pos="439420" algn="l"/>
              </a:tabLst>
            </a:pPr>
            <a:r>
              <a:rPr sz="2000" dirty="0">
                <a:latin typeface="Times New Roman"/>
                <a:cs typeface="Times New Roman"/>
              </a:rPr>
              <a:t>In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1970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FDA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established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ANDA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mechanism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for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review</a:t>
            </a:r>
            <a:r>
              <a:rPr sz="2000" spc="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and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approval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of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75"/>
              </a:spcBef>
            </a:pPr>
            <a:r>
              <a:rPr sz="2000" dirty="0">
                <a:latin typeface="Times New Roman"/>
                <a:cs typeface="Times New Roman"/>
              </a:rPr>
              <a:t>generic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versions.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Font typeface="Wingdings"/>
              <a:buChar char=""/>
              <a:tabLst>
                <a:tab pos="419100" algn="l"/>
                <a:tab pos="419734" algn="l"/>
              </a:tabLst>
            </a:pPr>
            <a:r>
              <a:rPr dirty="0"/>
              <a:t>	</a:t>
            </a:r>
            <a:r>
              <a:rPr sz="2000" dirty="0">
                <a:latin typeface="Times New Roman"/>
                <a:cs typeface="Times New Roman"/>
              </a:rPr>
              <a:t>Before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1978,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generic</a:t>
            </a:r>
            <a:r>
              <a:rPr sz="2000" spc="2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product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applicants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were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required</a:t>
            </a:r>
            <a:r>
              <a:rPr sz="2000" spc="29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submit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complete</a:t>
            </a:r>
            <a:r>
              <a:rPr sz="2000" spc="28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safety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efficacy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through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clinical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trials.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"/>
            </a:pPr>
            <a:endParaRPr sz="2050" dirty="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buFont typeface="Wingdings"/>
              <a:buChar char=""/>
              <a:tabLst>
                <a:tab pos="419100" algn="l"/>
                <a:tab pos="419734" algn="l"/>
                <a:tab pos="984885" algn="l"/>
                <a:tab pos="1687195" algn="l"/>
                <a:tab pos="2844165" algn="l"/>
                <a:tab pos="3466465" algn="l"/>
                <a:tab pos="4441825" algn="l"/>
                <a:tab pos="4767580" algn="l"/>
                <a:tab pos="5586730" algn="l"/>
                <a:tab pos="6700520" algn="l"/>
                <a:tab pos="7534275" algn="l"/>
                <a:tab pos="7874634" algn="l"/>
                <a:tab pos="8470265" algn="l"/>
              </a:tabLst>
            </a:pPr>
            <a:r>
              <a:rPr dirty="0"/>
              <a:t>	</a:t>
            </a:r>
            <a:r>
              <a:rPr sz="2000" dirty="0">
                <a:latin typeface="Times New Roman"/>
                <a:cs typeface="Times New Roman"/>
              </a:rPr>
              <a:t>Post	197</a:t>
            </a:r>
            <a:r>
              <a:rPr sz="2000" spc="-5" dirty="0">
                <a:latin typeface="Times New Roman"/>
                <a:cs typeface="Times New Roman"/>
              </a:rPr>
              <a:t>8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ppl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ca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ts	</a:t>
            </a:r>
            <a:r>
              <a:rPr sz="2000" spc="5" dirty="0">
                <a:latin typeface="Times New Roman"/>
                <a:cs typeface="Times New Roman"/>
              </a:rPr>
              <a:t>w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r</a:t>
            </a:r>
            <a:r>
              <a:rPr sz="2000" dirty="0">
                <a:latin typeface="Times New Roman"/>
                <a:cs typeface="Times New Roman"/>
              </a:rPr>
              <a:t>e	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q</a:t>
            </a:r>
            <a:r>
              <a:rPr sz="2000" spc="10" dirty="0">
                <a:latin typeface="Times New Roman"/>
                <a:cs typeface="Times New Roman"/>
              </a:rPr>
              <a:t>u</a:t>
            </a:r>
            <a:r>
              <a:rPr sz="2000" spc="-20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	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	</a:t>
            </a: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10" dirty="0">
                <a:latin typeface="Times New Roman"/>
                <a:cs typeface="Times New Roman"/>
              </a:rPr>
              <a:t>b</a:t>
            </a:r>
            <a:r>
              <a:rPr sz="2000" spc="-2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it	p</a:t>
            </a:r>
            <a:r>
              <a:rPr sz="2000" spc="-15" dirty="0">
                <a:latin typeface="Times New Roman"/>
                <a:cs typeface="Times New Roman"/>
              </a:rPr>
              <a:t>u</a:t>
            </a:r>
            <a:r>
              <a:rPr sz="2000" dirty="0">
                <a:latin typeface="Times New Roman"/>
                <a:cs typeface="Times New Roman"/>
              </a:rPr>
              <a:t>bli</a:t>
            </a:r>
            <a:r>
              <a:rPr sz="2000" spc="-20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d	rep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rts	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f	su</a:t>
            </a:r>
            <a:r>
              <a:rPr sz="2000" spc="-15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h	</a:t>
            </a:r>
            <a:r>
              <a:rPr sz="2000" spc="-2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ria</a:t>
            </a:r>
            <a:r>
              <a:rPr sz="2000" spc="-20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s  </a:t>
            </a:r>
            <a:r>
              <a:rPr sz="2000" dirty="0">
                <a:highlight>
                  <a:srgbClr val="FFFF00"/>
                </a:highlight>
                <a:latin typeface="Times New Roman"/>
                <a:cs typeface="Times New Roman"/>
              </a:rPr>
              <a:t>documenting</a:t>
            </a:r>
            <a:r>
              <a:rPr sz="2000" spc="-4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highlight>
                  <a:srgbClr val="FFFF00"/>
                </a:highlight>
                <a:latin typeface="Times New Roman"/>
                <a:cs typeface="Times New Roman"/>
              </a:rPr>
              <a:t>safety</a:t>
            </a:r>
            <a:r>
              <a:rPr sz="2000" spc="-2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highlight>
                  <a:srgbClr val="FFFF00"/>
                </a:highlight>
                <a:latin typeface="Times New Roman"/>
                <a:cs typeface="Times New Roman"/>
              </a:rPr>
              <a:t>and</a:t>
            </a:r>
            <a:r>
              <a:rPr sz="2000" spc="-1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spc="-20" dirty="0">
                <a:highlight>
                  <a:srgbClr val="FFFF00"/>
                </a:highlight>
                <a:latin typeface="Times New Roman"/>
                <a:cs typeface="Times New Roman"/>
              </a:rPr>
              <a:t>efficacy.</a:t>
            </a:r>
            <a:endParaRPr sz="2000" dirty="0">
              <a:highlight>
                <a:srgbClr val="FFFF00"/>
              </a:highligh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"/>
            </a:pPr>
            <a:endParaRPr sz="2050" dirty="0">
              <a:latin typeface="Times New Roman"/>
              <a:cs typeface="Times New Roman"/>
            </a:endParaRPr>
          </a:p>
          <a:p>
            <a:pPr marL="355600" marR="635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Neither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of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these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approaches</a:t>
            </a:r>
            <a:r>
              <a:rPr sz="2000" spc="3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was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considered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satisfactory</a:t>
            </a:r>
            <a:r>
              <a:rPr sz="2000" spc="3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3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so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originated</a:t>
            </a:r>
            <a:r>
              <a:rPr sz="2000" spc="37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Hatch </a:t>
            </a:r>
            <a:r>
              <a:rPr sz="2000" b="1" spc="-484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spc="-30" dirty="0">
                <a:highlight>
                  <a:srgbClr val="FFFF00"/>
                </a:highlight>
                <a:latin typeface="Times New Roman"/>
                <a:cs typeface="Times New Roman"/>
              </a:rPr>
              <a:t>Waxman</a:t>
            </a:r>
            <a:r>
              <a:rPr sz="2000" b="1" spc="-14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Act</a:t>
            </a:r>
            <a:r>
              <a:rPr sz="2000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on</a:t>
            </a:r>
            <a:r>
              <a:rPr sz="200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spc="5" dirty="0">
                <a:highlight>
                  <a:srgbClr val="FFFF00"/>
                </a:highlight>
                <a:latin typeface="Times New Roman"/>
                <a:cs typeface="Times New Roman"/>
              </a:rPr>
              <a:t>1984.</a:t>
            </a:r>
            <a:endParaRPr sz="2000" b="1" dirty="0">
              <a:highlight>
                <a:srgbClr val="FFFF00"/>
              </a:highligh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6113" y="402081"/>
            <a:ext cx="5807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00"/>
                </a:solidFill>
              </a:rPr>
              <a:t>Indispensability</a:t>
            </a:r>
            <a:r>
              <a:rPr sz="2800" spc="-20" dirty="0">
                <a:solidFill>
                  <a:srgbClr val="000000"/>
                </a:solidFill>
              </a:rPr>
              <a:t> </a:t>
            </a:r>
            <a:r>
              <a:rPr sz="2800" spc="-15" dirty="0">
                <a:solidFill>
                  <a:srgbClr val="000000"/>
                </a:solidFill>
              </a:rPr>
              <a:t>Ground</a:t>
            </a:r>
            <a:r>
              <a:rPr sz="2800" spc="15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For</a:t>
            </a:r>
            <a:r>
              <a:rPr sz="2800" spc="-4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Generics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8739" y="1204417"/>
            <a:ext cx="8986520" cy="40530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Contain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same</a:t>
            </a:r>
            <a:r>
              <a:rPr sz="2000" b="1" spc="11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active</a:t>
            </a:r>
            <a:r>
              <a:rPr sz="2000" b="1" spc="11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ingredients</a:t>
            </a:r>
            <a:r>
              <a:rPr sz="2000" b="1" spc="8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as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1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innovator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drug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(inactive</a:t>
            </a:r>
            <a:r>
              <a:rPr sz="2000" spc="11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ingredients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may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vary).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identical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in</a:t>
            </a:r>
            <a:r>
              <a:rPr sz="2000" dirty="0">
                <a:latin typeface="Times New Roman"/>
                <a:cs typeface="Times New Roman"/>
              </a:rPr>
              <a:t> strength,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dosage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form,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route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 </a:t>
            </a:r>
            <a:r>
              <a:rPr sz="2000" spc="-5" dirty="0">
                <a:latin typeface="Times New Roman"/>
                <a:cs typeface="Times New Roman"/>
              </a:rPr>
              <a:t>administration.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Wingdings"/>
              <a:buChar char="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same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use/indications.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bioequivalent.</a:t>
            </a: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have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same</a:t>
            </a:r>
            <a:r>
              <a:rPr sz="2000" dirty="0">
                <a:latin typeface="Times New Roman"/>
                <a:cs typeface="Times New Roman"/>
              </a:rPr>
              <a:t> batch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requirements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highlight>
                  <a:srgbClr val="FFFF00"/>
                </a:highlight>
                <a:latin typeface="Times New Roman"/>
                <a:cs typeface="Times New Roman"/>
              </a:rPr>
              <a:t>Identity,</a:t>
            </a:r>
            <a:r>
              <a:rPr sz="2000" b="1" spc="-2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Safety</a:t>
            </a:r>
            <a:r>
              <a:rPr sz="2000" b="1" spc="-1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&amp;</a:t>
            </a:r>
            <a:r>
              <a:rPr sz="2000" b="1" spc="-20" dirty="0">
                <a:highlight>
                  <a:srgbClr val="FFFF00"/>
                </a:highlight>
                <a:latin typeface="Times New Roman"/>
                <a:cs typeface="Times New Roman"/>
              </a:rPr>
              <a:t> Purity.</a:t>
            </a:r>
            <a:endParaRPr sz="2000" b="1" dirty="0">
              <a:highlight>
                <a:srgbClr val="FFFF00"/>
              </a:highligh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Wingdings"/>
              <a:buChar char=""/>
            </a:pPr>
            <a:endParaRPr sz="20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Must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follow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strict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standards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FDA's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GMPs.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8069" y="476757"/>
            <a:ext cx="34677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0000"/>
                </a:solidFill>
                <a:highlight>
                  <a:srgbClr val="FFFF00"/>
                </a:highlight>
              </a:rPr>
              <a:t>H</a:t>
            </a:r>
            <a:r>
              <a:rPr sz="3200" spc="5" dirty="0">
                <a:solidFill>
                  <a:srgbClr val="000000"/>
                </a:solidFill>
                <a:highlight>
                  <a:srgbClr val="FFFF00"/>
                </a:highlight>
              </a:rPr>
              <a:t>a</a:t>
            </a:r>
            <a:r>
              <a:rPr sz="3200" dirty="0">
                <a:solidFill>
                  <a:srgbClr val="000000"/>
                </a:solidFill>
                <a:highlight>
                  <a:srgbClr val="FFFF00"/>
                </a:highlight>
              </a:rPr>
              <a:t>t</a:t>
            </a:r>
            <a:r>
              <a:rPr sz="3200" spc="5" dirty="0">
                <a:solidFill>
                  <a:srgbClr val="000000"/>
                </a:solidFill>
                <a:highlight>
                  <a:srgbClr val="FFFF00"/>
                </a:highlight>
              </a:rPr>
              <a:t>c</a:t>
            </a:r>
            <a:r>
              <a:rPr sz="3200" spc="-10" dirty="0">
                <a:solidFill>
                  <a:srgbClr val="000000"/>
                </a:solidFill>
                <a:highlight>
                  <a:srgbClr val="FFFF00"/>
                </a:highlight>
              </a:rPr>
              <a:t>h</a:t>
            </a:r>
            <a:r>
              <a:rPr sz="3200" dirty="0">
                <a:solidFill>
                  <a:srgbClr val="000000"/>
                </a:solidFill>
                <a:highlight>
                  <a:srgbClr val="FFFF00"/>
                </a:highlight>
              </a:rPr>
              <a:t>-</a:t>
            </a:r>
            <a:r>
              <a:rPr sz="3200" spc="-180" dirty="0">
                <a:solidFill>
                  <a:srgbClr val="000000"/>
                </a:solidFill>
                <a:highlight>
                  <a:srgbClr val="FFFF00"/>
                </a:highlight>
              </a:rPr>
              <a:t>W</a:t>
            </a:r>
            <a:r>
              <a:rPr sz="3200" dirty="0">
                <a:solidFill>
                  <a:srgbClr val="000000"/>
                </a:solidFill>
                <a:highlight>
                  <a:srgbClr val="FFFF00"/>
                </a:highlight>
              </a:rPr>
              <a:t>axm</a:t>
            </a:r>
            <a:r>
              <a:rPr sz="3200" spc="-10" dirty="0">
                <a:solidFill>
                  <a:srgbClr val="000000"/>
                </a:solidFill>
                <a:highlight>
                  <a:srgbClr val="FFFF00"/>
                </a:highlight>
              </a:rPr>
              <a:t>a</a:t>
            </a:r>
            <a:r>
              <a:rPr sz="3200" dirty="0">
                <a:solidFill>
                  <a:srgbClr val="000000"/>
                </a:solidFill>
                <a:highlight>
                  <a:srgbClr val="FFFF00"/>
                </a:highlight>
              </a:rPr>
              <a:t>n</a:t>
            </a:r>
            <a:r>
              <a:rPr sz="3200" spc="-220" dirty="0">
                <a:solidFill>
                  <a:srgbClr val="000000"/>
                </a:solidFill>
                <a:highlight>
                  <a:srgbClr val="FFFF00"/>
                </a:highlight>
              </a:rPr>
              <a:t> </a:t>
            </a:r>
            <a:r>
              <a:rPr sz="3200" dirty="0">
                <a:solidFill>
                  <a:srgbClr val="000000"/>
                </a:solidFill>
                <a:highlight>
                  <a:srgbClr val="FFFF00"/>
                </a:highlight>
              </a:rPr>
              <a:t>Act</a:t>
            </a:r>
            <a:endParaRPr sz="3200" dirty="0">
              <a:highlight>
                <a:srgbClr val="FFFF00"/>
              </a:highlight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787" y="1143000"/>
            <a:ext cx="8988425" cy="40350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5600" algn="l"/>
              </a:tabLst>
            </a:pPr>
            <a:r>
              <a:rPr sz="2000" spc="-5" dirty="0">
                <a:latin typeface="Times New Roman"/>
                <a:cs typeface="Times New Roman"/>
              </a:rPr>
              <a:t>Commonly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known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as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“</a:t>
            </a:r>
            <a:r>
              <a:rPr sz="200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Drug</a:t>
            </a:r>
            <a:r>
              <a:rPr sz="2000" b="1" spc="16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Price</a:t>
            </a:r>
            <a:r>
              <a:rPr sz="2000" b="1" spc="16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Competition</a:t>
            </a:r>
            <a:r>
              <a:rPr sz="2000" b="1" spc="17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&amp;</a:t>
            </a:r>
            <a:r>
              <a:rPr sz="2000" b="1" spc="16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Patent</a:t>
            </a:r>
            <a:r>
              <a:rPr sz="2000" b="1" spc="17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spc="-40" dirty="0">
                <a:highlight>
                  <a:srgbClr val="FFFF00"/>
                </a:highlight>
                <a:latin typeface="Times New Roman"/>
                <a:cs typeface="Times New Roman"/>
              </a:rPr>
              <a:t>Term</a:t>
            </a:r>
            <a:r>
              <a:rPr sz="2000" b="1" spc="15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Restoration</a:t>
            </a:r>
            <a:r>
              <a:rPr sz="2000" b="1" spc="15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Act</a:t>
            </a:r>
            <a:r>
              <a:rPr sz="2000" spc="-5" dirty="0">
                <a:latin typeface="Times New Roman"/>
                <a:cs typeface="Times New Roman"/>
              </a:rPr>
              <a:t>”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of</a:t>
            </a:r>
            <a:r>
              <a:rPr lang="en-US"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1984.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buFont typeface="Wingdings"/>
              <a:buChar char=""/>
              <a:tabLst>
                <a:tab pos="355600" algn="l"/>
              </a:tabLst>
            </a:pPr>
            <a:r>
              <a:rPr sz="2000" dirty="0">
                <a:latin typeface="Times New Roman"/>
                <a:cs typeface="Times New Roman"/>
              </a:rPr>
              <a:t>“The </a:t>
            </a:r>
            <a:r>
              <a:rPr sz="2000" b="1" spc="-20" dirty="0">
                <a:highlight>
                  <a:srgbClr val="FFFF00"/>
                </a:highlight>
                <a:latin typeface="Times New Roman"/>
                <a:cs typeface="Times New Roman"/>
              </a:rPr>
              <a:t>Hatch-Waxman </a:t>
            </a:r>
            <a:r>
              <a:rPr sz="2000" b="1" dirty="0">
                <a:highlight>
                  <a:srgbClr val="FFFF00"/>
                </a:highlight>
                <a:latin typeface="Times New Roman"/>
                <a:cs typeface="Times New Roman"/>
              </a:rPr>
              <a:t>Act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is an act dealing </a:t>
            </a:r>
            <a:r>
              <a:rPr sz="2000" dirty="0">
                <a:latin typeface="Times New Roman"/>
                <a:cs typeface="Times New Roman"/>
              </a:rPr>
              <a:t>with </a:t>
            </a:r>
            <a:r>
              <a:rPr sz="2000" spc="-5" dirty="0">
                <a:latin typeface="Times New Roman"/>
                <a:cs typeface="Times New Roman"/>
              </a:rPr>
              <a:t>the approval of generic drugs and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associated conditions for </a:t>
            </a:r>
            <a:r>
              <a:rPr sz="2000" spc="-10" dirty="0">
                <a:latin typeface="Times New Roman"/>
                <a:cs typeface="Times New Roman"/>
              </a:rPr>
              <a:t>getting their </a:t>
            </a:r>
            <a:r>
              <a:rPr sz="2000" spc="-5" dirty="0">
                <a:latin typeface="Times New Roman"/>
                <a:cs typeface="Times New Roman"/>
              </a:rPr>
              <a:t>approval </a:t>
            </a:r>
            <a:r>
              <a:rPr sz="2000" dirty="0">
                <a:latin typeface="Times New Roman"/>
                <a:cs typeface="Times New Roman"/>
              </a:rPr>
              <a:t>from FDA, </a:t>
            </a:r>
            <a:r>
              <a:rPr sz="2000" spc="-5" dirty="0">
                <a:latin typeface="Times New Roman"/>
                <a:cs typeface="Times New Roman"/>
              </a:rPr>
              <a:t>market </a:t>
            </a:r>
            <a:r>
              <a:rPr sz="2000" spc="-15" dirty="0">
                <a:latin typeface="Times New Roman"/>
                <a:cs typeface="Times New Roman"/>
              </a:rPr>
              <a:t>exclusivity, </a:t>
            </a:r>
            <a:r>
              <a:rPr sz="2000" spc="-5" dirty="0">
                <a:latin typeface="Times New Roman"/>
                <a:cs typeface="Times New Roman"/>
              </a:rPr>
              <a:t>rights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exclusivity,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patent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term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extension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highlight>
                  <a:srgbClr val="FFFF00"/>
                </a:highlight>
                <a:latin typeface="Times New Roman"/>
                <a:cs typeface="Times New Roman"/>
              </a:rPr>
              <a:t>Orange</a:t>
            </a:r>
            <a:r>
              <a:rPr sz="2000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highlight>
                  <a:srgbClr val="FFFF00"/>
                </a:highlight>
                <a:latin typeface="Times New Roman"/>
                <a:cs typeface="Times New Roman"/>
              </a:rPr>
              <a:t>Book</a:t>
            </a:r>
            <a:r>
              <a:rPr sz="2000" spc="-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Listing.”</a:t>
            </a:r>
          </a:p>
          <a:p>
            <a:pPr marL="12700">
              <a:lnSpc>
                <a:spcPct val="100000"/>
              </a:lnSpc>
              <a:spcBef>
                <a:spcPts val="1590"/>
              </a:spcBef>
            </a:pPr>
            <a:r>
              <a:rPr sz="1800" b="1" spc="-5" dirty="0">
                <a:highlight>
                  <a:srgbClr val="FFFF00"/>
                </a:highlight>
                <a:latin typeface="Times New Roman"/>
                <a:cs typeface="Times New Roman"/>
              </a:rPr>
              <a:t>Necessitated</a:t>
            </a:r>
            <a:r>
              <a:rPr sz="1800" b="1" spc="-3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800" b="1" dirty="0">
                <a:highlight>
                  <a:srgbClr val="FFFF00"/>
                </a:highlight>
                <a:latin typeface="Times New Roman"/>
                <a:cs typeface="Times New Roman"/>
              </a:rPr>
              <a:t>By</a:t>
            </a:r>
            <a:r>
              <a:rPr sz="1800" b="1" spc="-1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1800" b="1" dirty="0">
                <a:highlight>
                  <a:srgbClr val="FFFF00"/>
                </a:highlight>
                <a:latin typeface="Times New Roman"/>
                <a:cs typeface="Times New Roman"/>
              </a:rPr>
              <a:t>:</a:t>
            </a:r>
            <a:endParaRPr sz="1800" dirty="0">
              <a:highlight>
                <a:srgbClr val="FFFF00"/>
              </a:highligh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spc="-5" dirty="0">
                <a:latin typeface="Times New Roman"/>
                <a:cs typeface="Times New Roman"/>
              </a:rPr>
              <a:t>Absence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Generic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drug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manufacturing.</a:t>
            </a:r>
          </a:p>
          <a:p>
            <a:pPr>
              <a:lnSpc>
                <a:spcPct val="100000"/>
              </a:lnSpc>
              <a:spcBef>
                <a:spcPts val="30"/>
              </a:spcBef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241300" indent="-229235">
              <a:lnSpc>
                <a:spcPct val="100000"/>
              </a:lnSpc>
              <a:buAutoNum type="arabicPeriod"/>
              <a:tabLst>
                <a:tab pos="241935" algn="l"/>
              </a:tabLst>
            </a:pPr>
            <a:r>
              <a:rPr sz="1800" spc="-5" dirty="0">
                <a:latin typeface="Times New Roman"/>
                <a:cs typeface="Times New Roman"/>
              </a:rPr>
              <a:t>Cumbersome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regulatory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procedures.</a:t>
            </a: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eriod"/>
            </a:pPr>
            <a:endParaRPr sz="1850" dirty="0">
              <a:latin typeface="Times New Roman"/>
              <a:cs typeface="Times New Roman"/>
            </a:endParaRPr>
          </a:p>
          <a:p>
            <a:pPr marL="240665" indent="-228600">
              <a:lnSpc>
                <a:spcPct val="100000"/>
              </a:lnSpc>
              <a:buAutoNum type="arabicPeriod"/>
              <a:tabLst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Patients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denied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option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cheaper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drugs.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5736" y="513410"/>
            <a:ext cx="57327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0000"/>
                </a:solidFill>
              </a:rPr>
              <a:t>General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Provisions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the</a:t>
            </a:r>
            <a:r>
              <a:rPr spc="-20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74088"/>
            <a:ext cx="7475855" cy="343747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 indent="-2546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67335" algn="l"/>
              </a:tabLst>
            </a:pPr>
            <a:r>
              <a:rPr sz="2000" spc="-5" dirty="0">
                <a:latin typeface="Times New Roman"/>
                <a:cs typeface="Times New Roman"/>
              </a:rPr>
              <a:t>Maintaining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list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patents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which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would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be infringed.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Only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Times New Roman"/>
                <a:cs typeface="Times New Roman"/>
              </a:rPr>
              <a:t>Bioavailability</a:t>
            </a:r>
            <a:r>
              <a:rPr sz="2000" spc="-40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highlight>
                  <a:srgbClr val="FFFF00"/>
                </a:highlight>
                <a:latin typeface="Times New Roman"/>
                <a:cs typeface="Times New Roman"/>
              </a:rPr>
              <a:t>studies</a:t>
            </a:r>
            <a:r>
              <a:rPr sz="2000" spc="-2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highlight>
                  <a:srgbClr val="FFFF00"/>
                </a:highlight>
                <a:latin typeface="Times New Roman"/>
                <a:cs typeface="Times New Roman"/>
              </a:rPr>
              <a:t>and</a:t>
            </a:r>
            <a:r>
              <a:rPr sz="2000" spc="-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spc="5" dirty="0">
                <a:highlight>
                  <a:srgbClr val="FFFF00"/>
                </a:highlight>
                <a:latin typeface="Times New Roman"/>
                <a:cs typeface="Times New Roman"/>
              </a:rPr>
              <a:t>not</a:t>
            </a:r>
            <a:r>
              <a:rPr sz="2000" spc="-1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spc="-5" dirty="0">
                <a:highlight>
                  <a:srgbClr val="FFFF00"/>
                </a:highlight>
                <a:latin typeface="Times New Roman"/>
                <a:cs typeface="Times New Roman"/>
              </a:rPr>
              <a:t>clinical trials</a:t>
            </a:r>
            <a:r>
              <a:rPr sz="2000" spc="-15" dirty="0">
                <a:highlight>
                  <a:srgbClr val="FFFF00"/>
                </a:highlight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needed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approval.</a:t>
            </a: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Para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II,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III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IV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certifications.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2000" dirty="0">
                <a:latin typeface="Times New Roman"/>
                <a:cs typeface="Times New Roman"/>
              </a:rPr>
              <a:t>Data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exclusivity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period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New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Molecular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Entities.</a:t>
            </a:r>
            <a:r>
              <a:rPr lang="en-US" sz="2000" spc="-5" dirty="0">
                <a:latin typeface="Times New Roman"/>
                <a:cs typeface="Times New Roman"/>
              </a:rPr>
              <a:t> (NMEs)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267970" indent="-255270">
              <a:lnSpc>
                <a:spcPct val="100000"/>
              </a:lnSpc>
              <a:buAutoNum type="arabicPeriod"/>
              <a:tabLst>
                <a:tab pos="267970" algn="l"/>
              </a:tabLst>
            </a:pPr>
            <a:r>
              <a:rPr sz="2000" dirty="0">
                <a:latin typeface="Times New Roman"/>
                <a:cs typeface="Times New Roman"/>
              </a:rPr>
              <a:t>Extension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original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patent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term.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imes New Roman"/>
              <a:buAutoNum type="arabicPeriod"/>
            </a:pPr>
            <a:endParaRPr sz="2050" dirty="0">
              <a:latin typeface="Times New Roman"/>
              <a:cs typeface="Times New Roman"/>
            </a:endParaRPr>
          </a:p>
          <a:p>
            <a:pPr marL="262255" indent="-250190">
              <a:lnSpc>
                <a:spcPct val="100000"/>
              </a:lnSpc>
              <a:buAutoNum type="arabicPeriod"/>
              <a:tabLst>
                <a:tab pos="262890" algn="l"/>
              </a:tabLst>
            </a:pP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“Bolar”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Provision.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B9F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1812</Words>
  <Application>Microsoft Office PowerPoint</Application>
  <PresentationFormat>On-screen Show (4:3)</PresentationFormat>
  <Paragraphs>414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Century Gothic</vt:lpstr>
      <vt:lpstr>Times New Roman</vt:lpstr>
      <vt:lpstr>Wingdings</vt:lpstr>
      <vt:lpstr>Office Theme</vt:lpstr>
      <vt:lpstr>Abbreviated New Drug Application  [ANDA]</vt:lpstr>
      <vt:lpstr>ANDA</vt:lpstr>
      <vt:lpstr>ANDA</vt:lpstr>
      <vt:lpstr>Goal of ANDA</vt:lpstr>
      <vt:lpstr>Innovator Vs Generics</vt:lpstr>
      <vt:lpstr>Generic Drug Approval</vt:lpstr>
      <vt:lpstr>Indispensability Ground For Generics</vt:lpstr>
      <vt:lpstr>Hatch-Waxman Act</vt:lpstr>
      <vt:lpstr>General Provisions of the Act</vt:lpstr>
      <vt:lpstr>Recent additions to the Hatch-Waxman Act</vt:lpstr>
      <vt:lpstr>ANDA CERTIFICATION  CLAUSES</vt:lpstr>
      <vt:lpstr>PARA-I</vt:lpstr>
      <vt:lpstr>PARA-III</vt:lpstr>
      <vt:lpstr>PowerPoint Presentation</vt:lpstr>
      <vt:lpstr>PowerPoint Presentation</vt:lpstr>
      <vt:lpstr>ANDA REVIEW PROCESS</vt:lpstr>
      <vt:lpstr>The CTD Triangle</vt:lpstr>
      <vt:lpstr>PowerPoint Presentation</vt:lpstr>
      <vt:lpstr>MODULES IN A CTD</vt:lpstr>
      <vt:lpstr>MODULE II: SUMMARIES AND OVERVIEWS</vt:lpstr>
      <vt:lpstr>PowerPoint Presentation</vt:lpstr>
      <vt:lpstr>ANDA CONTENTS</vt:lpstr>
      <vt:lpstr>NDA CONTENTS</vt:lpstr>
      <vt:lpstr>IND CONTENTS</vt:lpstr>
      <vt:lpstr>Broad outline for ANDA</vt:lpstr>
      <vt:lpstr>Information required for filing ANDA</vt:lpstr>
      <vt:lpstr>Recommendations For E-ctd</vt:lpstr>
      <vt:lpstr>PowerPoint Presentation</vt:lpstr>
      <vt:lpstr>PowerPoint Presentation</vt:lpstr>
      <vt:lpstr>First-Time Generic Drug Approvals - July 2011</vt:lpstr>
      <vt:lpstr>Patent Certification condition for ANDA</vt:lpstr>
      <vt:lpstr>Paragraph IV certification</vt:lpstr>
      <vt:lpstr>Patent Challenge Successful – Award of 180-Day  Exclusivity Period</vt:lpstr>
      <vt:lpstr>Orphan Drug Exclusivity (ODE)</vt:lpstr>
      <vt:lpstr>Difference between NDA &amp;ANDA</vt:lpstr>
      <vt:lpstr>ANDA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Abbreviated New Drug Application  [ANDA]</dc:title>
  <cp:lastModifiedBy>dell</cp:lastModifiedBy>
  <cp:revision>13</cp:revision>
  <dcterms:created xsi:type="dcterms:W3CDTF">2021-02-23T07:01:36Z</dcterms:created>
  <dcterms:modified xsi:type="dcterms:W3CDTF">2021-03-06T05:01:30Z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2021-02-23T00:00:00Z</vt:filetime>
  </property>
</Properties>
</file>