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6963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6963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6963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532" y="70104"/>
            <a:ext cx="9012936" cy="669187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65532" y="70104"/>
            <a:ext cx="9013190" cy="6692265"/>
          </a:xfrm>
          <a:custGeom>
            <a:avLst/>
            <a:gdLst/>
            <a:ahLst/>
            <a:cxnLst/>
            <a:rect l="l" t="t" r="r" b="b"/>
            <a:pathLst>
              <a:path w="9013190" h="6692265">
                <a:moveTo>
                  <a:pt x="0" y="329819"/>
                </a:moveTo>
                <a:lnTo>
                  <a:pt x="3576" y="281088"/>
                </a:lnTo>
                <a:lnTo>
                  <a:pt x="13965" y="234576"/>
                </a:lnTo>
                <a:lnTo>
                  <a:pt x="30656" y="190791"/>
                </a:lnTo>
                <a:lnTo>
                  <a:pt x="53139" y="150245"/>
                </a:lnTo>
                <a:lnTo>
                  <a:pt x="80905" y="113448"/>
                </a:lnTo>
                <a:lnTo>
                  <a:pt x="113441" y="80911"/>
                </a:lnTo>
                <a:lnTo>
                  <a:pt x="150240" y="53144"/>
                </a:lnTo>
                <a:lnTo>
                  <a:pt x="190789" y="30660"/>
                </a:lnTo>
                <a:lnTo>
                  <a:pt x="234580" y="13967"/>
                </a:lnTo>
                <a:lnTo>
                  <a:pt x="281102" y="3576"/>
                </a:lnTo>
                <a:lnTo>
                  <a:pt x="329844" y="0"/>
                </a:lnTo>
                <a:lnTo>
                  <a:pt x="8683117" y="0"/>
                </a:lnTo>
                <a:lnTo>
                  <a:pt x="8731847" y="3576"/>
                </a:lnTo>
                <a:lnTo>
                  <a:pt x="8778359" y="13967"/>
                </a:lnTo>
                <a:lnTo>
                  <a:pt x="8822144" y="30660"/>
                </a:lnTo>
                <a:lnTo>
                  <a:pt x="8862690" y="53144"/>
                </a:lnTo>
                <a:lnTo>
                  <a:pt x="8899487" y="80911"/>
                </a:lnTo>
                <a:lnTo>
                  <a:pt x="8932024" y="113448"/>
                </a:lnTo>
                <a:lnTo>
                  <a:pt x="8959791" y="150245"/>
                </a:lnTo>
                <a:lnTo>
                  <a:pt x="8982275" y="190791"/>
                </a:lnTo>
                <a:lnTo>
                  <a:pt x="8998968" y="234576"/>
                </a:lnTo>
                <a:lnTo>
                  <a:pt x="9009359" y="281088"/>
                </a:lnTo>
                <a:lnTo>
                  <a:pt x="9012936" y="329819"/>
                </a:lnTo>
                <a:lnTo>
                  <a:pt x="9012936" y="6362026"/>
                </a:lnTo>
                <a:lnTo>
                  <a:pt x="9009359" y="6410769"/>
                </a:lnTo>
                <a:lnTo>
                  <a:pt x="8998968" y="6457290"/>
                </a:lnTo>
                <a:lnTo>
                  <a:pt x="8982275" y="6501081"/>
                </a:lnTo>
                <a:lnTo>
                  <a:pt x="8959791" y="6541631"/>
                </a:lnTo>
                <a:lnTo>
                  <a:pt x="8932024" y="6578430"/>
                </a:lnTo>
                <a:lnTo>
                  <a:pt x="8899487" y="6610967"/>
                </a:lnTo>
                <a:lnTo>
                  <a:pt x="8862690" y="6638733"/>
                </a:lnTo>
                <a:lnTo>
                  <a:pt x="8822144" y="6661216"/>
                </a:lnTo>
                <a:lnTo>
                  <a:pt x="8778359" y="6677908"/>
                </a:lnTo>
                <a:lnTo>
                  <a:pt x="8731847" y="6688297"/>
                </a:lnTo>
                <a:lnTo>
                  <a:pt x="8683117" y="6691873"/>
                </a:lnTo>
                <a:lnTo>
                  <a:pt x="329844" y="6691873"/>
                </a:lnTo>
                <a:lnTo>
                  <a:pt x="281102" y="6688297"/>
                </a:lnTo>
                <a:lnTo>
                  <a:pt x="234580" y="6677908"/>
                </a:lnTo>
                <a:lnTo>
                  <a:pt x="190789" y="6661216"/>
                </a:lnTo>
                <a:lnTo>
                  <a:pt x="150240" y="6638733"/>
                </a:lnTo>
                <a:lnTo>
                  <a:pt x="113441" y="6610967"/>
                </a:lnTo>
                <a:lnTo>
                  <a:pt x="80905" y="6578430"/>
                </a:lnTo>
                <a:lnTo>
                  <a:pt x="53139" y="6541631"/>
                </a:lnTo>
                <a:lnTo>
                  <a:pt x="30656" y="6501081"/>
                </a:lnTo>
                <a:lnTo>
                  <a:pt x="13965" y="6457290"/>
                </a:lnTo>
                <a:lnTo>
                  <a:pt x="3576" y="6410769"/>
                </a:lnTo>
                <a:lnTo>
                  <a:pt x="0" y="6362026"/>
                </a:lnTo>
                <a:lnTo>
                  <a:pt x="0" y="329819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2484" y="1395983"/>
            <a:ext cx="9022080" cy="121920"/>
          </a:xfrm>
          <a:custGeom>
            <a:avLst/>
            <a:gdLst/>
            <a:ahLst/>
            <a:cxnLst/>
            <a:rect l="l" t="t" r="r" b="b"/>
            <a:pathLst>
              <a:path w="9022080" h="121919">
                <a:moveTo>
                  <a:pt x="9022080" y="0"/>
                </a:moveTo>
                <a:lnTo>
                  <a:pt x="0" y="0"/>
                </a:lnTo>
                <a:lnTo>
                  <a:pt x="0" y="121920"/>
                </a:lnTo>
                <a:lnTo>
                  <a:pt x="9022080" y="121920"/>
                </a:lnTo>
                <a:lnTo>
                  <a:pt x="9022080" y="0"/>
                </a:lnTo>
                <a:close/>
              </a:path>
            </a:pathLst>
          </a:custGeom>
          <a:solidFill>
            <a:srgbClr val="E6B0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2484" y="2976372"/>
            <a:ext cx="9022080" cy="111760"/>
          </a:xfrm>
          <a:custGeom>
            <a:avLst/>
            <a:gdLst/>
            <a:ahLst/>
            <a:cxnLst/>
            <a:rect l="l" t="t" r="r" b="b"/>
            <a:pathLst>
              <a:path w="9022080" h="111760">
                <a:moveTo>
                  <a:pt x="9022080" y="0"/>
                </a:moveTo>
                <a:lnTo>
                  <a:pt x="0" y="0"/>
                </a:lnTo>
                <a:lnTo>
                  <a:pt x="0" y="111251"/>
                </a:lnTo>
                <a:lnTo>
                  <a:pt x="9022080" y="111251"/>
                </a:lnTo>
                <a:lnTo>
                  <a:pt x="9022080" y="0"/>
                </a:lnTo>
                <a:close/>
              </a:path>
            </a:pathLst>
          </a:custGeom>
          <a:solidFill>
            <a:srgbClr val="9184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007" y="70103"/>
            <a:ext cx="9013190" cy="6693534"/>
          </a:xfrm>
          <a:custGeom>
            <a:avLst/>
            <a:gdLst/>
            <a:ahLst/>
            <a:cxnLst/>
            <a:rect l="l" t="t" r="r" b="b"/>
            <a:pathLst>
              <a:path w="9013190" h="6693534">
                <a:moveTo>
                  <a:pt x="0" y="329946"/>
                </a:moveTo>
                <a:lnTo>
                  <a:pt x="3577" y="281184"/>
                </a:lnTo>
                <a:lnTo>
                  <a:pt x="13968" y="234645"/>
                </a:lnTo>
                <a:lnTo>
                  <a:pt x="30664" y="190840"/>
                </a:lnTo>
                <a:lnTo>
                  <a:pt x="53153" y="150277"/>
                </a:lnTo>
                <a:lnTo>
                  <a:pt x="80925" y="113468"/>
                </a:lnTo>
                <a:lnTo>
                  <a:pt x="113469" y="80923"/>
                </a:lnTo>
                <a:lnTo>
                  <a:pt x="150276" y="53151"/>
                </a:lnTo>
                <a:lnTo>
                  <a:pt x="190835" y="30662"/>
                </a:lnTo>
                <a:lnTo>
                  <a:pt x="234636" y="13967"/>
                </a:lnTo>
                <a:lnTo>
                  <a:pt x="281168" y="3576"/>
                </a:lnTo>
                <a:lnTo>
                  <a:pt x="329920" y="0"/>
                </a:lnTo>
                <a:lnTo>
                  <a:pt x="8682990" y="0"/>
                </a:lnTo>
                <a:lnTo>
                  <a:pt x="8731751" y="3576"/>
                </a:lnTo>
                <a:lnTo>
                  <a:pt x="8778290" y="13967"/>
                </a:lnTo>
                <a:lnTo>
                  <a:pt x="8822095" y="30662"/>
                </a:lnTo>
                <a:lnTo>
                  <a:pt x="8862658" y="53151"/>
                </a:lnTo>
                <a:lnTo>
                  <a:pt x="8899467" y="80923"/>
                </a:lnTo>
                <a:lnTo>
                  <a:pt x="8932012" y="113468"/>
                </a:lnTo>
                <a:lnTo>
                  <a:pt x="8959784" y="150277"/>
                </a:lnTo>
                <a:lnTo>
                  <a:pt x="8982273" y="190840"/>
                </a:lnTo>
                <a:lnTo>
                  <a:pt x="8998968" y="234645"/>
                </a:lnTo>
                <a:lnTo>
                  <a:pt x="9009359" y="281184"/>
                </a:lnTo>
                <a:lnTo>
                  <a:pt x="9012936" y="329946"/>
                </a:lnTo>
                <a:lnTo>
                  <a:pt x="9012936" y="6363487"/>
                </a:lnTo>
                <a:lnTo>
                  <a:pt x="9009359" y="6412239"/>
                </a:lnTo>
                <a:lnTo>
                  <a:pt x="8998968" y="6458771"/>
                </a:lnTo>
                <a:lnTo>
                  <a:pt x="8982273" y="6502572"/>
                </a:lnTo>
                <a:lnTo>
                  <a:pt x="8959784" y="6543131"/>
                </a:lnTo>
                <a:lnTo>
                  <a:pt x="8932012" y="6579938"/>
                </a:lnTo>
                <a:lnTo>
                  <a:pt x="8899467" y="6612482"/>
                </a:lnTo>
                <a:lnTo>
                  <a:pt x="8862658" y="6640254"/>
                </a:lnTo>
                <a:lnTo>
                  <a:pt x="8822095" y="6662743"/>
                </a:lnTo>
                <a:lnTo>
                  <a:pt x="8778290" y="6679439"/>
                </a:lnTo>
                <a:lnTo>
                  <a:pt x="8731751" y="6689830"/>
                </a:lnTo>
                <a:lnTo>
                  <a:pt x="8682990" y="6693408"/>
                </a:lnTo>
                <a:lnTo>
                  <a:pt x="329920" y="6693408"/>
                </a:lnTo>
                <a:lnTo>
                  <a:pt x="281168" y="6689830"/>
                </a:lnTo>
                <a:lnTo>
                  <a:pt x="234636" y="6679439"/>
                </a:lnTo>
                <a:lnTo>
                  <a:pt x="190835" y="6662743"/>
                </a:lnTo>
                <a:lnTo>
                  <a:pt x="150276" y="6640254"/>
                </a:lnTo>
                <a:lnTo>
                  <a:pt x="113469" y="6612482"/>
                </a:lnTo>
                <a:lnTo>
                  <a:pt x="80925" y="6579938"/>
                </a:lnTo>
                <a:lnTo>
                  <a:pt x="53153" y="6543131"/>
                </a:lnTo>
                <a:lnTo>
                  <a:pt x="30664" y="6502572"/>
                </a:lnTo>
                <a:lnTo>
                  <a:pt x="13968" y="6458771"/>
                </a:lnTo>
                <a:lnTo>
                  <a:pt x="3577" y="6412239"/>
                </a:lnTo>
                <a:lnTo>
                  <a:pt x="0" y="6363487"/>
                </a:lnTo>
                <a:lnTo>
                  <a:pt x="0" y="329946"/>
                </a:lnTo>
                <a:close/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3444" y="80213"/>
            <a:ext cx="7157110" cy="1245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6963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1685" y="1415667"/>
            <a:ext cx="7780629" cy="463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2484" y="1517903"/>
            <a:ext cx="9022080" cy="1458595"/>
          </a:xfrm>
          <a:prstGeom prst="rect">
            <a:avLst/>
          </a:prstGeom>
          <a:solidFill>
            <a:srgbClr val="D24717"/>
          </a:solidFill>
        </p:spPr>
        <p:txBody>
          <a:bodyPr vert="horz" wrap="square" lIns="0" tIns="1657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5"/>
              </a:spcBef>
            </a:pPr>
            <a:r>
              <a:rPr sz="4800" spc="-5" dirty="0">
                <a:solidFill>
                  <a:srgbClr val="FFFFFF"/>
                </a:solidFill>
                <a:latin typeface="Arial"/>
                <a:cs typeface="Arial"/>
              </a:rPr>
              <a:t>ACTD</a:t>
            </a:r>
            <a:r>
              <a:rPr sz="4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800" spc="-5" dirty="0">
                <a:solidFill>
                  <a:srgbClr val="FFFFFF"/>
                </a:solidFill>
                <a:latin typeface="Arial"/>
                <a:cs typeface="Arial"/>
              </a:rPr>
              <a:t>GUIDELINES</a:t>
            </a:r>
            <a:endParaRPr sz="4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5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GENERIC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PRODUCT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90498"/>
            <a:ext cx="47021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0" dirty="0">
                <a:latin typeface="Arial"/>
                <a:cs typeface="Arial"/>
              </a:rPr>
              <a:t>Modul</a:t>
            </a:r>
            <a:r>
              <a:rPr b="0" spc="-5" dirty="0">
                <a:latin typeface="Arial"/>
                <a:cs typeface="Arial"/>
              </a:rPr>
              <a:t>e</a:t>
            </a:r>
            <a:r>
              <a:rPr b="0" spc="15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3….</a:t>
            </a:r>
            <a:r>
              <a:rPr b="0" spc="5" dirty="0">
                <a:latin typeface="Arial"/>
                <a:cs typeface="Arial"/>
              </a:rPr>
              <a:t>.</a:t>
            </a:r>
            <a:r>
              <a:rPr sz="2000" b="0" dirty="0">
                <a:latin typeface="Arial"/>
                <a:cs typeface="Arial"/>
              </a:rPr>
              <a:t>(</a:t>
            </a:r>
            <a:r>
              <a:rPr sz="2000" b="0" spc="5" dirty="0">
                <a:latin typeface="Arial"/>
                <a:cs typeface="Arial"/>
              </a:rPr>
              <a:t>N</a:t>
            </a:r>
            <a:r>
              <a:rPr sz="2000" b="0" dirty="0">
                <a:latin typeface="Arial"/>
                <a:cs typeface="Arial"/>
              </a:rPr>
              <a:t>ot</a:t>
            </a:r>
            <a:r>
              <a:rPr sz="2000" b="0" spc="-130" dirty="0">
                <a:latin typeface="Arial"/>
                <a:cs typeface="Arial"/>
              </a:rPr>
              <a:t> </a:t>
            </a:r>
            <a:r>
              <a:rPr sz="2000" b="0" dirty="0">
                <a:latin typeface="Arial"/>
                <a:cs typeface="Arial"/>
              </a:rPr>
              <a:t>Applicable)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9292" rIns="0" bIns="0" rtlCol="0">
            <a:spAutoFit/>
          </a:bodyPr>
          <a:lstStyle/>
          <a:p>
            <a:pPr marL="597535" marR="5080" indent="-274320">
              <a:lnSpc>
                <a:spcPct val="100000"/>
              </a:lnSpc>
              <a:spcBef>
                <a:spcPts val="105"/>
              </a:spcBef>
            </a:pPr>
            <a:r>
              <a:rPr dirty="0"/>
              <a:t>The document of this part </a:t>
            </a:r>
            <a:r>
              <a:rPr spc="-5" dirty="0"/>
              <a:t>is </a:t>
            </a:r>
            <a:r>
              <a:rPr dirty="0"/>
              <a:t>not required for </a:t>
            </a:r>
            <a:r>
              <a:rPr spc="5" dirty="0"/>
              <a:t> </a:t>
            </a:r>
            <a:r>
              <a:rPr dirty="0"/>
              <a:t>generic product, minor variation product and </a:t>
            </a:r>
            <a:r>
              <a:rPr spc="5" dirty="0"/>
              <a:t> </a:t>
            </a:r>
            <a:r>
              <a:rPr dirty="0"/>
              <a:t>some major variation product. For ASEAN </a:t>
            </a:r>
            <a:r>
              <a:rPr spc="5" dirty="0"/>
              <a:t> </a:t>
            </a:r>
            <a:r>
              <a:rPr dirty="0"/>
              <a:t>member countries, the study reports of this part </a:t>
            </a:r>
            <a:r>
              <a:rPr spc="5" dirty="0"/>
              <a:t> </a:t>
            </a:r>
            <a:r>
              <a:rPr dirty="0"/>
              <a:t>may not be required for NCE, Biotechnological </a:t>
            </a:r>
            <a:r>
              <a:rPr spc="5" dirty="0"/>
              <a:t> </a:t>
            </a:r>
            <a:r>
              <a:rPr dirty="0"/>
              <a:t>product</a:t>
            </a:r>
            <a:r>
              <a:rPr spc="-20" dirty="0"/>
              <a:t> </a:t>
            </a:r>
            <a:r>
              <a:rPr dirty="0"/>
              <a:t>and some</a:t>
            </a:r>
            <a:r>
              <a:rPr spc="-10" dirty="0"/>
              <a:t> </a:t>
            </a:r>
            <a:r>
              <a:rPr dirty="0"/>
              <a:t>major</a:t>
            </a:r>
            <a:r>
              <a:rPr spc="-15" dirty="0"/>
              <a:t> </a:t>
            </a:r>
            <a:r>
              <a:rPr dirty="0"/>
              <a:t>variation</a:t>
            </a:r>
            <a:r>
              <a:rPr spc="-15" dirty="0"/>
              <a:t> </a:t>
            </a:r>
            <a:r>
              <a:rPr dirty="0"/>
              <a:t>products.</a:t>
            </a:r>
            <a:r>
              <a:rPr spc="-20" dirty="0"/>
              <a:t> </a:t>
            </a:r>
            <a:r>
              <a:rPr dirty="0"/>
              <a:t>if</a:t>
            </a:r>
            <a:r>
              <a:rPr spc="5" dirty="0"/>
              <a:t> </a:t>
            </a:r>
            <a:r>
              <a:rPr dirty="0"/>
              <a:t>the </a:t>
            </a:r>
            <a:r>
              <a:rPr spc="-710" dirty="0"/>
              <a:t> </a:t>
            </a:r>
            <a:r>
              <a:rPr dirty="0"/>
              <a:t>original products are already registered and </a:t>
            </a:r>
            <a:r>
              <a:rPr spc="5" dirty="0"/>
              <a:t> </a:t>
            </a:r>
            <a:r>
              <a:rPr dirty="0"/>
              <a:t>approved for market authorization in reference </a:t>
            </a:r>
            <a:r>
              <a:rPr spc="5" dirty="0"/>
              <a:t> </a:t>
            </a:r>
            <a:r>
              <a:rPr dirty="0"/>
              <a:t>countries.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90498"/>
            <a:ext cx="50552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0" dirty="0">
                <a:latin typeface="Arial"/>
                <a:cs typeface="Arial"/>
              </a:rPr>
              <a:t>Module </a:t>
            </a:r>
            <a:r>
              <a:rPr b="0" spc="-5" dirty="0">
                <a:latin typeface="Arial"/>
                <a:cs typeface="Arial"/>
              </a:rPr>
              <a:t>4…..</a:t>
            </a:r>
            <a:r>
              <a:rPr sz="2400" b="0" spc="-5" dirty="0">
                <a:latin typeface="Arial"/>
                <a:cs typeface="Arial"/>
              </a:rPr>
              <a:t>(Not</a:t>
            </a:r>
            <a:r>
              <a:rPr sz="2400" b="0" spc="-140" dirty="0">
                <a:latin typeface="Arial"/>
                <a:cs typeface="Arial"/>
              </a:rPr>
              <a:t> </a:t>
            </a:r>
            <a:r>
              <a:rPr sz="2400" b="0" spc="-5" dirty="0">
                <a:latin typeface="Arial"/>
                <a:cs typeface="Arial"/>
              </a:rPr>
              <a:t>Applicable)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471625"/>
            <a:ext cx="7395209" cy="16122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In the ASEAN region for </a:t>
            </a:r>
            <a:r>
              <a:rPr sz="2600" spc="-5" dirty="0">
                <a:latin typeface="Arial"/>
                <a:cs typeface="Arial"/>
              </a:rPr>
              <a:t>filing </a:t>
            </a:r>
            <a:r>
              <a:rPr sz="2600" dirty="0">
                <a:latin typeface="Arial"/>
                <a:cs typeface="Arial"/>
              </a:rPr>
              <a:t>of Generic Drug 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their main emphasis on quality document. They 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permit the </a:t>
            </a:r>
            <a:r>
              <a:rPr sz="2600" spc="-5" dirty="0">
                <a:latin typeface="Arial"/>
                <a:cs typeface="Arial"/>
              </a:rPr>
              <a:t>official </a:t>
            </a:r>
            <a:r>
              <a:rPr sz="2600" dirty="0">
                <a:latin typeface="Arial"/>
                <a:cs typeface="Arial"/>
              </a:rPr>
              <a:t>research article related to drug </a:t>
            </a:r>
            <a:r>
              <a:rPr sz="2600" spc="-7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product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in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clinical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Data and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literature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references.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90498"/>
            <a:ext cx="67945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List</a:t>
            </a:r>
            <a:r>
              <a:rPr spc="-15" dirty="0"/>
              <a:t> </a:t>
            </a:r>
            <a:r>
              <a:rPr spc="-5" dirty="0"/>
              <a:t>of </a:t>
            </a:r>
            <a:r>
              <a:rPr spc="-10" dirty="0"/>
              <a:t>Documents</a:t>
            </a:r>
            <a:r>
              <a:rPr spc="20" dirty="0"/>
              <a:t> </a:t>
            </a:r>
            <a:r>
              <a:rPr spc="-5" dirty="0"/>
              <a:t>Required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471625"/>
            <a:ext cx="6182360" cy="4599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452755" indent="-274320">
              <a:lnSpc>
                <a:spcPct val="100000"/>
              </a:lnSpc>
              <a:spcBef>
                <a:spcPts val="105"/>
              </a:spcBef>
            </a:pPr>
            <a:r>
              <a:rPr sz="2600" b="1" dirty="0">
                <a:latin typeface="Arial"/>
                <a:cs typeface="Arial"/>
              </a:rPr>
              <a:t>List of</a:t>
            </a:r>
            <a:r>
              <a:rPr sz="2600" b="1" spc="-2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documents</a:t>
            </a:r>
            <a:r>
              <a:rPr sz="2600" b="1" spc="-4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required</a:t>
            </a:r>
            <a:r>
              <a:rPr sz="2600" b="1" spc="-1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for</a:t>
            </a:r>
            <a:r>
              <a:rPr sz="2600" b="1" spc="-1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Part</a:t>
            </a:r>
            <a:r>
              <a:rPr sz="2600" b="1" spc="-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I </a:t>
            </a:r>
            <a:r>
              <a:rPr sz="2600" b="1" spc="-71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Administrative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2600" b="1" dirty="0">
                <a:latin typeface="Arial"/>
                <a:cs typeface="Arial"/>
              </a:rPr>
              <a:t>section</a:t>
            </a:r>
            <a:r>
              <a:rPr sz="2600" b="1" spc="-4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writing:</a:t>
            </a:r>
            <a:endParaRPr sz="2600">
              <a:latin typeface="Arial"/>
              <a:cs typeface="Arial"/>
            </a:endParaRPr>
          </a:p>
          <a:p>
            <a:pPr marL="363220" indent="-351155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363855" algn="l"/>
              </a:tabLst>
            </a:pPr>
            <a:r>
              <a:rPr sz="2600" dirty="0">
                <a:latin typeface="Arial"/>
                <a:cs typeface="Arial"/>
              </a:rPr>
              <a:t>Application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form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(details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to be </a:t>
            </a:r>
            <a:r>
              <a:rPr sz="2600" spc="-5" dirty="0">
                <a:latin typeface="Arial"/>
                <a:cs typeface="Arial"/>
              </a:rPr>
              <a:t>filed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in)</a:t>
            </a:r>
            <a:endParaRPr sz="2600">
              <a:latin typeface="Arial"/>
              <a:cs typeface="Arial"/>
            </a:endParaRPr>
          </a:p>
          <a:p>
            <a:pPr marL="381000" indent="-368935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381635" algn="l"/>
              </a:tabLst>
            </a:pPr>
            <a:r>
              <a:rPr sz="2600" dirty="0">
                <a:latin typeface="Arial"/>
                <a:cs typeface="Arial"/>
              </a:rPr>
              <a:t>Letter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of</a:t>
            </a:r>
            <a:r>
              <a:rPr sz="2600" spc="-16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Authorization</a:t>
            </a:r>
            <a:endParaRPr sz="2600">
              <a:latin typeface="Arial"/>
              <a:cs typeface="Arial"/>
            </a:endParaRPr>
          </a:p>
          <a:p>
            <a:pPr marL="381000" indent="-368935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381635" algn="l"/>
              </a:tabLst>
            </a:pPr>
            <a:r>
              <a:rPr sz="2600" dirty="0">
                <a:latin typeface="Arial"/>
                <a:cs typeface="Arial"/>
              </a:rPr>
              <a:t>Certifications</a:t>
            </a:r>
            <a:endParaRPr sz="2600">
              <a:latin typeface="Arial"/>
              <a:cs typeface="Arial"/>
            </a:endParaRPr>
          </a:p>
          <a:p>
            <a:pPr marL="636905" lvl="1" indent="-256540">
              <a:lnSpc>
                <a:spcPct val="100000"/>
              </a:lnSpc>
              <a:spcBef>
                <a:spcPts val="600"/>
              </a:spcBef>
              <a:buAutoNum type="romanLcPeriod"/>
              <a:tabLst>
                <a:tab pos="637540" algn="l"/>
              </a:tabLst>
            </a:pPr>
            <a:r>
              <a:rPr sz="2600" dirty="0">
                <a:latin typeface="Arial"/>
                <a:cs typeface="Arial"/>
              </a:rPr>
              <a:t>Manufacturing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license</a:t>
            </a:r>
            <a:endParaRPr sz="2600">
              <a:latin typeface="Arial"/>
              <a:cs typeface="Arial"/>
            </a:endParaRPr>
          </a:p>
          <a:p>
            <a:pPr marL="710565" lvl="1" indent="-330200">
              <a:lnSpc>
                <a:spcPct val="100000"/>
              </a:lnSpc>
              <a:spcBef>
                <a:spcPts val="605"/>
              </a:spcBef>
              <a:buAutoNum type="romanLcPeriod"/>
              <a:tabLst>
                <a:tab pos="711200" algn="l"/>
              </a:tabLst>
            </a:pPr>
            <a:r>
              <a:rPr sz="2600" dirty="0">
                <a:latin typeface="Arial"/>
                <a:cs typeface="Arial"/>
              </a:rPr>
              <a:t>Certificate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of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Pharmaceutical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Product</a:t>
            </a:r>
            <a:endParaRPr sz="2600">
              <a:latin typeface="Arial"/>
              <a:cs typeface="Arial"/>
            </a:endParaRPr>
          </a:p>
          <a:p>
            <a:pPr marL="784225" lvl="1" indent="-403860">
              <a:lnSpc>
                <a:spcPct val="100000"/>
              </a:lnSpc>
              <a:spcBef>
                <a:spcPts val="600"/>
              </a:spcBef>
              <a:buAutoNum type="romanLcPeriod"/>
              <a:tabLst>
                <a:tab pos="784860" algn="l"/>
              </a:tabLst>
            </a:pPr>
            <a:r>
              <a:rPr sz="2600" dirty="0">
                <a:latin typeface="Arial"/>
                <a:cs typeface="Arial"/>
              </a:rPr>
              <a:t>GMP</a:t>
            </a:r>
            <a:r>
              <a:rPr sz="2600" spc="-5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certificate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of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Manufacturer</a:t>
            </a:r>
            <a:endParaRPr sz="2600">
              <a:latin typeface="Arial"/>
              <a:cs typeface="Arial"/>
            </a:endParaRPr>
          </a:p>
          <a:p>
            <a:pPr marL="779145" lvl="1" indent="-398780">
              <a:lnSpc>
                <a:spcPct val="100000"/>
              </a:lnSpc>
              <a:spcBef>
                <a:spcPts val="595"/>
              </a:spcBef>
              <a:buAutoNum type="romanLcPeriod"/>
              <a:tabLst>
                <a:tab pos="779780" algn="l"/>
              </a:tabLst>
            </a:pPr>
            <a:r>
              <a:rPr sz="2600" dirty="0">
                <a:latin typeface="Arial"/>
                <a:cs typeface="Arial"/>
              </a:rPr>
              <a:t>Site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Master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File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of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manufacturer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List</a:t>
            </a:r>
            <a:r>
              <a:rPr spc="-20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spc="-10" dirty="0"/>
              <a:t>Documents </a:t>
            </a:r>
            <a:r>
              <a:rPr spc="-1095" dirty="0"/>
              <a:t> </a:t>
            </a:r>
            <a:r>
              <a:rPr spc="-10" dirty="0"/>
              <a:t>Required…Cont’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3589" y="858202"/>
            <a:ext cx="7466965" cy="50418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3855" indent="-339090">
              <a:lnSpc>
                <a:spcPct val="100000"/>
              </a:lnSpc>
              <a:spcBef>
                <a:spcPts val="100"/>
              </a:spcBef>
              <a:buAutoNum type="arabicPeriod" startAt="4"/>
              <a:tabLst>
                <a:tab pos="364490" algn="l"/>
              </a:tabLst>
            </a:pPr>
            <a:r>
              <a:rPr sz="2400" spc="-5" dirty="0">
                <a:latin typeface="Arial"/>
                <a:cs typeface="Arial"/>
              </a:rPr>
              <a:t>Labeling</a:t>
            </a:r>
            <a:endParaRPr sz="2400" dirty="0">
              <a:latin typeface="Arial"/>
              <a:cs typeface="Arial"/>
            </a:endParaRPr>
          </a:p>
          <a:p>
            <a:pPr marL="514984" lvl="1" indent="-237490">
              <a:lnSpc>
                <a:spcPct val="100000"/>
              </a:lnSpc>
              <a:spcBef>
                <a:spcPts val="20"/>
              </a:spcBef>
              <a:buAutoNum type="romanLcPeriod"/>
              <a:tabLst>
                <a:tab pos="515620" algn="l"/>
              </a:tabLst>
            </a:pPr>
            <a:r>
              <a:rPr sz="2400" spc="-5" dirty="0">
                <a:latin typeface="Arial"/>
                <a:cs typeface="Arial"/>
              </a:rPr>
              <a:t>Mock-up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Inner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Carton</a:t>
            </a:r>
          </a:p>
          <a:p>
            <a:pPr marL="582295" lvl="1" indent="-304800">
              <a:lnSpc>
                <a:spcPct val="100000"/>
              </a:lnSpc>
              <a:spcBef>
                <a:spcPts val="30"/>
              </a:spcBef>
              <a:buAutoNum type="romanLcPeriod"/>
              <a:tabLst>
                <a:tab pos="582930" algn="l"/>
              </a:tabLst>
            </a:pPr>
            <a:r>
              <a:rPr sz="2400" spc="-5" dirty="0">
                <a:latin typeface="Arial"/>
                <a:cs typeface="Arial"/>
              </a:rPr>
              <a:t>Mock-up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outer</a:t>
            </a:r>
            <a:r>
              <a:rPr sz="2400" dirty="0">
                <a:latin typeface="Arial"/>
                <a:cs typeface="Arial"/>
              </a:rPr>
              <a:t> carton</a:t>
            </a:r>
          </a:p>
          <a:p>
            <a:pPr marL="649605" lvl="1" indent="-372110">
              <a:lnSpc>
                <a:spcPct val="100000"/>
              </a:lnSpc>
              <a:spcBef>
                <a:spcPts val="25"/>
              </a:spcBef>
              <a:buAutoNum type="romanLcPeriod"/>
              <a:tabLst>
                <a:tab pos="650240" algn="l"/>
              </a:tabLst>
            </a:pPr>
            <a:r>
              <a:rPr sz="2400" spc="-5" dirty="0">
                <a:latin typeface="Arial"/>
                <a:cs typeface="Arial"/>
              </a:rPr>
              <a:t>Mock-up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Label</a:t>
            </a:r>
            <a:endParaRPr sz="2400" dirty="0">
              <a:latin typeface="Arial"/>
              <a:cs typeface="Arial"/>
            </a:endParaRPr>
          </a:p>
          <a:p>
            <a:pPr marL="363855" indent="-339090">
              <a:lnSpc>
                <a:spcPct val="100000"/>
              </a:lnSpc>
              <a:spcBef>
                <a:spcPts val="25"/>
              </a:spcBef>
              <a:buAutoNum type="arabicPeriod" startAt="4"/>
              <a:tabLst>
                <a:tab pos="364490" algn="l"/>
              </a:tabLst>
            </a:pPr>
            <a:r>
              <a:rPr sz="2400" spc="-5" dirty="0">
                <a:latin typeface="Arial"/>
                <a:cs typeface="Arial"/>
              </a:rPr>
              <a:t>Product Information</a:t>
            </a:r>
            <a:endParaRPr sz="2400" dirty="0">
              <a:latin typeface="Arial"/>
              <a:cs typeface="Arial"/>
            </a:endParaRPr>
          </a:p>
          <a:p>
            <a:pPr marL="514984" lvl="1" indent="-237490">
              <a:lnSpc>
                <a:spcPct val="100000"/>
              </a:lnSpc>
              <a:spcBef>
                <a:spcPts val="20"/>
              </a:spcBef>
              <a:buAutoNum type="romanLcPeriod"/>
              <a:tabLst>
                <a:tab pos="515620" algn="l"/>
              </a:tabLst>
            </a:pPr>
            <a:r>
              <a:rPr sz="2400" spc="-5" dirty="0">
                <a:latin typeface="Arial"/>
                <a:cs typeface="Arial"/>
              </a:rPr>
              <a:t>Package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Insert</a:t>
            </a:r>
          </a:p>
          <a:p>
            <a:pPr marL="299085" marR="34290" lvl="1" indent="-21590">
              <a:lnSpc>
                <a:spcPct val="80000"/>
              </a:lnSpc>
              <a:spcBef>
                <a:spcPts val="605"/>
              </a:spcBef>
              <a:buAutoNum type="romanLcPeriod"/>
              <a:tabLst>
                <a:tab pos="582930" algn="l"/>
              </a:tabLst>
            </a:pPr>
            <a:r>
              <a:rPr sz="2400" spc="-5" dirty="0">
                <a:latin typeface="Arial"/>
                <a:cs typeface="Arial"/>
              </a:rPr>
              <a:t>Summary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Product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Characteristics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(Product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Data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Sheet)</a:t>
            </a:r>
            <a:endParaRPr sz="2400" dirty="0">
              <a:latin typeface="Arial"/>
              <a:cs typeface="Arial"/>
            </a:endParaRPr>
          </a:p>
          <a:p>
            <a:pPr marL="299085" marR="17780" indent="313690">
              <a:lnSpc>
                <a:spcPct val="8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Summary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Product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Characteristics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is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required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6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NCE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and</a:t>
            </a:r>
            <a:endParaRPr sz="2400" dirty="0">
              <a:latin typeface="Arial"/>
              <a:cs typeface="Arial"/>
            </a:endParaRPr>
          </a:p>
          <a:p>
            <a:pPr marL="613410">
              <a:lnSpc>
                <a:spcPct val="100000"/>
              </a:lnSpc>
              <a:spcBef>
                <a:spcPts val="25"/>
              </a:spcBef>
            </a:pPr>
            <a:r>
              <a:rPr sz="2400" spc="-5" dirty="0">
                <a:latin typeface="Arial"/>
                <a:cs typeface="Arial"/>
              </a:rPr>
              <a:t>Biotechnology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products.</a:t>
            </a:r>
          </a:p>
          <a:p>
            <a:pPr marL="734695" lvl="1" indent="-372110">
              <a:lnSpc>
                <a:spcPct val="100000"/>
              </a:lnSpc>
              <a:spcBef>
                <a:spcPts val="25"/>
              </a:spcBef>
              <a:buAutoNum type="romanLcPeriod" startAt="3"/>
              <a:tabLst>
                <a:tab pos="735330" algn="l"/>
              </a:tabLst>
            </a:pPr>
            <a:r>
              <a:rPr sz="2400" dirty="0">
                <a:latin typeface="Arial"/>
                <a:cs typeface="Arial"/>
              </a:rPr>
              <a:t>Patient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Information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Leaflet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(PIL)</a:t>
            </a:r>
          </a:p>
          <a:p>
            <a:pPr marL="25400">
              <a:lnSpc>
                <a:spcPct val="100000"/>
              </a:lnSpc>
              <a:spcBef>
                <a:spcPts val="25"/>
              </a:spcBef>
            </a:pPr>
            <a:r>
              <a:rPr sz="2400" dirty="0">
                <a:latin typeface="Arial"/>
                <a:cs typeface="Arial"/>
              </a:rPr>
              <a:t>PIL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is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required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Over-the-Counter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Products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Product</a:t>
            </a:r>
            <a:r>
              <a:rPr lang="en-US" sz="2400" dirty="0">
                <a:latin typeface="Arial"/>
                <a:cs typeface="Arial"/>
              </a:rPr>
              <a:t> information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List</a:t>
            </a:r>
            <a:r>
              <a:rPr spc="-20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spc="-10" dirty="0"/>
              <a:t>Documents </a:t>
            </a:r>
            <a:r>
              <a:rPr spc="-1095" dirty="0"/>
              <a:t> </a:t>
            </a:r>
            <a:r>
              <a:rPr spc="-10" dirty="0"/>
              <a:t>Required…Cont’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432001"/>
            <a:ext cx="7041515" cy="4723729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86385" marR="5080" indent="-274320">
              <a:lnSpc>
                <a:spcPts val="2810"/>
              </a:lnSpc>
              <a:spcBef>
                <a:spcPts val="455"/>
              </a:spcBef>
            </a:pPr>
            <a:r>
              <a:rPr sz="2600" b="1" dirty="0">
                <a:latin typeface="Arial"/>
                <a:cs typeface="Arial"/>
              </a:rPr>
              <a:t>List of</a:t>
            </a:r>
            <a:r>
              <a:rPr sz="2600" b="1" spc="-2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documents</a:t>
            </a:r>
            <a:r>
              <a:rPr sz="2600" b="1" spc="-3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required</a:t>
            </a:r>
            <a:r>
              <a:rPr sz="2600" b="1" spc="-1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for</a:t>
            </a:r>
            <a:r>
              <a:rPr sz="2600" b="1" spc="-1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Part</a:t>
            </a:r>
            <a:r>
              <a:rPr sz="2600" b="1" spc="-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II</a:t>
            </a:r>
            <a:r>
              <a:rPr sz="2600" b="1" spc="1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Quality </a:t>
            </a:r>
            <a:r>
              <a:rPr sz="2600" b="1" spc="-70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section</a:t>
            </a:r>
            <a:endParaRPr sz="2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2600" b="1" dirty="0">
                <a:latin typeface="Arial"/>
                <a:cs typeface="Arial"/>
              </a:rPr>
              <a:t>writing:</a:t>
            </a:r>
            <a:endParaRPr sz="2600" dirty="0">
              <a:latin typeface="Arial"/>
              <a:cs typeface="Arial"/>
            </a:endParaRPr>
          </a:p>
          <a:p>
            <a:pPr marL="381000" indent="-368935">
              <a:lnSpc>
                <a:spcPct val="100000"/>
              </a:lnSpc>
              <a:spcBef>
                <a:spcPts val="285"/>
              </a:spcBef>
              <a:buAutoNum type="arabicPeriod"/>
              <a:tabLst>
                <a:tab pos="381635" algn="l"/>
              </a:tabLst>
            </a:pPr>
            <a:r>
              <a:rPr sz="2600" dirty="0">
                <a:latin typeface="Arial"/>
                <a:cs typeface="Arial"/>
              </a:rPr>
              <a:t>DMF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of</a:t>
            </a:r>
            <a:r>
              <a:rPr sz="2600" spc="-15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API</a:t>
            </a:r>
          </a:p>
          <a:p>
            <a:pPr marL="380365" indent="-368300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381000" algn="l"/>
              </a:tabLst>
            </a:pPr>
            <a:r>
              <a:rPr sz="2600" spc="5" dirty="0">
                <a:latin typeface="Arial"/>
                <a:cs typeface="Arial"/>
              </a:rPr>
              <a:t>BMR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Finished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product</a:t>
            </a:r>
          </a:p>
          <a:p>
            <a:pPr marL="381000" indent="-368935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381635" algn="l"/>
              </a:tabLst>
            </a:pPr>
            <a:r>
              <a:rPr sz="2600" dirty="0">
                <a:latin typeface="Arial"/>
                <a:cs typeface="Arial"/>
              </a:rPr>
              <a:t>BPR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Finished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product</a:t>
            </a:r>
          </a:p>
          <a:p>
            <a:pPr marL="381000" indent="-368935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381635" algn="l"/>
              </a:tabLst>
            </a:pPr>
            <a:r>
              <a:rPr sz="2600" dirty="0">
                <a:latin typeface="Arial"/>
                <a:cs typeface="Arial"/>
              </a:rPr>
              <a:t>Critical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manufacturing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steps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and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justifications</a:t>
            </a:r>
          </a:p>
          <a:p>
            <a:pPr marL="380365" indent="-368300">
              <a:lnSpc>
                <a:spcPct val="100000"/>
              </a:lnSpc>
              <a:spcBef>
                <a:spcPts val="285"/>
              </a:spcBef>
              <a:buAutoNum type="arabicPeriod"/>
              <a:tabLst>
                <a:tab pos="381000" algn="l"/>
              </a:tabLst>
            </a:pPr>
            <a:r>
              <a:rPr sz="2600" dirty="0">
                <a:latin typeface="Arial"/>
                <a:cs typeface="Arial"/>
              </a:rPr>
              <a:t>Process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validation protocol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and report</a:t>
            </a:r>
          </a:p>
          <a:p>
            <a:pPr marL="381000" indent="-368935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381635" algn="l"/>
              </a:tabLst>
            </a:pPr>
            <a:r>
              <a:rPr sz="2600" dirty="0">
                <a:latin typeface="Arial"/>
                <a:cs typeface="Arial"/>
              </a:rPr>
              <a:t>Flow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chart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(Detailed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and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simple)</a:t>
            </a:r>
          </a:p>
          <a:p>
            <a:pPr marL="381000" indent="-368935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381635" algn="l"/>
              </a:tabLst>
            </a:pPr>
            <a:r>
              <a:rPr sz="2600" dirty="0">
                <a:latin typeface="Arial"/>
                <a:cs typeface="Arial"/>
              </a:rPr>
              <a:t>Process</a:t>
            </a:r>
            <a:r>
              <a:rPr sz="2600" spc="-4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development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report</a:t>
            </a:r>
          </a:p>
          <a:p>
            <a:pPr marL="381000" indent="-368935">
              <a:lnSpc>
                <a:spcPct val="100000"/>
              </a:lnSpc>
              <a:spcBef>
                <a:spcPts val="285"/>
              </a:spcBef>
              <a:buAutoNum type="arabicPeriod"/>
              <a:tabLst>
                <a:tab pos="381635" algn="l"/>
              </a:tabLst>
            </a:pPr>
            <a:r>
              <a:rPr sz="2600" dirty="0">
                <a:latin typeface="Arial"/>
                <a:cs typeface="Arial"/>
              </a:rPr>
              <a:t>Impurity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profile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with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justifications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List</a:t>
            </a:r>
            <a:r>
              <a:rPr spc="-20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spc="-10" dirty="0"/>
              <a:t>Documents </a:t>
            </a:r>
            <a:r>
              <a:rPr spc="-1095" dirty="0"/>
              <a:t> </a:t>
            </a:r>
            <a:r>
              <a:rPr spc="-10" dirty="0"/>
              <a:t>Required…Cont’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80744" y="1415667"/>
            <a:ext cx="7363459" cy="3327193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393065" indent="-368300">
              <a:lnSpc>
                <a:spcPct val="100000"/>
              </a:lnSpc>
              <a:spcBef>
                <a:spcPts val="545"/>
              </a:spcBef>
              <a:buAutoNum type="arabicPeriod" startAt="9"/>
              <a:tabLst>
                <a:tab pos="393700" algn="l"/>
              </a:tabLst>
            </a:pPr>
            <a:r>
              <a:rPr dirty="0">
                <a:latin typeface="Arial"/>
                <a:cs typeface="Arial"/>
              </a:rPr>
              <a:t>Excipient</a:t>
            </a:r>
            <a:r>
              <a:rPr spc="-5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details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:</a:t>
            </a:r>
          </a:p>
          <a:p>
            <a:pPr marL="573405" lvl="1" indent="-229235">
              <a:lnSpc>
                <a:spcPct val="100000"/>
              </a:lnSpc>
              <a:spcBef>
                <a:spcPts val="409"/>
              </a:spcBef>
              <a:buClr>
                <a:srgbClr val="9B2C1F"/>
              </a:buClr>
              <a:buSzPct val="85416"/>
              <a:buFont typeface="Wingdings 2"/>
              <a:buChar char=""/>
              <a:tabLst>
                <a:tab pos="574040" algn="l"/>
              </a:tabLst>
            </a:pPr>
            <a:r>
              <a:rPr spc="-5" dirty="0">
                <a:latin typeface="Arial"/>
                <a:cs typeface="Arial"/>
              </a:rPr>
              <a:t>Specification</a:t>
            </a:r>
            <a:r>
              <a:rPr spc="2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and</a:t>
            </a:r>
            <a:r>
              <a:rPr spc="-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testing</a:t>
            </a:r>
            <a:r>
              <a:rPr spc="-5" dirty="0">
                <a:latin typeface="Arial"/>
                <a:cs typeface="Arial"/>
              </a:rPr>
              <a:t> method</a:t>
            </a:r>
            <a:endParaRPr dirty="0">
              <a:latin typeface="Arial"/>
              <a:cs typeface="Arial"/>
            </a:endParaRPr>
          </a:p>
          <a:p>
            <a:pPr marL="573405" lvl="1" indent="-229235">
              <a:lnSpc>
                <a:spcPct val="100000"/>
              </a:lnSpc>
              <a:spcBef>
                <a:spcPts val="395"/>
              </a:spcBef>
              <a:buClr>
                <a:srgbClr val="9B2C1F"/>
              </a:buClr>
              <a:buSzPct val="85416"/>
              <a:buFont typeface="Wingdings 2"/>
              <a:buChar char=""/>
              <a:tabLst>
                <a:tab pos="574040" algn="l"/>
              </a:tabLst>
            </a:pPr>
            <a:r>
              <a:rPr dirty="0">
                <a:latin typeface="Arial"/>
                <a:cs typeface="Arial"/>
              </a:rPr>
              <a:t>COA</a:t>
            </a:r>
          </a:p>
          <a:p>
            <a:pPr marL="573405" lvl="1" indent="-229235">
              <a:lnSpc>
                <a:spcPct val="100000"/>
              </a:lnSpc>
              <a:spcBef>
                <a:spcPts val="405"/>
              </a:spcBef>
              <a:buClr>
                <a:srgbClr val="9B2C1F"/>
              </a:buClr>
              <a:buSzPct val="85416"/>
              <a:buFont typeface="Wingdings 2"/>
              <a:buChar char=""/>
              <a:tabLst>
                <a:tab pos="574040" algn="l"/>
              </a:tabLst>
            </a:pPr>
            <a:r>
              <a:rPr spc="-5" dirty="0">
                <a:latin typeface="Arial"/>
                <a:cs typeface="Arial"/>
              </a:rPr>
              <a:t>TSE/BSE declaration</a:t>
            </a:r>
            <a:r>
              <a:rPr spc="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from</a:t>
            </a:r>
            <a:r>
              <a:rPr spc="1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supplier/manufacturer.</a:t>
            </a:r>
            <a:endParaRPr dirty="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595"/>
              </a:spcBef>
            </a:pPr>
            <a:r>
              <a:rPr dirty="0">
                <a:latin typeface="Arial"/>
                <a:cs typeface="Arial"/>
              </a:rPr>
              <a:t>10. Specification</a:t>
            </a:r>
            <a:r>
              <a:rPr spc="-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and</a:t>
            </a:r>
            <a:r>
              <a:rPr spc="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method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of</a:t>
            </a:r>
            <a:r>
              <a:rPr spc="-1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Analysis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(MOA)</a:t>
            </a:r>
          </a:p>
          <a:p>
            <a:pPr marL="573405" indent="-229235">
              <a:lnSpc>
                <a:spcPct val="100000"/>
              </a:lnSpc>
              <a:spcBef>
                <a:spcPts val="405"/>
              </a:spcBef>
              <a:buClr>
                <a:srgbClr val="9B2C1F"/>
              </a:buClr>
              <a:buSzPct val="85416"/>
              <a:buFont typeface="Wingdings 2"/>
              <a:buChar char=""/>
              <a:tabLst>
                <a:tab pos="574040" algn="l"/>
              </a:tabLst>
            </a:pPr>
            <a:r>
              <a:rPr spc="-5" dirty="0">
                <a:latin typeface="Arial"/>
                <a:cs typeface="Arial"/>
              </a:rPr>
              <a:t>Intermediates</a:t>
            </a:r>
            <a:r>
              <a:rPr spc="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and</a:t>
            </a:r>
            <a:r>
              <a:rPr spc="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in-process</a:t>
            </a:r>
            <a:r>
              <a:rPr spc="1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specification</a:t>
            </a:r>
            <a:r>
              <a:rPr spc="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&amp;</a:t>
            </a:r>
            <a:r>
              <a:rPr spc="-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MOA</a:t>
            </a:r>
          </a:p>
          <a:p>
            <a:pPr marL="573405" indent="-229235">
              <a:lnSpc>
                <a:spcPct val="100000"/>
              </a:lnSpc>
              <a:spcBef>
                <a:spcPts val="395"/>
              </a:spcBef>
              <a:buClr>
                <a:srgbClr val="9B2C1F"/>
              </a:buClr>
              <a:buSzPct val="85416"/>
              <a:buFont typeface="Wingdings 2"/>
              <a:buChar char=""/>
              <a:tabLst>
                <a:tab pos="574040" algn="l"/>
              </a:tabLst>
            </a:pPr>
            <a:r>
              <a:rPr spc="-5" dirty="0">
                <a:latin typeface="Arial"/>
                <a:cs typeface="Arial"/>
              </a:rPr>
              <a:t>Finished</a:t>
            </a:r>
            <a:r>
              <a:rPr spc="2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product</a:t>
            </a:r>
            <a:r>
              <a:rPr spc="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release</a:t>
            </a:r>
            <a:r>
              <a:rPr spc="2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specification</a:t>
            </a:r>
            <a:r>
              <a:rPr spc="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&amp;</a:t>
            </a:r>
            <a:r>
              <a:rPr spc="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MOA</a:t>
            </a:r>
          </a:p>
          <a:p>
            <a:pPr marL="573405" indent="-229235">
              <a:lnSpc>
                <a:spcPct val="100000"/>
              </a:lnSpc>
              <a:spcBef>
                <a:spcPts val="409"/>
              </a:spcBef>
              <a:buClr>
                <a:srgbClr val="9B2C1F"/>
              </a:buClr>
              <a:buSzPct val="85416"/>
              <a:buFont typeface="Wingdings 2"/>
              <a:buChar char=""/>
              <a:tabLst>
                <a:tab pos="574040" algn="l"/>
              </a:tabLst>
            </a:pPr>
            <a:r>
              <a:rPr spc="-5" dirty="0">
                <a:latin typeface="Arial"/>
                <a:cs typeface="Arial"/>
              </a:rPr>
              <a:t>Finished</a:t>
            </a:r>
            <a:r>
              <a:rPr spc="2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product</a:t>
            </a:r>
            <a:r>
              <a:rPr spc="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Stability</a:t>
            </a:r>
            <a:r>
              <a:rPr spc="3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specification</a:t>
            </a:r>
            <a:r>
              <a:rPr spc="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&amp;</a:t>
            </a:r>
            <a:r>
              <a:rPr spc="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MOA</a:t>
            </a:r>
          </a:p>
          <a:p>
            <a:pPr marL="573405" marR="549275" indent="-228600">
              <a:lnSpc>
                <a:spcPct val="100000"/>
              </a:lnSpc>
              <a:spcBef>
                <a:spcPts val="400"/>
              </a:spcBef>
              <a:buClr>
                <a:srgbClr val="9B2C1F"/>
              </a:buClr>
              <a:buSzPct val="85416"/>
              <a:buFont typeface="Wingdings 2"/>
              <a:buChar char=""/>
              <a:tabLst>
                <a:tab pos="574040" algn="l"/>
              </a:tabLst>
            </a:pPr>
            <a:r>
              <a:rPr spc="-5" dirty="0">
                <a:latin typeface="Arial"/>
                <a:cs typeface="Arial"/>
              </a:rPr>
              <a:t>API</a:t>
            </a:r>
            <a:r>
              <a:rPr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specification</a:t>
            </a:r>
            <a:r>
              <a:rPr spc="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&amp;</a:t>
            </a:r>
            <a:r>
              <a:rPr spc="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MOA</a:t>
            </a:r>
            <a:r>
              <a:rPr spc="-16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from</a:t>
            </a:r>
            <a:r>
              <a:rPr spc="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finished</a:t>
            </a:r>
            <a:r>
              <a:rPr spc="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product </a:t>
            </a:r>
            <a:r>
              <a:rPr spc="-650" dirty="0">
                <a:latin typeface="Arial"/>
                <a:cs typeface="Arial"/>
              </a:rPr>
              <a:t> </a:t>
            </a:r>
            <a:r>
              <a:rPr spc="-15" dirty="0">
                <a:latin typeface="Arial"/>
                <a:cs typeface="Arial"/>
              </a:rPr>
              <a:t>manufacturer.</a:t>
            </a:r>
            <a:endParaRPr dirty="0">
              <a:latin typeface="Arial"/>
              <a:cs typeface="Arial"/>
            </a:endParaRPr>
          </a:p>
          <a:p>
            <a:pPr marL="573405" indent="-229235">
              <a:lnSpc>
                <a:spcPct val="100000"/>
              </a:lnSpc>
              <a:spcBef>
                <a:spcPts val="395"/>
              </a:spcBef>
              <a:buClr>
                <a:srgbClr val="9B2C1F"/>
              </a:buClr>
              <a:buSzPct val="85416"/>
              <a:buFont typeface="Wingdings 2"/>
              <a:buChar char=""/>
              <a:tabLst>
                <a:tab pos="574040" algn="l"/>
              </a:tabLst>
            </a:pPr>
            <a:r>
              <a:rPr spc="-5" dirty="0">
                <a:latin typeface="Arial"/>
                <a:cs typeface="Arial"/>
              </a:rPr>
              <a:t>Packaging</a:t>
            </a:r>
            <a:r>
              <a:rPr spc="3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material </a:t>
            </a:r>
            <a:r>
              <a:rPr spc="-20" dirty="0">
                <a:latin typeface="Arial"/>
                <a:cs typeface="Arial"/>
              </a:rPr>
              <a:t>(primary,</a:t>
            </a:r>
            <a:r>
              <a:rPr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secondary</a:t>
            </a:r>
            <a:r>
              <a:rPr lang="en-US" spc="15" dirty="0">
                <a:latin typeface="Arial"/>
                <a:cs typeface="Arial"/>
              </a:rPr>
              <a:t>)</a:t>
            </a:r>
            <a:endParaRPr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List</a:t>
            </a:r>
            <a:r>
              <a:rPr spc="-20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spc="-10" dirty="0"/>
              <a:t>Documents </a:t>
            </a:r>
            <a:r>
              <a:rPr spc="-1095" dirty="0"/>
              <a:t> </a:t>
            </a:r>
            <a:r>
              <a:rPr spc="-10" dirty="0"/>
              <a:t>Required…Cont’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471625"/>
            <a:ext cx="6986905" cy="41522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5"/>
              </a:spcBef>
            </a:pPr>
            <a:r>
              <a:rPr sz="2600" spc="-65" dirty="0">
                <a:latin typeface="Arial"/>
                <a:cs typeface="Arial"/>
              </a:rPr>
              <a:t>11.</a:t>
            </a:r>
            <a:r>
              <a:rPr sz="2600" spc="-1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Analytical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method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validations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at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release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and </a:t>
            </a:r>
            <a:r>
              <a:rPr sz="2600" spc="-7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stability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(if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different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methods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are used)</a:t>
            </a:r>
            <a:endParaRPr sz="2600">
              <a:latin typeface="Arial"/>
              <a:cs typeface="Arial"/>
            </a:endParaRPr>
          </a:p>
          <a:p>
            <a:pPr marL="560705" indent="-229235">
              <a:lnSpc>
                <a:spcPct val="100000"/>
              </a:lnSpc>
              <a:spcBef>
                <a:spcPts val="405"/>
              </a:spcBef>
              <a:buClr>
                <a:srgbClr val="9B2C1F"/>
              </a:buClr>
              <a:buSzPct val="85416"/>
              <a:buFont typeface="Wingdings 2"/>
              <a:buChar char=""/>
              <a:tabLst>
                <a:tab pos="561340" algn="l"/>
              </a:tabLst>
            </a:pPr>
            <a:r>
              <a:rPr sz="2400" spc="-5" dirty="0">
                <a:latin typeface="Arial"/>
                <a:cs typeface="Arial"/>
              </a:rPr>
              <a:t>Assay</a:t>
            </a:r>
            <a:endParaRPr sz="2400">
              <a:latin typeface="Arial"/>
              <a:cs typeface="Arial"/>
            </a:endParaRPr>
          </a:p>
          <a:p>
            <a:pPr marL="560705" indent="-229235">
              <a:lnSpc>
                <a:spcPct val="100000"/>
              </a:lnSpc>
              <a:spcBef>
                <a:spcPts val="400"/>
              </a:spcBef>
              <a:buClr>
                <a:srgbClr val="9B2C1F"/>
              </a:buClr>
              <a:buSzPct val="85416"/>
              <a:buFont typeface="Wingdings 2"/>
              <a:buChar char=""/>
              <a:tabLst>
                <a:tab pos="561340" algn="l"/>
              </a:tabLst>
            </a:pPr>
            <a:r>
              <a:rPr sz="2400" spc="-5" dirty="0">
                <a:latin typeface="Arial"/>
                <a:cs typeface="Arial"/>
              </a:rPr>
              <a:t>Related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substance</a:t>
            </a:r>
            <a:endParaRPr sz="2400">
              <a:latin typeface="Arial"/>
              <a:cs typeface="Arial"/>
            </a:endParaRPr>
          </a:p>
          <a:p>
            <a:pPr marL="560705" indent="-229235">
              <a:lnSpc>
                <a:spcPct val="100000"/>
              </a:lnSpc>
              <a:spcBef>
                <a:spcPts val="405"/>
              </a:spcBef>
              <a:buClr>
                <a:srgbClr val="9B2C1F"/>
              </a:buClr>
              <a:buSzPct val="85416"/>
              <a:buFont typeface="Wingdings 2"/>
              <a:buChar char=""/>
              <a:tabLst>
                <a:tab pos="561340" algn="l"/>
              </a:tabLst>
            </a:pPr>
            <a:r>
              <a:rPr sz="2400" spc="-5" dirty="0">
                <a:latin typeface="Arial"/>
                <a:cs typeface="Arial"/>
              </a:rPr>
              <a:t>Dissolution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(if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applicable)</a:t>
            </a:r>
            <a:endParaRPr sz="2400">
              <a:latin typeface="Arial"/>
              <a:cs typeface="Arial"/>
            </a:endParaRPr>
          </a:p>
          <a:p>
            <a:pPr marL="560705" indent="-229235">
              <a:lnSpc>
                <a:spcPct val="100000"/>
              </a:lnSpc>
              <a:spcBef>
                <a:spcPts val="400"/>
              </a:spcBef>
              <a:buClr>
                <a:srgbClr val="9B2C1F"/>
              </a:buClr>
              <a:buSzPct val="85416"/>
              <a:buFont typeface="Wingdings 2"/>
              <a:buChar char=""/>
              <a:tabLst>
                <a:tab pos="561340" algn="l"/>
              </a:tabLst>
            </a:pPr>
            <a:r>
              <a:rPr sz="2400" spc="-5" dirty="0">
                <a:latin typeface="Arial"/>
                <a:cs typeface="Arial"/>
              </a:rPr>
              <a:t>Preservative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content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(if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applicable)</a:t>
            </a:r>
            <a:endParaRPr sz="2400">
              <a:latin typeface="Arial"/>
              <a:cs typeface="Arial"/>
            </a:endParaRPr>
          </a:p>
          <a:p>
            <a:pPr marL="560705" indent="-229235">
              <a:lnSpc>
                <a:spcPct val="100000"/>
              </a:lnSpc>
              <a:spcBef>
                <a:spcPts val="395"/>
              </a:spcBef>
              <a:buClr>
                <a:srgbClr val="9B2C1F"/>
              </a:buClr>
              <a:buSzPct val="85416"/>
              <a:buFont typeface="Wingdings 2"/>
              <a:buChar char=""/>
              <a:tabLst>
                <a:tab pos="561340" algn="l"/>
              </a:tabLst>
            </a:pPr>
            <a:r>
              <a:rPr sz="2400" spc="-5" dirty="0">
                <a:latin typeface="Arial"/>
                <a:cs typeface="Arial"/>
              </a:rPr>
              <a:t>Sterility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(if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applicable)</a:t>
            </a:r>
            <a:endParaRPr sz="2400">
              <a:latin typeface="Arial"/>
              <a:cs typeface="Arial"/>
            </a:endParaRPr>
          </a:p>
          <a:p>
            <a:pPr marL="560705" indent="-229235">
              <a:lnSpc>
                <a:spcPct val="100000"/>
              </a:lnSpc>
              <a:spcBef>
                <a:spcPts val="409"/>
              </a:spcBef>
              <a:buClr>
                <a:srgbClr val="9B2C1F"/>
              </a:buClr>
              <a:buSzPct val="85416"/>
              <a:buFont typeface="Wingdings 2"/>
              <a:buChar char=""/>
              <a:tabLst>
                <a:tab pos="561340" algn="l"/>
              </a:tabLst>
            </a:pPr>
            <a:r>
              <a:rPr sz="2400" spc="-5" dirty="0">
                <a:latin typeface="Arial"/>
                <a:cs typeface="Arial"/>
              </a:rPr>
              <a:t>Endotoxin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(if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applicable)</a:t>
            </a:r>
            <a:endParaRPr sz="2400">
              <a:latin typeface="Arial"/>
              <a:cs typeface="Arial"/>
            </a:endParaRPr>
          </a:p>
          <a:p>
            <a:pPr marL="560705" indent="-229235">
              <a:lnSpc>
                <a:spcPct val="100000"/>
              </a:lnSpc>
              <a:spcBef>
                <a:spcPts val="395"/>
              </a:spcBef>
              <a:buClr>
                <a:srgbClr val="9B2C1F"/>
              </a:buClr>
              <a:buSzPct val="85416"/>
              <a:buFont typeface="Wingdings 2"/>
              <a:buChar char=""/>
              <a:tabLst>
                <a:tab pos="561340" algn="l"/>
              </a:tabLst>
            </a:pPr>
            <a:r>
              <a:rPr sz="2400" spc="-60" dirty="0">
                <a:latin typeface="Arial"/>
                <a:cs typeface="Arial"/>
              </a:rPr>
              <a:t>MLT</a:t>
            </a:r>
            <a:endParaRPr sz="2400">
              <a:latin typeface="Arial"/>
              <a:cs typeface="Arial"/>
            </a:endParaRPr>
          </a:p>
          <a:p>
            <a:pPr marL="560705" indent="-229235">
              <a:lnSpc>
                <a:spcPct val="100000"/>
              </a:lnSpc>
              <a:spcBef>
                <a:spcPts val="400"/>
              </a:spcBef>
              <a:buClr>
                <a:srgbClr val="9B2C1F"/>
              </a:buClr>
              <a:buSzPct val="85416"/>
              <a:buFont typeface="Wingdings 2"/>
              <a:buChar char=""/>
              <a:tabLst>
                <a:tab pos="561340" algn="l"/>
              </a:tabLst>
            </a:pPr>
            <a:r>
              <a:rPr sz="2400" dirty="0">
                <a:latin typeface="Arial"/>
                <a:cs typeface="Arial"/>
              </a:rPr>
              <a:t>Forced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degradation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List</a:t>
            </a:r>
            <a:r>
              <a:rPr spc="-20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spc="-10" dirty="0"/>
              <a:t>Documents </a:t>
            </a:r>
            <a:r>
              <a:rPr spc="-1095" dirty="0"/>
              <a:t> </a:t>
            </a:r>
            <a:r>
              <a:rPr spc="-10" dirty="0"/>
              <a:t>Required…Cont’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81685" y="1415667"/>
            <a:ext cx="7780629" cy="3342582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323850">
              <a:lnSpc>
                <a:spcPct val="100000"/>
              </a:lnSpc>
              <a:spcBef>
                <a:spcPts val="545"/>
              </a:spcBef>
            </a:pPr>
            <a:r>
              <a:rPr spc="-5" dirty="0"/>
              <a:t>12.</a:t>
            </a:r>
            <a:r>
              <a:rPr spc="-35" dirty="0"/>
              <a:t> </a:t>
            </a:r>
            <a:r>
              <a:rPr sz="2000" spc="-50" dirty="0"/>
              <a:t>COA’s</a:t>
            </a:r>
          </a:p>
          <a:p>
            <a:pPr marL="871855" indent="-229235">
              <a:lnSpc>
                <a:spcPct val="100000"/>
              </a:lnSpc>
              <a:spcBef>
                <a:spcPts val="409"/>
              </a:spcBef>
              <a:buClr>
                <a:srgbClr val="9B2C1F"/>
              </a:buClr>
              <a:buSzPct val="85416"/>
              <a:buFont typeface="Wingdings 2"/>
              <a:buChar char=""/>
              <a:tabLst>
                <a:tab pos="873125" algn="l"/>
              </a:tabLst>
            </a:pPr>
            <a:r>
              <a:rPr sz="2000" spc="-5" dirty="0"/>
              <a:t>API</a:t>
            </a:r>
            <a:r>
              <a:rPr sz="2000" spc="5" dirty="0"/>
              <a:t> </a:t>
            </a:r>
            <a:r>
              <a:rPr sz="2000" spc="-5" dirty="0"/>
              <a:t>(3</a:t>
            </a:r>
            <a:r>
              <a:rPr sz="2000" dirty="0"/>
              <a:t> </a:t>
            </a:r>
            <a:r>
              <a:rPr sz="2000" spc="-5" dirty="0"/>
              <a:t>consecutive</a:t>
            </a:r>
            <a:r>
              <a:rPr sz="2000" spc="25" dirty="0"/>
              <a:t> </a:t>
            </a:r>
            <a:r>
              <a:rPr sz="2000" spc="-5" dirty="0"/>
              <a:t>batches)</a:t>
            </a:r>
            <a:r>
              <a:rPr sz="2000" spc="10" dirty="0"/>
              <a:t> </a:t>
            </a:r>
            <a:r>
              <a:rPr sz="2000" dirty="0"/>
              <a:t>from</a:t>
            </a:r>
            <a:r>
              <a:rPr sz="2000" spc="-5" dirty="0"/>
              <a:t> </a:t>
            </a:r>
            <a:r>
              <a:rPr sz="2000" dirty="0"/>
              <a:t>FP</a:t>
            </a:r>
            <a:r>
              <a:rPr sz="2000" spc="-50" dirty="0"/>
              <a:t> </a:t>
            </a:r>
            <a:r>
              <a:rPr sz="2000" spc="-5" dirty="0"/>
              <a:t>manufacturer</a:t>
            </a:r>
            <a:endParaRPr sz="2000" dirty="0"/>
          </a:p>
          <a:p>
            <a:pPr marL="871855" marR="1102360" indent="-228600">
              <a:lnSpc>
                <a:spcPct val="100000"/>
              </a:lnSpc>
              <a:spcBef>
                <a:spcPts val="395"/>
              </a:spcBef>
              <a:buClr>
                <a:srgbClr val="9B2C1F"/>
              </a:buClr>
              <a:buSzPct val="85416"/>
              <a:buFont typeface="Wingdings 2"/>
              <a:buChar char=""/>
              <a:tabLst>
                <a:tab pos="873125" algn="l"/>
              </a:tabLst>
            </a:pPr>
            <a:r>
              <a:rPr sz="2000" spc="-5" dirty="0"/>
              <a:t>All</a:t>
            </a:r>
            <a:r>
              <a:rPr sz="2000" spc="15" dirty="0"/>
              <a:t> </a:t>
            </a:r>
            <a:r>
              <a:rPr sz="2000" dirty="0"/>
              <a:t>the</a:t>
            </a:r>
            <a:r>
              <a:rPr sz="2000" spc="5" dirty="0"/>
              <a:t> </a:t>
            </a:r>
            <a:r>
              <a:rPr sz="2000" spc="-5" dirty="0"/>
              <a:t>raw</a:t>
            </a:r>
            <a:r>
              <a:rPr sz="2000" spc="15" dirty="0"/>
              <a:t> </a:t>
            </a:r>
            <a:r>
              <a:rPr sz="2000" spc="-5" dirty="0"/>
              <a:t>material (excipients</a:t>
            </a:r>
            <a:r>
              <a:rPr sz="2000" spc="50" dirty="0"/>
              <a:t> </a:t>
            </a:r>
            <a:r>
              <a:rPr sz="2000" spc="-5" dirty="0"/>
              <a:t>and coating </a:t>
            </a:r>
            <a:r>
              <a:rPr sz="2000" spc="-650" dirty="0"/>
              <a:t> </a:t>
            </a:r>
            <a:r>
              <a:rPr sz="2000" spc="-5" dirty="0"/>
              <a:t>materials)</a:t>
            </a:r>
            <a:endParaRPr sz="2000" dirty="0"/>
          </a:p>
          <a:p>
            <a:pPr marL="871855" indent="-229235">
              <a:lnSpc>
                <a:spcPct val="100000"/>
              </a:lnSpc>
              <a:spcBef>
                <a:spcPts val="405"/>
              </a:spcBef>
              <a:buClr>
                <a:srgbClr val="9B2C1F"/>
              </a:buClr>
              <a:buSzPct val="85416"/>
              <a:buFont typeface="Wingdings 2"/>
              <a:buChar char=""/>
              <a:tabLst>
                <a:tab pos="873125" algn="l"/>
              </a:tabLst>
            </a:pPr>
            <a:r>
              <a:rPr sz="2000" spc="-5" dirty="0"/>
              <a:t>Reference</a:t>
            </a:r>
            <a:r>
              <a:rPr sz="2000" spc="10" dirty="0"/>
              <a:t> </a:t>
            </a:r>
            <a:r>
              <a:rPr sz="2000" spc="-5" dirty="0"/>
              <a:t>and</a:t>
            </a:r>
            <a:r>
              <a:rPr sz="2000" spc="15" dirty="0"/>
              <a:t> </a:t>
            </a:r>
            <a:r>
              <a:rPr sz="2000" spc="-5" dirty="0"/>
              <a:t>working</a:t>
            </a:r>
            <a:r>
              <a:rPr sz="2000" spc="20" dirty="0"/>
              <a:t> </a:t>
            </a:r>
            <a:r>
              <a:rPr sz="2000" spc="-5" dirty="0"/>
              <a:t>standards</a:t>
            </a:r>
            <a:endParaRPr sz="2000" dirty="0"/>
          </a:p>
          <a:p>
            <a:pPr marL="871855" indent="-229235">
              <a:lnSpc>
                <a:spcPct val="100000"/>
              </a:lnSpc>
              <a:spcBef>
                <a:spcPts val="400"/>
              </a:spcBef>
              <a:buClr>
                <a:srgbClr val="9B2C1F"/>
              </a:buClr>
              <a:buSzPct val="85416"/>
              <a:buFont typeface="Wingdings 2"/>
              <a:buChar char=""/>
              <a:tabLst>
                <a:tab pos="873125" algn="l"/>
              </a:tabLst>
            </a:pPr>
            <a:r>
              <a:rPr sz="2000" dirty="0"/>
              <a:t>Impurity</a:t>
            </a:r>
            <a:r>
              <a:rPr sz="2000" spc="-30" dirty="0"/>
              <a:t> </a:t>
            </a:r>
            <a:r>
              <a:rPr sz="2000" spc="-5" dirty="0"/>
              <a:t>standards</a:t>
            </a:r>
            <a:endParaRPr sz="2000" dirty="0"/>
          </a:p>
          <a:p>
            <a:pPr marL="871855" marR="955675" indent="-228600">
              <a:lnSpc>
                <a:spcPct val="100000"/>
              </a:lnSpc>
              <a:spcBef>
                <a:spcPts val="395"/>
              </a:spcBef>
              <a:buClr>
                <a:srgbClr val="9B2C1F"/>
              </a:buClr>
              <a:buSzPct val="85416"/>
              <a:buFont typeface="Wingdings 2"/>
              <a:buChar char=""/>
              <a:tabLst>
                <a:tab pos="873125" algn="l"/>
              </a:tabLst>
            </a:pPr>
            <a:r>
              <a:rPr sz="2000" spc="-5" dirty="0"/>
              <a:t>Packaging</a:t>
            </a:r>
            <a:r>
              <a:rPr sz="2000" spc="30" dirty="0"/>
              <a:t> </a:t>
            </a:r>
            <a:r>
              <a:rPr sz="2000" spc="-5" dirty="0"/>
              <a:t>material </a:t>
            </a:r>
            <a:r>
              <a:rPr sz="2000" spc="-20" dirty="0"/>
              <a:t>(primary,</a:t>
            </a:r>
            <a:r>
              <a:rPr sz="2000" dirty="0"/>
              <a:t> </a:t>
            </a:r>
            <a:r>
              <a:rPr sz="2000" spc="-5" dirty="0"/>
              <a:t>secondary</a:t>
            </a:r>
            <a:r>
              <a:rPr sz="2000" spc="15" dirty="0"/>
              <a:t> </a:t>
            </a:r>
            <a:r>
              <a:rPr sz="2000" spc="-5" dirty="0"/>
              <a:t>and </a:t>
            </a:r>
            <a:r>
              <a:rPr sz="2000" spc="-650" dirty="0"/>
              <a:t> </a:t>
            </a:r>
            <a:r>
              <a:rPr sz="2000" dirty="0"/>
              <a:t>tertiary)</a:t>
            </a:r>
          </a:p>
          <a:p>
            <a:pPr marL="597535" marR="5080" indent="-274320">
              <a:lnSpc>
                <a:spcPct val="100000"/>
              </a:lnSpc>
              <a:spcBef>
                <a:spcPts val="595"/>
              </a:spcBef>
              <a:buAutoNum type="arabicPeriod" startAt="13"/>
              <a:tabLst>
                <a:tab pos="876300" algn="l"/>
              </a:tabLst>
            </a:pPr>
            <a:r>
              <a:rPr sz="2000" dirty="0"/>
              <a:t>IR</a:t>
            </a:r>
            <a:r>
              <a:rPr sz="2000" spc="5" dirty="0"/>
              <a:t> </a:t>
            </a:r>
            <a:r>
              <a:rPr sz="2000" dirty="0"/>
              <a:t>spectra</a:t>
            </a:r>
            <a:r>
              <a:rPr sz="2000" spc="-30" dirty="0"/>
              <a:t> </a:t>
            </a:r>
            <a:r>
              <a:rPr sz="2000" dirty="0"/>
              <a:t>of</a:t>
            </a:r>
            <a:r>
              <a:rPr sz="2000" spc="5" dirty="0"/>
              <a:t> </a:t>
            </a:r>
            <a:r>
              <a:rPr sz="2000" dirty="0"/>
              <a:t>PVC/PVDC</a:t>
            </a:r>
            <a:r>
              <a:rPr sz="2000" spc="-20" dirty="0"/>
              <a:t> </a:t>
            </a:r>
            <a:r>
              <a:rPr sz="2000" dirty="0"/>
              <a:t>sheets</a:t>
            </a:r>
            <a:r>
              <a:rPr sz="2000" spc="-15" dirty="0"/>
              <a:t> </a:t>
            </a:r>
            <a:r>
              <a:rPr sz="2000" dirty="0"/>
              <a:t>and</a:t>
            </a:r>
            <a:r>
              <a:rPr sz="2000" spc="5" dirty="0"/>
              <a:t> </a:t>
            </a:r>
            <a:r>
              <a:rPr sz="2000" dirty="0"/>
              <a:t>aluminum </a:t>
            </a:r>
            <a:r>
              <a:rPr sz="2000" spc="-710" dirty="0"/>
              <a:t> </a:t>
            </a:r>
            <a:r>
              <a:rPr sz="2000" dirty="0"/>
              <a:t>foil</a:t>
            </a:r>
            <a:r>
              <a:rPr sz="2000" spc="-15" dirty="0"/>
              <a:t> </a:t>
            </a:r>
            <a:r>
              <a:rPr sz="2000" dirty="0"/>
              <a:t>if used</a:t>
            </a:r>
          </a:p>
          <a:p>
            <a:pPr marL="875030" indent="-551815">
              <a:lnSpc>
                <a:spcPct val="100000"/>
              </a:lnSpc>
              <a:spcBef>
                <a:spcPts val="600"/>
              </a:spcBef>
              <a:buAutoNum type="arabicPeriod" startAt="13"/>
              <a:tabLst>
                <a:tab pos="876300" algn="l"/>
              </a:tabLst>
            </a:pPr>
            <a:r>
              <a:rPr sz="2000" dirty="0"/>
              <a:t>Soft</a:t>
            </a:r>
            <a:r>
              <a:rPr sz="2000" spc="-15" dirty="0"/>
              <a:t> </a:t>
            </a:r>
            <a:r>
              <a:rPr sz="2000" spc="5" dirty="0"/>
              <a:t>copy</a:t>
            </a:r>
            <a:r>
              <a:rPr sz="2000" spc="-20" dirty="0"/>
              <a:t> </a:t>
            </a:r>
            <a:r>
              <a:rPr sz="2000" dirty="0"/>
              <a:t>of</a:t>
            </a:r>
            <a:r>
              <a:rPr sz="2000" spc="-5" dirty="0"/>
              <a:t> </a:t>
            </a:r>
            <a:r>
              <a:rPr sz="2000" dirty="0"/>
              <a:t>labels</a:t>
            </a:r>
            <a:r>
              <a:rPr sz="2000" spc="-25" dirty="0"/>
              <a:t> </a:t>
            </a:r>
            <a:r>
              <a:rPr sz="2000" dirty="0"/>
              <a:t>(PDF)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93444" y="5035491"/>
            <a:ext cx="5925185" cy="8136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600" dirty="0">
                <a:latin typeface="Arial"/>
                <a:cs typeface="Arial"/>
              </a:rPr>
              <a:t>Food </a:t>
            </a:r>
            <a:r>
              <a:rPr sz="2600" dirty="0">
                <a:latin typeface="Arial"/>
                <a:cs typeface="Arial"/>
              </a:rPr>
              <a:t>grade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certificate </a:t>
            </a:r>
            <a:r>
              <a:rPr sz="2600" spc="-5" dirty="0">
                <a:latin typeface="Arial"/>
                <a:cs typeface="Arial"/>
              </a:rPr>
              <a:t>from</a:t>
            </a:r>
            <a:r>
              <a:rPr sz="2600" dirty="0">
                <a:latin typeface="Arial"/>
                <a:cs typeface="Arial"/>
              </a:rPr>
              <a:t> primary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packaging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590800" y="5453219"/>
            <a:ext cx="6934834" cy="8258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material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manufacturer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for </a:t>
            </a:r>
            <a:endParaRPr lang="en-US" sz="2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5" dirty="0">
                <a:latin typeface="Arial"/>
                <a:cs typeface="Arial"/>
              </a:rPr>
              <a:t>its</a:t>
            </a:r>
            <a:r>
              <a:rPr sz="2600" dirty="0">
                <a:latin typeface="Arial"/>
                <a:cs typeface="Arial"/>
              </a:rPr>
              <a:t> primary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packaging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List</a:t>
            </a:r>
            <a:r>
              <a:rPr spc="-20" dirty="0"/>
              <a:t> </a:t>
            </a:r>
            <a:r>
              <a:rPr spc="-5" dirty="0"/>
              <a:t>of</a:t>
            </a:r>
            <a:r>
              <a:rPr spc="-15" dirty="0"/>
              <a:t> </a:t>
            </a:r>
            <a:r>
              <a:rPr spc="-10" dirty="0"/>
              <a:t>Documents </a:t>
            </a:r>
            <a:r>
              <a:rPr spc="-1095" dirty="0"/>
              <a:t> </a:t>
            </a:r>
            <a:r>
              <a:rPr spc="-10" dirty="0"/>
              <a:t>Required…Cont’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395644"/>
            <a:ext cx="6609080" cy="231330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564515" indent="-552450">
              <a:lnSpc>
                <a:spcPct val="100000"/>
              </a:lnSpc>
              <a:spcBef>
                <a:spcPts val="705"/>
              </a:spcBef>
              <a:buAutoNum type="arabicPeriod" startAt="16"/>
              <a:tabLst>
                <a:tab pos="565150" algn="l"/>
              </a:tabLst>
            </a:pPr>
            <a:r>
              <a:rPr sz="2600" dirty="0">
                <a:latin typeface="Arial"/>
                <a:cs typeface="Arial"/>
              </a:rPr>
              <a:t>Preparation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of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reference standard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in brief</a:t>
            </a:r>
            <a:endParaRPr sz="2600">
              <a:latin typeface="Arial"/>
              <a:cs typeface="Arial"/>
            </a:endParaRPr>
          </a:p>
          <a:p>
            <a:pPr marL="563880" indent="-551815">
              <a:lnSpc>
                <a:spcPct val="100000"/>
              </a:lnSpc>
              <a:spcBef>
                <a:spcPts val="600"/>
              </a:spcBef>
              <a:buAutoNum type="arabicPeriod" startAt="16"/>
              <a:tabLst>
                <a:tab pos="564515" algn="l"/>
              </a:tabLst>
            </a:pPr>
            <a:r>
              <a:rPr sz="2600" dirty="0">
                <a:latin typeface="Arial"/>
                <a:cs typeface="Arial"/>
              </a:rPr>
              <a:t>Stability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protocol</a:t>
            </a:r>
            <a:endParaRPr sz="2600">
              <a:latin typeface="Arial"/>
              <a:cs typeface="Arial"/>
            </a:endParaRPr>
          </a:p>
          <a:p>
            <a:pPr marL="286385" marR="245110" indent="-274320">
              <a:lnSpc>
                <a:spcPct val="100000"/>
              </a:lnSpc>
              <a:spcBef>
                <a:spcPts val="600"/>
              </a:spcBef>
              <a:buAutoNum type="arabicPeriod" startAt="16"/>
              <a:tabLst>
                <a:tab pos="564515" algn="l"/>
              </a:tabLst>
            </a:pPr>
            <a:r>
              <a:rPr sz="2600" dirty="0">
                <a:latin typeface="Arial"/>
                <a:cs typeface="Arial"/>
              </a:rPr>
              <a:t>Stability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data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and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Photo stability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data </a:t>
            </a:r>
            <a:r>
              <a:rPr sz="2600" spc="-5" dirty="0">
                <a:latin typeface="Arial"/>
                <a:cs typeface="Arial"/>
              </a:rPr>
              <a:t>(if </a:t>
            </a:r>
            <a:r>
              <a:rPr sz="2600" spc="-70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applicable)</a:t>
            </a:r>
            <a:endParaRPr sz="2600">
              <a:latin typeface="Arial"/>
              <a:cs typeface="Arial"/>
            </a:endParaRPr>
          </a:p>
          <a:p>
            <a:pPr marL="563880" indent="-551815">
              <a:lnSpc>
                <a:spcPct val="100000"/>
              </a:lnSpc>
              <a:spcBef>
                <a:spcPts val="605"/>
              </a:spcBef>
              <a:buAutoNum type="arabicPeriod" startAt="16"/>
              <a:tabLst>
                <a:tab pos="564515" algn="l"/>
              </a:tabLst>
            </a:pPr>
            <a:r>
              <a:rPr sz="2600" dirty="0">
                <a:latin typeface="Arial"/>
                <a:cs typeface="Arial"/>
              </a:rPr>
              <a:t>Bioequivalence</a:t>
            </a:r>
            <a:r>
              <a:rPr sz="2600" spc="-4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study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90498"/>
            <a:ext cx="14325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ACTD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473453"/>
            <a:ext cx="7363459" cy="3256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ASEAN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abbreviates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Association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South</a:t>
            </a:r>
            <a:r>
              <a:rPr sz="2400" dirty="0">
                <a:latin typeface="Arial"/>
                <a:cs typeface="Arial"/>
              </a:rPr>
              <a:t> East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Asian </a:t>
            </a:r>
            <a:r>
              <a:rPr sz="2400" spc="-6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Nations.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D24717"/>
              </a:buClr>
              <a:buFont typeface="Wingdings 2"/>
              <a:buChar char=""/>
            </a:pPr>
            <a:endParaRPr sz="355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Established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08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August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1967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D24717"/>
              </a:buClr>
              <a:buFont typeface="Wingdings 2"/>
              <a:buChar char=""/>
            </a:pPr>
            <a:endParaRPr sz="3550">
              <a:latin typeface="Arial"/>
              <a:cs typeface="Arial"/>
            </a:endParaRPr>
          </a:p>
          <a:p>
            <a:pPr marL="286385" marR="547370" indent="-274320">
              <a:lnSpc>
                <a:spcPct val="100000"/>
              </a:lnSpc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95" dirty="0">
                <a:latin typeface="Arial"/>
                <a:cs typeface="Arial"/>
              </a:rPr>
              <a:t>Ten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(10)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Member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states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are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Brunei,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Cambodia, 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Indonesia,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Lao,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Malaysia,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Myanmar,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Philippines,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Singapore,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Thailand,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Viet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Nam.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90498"/>
            <a:ext cx="62852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/>
              <a:t>ORGANIZATION</a:t>
            </a:r>
            <a:r>
              <a:rPr spc="20" dirty="0"/>
              <a:t> </a:t>
            </a:r>
            <a:r>
              <a:rPr spc="-5" dirty="0"/>
              <a:t>OF</a:t>
            </a:r>
            <a:r>
              <a:rPr spc="-160" dirty="0"/>
              <a:t> </a:t>
            </a:r>
            <a:r>
              <a:rPr spc="-10" dirty="0"/>
              <a:t>ACTD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604" y="1473453"/>
            <a:ext cx="7237730" cy="4355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ACTD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documents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comprises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following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parts;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100">
              <a:latin typeface="Arial"/>
              <a:cs typeface="Arial"/>
            </a:endParaRPr>
          </a:p>
          <a:p>
            <a:pPr marL="423545" marR="396240" indent="-411480">
              <a:lnSpc>
                <a:spcPct val="100000"/>
              </a:lnSpc>
              <a:buSzPct val="85000"/>
              <a:buFont typeface="Wingdings"/>
              <a:buChar char=""/>
              <a:tabLst>
                <a:tab pos="423545" algn="l"/>
                <a:tab pos="424180" algn="l"/>
              </a:tabLst>
            </a:pPr>
            <a:r>
              <a:rPr sz="2000" b="1" spc="-35" dirty="0">
                <a:latin typeface="Arial"/>
                <a:cs typeface="Arial"/>
              </a:rPr>
              <a:t>PART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I: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spc="-45" dirty="0">
                <a:latin typeface="Arial"/>
                <a:cs typeface="Arial"/>
              </a:rPr>
              <a:t>Table</a:t>
            </a:r>
            <a:r>
              <a:rPr sz="2000" dirty="0">
                <a:latin typeface="Arial"/>
                <a:cs typeface="Arial"/>
              </a:rPr>
              <a:t> of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contents,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Administrative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Data &amp;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Product </a:t>
            </a:r>
            <a:r>
              <a:rPr sz="2000" spc="-5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Information(Applicable)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3100">
              <a:latin typeface="Arial"/>
              <a:cs typeface="Arial"/>
            </a:endParaRPr>
          </a:p>
          <a:p>
            <a:pPr marL="423545" indent="-411480">
              <a:lnSpc>
                <a:spcPct val="100000"/>
              </a:lnSpc>
              <a:spcBef>
                <a:spcPts val="5"/>
              </a:spcBef>
              <a:buSzPct val="85000"/>
              <a:buFont typeface="Wingdings"/>
              <a:buChar char=""/>
              <a:tabLst>
                <a:tab pos="423545" algn="l"/>
                <a:tab pos="424180" algn="l"/>
                <a:tab pos="1532255" algn="l"/>
              </a:tabLst>
            </a:pPr>
            <a:r>
              <a:rPr sz="2000" b="1" spc="-35" dirty="0">
                <a:latin typeface="Arial"/>
                <a:cs typeface="Arial"/>
              </a:rPr>
              <a:t>PART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II:	</a:t>
            </a:r>
            <a:r>
              <a:rPr sz="2000" dirty="0">
                <a:latin typeface="Arial"/>
                <a:cs typeface="Arial"/>
              </a:rPr>
              <a:t>Quality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Documents(Applicable)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"/>
            </a:pPr>
            <a:endParaRPr sz="3100">
              <a:latin typeface="Arial"/>
              <a:cs typeface="Arial"/>
            </a:endParaRPr>
          </a:p>
          <a:p>
            <a:pPr marL="423545" marR="5080" indent="-411480">
              <a:lnSpc>
                <a:spcPct val="100000"/>
              </a:lnSpc>
              <a:spcBef>
                <a:spcPts val="5"/>
              </a:spcBef>
              <a:buSzPct val="85000"/>
              <a:buFont typeface="Wingdings"/>
              <a:buChar char=""/>
              <a:tabLst>
                <a:tab pos="423545" algn="l"/>
                <a:tab pos="424180" algn="l"/>
              </a:tabLst>
            </a:pPr>
            <a:r>
              <a:rPr sz="2000" b="1" spc="-150" dirty="0">
                <a:latin typeface="Arial"/>
                <a:cs typeface="Arial"/>
              </a:rPr>
              <a:t>P</a:t>
            </a:r>
            <a:r>
              <a:rPr sz="2000" b="1" dirty="0">
                <a:latin typeface="Arial"/>
                <a:cs typeface="Arial"/>
              </a:rPr>
              <a:t>A</a:t>
            </a:r>
            <a:r>
              <a:rPr sz="2000" b="1" spc="5" dirty="0">
                <a:latin typeface="Arial"/>
                <a:cs typeface="Arial"/>
              </a:rPr>
              <a:t>R</a:t>
            </a:r>
            <a:r>
              <a:rPr sz="2000" b="1" dirty="0">
                <a:latin typeface="Arial"/>
                <a:cs typeface="Arial"/>
              </a:rPr>
              <a:t>T </a:t>
            </a:r>
            <a:r>
              <a:rPr sz="2000" b="1" spc="-10" dirty="0">
                <a:latin typeface="Arial"/>
                <a:cs typeface="Arial"/>
              </a:rPr>
              <a:t>I</a:t>
            </a:r>
            <a:r>
              <a:rPr sz="2000" b="1" dirty="0">
                <a:latin typeface="Arial"/>
                <a:cs typeface="Arial"/>
              </a:rPr>
              <a:t>I</a:t>
            </a:r>
            <a:r>
              <a:rPr sz="2000" b="1" spc="-10" dirty="0">
                <a:latin typeface="Arial"/>
                <a:cs typeface="Arial"/>
              </a:rPr>
              <a:t>I</a:t>
            </a:r>
            <a:r>
              <a:rPr sz="2000" b="1" dirty="0">
                <a:latin typeface="Arial"/>
                <a:cs typeface="Arial"/>
              </a:rPr>
              <a:t>: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Non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Clini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al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Doc</a:t>
            </a:r>
            <a:r>
              <a:rPr sz="2000" spc="5" dirty="0">
                <a:latin typeface="Arial"/>
                <a:cs typeface="Arial"/>
              </a:rPr>
              <a:t>u</a:t>
            </a:r>
            <a:r>
              <a:rPr sz="2000" dirty="0">
                <a:latin typeface="Arial"/>
                <a:cs typeface="Arial"/>
              </a:rPr>
              <a:t>ment</a:t>
            </a:r>
            <a:r>
              <a:rPr sz="2000" spc="-10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(Not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Applicable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gen</a:t>
            </a:r>
            <a:r>
              <a:rPr sz="2000" spc="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ric  products)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3100">
              <a:latin typeface="Arial"/>
              <a:cs typeface="Arial"/>
            </a:endParaRPr>
          </a:p>
          <a:p>
            <a:pPr marL="423545" marR="525780" indent="-411480">
              <a:lnSpc>
                <a:spcPct val="100000"/>
              </a:lnSpc>
              <a:buSzPct val="85000"/>
              <a:buFont typeface="Wingdings"/>
              <a:buChar char=""/>
              <a:tabLst>
                <a:tab pos="423545" algn="l"/>
                <a:tab pos="424180" algn="l"/>
              </a:tabLst>
            </a:pPr>
            <a:r>
              <a:rPr sz="2000" b="1" spc="-150" dirty="0">
                <a:latin typeface="Arial"/>
                <a:cs typeface="Arial"/>
              </a:rPr>
              <a:t>P</a:t>
            </a:r>
            <a:r>
              <a:rPr sz="2000" b="1" dirty="0">
                <a:latin typeface="Arial"/>
                <a:cs typeface="Arial"/>
              </a:rPr>
              <a:t>A</a:t>
            </a:r>
            <a:r>
              <a:rPr sz="2000" b="1" spc="5" dirty="0">
                <a:latin typeface="Arial"/>
                <a:cs typeface="Arial"/>
              </a:rPr>
              <a:t>R</a:t>
            </a:r>
            <a:r>
              <a:rPr sz="2000" b="1" dirty="0">
                <a:latin typeface="Arial"/>
                <a:cs typeface="Arial"/>
              </a:rPr>
              <a:t>T </a:t>
            </a:r>
            <a:r>
              <a:rPr sz="2000" b="1" spc="-10" dirty="0">
                <a:latin typeface="Arial"/>
                <a:cs typeface="Arial"/>
              </a:rPr>
              <a:t>I</a:t>
            </a:r>
            <a:r>
              <a:rPr sz="2000" b="1" spc="-114" dirty="0">
                <a:latin typeface="Arial"/>
                <a:cs typeface="Arial"/>
              </a:rPr>
              <a:t>V</a:t>
            </a:r>
            <a:r>
              <a:rPr sz="2000" b="1" dirty="0">
                <a:latin typeface="Arial"/>
                <a:cs typeface="Arial"/>
              </a:rPr>
              <a:t>: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Clini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al Do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uments(Not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Applicable </a:t>
            </a:r>
            <a:r>
              <a:rPr sz="2000" spc="-10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gen</a:t>
            </a:r>
            <a:r>
              <a:rPr sz="2000" spc="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ric  products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some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exception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may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apply)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80213"/>
            <a:ext cx="4755515" cy="1245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ORGANIZATION</a:t>
            </a:r>
            <a:r>
              <a:rPr spc="-45" dirty="0"/>
              <a:t> </a:t>
            </a:r>
            <a:r>
              <a:rPr spc="-5" dirty="0"/>
              <a:t>OF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ACTD….Cont’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1467357"/>
            <a:ext cx="7089140" cy="44621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Part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: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spc="-30" dirty="0">
                <a:latin typeface="Arial"/>
                <a:cs typeface="Arial"/>
              </a:rPr>
              <a:t>Table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of Content</a:t>
            </a:r>
            <a:r>
              <a:rPr sz="2000" b="1" spc="-10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Administrative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Information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000" b="1" dirty="0">
                <a:latin typeface="Arial"/>
                <a:cs typeface="Arial"/>
              </a:rPr>
              <a:t>Prescribing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Information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000" dirty="0">
                <a:latin typeface="Arial"/>
                <a:cs typeface="Arial"/>
              </a:rPr>
              <a:t>Section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A:</a:t>
            </a:r>
            <a:r>
              <a:rPr sz="2000" spc="-10" dirty="0">
                <a:latin typeface="Arial"/>
                <a:cs typeface="Arial"/>
              </a:rPr>
              <a:t> I</a:t>
            </a:r>
            <a:r>
              <a:rPr sz="2000" dirty="0">
                <a:latin typeface="Arial"/>
                <a:cs typeface="Arial"/>
              </a:rPr>
              <a:t>ntroduction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5000"/>
              </a:lnSpc>
              <a:spcBef>
                <a:spcPts val="600"/>
              </a:spcBef>
            </a:pPr>
            <a:r>
              <a:rPr sz="2000" dirty="0">
                <a:latin typeface="Arial"/>
                <a:cs typeface="Arial"/>
              </a:rPr>
              <a:t>Section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B: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Overall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ASEAN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Common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Technical </a:t>
            </a:r>
            <a:r>
              <a:rPr sz="2000" dirty="0">
                <a:latin typeface="Arial"/>
                <a:cs typeface="Arial"/>
              </a:rPr>
              <a:t>Dossier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45" dirty="0">
                <a:latin typeface="Arial"/>
                <a:cs typeface="Arial"/>
              </a:rPr>
              <a:t>Table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Contents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000" dirty="0">
                <a:latin typeface="Arial"/>
                <a:cs typeface="Arial"/>
              </a:rPr>
              <a:t>Section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C: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Documents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required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registration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(for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example,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dirty="0">
                <a:latin typeface="Arial"/>
                <a:cs typeface="Arial"/>
              </a:rPr>
              <a:t>application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forms,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000" dirty="0">
                <a:latin typeface="Arial"/>
                <a:cs typeface="Arial"/>
              </a:rPr>
              <a:t>labeling,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Product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Data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Sheet,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prescribing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information)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2000" b="1" dirty="0">
                <a:latin typeface="Arial"/>
                <a:cs typeface="Arial"/>
              </a:rPr>
              <a:t>Part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II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: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Quality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Document</a:t>
            </a:r>
            <a:endParaRPr sz="2000">
              <a:latin typeface="Arial"/>
              <a:cs typeface="Arial"/>
            </a:endParaRPr>
          </a:p>
          <a:p>
            <a:pPr marL="12700" marR="3016885">
              <a:lnSpc>
                <a:spcPct val="130000"/>
              </a:lnSpc>
              <a:spcBef>
                <a:spcPts val="5"/>
              </a:spcBef>
            </a:pPr>
            <a:r>
              <a:rPr sz="2000" dirty="0">
                <a:latin typeface="Arial"/>
                <a:cs typeface="Arial"/>
              </a:rPr>
              <a:t>Section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A: </a:t>
            </a:r>
            <a:r>
              <a:rPr sz="2000" spc="-45" dirty="0">
                <a:latin typeface="Arial"/>
                <a:cs typeface="Arial"/>
              </a:rPr>
              <a:t>Table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Contents 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Section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B: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Quality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Overall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Summary </a:t>
            </a:r>
            <a:r>
              <a:rPr sz="2000" spc="-5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Section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C: </a:t>
            </a:r>
            <a:r>
              <a:rPr sz="2000" spc="-5" dirty="0">
                <a:latin typeface="Arial"/>
                <a:cs typeface="Arial"/>
              </a:rPr>
              <a:t>Body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Data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80213"/>
            <a:ext cx="6793865" cy="1245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ORGANIZATION</a:t>
            </a:r>
            <a:r>
              <a:rPr spc="-10" dirty="0"/>
              <a:t> </a:t>
            </a:r>
            <a:r>
              <a:rPr spc="-5" dirty="0"/>
              <a:t>OF</a:t>
            </a:r>
            <a:r>
              <a:rPr spc="-185" dirty="0"/>
              <a:t> </a:t>
            </a:r>
            <a:r>
              <a:rPr spc="-10" dirty="0"/>
              <a:t>ACTD…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cont’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398203"/>
            <a:ext cx="6659245" cy="4384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2775585" indent="-274320">
              <a:lnSpc>
                <a:spcPct val="110100"/>
              </a:lnSpc>
              <a:spcBef>
                <a:spcPts val="95"/>
              </a:spcBef>
            </a:pPr>
            <a:r>
              <a:rPr sz="2000" b="1" dirty="0">
                <a:latin typeface="Arial"/>
                <a:cs typeface="Arial"/>
              </a:rPr>
              <a:t>Part </a:t>
            </a:r>
            <a:r>
              <a:rPr sz="2000" b="1" spc="-5" dirty="0">
                <a:latin typeface="Arial"/>
                <a:cs typeface="Arial"/>
              </a:rPr>
              <a:t>III </a:t>
            </a:r>
            <a:r>
              <a:rPr sz="2000" b="1" dirty="0">
                <a:latin typeface="Arial"/>
                <a:cs typeface="Arial"/>
              </a:rPr>
              <a:t>: Nonclinical Document 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Section </a:t>
            </a:r>
            <a:r>
              <a:rPr sz="2000" spc="-5" dirty="0">
                <a:latin typeface="Arial"/>
                <a:cs typeface="Arial"/>
              </a:rPr>
              <a:t>A: </a:t>
            </a:r>
            <a:r>
              <a:rPr sz="2000" spc="-45" dirty="0">
                <a:latin typeface="Arial"/>
                <a:cs typeface="Arial"/>
              </a:rPr>
              <a:t>Table </a:t>
            </a:r>
            <a:r>
              <a:rPr sz="2000" dirty="0">
                <a:latin typeface="Arial"/>
                <a:cs typeface="Arial"/>
              </a:rPr>
              <a:t>of Contents 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Section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B: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Nonclinical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Overview</a:t>
            </a:r>
            <a:endParaRPr sz="2000">
              <a:latin typeface="Arial"/>
              <a:cs typeface="Arial"/>
            </a:endParaRPr>
          </a:p>
          <a:p>
            <a:pPr marL="286385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latin typeface="Arial"/>
                <a:cs typeface="Arial"/>
              </a:rPr>
              <a:t>Section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C: Nonclinical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Written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Tabulated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Summaries</a:t>
            </a:r>
            <a:endParaRPr sz="2000">
              <a:latin typeface="Arial"/>
              <a:cs typeface="Arial"/>
            </a:endParaRPr>
          </a:p>
          <a:p>
            <a:pPr marL="562610" indent="-276860">
              <a:lnSpc>
                <a:spcPct val="100000"/>
              </a:lnSpc>
              <a:spcBef>
                <a:spcPts val="240"/>
              </a:spcBef>
              <a:buAutoNum type="arabicPeriod"/>
              <a:tabLst>
                <a:tab pos="563245" algn="l"/>
              </a:tabLst>
            </a:pPr>
            <a:r>
              <a:rPr sz="2000" spc="-45" dirty="0">
                <a:latin typeface="Arial"/>
                <a:cs typeface="Arial"/>
              </a:rPr>
              <a:t>Table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Contents</a:t>
            </a:r>
            <a:endParaRPr sz="2000">
              <a:latin typeface="Arial"/>
              <a:cs typeface="Arial"/>
            </a:endParaRPr>
          </a:p>
          <a:p>
            <a:pPr marL="567055" indent="-281305">
              <a:lnSpc>
                <a:spcPct val="100000"/>
              </a:lnSpc>
              <a:spcBef>
                <a:spcPts val="240"/>
              </a:spcBef>
              <a:buAutoNum type="arabicPeriod"/>
              <a:tabLst>
                <a:tab pos="567690" algn="l"/>
              </a:tabLst>
            </a:pPr>
            <a:r>
              <a:rPr sz="2000" dirty="0">
                <a:latin typeface="Arial"/>
                <a:cs typeface="Arial"/>
              </a:rPr>
              <a:t>Pharmacology</a:t>
            </a:r>
            <a:endParaRPr sz="2000">
              <a:latin typeface="Arial"/>
              <a:cs typeface="Arial"/>
            </a:endParaRPr>
          </a:p>
          <a:p>
            <a:pPr marL="567055" indent="-281305">
              <a:lnSpc>
                <a:spcPct val="100000"/>
              </a:lnSpc>
              <a:spcBef>
                <a:spcPts val="240"/>
              </a:spcBef>
              <a:buAutoNum type="arabicPeriod"/>
              <a:tabLst>
                <a:tab pos="567690" algn="l"/>
              </a:tabLst>
            </a:pPr>
            <a:r>
              <a:rPr sz="2000" dirty="0">
                <a:latin typeface="Arial"/>
                <a:cs typeface="Arial"/>
              </a:rPr>
              <a:t>Pharmacokinetics</a:t>
            </a:r>
            <a:endParaRPr sz="2000">
              <a:latin typeface="Arial"/>
              <a:cs typeface="Arial"/>
            </a:endParaRPr>
          </a:p>
          <a:p>
            <a:pPr marL="562610" indent="-276860">
              <a:lnSpc>
                <a:spcPct val="100000"/>
              </a:lnSpc>
              <a:spcBef>
                <a:spcPts val="240"/>
              </a:spcBef>
              <a:buAutoNum type="arabicPeriod"/>
              <a:tabLst>
                <a:tab pos="563245" algn="l"/>
              </a:tabLst>
            </a:pPr>
            <a:r>
              <a:rPr sz="2000" spc="-25" dirty="0">
                <a:latin typeface="Arial"/>
                <a:cs typeface="Arial"/>
              </a:rPr>
              <a:t>Toxicology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latin typeface="Arial"/>
                <a:cs typeface="Arial"/>
              </a:rPr>
              <a:t>Section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D: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Nonclinical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Study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Reports</a:t>
            </a:r>
            <a:endParaRPr sz="2000">
              <a:latin typeface="Arial"/>
              <a:cs typeface="Arial"/>
            </a:endParaRPr>
          </a:p>
          <a:p>
            <a:pPr marL="562610" indent="-276860">
              <a:lnSpc>
                <a:spcPct val="100000"/>
              </a:lnSpc>
              <a:spcBef>
                <a:spcPts val="240"/>
              </a:spcBef>
              <a:buAutoNum type="arabicPeriod"/>
              <a:tabLst>
                <a:tab pos="563245" algn="l"/>
              </a:tabLst>
            </a:pPr>
            <a:r>
              <a:rPr sz="2000" spc="-45" dirty="0">
                <a:latin typeface="Arial"/>
                <a:cs typeface="Arial"/>
              </a:rPr>
              <a:t>Table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Contents</a:t>
            </a:r>
            <a:endParaRPr sz="2000">
              <a:latin typeface="Arial"/>
              <a:cs typeface="Arial"/>
            </a:endParaRPr>
          </a:p>
          <a:p>
            <a:pPr marL="567055" indent="-281305">
              <a:lnSpc>
                <a:spcPct val="100000"/>
              </a:lnSpc>
              <a:spcBef>
                <a:spcPts val="244"/>
              </a:spcBef>
              <a:buAutoNum type="arabicPeriod"/>
              <a:tabLst>
                <a:tab pos="567690" algn="l"/>
              </a:tabLst>
            </a:pPr>
            <a:r>
              <a:rPr sz="2000" dirty="0">
                <a:latin typeface="Arial"/>
                <a:cs typeface="Arial"/>
              </a:rPr>
              <a:t>Pharmacology</a:t>
            </a:r>
            <a:endParaRPr sz="2000">
              <a:latin typeface="Arial"/>
              <a:cs typeface="Arial"/>
            </a:endParaRPr>
          </a:p>
          <a:p>
            <a:pPr marL="567055" indent="-281305">
              <a:lnSpc>
                <a:spcPct val="100000"/>
              </a:lnSpc>
              <a:spcBef>
                <a:spcPts val="240"/>
              </a:spcBef>
              <a:buAutoNum type="arabicPeriod"/>
              <a:tabLst>
                <a:tab pos="567690" algn="l"/>
              </a:tabLst>
            </a:pPr>
            <a:r>
              <a:rPr sz="2000" dirty="0">
                <a:latin typeface="Arial"/>
                <a:cs typeface="Arial"/>
              </a:rPr>
              <a:t>Pharmacokinetics</a:t>
            </a:r>
            <a:endParaRPr sz="2000">
              <a:latin typeface="Arial"/>
              <a:cs typeface="Arial"/>
            </a:endParaRPr>
          </a:p>
          <a:p>
            <a:pPr marL="562610" indent="-276860">
              <a:lnSpc>
                <a:spcPct val="100000"/>
              </a:lnSpc>
              <a:spcBef>
                <a:spcPts val="235"/>
              </a:spcBef>
              <a:buAutoNum type="arabicPeriod"/>
              <a:tabLst>
                <a:tab pos="563245" algn="l"/>
              </a:tabLst>
            </a:pPr>
            <a:r>
              <a:rPr sz="2000" spc="-25" dirty="0">
                <a:latin typeface="Arial"/>
                <a:cs typeface="Arial"/>
              </a:rPr>
              <a:t>Toxicology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80213"/>
            <a:ext cx="4755515" cy="1245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ORGANIZATION</a:t>
            </a:r>
            <a:r>
              <a:rPr spc="-45" dirty="0"/>
              <a:t> </a:t>
            </a:r>
            <a:r>
              <a:rPr spc="-5" dirty="0"/>
              <a:t>OF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ACTD….Cont’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376940"/>
            <a:ext cx="3522979" cy="1610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5080" indent="-274320">
              <a:lnSpc>
                <a:spcPct val="130000"/>
              </a:lnSpc>
              <a:spcBef>
                <a:spcPts val="95"/>
              </a:spcBef>
            </a:pPr>
            <a:r>
              <a:rPr sz="2000" b="1" dirty="0">
                <a:latin typeface="Arial"/>
                <a:cs typeface="Arial"/>
              </a:rPr>
              <a:t>Part </a:t>
            </a:r>
            <a:r>
              <a:rPr sz="2000" b="1" spc="-5" dirty="0">
                <a:latin typeface="Arial"/>
                <a:cs typeface="Arial"/>
              </a:rPr>
              <a:t>IV </a:t>
            </a:r>
            <a:r>
              <a:rPr sz="2000" b="1" dirty="0">
                <a:latin typeface="Arial"/>
                <a:cs typeface="Arial"/>
              </a:rPr>
              <a:t>: Clinical Document 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Section </a:t>
            </a:r>
            <a:r>
              <a:rPr sz="2000" spc="-5" dirty="0">
                <a:latin typeface="Arial"/>
                <a:cs typeface="Arial"/>
              </a:rPr>
              <a:t>A: </a:t>
            </a:r>
            <a:r>
              <a:rPr sz="2000" spc="-40" dirty="0">
                <a:latin typeface="Arial"/>
                <a:cs typeface="Arial"/>
              </a:rPr>
              <a:t>Table </a:t>
            </a:r>
            <a:r>
              <a:rPr sz="2000" dirty="0">
                <a:latin typeface="Arial"/>
                <a:cs typeface="Arial"/>
              </a:rPr>
              <a:t>of Contents </a:t>
            </a:r>
            <a:r>
              <a:rPr sz="2000" spc="-5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Section </a:t>
            </a:r>
            <a:r>
              <a:rPr sz="2000" spc="-5" dirty="0">
                <a:latin typeface="Arial"/>
                <a:cs typeface="Arial"/>
              </a:rPr>
              <a:t>B: </a:t>
            </a:r>
            <a:r>
              <a:rPr sz="2000" dirty="0">
                <a:latin typeface="Arial"/>
                <a:cs typeface="Arial"/>
              </a:rPr>
              <a:t>Clinical Overview </a:t>
            </a:r>
            <a:r>
              <a:rPr sz="2000" spc="-5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Section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C: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Clinical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Summary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94269" y="3052394"/>
            <a:ext cx="111315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Analytical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8200" y="3052394"/>
            <a:ext cx="6417945" cy="3425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08660" indent="-384810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708660" algn="l"/>
                <a:tab pos="709295" algn="l"/>
                <a:tab pos="1966595" algn="l"/>
                <a:tab pos="2350770" algn="l"/>
                <a:tab pos="4540885" algn="l"/>
                <a:tab pos="5137150" algn="l"/>
              </a:tabLst>
            </a:pPr>
            <a:r>
              <a:rPr sz="2000" spc="-5" dirty="0">
                <a:latin typeface="Arial"/>
                <a:cs typeface="Arial"/>
              </a:rPr>
              <a:t>Summary	</a:t>
            </a:r>
            <a:r>
              <a:rPr sz="2000" dirty="0">
                <a:latin typeface="Arial"/>
                <a:cs typeface="Arial"/>
              </a:rPr>
              <a:t>of	</a:t>
            </a:r>
            <a:r>
              <a:rPr sz="2000" spc="-5" dirty="0">
                <a:latin typeface="Arial"/>
                <a:cs typeface="Arial"/>
              </a:rPr>
              <a:t>Biopharmaceutics	and	Associated</a:t>
            </a:r>
            <a:endParaRPr sz="2000" dirty="0">
              <a:latin typeface="Arial"/>
              <a:cs typeface="Arial"/>
            </a:endParaRPr>
          </a:p>
          <a:p>
            <a:pPr marL="324485">
              <a:lnSpc>
                <a:spcPct val="100000"/>
              </a:lnSpc>
              <a:spcBef>
                <a:spcPts val="120"/>
              </a:spcBef>
            </a:pPr>
            <a:r>
              <a:rPr sz="2000" dirty="0">
                <a:latin typeface="Arial"/>
                <a:cs typeface="Arial"/>
              </a:rPr>
              <a:t>Methods</a:t>
            </a:r>
          </a:p>
          <a:p>
            <a:pPr marL="605155" indent="-281305">
              <a:lnSpc>
                <a:spcPct val="100000"/>
              </a:lnSpc>
              <a:spcBef>
                <a:spcPts val="720"/>
              </a:spcBef>
              <a:buAutoNum type="arabicPeriod" startAt="2"/>
              <a:tabLst>
                <a:tab pos="605790" algn="l"/>
              </a:tabLst>
            </a:pPr>
            <a:r>
              <a:rPr sz="2000" dirty="0">
                <a:latin typeface="Arial"/>
                <a:cs typeface="Arial"/>
              </a:rPr>
              <a:t>Summary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Clinical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Pharmacology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Studies</a:t>
            </a:r>
          </a:p>
          <a:p>
            <a:pPr marL="605155" indent="-281305">
              <a:lnSpc>
                <a:spcPct val="100000"/>
              </a:lnSpc>
              <a:spcBef>
                <a:spcPts val="720"/>
              </a:spcBef>
              <a:buAutoNum type="arabicPeriod" startAt="2"/>
              <a:tabLst>
                <a:tab pos="605790" algn="l"/>
              </a:tabLst>
            </a:pPr>
            <a:r>
              <a:rPr sz="2000" dirty="0">
                <a:latin typeface="Arial"/>
                <a:cs typeface="Arial"/>
              </a:rPr>
              <a:t>Summary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Clinical </a:t>
            </a:r>
            <a:r>
              <a:rPr sz="2000" spc="-5" dirty="0">
                <a:latin typeface="Arial"/>
                <a:cs typeface="Arial"/>
              </a:rPr>
              <a:t>Efficacy</a:t>
            </a:r>
            <a:endParaRPr sz="2000" dirty="0">
              <a:latin typeface="Arial"/>
              <a:cs typeface="Arial"/>
            </a:endParaRPr>
          </a:p>
          <a:p>
            <a:pPr marL="605155" indent="-281305">
              <a:lnSpc>
                <a:spcPct val="100000"/>
              </a:lnSpc>
              <a:spcBef>
                <a:spcPts val="720"/>
              </a:spcBef>
              <a:buAutoNum type="arabicPeriod" startAt="2"/>
              <a:tabLst>
                <a:tab pos="605790" algn="l"/>
              </a:tabLst>
            </a:pPr>
            <a:r>
              <a:rPr sz="2000" dirty="0">
                <a:latin typeface="Arial"/>
                <a:cs typeface="Arial"/>
              </a:rPr>
              <a:t>Summary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Clinical </a:t>
            </a:r>
            <a:r>
              <a:rPr sz="2000" spc="-5" dirty="0">
                <a:latin typeface="Arial"/>
                <a:cs typeface="Arial"/>
              </a:rPr>
              <a:t>Safety</a:t>
            </a:r>
            <a:endParaRPr sz="2000" dirty="0">
              <a:latin typeface="Arial"/>
              <a:cs typeface="Arial"/>
            </a:endParaRPr>
          </a:p>
          <a:p>
            <a:pPr marL="605155" indent="-281305">
              <a:lnSpc>
                <a:spcPct val="100000"/>
              </a:lnSpc>
              <a:spcBef>
                <a:spcPts val="725"/>
              </a:spcBef>
              <a:buAutoNum type="arabicPeriod" startAt="2"/>
              <a:tabLst>
                <a:tab pos="605790" algn="l"/>
              </a:tabLst>
            </a:pPr>
            <a:r>
              <a:rPr sz="2000" dirty="0">
                <a:latin typeface="Arial"/>
                <a:cs typeface="Arial"/>
              </a:rPr>
              <a:t>Synopses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Individual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Studies</a:t>
            </a:r>
          </a:p>
          <a:p>
            <a:pPr marL="324485" marR="777240">
              <a:lnSpc>
                <a:spcPct val="130000"/>
              </a:lnSpc>
            </a:pPr>
            <a:r>
              <a:rPr sz="2000" dirty="0">
                <a:latin typeface="Arial"/>
                <a:cs typeface="Arial"/>
              </a:rPr>
              <a:t>Section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D: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Tabular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Listing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All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Clinical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Studies </a:t>
            </a:r>
            <a:r>
              <a:rPr sz="2000" spc="-5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Section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E: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Clinical Study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Reports</a:t>
            </a:r>
          </a:p>
          <a:p>
            <a:pPr marL="50800">
              <a:lnSpc>
                <a:spcPct val="100000"/>
              </a:lnSpc>
              <a:spcBef>
                <a:spcPts val="720"/>
              </a:spcBef>
            </a:pPr>
            <a:r>
              <a:rPr lang="en-US" sz="2000" dirty="0">
                <a:latin typeface="Arial"/>
                <a:cs typeface="Arial"/>
              </a:rPr>
              <a:t>Section F</a:t>
            </a:r>
            <a:r>
              <a:rPr sz="2000" dirty="0">
                <a:latin typeface="Arial"/>
                <a:cs typeface="Arial"/>
              </a:rPr>
              <a:t>: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Li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K</a:t>
            </a:r>
            <a:r>
              <a:rPr sz="2000" dirty="0">
                <a:latin typeface="Arial"/>
                <a:cs typeface="Arial"/>
              </a:rPr>
              <a:t>ey Li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erature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Referen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90498"/>
            <a:ext cx="21151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Arial"/>
                <a:cs typeface="Arial"/>
              </a:rPr>
              <a:t>Module</a:t>
            </a:r>
            <a:r>
              <a:rPr b="0" spc="-65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400302"/>
            <a:ext cx="5176520" cy="4449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Application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form1</a:t>
            </a:r>
            <a:endParaRPr sz="24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20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Letter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authorization</a:t>
            </a:r>
            <a:endParaRPr sz="24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30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Certifications</a:t>
            </a:r>
            <a:endParaRPr sz="24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25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Manufacturer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License</a:t>
            </a:r>
            <a:endParaRPr sz="24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25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GMP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Certificate</a:t>
            </a:r>
            <a:endParaRPr sz="24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20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COPP</a:t>
            </a:r>
            <a:endParaRPr sz="24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25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Site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Master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File</a:t>
            </a:r>
            <a:endParaRPr sz="24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25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Labeling</a:t>
            </a:r>
            <a:endParaRPr sz="24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25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Product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Information</a:t>
            </a:r>
            <a:endParaRPr sz="24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25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Package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Insert</a:t>
            </a:r>
            <a:endParaRPr sz="24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25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Summary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Product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Characteristics</a:t>
            </a:r>
            <a:endParaRPr sz="24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25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Patient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Information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Leaflet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90498"/>
            <a:ext cx="21151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Arial"/>
                <a:cs typeface="Arial"/>
              </a:rPr>
              <a:t>Module</a:t>
            </a:r>
            <a:r>
              <a:rPr b="0" spc="-65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412494"/>
            <a:ext cx="3924300" cy="44926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Quality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overall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Summary</a:t>
            </a:r>
            <a:endParaRPr sz="20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114"/>
              </a:spcBef>
              <a:buClr>
                <a:srgbClr val="D24717"/>
              </a:buClr>
              <a:buSzPct val="8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Body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data</a:t>
            </a:r>
            <a:endParaRPr sz="20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125"/>
              </a:spcBef>
              <a:buClr>
                <a:srgbClr val="D24717"/>
              </a:buClr>
              <a:buSzPct val="8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Drug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Substance</a:t>
            </a:r>
            <a:endParaRPr sz="20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120"/>
              </a:spcBef>
              <a:buClr>
                <a:srgbClr val="D24717"/>
              </a:buClr>
              <a:buSzPct val="8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General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Information</a:t>
            </a:r>
            <a:endParaRPr sz="20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120"/>
              </a:spcBef>
              <a:buClr>
                <a:srgbClr val="D24717"/>
              </a:buClr>
              <a:buSzPct val="8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Manufacture</a:t>
            </a:r>
            <a:endParaRPr sz="20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120"/>
              </a:spcBef>
              <a:buClr>
                <a:srgbClr val="D24717"/>
              </a:buClr>
              <a:buSzPct val="8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Characterization</a:t>
            </a:r>
            <a:endParaRPr sz="20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125"/>
              </a:spcBef>
              <a:buClr>
                <a:srgbClr val="D24717"/>
              </a:buClr>
              <a:buSzPct val="8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Control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Drug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substance</a:t>
            </a:r>
            <a:endParaRPr sz="20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114"/>
              </a:spcBef>
              <a:buClr>
                <a:srgbClr val="D24717"/>
              </a:buClr>
              <a:buSzPct val="8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Reference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standard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materials</a:t>
            </a:r>
            <a:endParaRPr sz="20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120"/>
              </a:spcBef>
              <a:buClr>
                <a:srgbClr val="D24717"/>
              </a:buClr>
              <a:buSzPct val="8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Container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Closure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system</a:t>
            </a:r>
            <a:endParaRPr sz="20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120"/>
              </a:spcBef>
              <a:buClr>
                <a:srgbClr val="D24717"/>
              </a:buClr>
              <a:buSzPct val="8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Stability</a:t>
            </a:r>
            <a:endParaRPr sz="20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120"/>
              </a:spcBef>
              <a:buClr>
                <a:srgbClr val="D24717"/>
              </a:buClr>
              <a:buSzPct val="8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Drug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Product</a:t>
            </a:r>
            <a:endParaRPr sz="20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125"/>
              </a:spcBef>
              <a:buClr>
                <a:srgbClr val="D24717"/>
              </a:buClr>
              <a:buSzPct val="8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Description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Composition</a:t>
            </a:r>
            <a:endParaRPr sz="20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120"/>
              </a:spcBef>
              <a:buClr>
                <a:srgbClr val="D24717"/>
              </a:buClr>
              <a:buSzPct val="8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Pharmaceutical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Development</a:t>
            </a:r>
            <a:endParaRPr sz="20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120"/>
              </a:spcBef>
              <a:buClr>
                <a:srgbClr val="D24717"/>
              </a:buClr>
              <a:buSzPct val="8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Manufacture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90498"/>
            <a:ext cx="40887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10" dirty="0">
                <a:latin typeface="Arial"/>
                <a:cs typeface="Arial"/>
              </a:rPr>
              <a:t>Module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2…..Cont’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398258"/>
            <a:ext cx="5284470" cy="236220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695"/>
              </a:spcBef>
              <a:buClr>
                <a:srgbClr val="D24717"/>
              </a:buClr>
              <a:buSzPct val="8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Control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Excipient</a:t>
            </a:r>
            <a:endParaRPr sz="20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Control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Finished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Products</a:t>
            </a:r>
            <a:endParaRPr sz="20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Reference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Standard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materials</a:t>
            </a:r>
            <a:endParaRPr sz="20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Container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Closure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system</a:t>
            </a:r>
            <a:endParaRPr sz="20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Stability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Product</a:t>
            </a:r>
            <a:endParaRPr sz="20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994"/>
              </a:spcBef>
              <a:buClr>
                <a:srgbClr val="D24717"/>
              </a:buClr>
              <a:buSzPct val="8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Interchangeability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(Comparative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Dissolution)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883</Words>
  <Application>Microsoft Office PowerPoint</Application>
  <PresentationFormat>On-screen Show (4:3)</PresentationFormat>
  <Paragraphs>164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Wingdings</vt:lpstr>
      <vt:lpstr>Wingdings 2</vt:lpstr>
      <vt:lpstr>Office Theme</vt:lpstr>
      <vt:lpstr>PowerPoint Presentation</vt:lpstr>
      <vt:lpstr>ACTD</vt:lpstr>
      <vt:lpstr>ORGANIZATION OF ACTD</vt:lpstr>
      <vt:lpstr>ORGANIZATION OF ACTD….Cont’</vt:lpstr>
      <vt:lpstr>ORGANIZATION OF ACTD… cont’</vt:lpstr>
      <vt:lpstr>ORGANIZATION OF ACTD….Cont’</vt:lpstr>
      <vt:lpstr>Module 1</vt:lpstr>
      <vt:lpstr>Module 2</vt:lpstr>
      <vt:lpstr>Module 2…..Cont’</vt:lpstr>
      <vt:lpstr>Module 3…..(Not Applicable)</vt:lpstr>
      <vt:lpstr>Module 4…..(Not Applicable)</vt:lpstr>
      <vt:lpstr>List of Documents Required</vt:lpstr>
      <vt:lpstr>List of Documents  Required…Cont’</vt:lpstr>
      <vt:lpstr>List of Documents  Required…Cont’</vt:lpstr>
      <vt:lpstr>List of Documents  Required…Cont’</vt:lpstr>
      <vt:lpstr>List of Documents  Required…Cont’</vt:lpstr>
      <vt:lpstr>List of Documents  Required…Cont’</vt:lpstr>
      <vt:lpstr>List of Documents  Required…Cont’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dell</cp:lastModifiedBy>
  <cp:revision>6</cp:revision>
  <dcterms:created xsi:type="dcterms:W3CDTF">2021-03-08T19:16:59Z</dcterms:created>
  <dcterms:modified xsi:type="dcterms:W3CDTF">2021-03-08T19:22:51Z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2015-10-20T00:00:00Z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2021-03-08T00:00:00Z</vt:filetime>
  </property>
</Properties>
</file>