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2" r:id="rId12"/>
    <p:sldId id="263" r:id="rId13"/>
    <p:sldId id="266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3284538"/>
            <a:ext cx="2735262" cy="15827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429000"/>
            <a:ext cx="1547813" cy="129698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1800" b="0">
                <a:latin typeface="ChunkFive" pitchFamily="50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97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73813" y="620713"/>
            <a:ext cx="1943100" cy="5761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620713"/>
            <a:ext cx="5681663" cy="5761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37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A2034-7C2A-43FB-B846-4492437BB8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9681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57DA0-98F1-40EE-8645-27C48B942D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152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443A5-51E4-438D-8C98-6AEC803944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155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9C36D-D896-416C-B44D-A45282A468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28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07DA-E6FD-406F-A1A6-E14D1788F4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147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E55D-6E12-473F-B7BF-F167252E27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476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07B30-BB56-4392-B2D1-E4DE3BAEDE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937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89405-1D9B-4531-96D6-4A821C1BE2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19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1961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653A0-973D-4DF6-952F-B0FCA8D9E8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8225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AF6F3-BD4A-43BF-A201-F08C145B1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625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FAFDE-825D-4F8A-B755-2F8B20630A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3956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3284538"/>
            <a:ext cx="2735262" cy="15827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429000"/>
            <a:ext cx="1547813" cy="129698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1800" b="0">
                <a:latin typeface="ChunkFive" pitchFamily="50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1961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60743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2493963"/>
            <a:ext cx="3811588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3738" y="2493963"/>
            <a:ext cx="3813175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303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2000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9084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378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60743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57847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85779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970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73813" y="620713"/>
            <a:ext cx="1943100" cy="5761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620713"/>
            <a:ext cx="5681663" cy="5761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371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A2034-7C2A-43FB-B846-4492437BB8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9681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57DA0-98F1-40EE-8645-27C48B942D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152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443A5-51E4-438D-8C98-6AEC803944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1554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9C36D-D896-416C-B44D-A45282A468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287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F07DA-E6FD-406F-A1A6-E14D1788F4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1472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BE55D-6E12-473F-B7BF-F167252E27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4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2493963"/>
            <a:ext cx="3811588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3738" y="2493963"/>
            <a:ext cx="3813175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303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07B30-BB56-4392-B2D1-E4DE3BAEDE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937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89405-1D9B-4531-96D6-4A821C1BE2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1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653A0-973D-4DF6-952F-B0FCA8D9E8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8225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AF6F3-BD4A-43BF-A201-F08C145B1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625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FAFDE-825D-4F8A-B755-2F8B20630A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395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200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908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378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5784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8577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20713"/>
            <a:ext cx="7777163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493963"/>
            <a:ext cx="7777163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071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52E51F0-91AE-4BDD-87AD-B7E36547A5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6666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6666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6666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66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66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66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66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20713"/>
            <a:ext cx="7777163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493963"/>
            <a:ext cx="7777163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hunkFive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071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52E51F0-91AE-4BDD-87AD-B7E36547A5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ChunkFive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6666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6666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6666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66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66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66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66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1318147">
            <a:off x="323850" y="3429000"/>
            <a:ext cx="1547813" cy="1296988"/>
          </a:xfrm>
        </p:spPr>
        <p:txBody>
          <a:bodyPr/>
          <a:lstStyle/>
          <a:p>
            <a:r>
              <a:rPr lang="en-IN" dirty="0" smtClean="0">
                <a:latin typeface="Bradley Hand ITC" pitchFamily="66" charset="0"/>
              </a:rPr>
              <a:t>   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928670"/>
            <a:ext cx="4286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 smtClean="0">
                <a:solidFill>
                  <a:schemeClr val="bg1"/>
                </a:solidFill>
                <a:latin typeface="Bradley Hand ITC" pitchFamily="66" charset="0"/>
              </a:rPr>
              <a:t>KNEE JOINT X RAY VIEWS</a:t>
            </a:r>
            <a:endParaRPr lang="en-US" sz="44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1429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chemeClr val="accent2"/>
                </a:solidFill>
                <a:latin typeface="Forte" pitchFamily="66" charset="0"/>
              </a:rPr>
              <a:t>TOPIC NAME:</a:t>
            </a:r>
            <a:endParaRPr lang="en-US" sz="3600" b="1" dirty="0">
              <a:solidFill>
                <a:schemeClr val="accent2"/>
              </a:solidFill>
              <a:latin typeface="Forte" pitchFamily="66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143117"/>
            <a:ext cx="7777163" cy="4238634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TECHNIQUE:</a:t>
            </a:r>
          </a:p>
          <a:p>
            <a:pPr>
              <a:buNone/>
            </a:pPr>
            <a:r>
              <a:rPr lang="en-IN" dirty="0" smtClean="0">
                <a:latin typeface="Lucida Calligraphy" pitchFamily="66" charset="0"/>
              </a:rPr>
              <a:t>KVP:70</a:t>
            </a:r>
          </a:p>
          <a:p>
            <a:pPr>
              <a:buNone/>
            </a:pPr>
            <a:r>
              <a:rPr lang="en-IN" dirty="0" smtClean="0">
                <a:latin typeface="Lucida Calligraphy" pitchFamily="66" charset="0"/>
              </a:rPr>
              <a:t>mAS:10</a:t>
            </a:r>
          </a:p>
          <a:p>
            <a:pPr>
              <a:buNone/>
            </a:pPr>
            <a:r>
              <a:rPr lang="en-IN" dirty="0" err="1" smtClean="0">
                <a:latin typeface="Lucida Calligraphy" pitchFamily="66" charset="0"/>
              </a:rPr>
              <a:t>FSS:Small</a:t>
            </a:r>
            <a:endParaRPr lang="en-IN" dirty="0" smtClean="0">
              <a:latin typeface="Lucida Calligraphy" pitchFamily="66" charset="0"/>
            </a:endParaRPr>
          </a:p>
          <a:p>
            <a:pPr>
              <a:buNone/>
            </a:pPr>
            <a:r>
              <a:rPr lang="en-IN" dirty="0" smtClean="0">
                <a:latin typeface="Lucida Calligraphy" pitchFamily="66" charset="0"/>
              </a:rPr>
              <a:t>FFD:10cms</a:t>
            </a:r>
          </a:p>
          <a:p>
            <a:pPr>
              <a:buNone/>
            </a:pPr>
            <a:r>
              <a:rPr lang="en-IN" dirty="0" smtClean="0">
                <a:latin typeface="Lucida Calligraphy" pitchFamily="66" charset="0"/>
              </a:rPr>
              <a:t>Without grids</a:t>
            </a:r>
          </a:p>
          <a:p>
            <a:pPr>
              <a:buNone/>
            </a:pPr>
            <a:r>
              <a:rPr lang="en-IN" dirty="0" smtClean="0">
                <a:latin typeface="Lucida Calligraphy" pitchFamily="66" charset="0"/>
              </a:rPr>
              <a:t>CASSETTE SIZE:12 x 10 inches</a:t>
            </a:r>
            <a:endParaRPr lang="en-US" dirty="0" smtClean="0">
              <a:latin typeface="Lucida Calligraphy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3214686"/>
            <a:ext cx="7777163" cy="3167064"/>
          </a:xfrm>
        </p:spPr>
        <p:txBody>
          <a:bodyPr/>
          <a:lstStyle/>
          <a:p>
            <a:pPr>
              <a:buNone/>
            </a:pPr>
            <a:r>
              <a:rPr lang="en-IN" sz="6000" dirty="0" smtClean="0">
                <a:latin typeface="Bradley Hand ITC" pitchFamily="66" charset="0"/>
              </a:rPr>
              <a:t>   </a:t>
            </a:r>
            <a:endParaRPr lang="en-US" sz="6000" dirty="0">
              <a:latin typeface="Bradley Hand ITC" pitchFamily="66" charset="0"/>
            </a:endParaRPr>
          </a:p>
        </p:txBody>
      </p:sp>
      <p:pic>
        <p:nvPicPr>
          <p:cNvPr id="7" name="Picture 6" descr="800px_COLOURBOX28352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14554"/>
            <a:ext cx="6858000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57167"/>
            <a:ext cx="7777163" cy="857255"/>
          </a:xfrm>
        </p:spPr>
        <p:txBody>
          <a:bodyPr/>
          <a:lstStyle/>
          <a:p>
            <a:r>
              <a:rPr lang="en-IN" sz="4000" b="1" dirty="0" smtClean="0">
                <a:latin typeface="Bradley Hand ITC" pitchFamily="66" charset="0"/>
              </a:rPr>
              <a:t>ANATOMY OF KNEE JOINT</a:t>
            </a:r>
            <a:endParaRPr lang="en-US" sz="4000" b="1" dirty="0">
              <a:latin typeface="Bradley Hand ITC" pitchFamily="66" charset="0"/>
            </a:endParaRPr>
          </a:p>
        </p:txBody>
      </p:sp>
      <p:pic>
        <p:nvPicPr>
          <p:cNvPr id="6" name="Content Placeholder 5" descr="Img 5 Knee Anatom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7358114" cy="464346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Bradley Hand ITC" pitchFamily="66" charset="0"/>
              </a:rPr>
              <a:t>VIEWS OF KNEE  X RAY</a:t>
            </a:r>
            <a:br>
              <a:rPr lang="en-IN" b="1" dirty="0" smtClean="0">
                <a:latin typeface="Bradley Hand ITC" pitchFamily="66" charset="0"/>
              </a:rPr>
            </a:br>
            <a:r>
              <a:rPr lang="en-IN" b="1" dirty="0" smtClean="0">
                <a:latin typeface="Bradley Hand ITC" pitchFamily="66" charset="0"/>
              </a:rPr>
              <a:t>INDICATIONS</a:t>
            </a:r>
            <a:r>
              <a:rPr lang="en-IN" dirty="0" smtClean="0">
                <a:latin typeface="Bradley Hand ITC" pitchFamily="66" charset="0"/>
              </a:rPr>
              <a:t/>
            </a:r>
            <a:br>
              <a:rPr lang="en-IN" dirty="0" smtClean="0">
                <a:latin typeface="Bradley Hand ITC" pitchFamily="66" charset="0"/>
              </a:rPr>
            </a:br>
            <a:endParaRPr lang="en-US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28802"/>
            <a:ext cx="8102631" cy="4643469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latin typeface="Lucida Calligraphy" pitchFamily="66" charset="0"/>
              </a:rPr>
              <a:t> </a:t>
            </a:r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VIEWS  </a:t>
            </a:r>
            <a:r>
              <a:rPr lang="en-IN" dirty="0" smtClean="0">
                <a:latin typeface="Lucida Calligraphy" pitchFamily="66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Knee  AP x ray view.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Knee  LATERAL x ray view.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Knee SKYLINE x ray view.</a:t>
            </a:r>
          </a:p>
          <a:p>
            <a:pPr>
              <a:buFont typeface="Wingdings" pitchFamily="2" charset="2"/>
              <a:buChar char="Ø"/>
            </a:pPr>
            <a:endParaRPr lang="en-IN" dirty="0" smtClean="0">
              <a:latin typeface="Lucida Calligraphy" pitchFamily="66" charset="0"/>
            </a:endParaRPr>
          </a:p>
          <a:p>
            <a:pPr>
              <a:buNone/>
            </a:pPr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INDICATIONS</a:t>
            </a:r>
            <a:r>
              <a:rPr lang="en-IN" dirty="0" smtClean="0">
                <a:latin typeface="Lucida Calligraphy" pitchFamily="66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Trauma.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Bony tenderness at the head of the fibula.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Isolated patella tenderness.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Patient is unable to flex the knee to 90 degree.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If the patient is unable to weight bear.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Suspected osteoarthritis.</a:t>
            </a:r>
          </a:p>
          <a:p>
            <a:pPr>
              <a:buFont typeface="Wingdings" pitchFamily="2" charset="2"/>
              <a:buChar char="Ø"/>
            </a:pPr>
            <a:endParaRPr lang="en-IN" dirty="0" smtClean="0">
              <a:latin typeface="Lucida Calligraphy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IN" dirty="0" smtClean="0">
              <a:latin typeface="Lucida Calligraphy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IN" dirty="0" smtClean="0"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57167"/>
            <a:ext cx="7777163" cy="1054122"/>
          </a:xfrm>
        </p:spPr>
        <p:txBody>
          <a:bodyPr/>
          <a:lstStyle/>
          <a:p>
            <a:r>
              <a:rPr lang="en-IN" b="1" dirty="0" smtClean="0">
                <a:latin typeface="Bradley Hand ITC" pitchFamily="66" charset="0"/>
              </a:rPr>
              <a:t>  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000241"/>
            <a:ext cx="8102631" cy="464347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Detecting joint effusion.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Infection.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Fractures.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Post op cases like TKR(Total Knee Replacement)</a:t>
            </a:r>
          </a:p>
          <a:p>
            <a:pPr>
              <a:buNone/>
            </a:pPr>
            <a:endParaRPr lang="en-IN" dirty="0" smtClean="0">
              <a:solidFill>
                <a:schemeClr val="accent5">
                  <a:lumMod val="75000"/>
                </a:schemeClr>
              </a:solidFill>
              <a:latin typeface="Lucida Calligraphy" pitchFamily="66" charset="0"/>
            </a:endParaRPr>
          </a:p>
          <a:p>
            <a:pPr>
              <a:buNone/>
            </a:pPr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CONTRA INDICATIONS</a:t>
            </a:r>
            <a:r>
              <a:rPr lang="en-IN" dirty="0" smtClean="0">
                <a:latin typeface="Lucida Calligraphy" pitchFamily="66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Pregnancy.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Risk </a:t>
            </a:r>
            <a:r>
              <a:rPr lang="en-IN" dirty="0" err="1" smtClean="0">
                <a:latin typeface="Lucida Calligraphy" pitchFamily="66" charset="0"/>
              </a:rPr>
              <a:t>vs</a:t>
            </a:r>
            <a:r>
              <a:rPr lang="en-IN" dirty="0" smtClean="0">
                <a:latin typeface="Lucida Calligraphy" pitchFamily="66" charset="0"/>
              </a:rPr>
              <a:t> benefits are calculated.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14291"/>
            <a:ext cx="7777163" cy="1196998"/>
          </a:xfrm>
        </p:spPr>
        <p:txBody>
          <a:bodyPr/>
          <a:lstStyle/>
          <a:p>
            <a:r>
              <a:rPr lang="en-IN" b="1" dirty="0" smtClean="0">
                <a:latin typeface="Bradley Hand ITC" pitchFamily="66" charset="0"/>
              </a:rPr>
              <a:t>PREPARATIONS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57364"/>
            <a:ext cx="8102631" cy="485778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Collect history from the patient</a:t>
            </a:r>
            <a:r>
              <a:rPr lang="en-US" dirty="0" smtClean="0">
                <a:latin typeface="Lucida Calligraphy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Patient is asked to remove all radio opaque materials.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Wear hospital gown.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Shielding is provided to the patient.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If female patient comes to x ray chaperone is necessary.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At the time of exposure ,patient is asked to take breathe ,exposure is taken during arrested inspiration.</a:t>
            </a:r>
          </a:p>
          <a:p>
            <a:pPr>
              <a:buNone/>
            </a:pPr>
            <a:endParaRPr lang="en-IN" dirty="0" smtClean="0">
              <a:latin typeface="Lucida Calligraphy" pitchFamily="66" charset="0"/>
            </a:endParaRPr>
          </a:p>
        </p:txBody>
      </p:sp>
      <p:pic>
        <p:nvPicPr>
          <p:cNvPr id="4" name="Picture 3" descr="xr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714884"/>
            <a:ext cx="4714883" cy="19526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Bradley Hand ITC" pitchFamily="66" charset="0"/>
              </a:rPr>
              <a:t>POSITIONING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28802"/>
            <a:ext cx="8102631" cy="4714907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KNEE  AP X RAY POSITIONING</a:t>
            </a:r>
            <a:r>
              <a:rPr lang="en-IN" dirty="0" smtClean="0">
                <a:latin typeface="Lucida Calligraphy" pitchFamily="66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Patient lies  supine on x ray table with affected side knee on the cassette with that side hip and knee flexed slightly.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Leg and ankle are </a:t>
            </a:r>
            <a:r>
              <a:rPr lang="en-IN" dirty="0" err="1" smtClean="0">
                <a:latin typeface="Lucida Calligraphy" pitchFamily="66" charset="0"/>
              </a:rPr>
              <a:t>immobalised</a:t>
            </a:r>
            <a:r>
              <a:rPr lang="en-IN" dirty="0" smtClean="0">
                <a:latin typeface="Lucida Calligraphy" pitchFamily="66" charset="0"/>
              </a:rPr>
              <a:t> with sand bags.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It is ensured that patella  placed at  the centre of the </a:t>
            </a:r>
            <a:r>
              <a:rPr lang="en-IN" dirty="0" err="1" smtClean="0">
                <a:latin typeface="Lucida Calligraphy" pitchFamily="66" charset="0"/>
              </a:rPr>
              <a:t>cassette,side</a:t>
            </a:r>
            <a:r>
              <a:rPr lang="en-IN" dirty="0" smtClean="0">
                <a:latin typeface="Lucida Calligraphy" pitchFamily="66" charset="0"/>
              </a:rPr>
              <a:t> is marked beam is collimated.</a:t>
            </a:r>
          </a:p>
          <a:p>
            <a:pPr>
              <a:buNone/>
            </a:pPr>
            <a:endParaRPr lang="en-IN" dirty="0" smtClean="0">
              <a:latin typeface="Lucida Calligraphy" pitchFamily="66" charset="0"/>
            </a:endParaRPr>
          </a:p>
        </p:txBody>
      </p:sp>
      <p:pic>
        <p:nvPicPr>
          <p:cNvPr id="4" name="Picture 3" descr="QuObJ.6FiCjyrKEOtOekWw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429132"/>
            <a:ext cx="4857784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28802"/>
            <a:ext cx="8031193" cy="4714907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KNEE LATERAL X RAY VIEW</a:t>
            </a:r>
            <a:r>
              <a:rPr lang="en-IN" dirty="0" smtClean="0">
                <a:latin typeface="Lucida Calligraphy" pitchFamily="66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Patient  sits on x ray table with knee and legs in lateral position.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Affected knee is placed on the cassette.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Leg is </a:t>
            </a:r>
            <a:r>
              <a:rPr lang="en-IN" dirty="0" err="1" smtClean="0">
                <a:latin typeface="Lucida Calligraphy" pitchFamily="66" charset="0"/>
              </a:rPr>
              <a:t>immobalisied</a:t>
            </a:r>
            <a:r>
              <a:rPr lang="en-IN" dirty="0" smtClean="0">
                <a:latin typeface="Lucida Calligraphy" pitchFamily="66" charset="0"/>
              </a:rPr>
              <a:t>  with sand bags ,side is marked beam is collimated. </a:t>
            </a:r>
          </a:p>
          <a:p>
            <a:endParaRPr lang="en-US" dirty="0"/>
          </a:p>
        </p:txBody>
      </p:sp>
      <p:pic>
        <p:nvPicPr>
          <p:cNvPr id="4" name="Picture 3" descr="lateral kn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14818"/>
            <a:ext cx="4781566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28802"/>
            <a:ext cx="8102631" cy="4714907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SKYLINE VIEW (</a:t>
            </a:r>
            <a:r>
              <a:rPr lang="en-IN" dirty="0" err="1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inferio</a:t>
            </a:r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 superior view of patella)</a:t>
            </a:r>
            <a:r>
              <a:rPr lang="en-IN" dirty="0" smtClean="0">
                <a:latin typeface="Lucida Calligraphy" pitchFamily="66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Patient will be in prone position on x ray table un affected leg is rested comfortably while affected knee id flexed.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latin typeface="Lucida Calligraphy" pitchFamily="66" charset="0"/>
              </a:rPr>
              <a:t>The foot is extended and held with looped bandage around it, so that the flexed knee is </a:t>
            </a:r>
            <a:r>
              <a:rPr lang="en-IN" dirty="0" err="1" smtClean="0">
                <a:latin typeface="Lucida Calligraphy" pitchFamily="66" charset="0"/>
              </a:rPr>
              <a:t>immobalisied</a:t>
            </a:r>
            <a:r>
              <a:rPr lang="en-IN" dirty="0" smtClean="0">
                <a:latin typeface="Lucida Calligraphy" pitchFamily="66" charset="0"/>
              </a:rPr>
              <a:t> in that position by patient himself.</a:t>
            </a:r>
          </a:p>
        </p:txBody>
      </p:sp>
      <p:pic>
        <p:nvPicPr>
          <p:cNvPr id="7" name="Picture 6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3" y="4429132"/>
            <a:ext cx="4572032" cy="2071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635795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chemeClr val="accent5">
                    <a:lumMod val="75000"/>
                  </a:schemeClr>
                </a:solidFill>
                <a:latin typeface="Engravers MT" pitchFamily="18" charset="0"/>
              </a:rPr>
              <a:t>         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Engravers MT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85728"/>
            <a:ext cx="7777163" cy="1428759"/>
          </a:xfrm>
        </p:spPr>
        <p:txBody>
          <a:bodyPr/>
          <a:lstStyle/>
          <a:p>
            <a:r>
              <a:rPr lang="en-IN" b="1" dirty="0" smtClean="0">
                <a:latin typeface="Bradley Hand ITC" pitchFamily="66" charset="0"/>
              </a:rPr>
              <a:t> 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285992"/>
            <a:ext cx="8102631" cy="4357717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CENTERING :</a:t>
            </a:r>
          </a:p>
          <a:p>
            <a:pPr>
              <a:buNone/>
            </a:pPr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KNEE AP</a:t>
            </a:r>
            <a:r>
              <a:rPr lang="en-IN" dirty="0" smtClean="0">
                <a:latin typeface="Lucida Calligraphy" pitchFamily="66" charset="0"/>
              </a:rPr>
              <a:t>—it is done 2.5 </a:t>
            </a:r>
            <a:r>
              <a:rPr lang="en-IN" dirty="0" err="1" smtClean="0">
                <a:latin typeface="Lucida Calligraphy" pitchFamily="66" charset="0"/>
              </a:rPr>
              <a:t>cms</a:t>
            </a:r>
            <a:r>
              <a:rPr lang="en-IN" dirty="0" smtClean="0">
                <a:latin typeface="Lucida Calligraphy" pitchFamily="66" charset="0"/>
              </a:rPr>
              <a:t> below the apex of patella.</a:t>
            </a:r>
          </a:p>
          <a:p>
            <a:pPr>
              <a:buNone/>
            </a:pPr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KNEE LATERAL</a:t>
            </a:r>
            <a:r>
              <a:rPr lang="en-IN" dirty="0" smtClean="0">
                <a:latin typeface="Lucida Calligraphy" pitchFamily="66" charset="0"/>
              </a:rPr>
              <a:t>—done on anterior aspect of medial </a:t>
            </a:r>
            <a:r>
              <a:rPr lang="en-IN" dirty="0" err="1" smtClean="0">
                <a:latin typeface="Lucida Calligraphy" pitchFamily="66" charset="0"/>
              </a:rPr>
              <a:t>condyle</a:t>
            </a:r>
            <a:r>
              <a:rPr lang="en-IN" dirty="0" smtClean="0">
                <a:latin typeface="Lucida Calligraphy" pitchFamily="66" charset="0"/>
              </a:rPr>
              <a:t> of tibia.</a:t>
            </a:r>
          </a:p>
          <a:p>
            <a:pPr>
              <a:buNone/>
            </a:pPr>
            <a:r>
              <a:rPr lang="en-IN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SKYLINE --- </a:t>
            </a:r>
            <a:r>
              <a:rPr lang="en-IN" dirty="0" smtClean="0">
                <a:latin typeface="Lucida Calligraphy" pitchFamily="66" charset="0"/>
              </a:rPr>
              <a:t>it is done behind the apex of </a:t>
            </a:r>
            <a:r>
              <a:rPr lang="en-IN" dirty="0" err="1" smtClean="0">
                <a:latin typeface="Lucida Calligraphy" pitchFamily="66" charset="0"/>
              </a:rPr>
              <a:t>patella,central</a:t>
            </a:r>
            <a:r>
              <a:rPr lang="en-IN" dirty="0" smtClean="0">
                <a:latin typeface="Lucida Calligraphy" pitchFamily="66" charset="0"/>
              </a:rPr>
              <a:t> beam is directed 15 degree </a:t>
            </a:r>
            <a:r>
              <a:rPr lang="en-IN" dirty="0" err="1" smtClean="0">
                <a:latin typeface="Lucida Calligraphy" pitchFamily="66" charset="0"/>
              </a:rPr>
              <a:t>toverttical</a:t>
            </a:r>
            <a:endParaRPr lang="en-IN" dirty="0" smtClean="0">
              <a:solidFill>
                <a:schemeClr val="accent5">
                  <a:lumMod val="75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4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ChunkFive"/>
        <a:ea typeface=""/>
        <a:cs typeface=""/>
      </a:majorFont>
      <a:minorFont>
        <a:latin typeface="Helvetica Neu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hunkFive"/>
        <a:ea typeface=""/>
        <a:cs typeface=""/>
      </a:majorFont>
      <a:minorFont>
        <a:latin typeface="Helvetica Neu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4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ChunkFive"/>
        <a:ea typeface=""/>
        <a:cs typeface=""/>
      </a:majorFont>
      <a:minorFont>
        <a:latin typeface="Helvetica Neu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hunkFive"/>
        <a:ea typeface=""/>
        <a:cs typeface=""/>
      </a:majorFont>
      <a:minorFont>
        <a:latin typeface="Helvetica Neu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Theme14</Template>
  <TotalTime>194</TotalTime>
  <Words>383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Theme14</vt:lpstr>
      <vt:lpstr>Custom Design</vt:lpstr>
      <vt:lpstr>1_Theme14</vt:lpstr>
      <vt:lpstr>1_Custom Design</vt:lpstr>
      <vt:lpstr>Slide 1</vt:lpstr>
      <vt:lpstr>ANATOMY OF KNEE JOINT</vt:lpstr>
      <vt:lpstr>VIEWS OF KNEE  X RAY INDICATIONS </vt:lpstr>
      <vt:lpstr>  </vt:lpstr>
      <vt:lpstr>PREPARATIONS</vt:lpstr>
      <vt:lpstr>POSITIONING</vt:lpstr>
      <vt:lpstr> </vt:lpstr>
      <vt:lpstr>    </vt:lpstr>
      <vt:lpstr> </vt:lpstr>
      <vt:lpstr> 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Vintech</cp:lastModifiedBy>
  <cp:revision>23</cp:revision>
  <dcterms:created xsi:type="dcterms:W3CDTF">2020-10-29T07:15:11Z</dcterms:created>
  <dcterms:modified xsi:type="dcterms:W3CDTF">2020-11-24T07:26:54Z</dcterms:modified>
</cp:coreProperties>
</file>