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sldIdLst>
    <p:sldId id="272" r:id="rId2"/>
    <p:sldId id="274" r:id="rId3"/>
    <p:sldId id="275" r:id="rId4"/>
    <p:sldId id="276" r:id="rId5"/>
    <p:sldId id="277" r:id="rId6"/>
    <p:sldId id="278" r:id="rId7"/>
    <p:sldId id="279" r:id="rId8"/>
    <p:sldId id="281" r:id="rId9"/>
    <p:sldId id="280" r:id="rId10"/>
    <p:sldId id="273" r:id="rId11"/>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5pPr>
    <a:lvl6pPr marL="2286000" algn="l" defTabSz="914400" rtl="0" eaLnBrk="1" latinLnBrk="0" hangingPunct="1">
      <a:defRPr kern="1200">
        <a:solidFill>
          <a:schemeClr val="bg1"/>
        </a:solidFill>
        <a:latin typeface="Arial" charset="0"/>
        <a:ea typeface="Noto Sans CJK SC Regular" charset="0"/>
        <a:cs typeface="Noto Sans CJK SC Regular" charset="0"/>
      </a:defRPr>
    </a:lvl6pPr>
    <a:lvl7pPr marL="2743200" algn="l" defTabSz="914400" rtl="0" eaLnBrk="1" latinLnBrk="0" hangingPunct="1">
      <a:defRPr kern="1200">
        <a:solidFill>
          <a:schemeClr val="bg1"/>
        </a:solidFill>
        <a:latin typeface="Arial" charset="0"/>
        <a:ea typeface="Noto Sans CJK SC Regular" charset="0"/>
        <a:cs typeface="Noto Sans CJK SC Regular" charset="0"/>
      </a:defRPr>
    </a:lvl7pPr>
    <a:lvl8pPr marL="3200400" algn="l" defTabSz="914400" rtl="0" eaLnBrk="1" latinLnBrk="0" hangingPunct="1">
      <a:defRPr kern="1200">
        <a:solidFill>
          <a:schemeClr val="bg1"/>
        </a:solidFill>
        <a:latin typeface="Arial" charset="0"/>
        <a:ea typeface="Noto Sans CJK SC Regular" charset="0"/>
        <a:cs typeface="Noto Sans CJK SC Regular" charset="0"/>
      </a:defRPr>
    </a:lvl8pPr>
    <a:lvl9pPr marL="3657600" algn="l" defTabSz="914400" rtl="0" eaLnBrk="1" latinLnBrk="0" hangingPunct="1">
      <a:defRPr kern="1200">
        <a:solidFill>
          <a:schemeClr val="bg1"/>
        </a:solidFill>
        <a:latin typeface="Arial" charset="0"/>
        <a:ea typeface="Noto Sans CJK SC Regular" charset="0"/>
        <a:cs typeface="Noto Sans CJK SC Regula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386" y="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6" name="Rectangle 3"/>
          <p:cNvSpPr>
            <a:spLocks noGrp="1" noChangeArrowheads="1"/>
          </p:cNvSpPr>
          <p:nvPr>
            <p:ph type="sldImg"/>
          </p:nvPr>
        </p:nvSpPr>
        <p:spPr bwMode="auto">
          <a:xfrm>
            <a:off x="1106488" y="812800"/>
            <a:ext cx="5340350" cy="4003675"/>
          </a:xfrm>
          <a:prstGeom prst="rect">
            <a:avLst/>
          </a:prstGeom>
          <a:noFill/>
          <a:ln w="9525">
            <a:noFill/>
            <a:round/>
            <a:headEnd/>
            <a:tailEnd/>
          </a:ln>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endParaRPr lang="en-US" noProof="0" smtClean="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ED97CF11-6E2F-4D28-BE7B-B2FD4430CB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D6BC8143-6A3A-431B-8AE3-E97637345D90}"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C3386EA1-15FC-4A19-8FAB-16F5B502AB5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58467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3238" y="301625"/>
            <a:ext cx="6648450" cy="5846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41B5FF22-52CA-495C-B665-EBD2AFD4D7D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3BEF9BD7-2E00-49E4-B19B-89E6CD4AC2B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738FEFAE-A435-4EA4-B314-9D8CC216584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3238" y="1768475"/>
            <a:ext cx="4456112"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11750" y="1768475"/>
            <a:ext cx="44577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8A95235E-040A-480C-ACE6-23C5CE45764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5B45B0B9-9357-4426-929A-A3A86458CC4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3698745C-7257-449C-A9AB-7B41B74514B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2FA01C30-4995-4B38-AC7C-A4F4EF3FB116}"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3275060A-265A-4A70-9EE1-2F7B4C6356A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5E3AA5AA-5F4C-459D-9B13-C943C87BF7FB}"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95263" y="30163"/>
            <a:ext cx="9805987"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66212" cy="1257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503238" y="1768475"/>
            <a:ext cx="9066212" cy="4379913"/>
          </a:xfrm>
          <a:prstGeom prst="rect">
            <a:avLst/>
          </a:prstGeom>
          <a:noFill/>
          <a:ln w="9525">
            <a:noFill/>
            <a:round/>
            <a:headEnd/>
            <a:tailEnd/>
          </a:ln>
        </p:spPr>
        <p:txBody>
          <a:bodyPr vert="horz" wrap="square" lIns="0" tIns="284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448050"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7227888"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503238" y="6886575"/>
            <a:ext cx="2343150"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003DC103-155E-4C65-A2ED-074AEC2EE5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1727200" y="3203575"/>
            <a:ext cx="7777163" cy="3313113"/>
          </a:xfrm>
        </p:spPr>
        <p:txBody>
          <a:bodyPr/>
          <a:lstStyle/>
          <a:p>
            <a:pPr eaLnBrk="1"/>
            <a:r>
              <a:rPr lang="en-IN" altLang="en-US" smtClean="0"/>
              <a:t>     </a:t>
            </a:r>
          </a:p>
        </p:txBody>
      </p:sp>
      <p:sp>
        <p:nvSpPr>
          <p:cNvPr id="2051" name="TextBox 4"/>
          <p:cNvSpPr txBox="1">
            <a:spLocks noChangeArrowheads="1"/>
          </p:cNvSpPr>
          <p:nvPr/>
        </p:nvSpPr>
        <p:spPr bwMode="auto">
          <a:xfrm>
            <a:off x="3168650" y="1258888"/>
            <a:ext cx="5111750" cy="523875"/>
          </a:xfrm>
          <a:prstGeom prst="rect">
            <a:avLst/>
          </a:prstGeom>
          <a:noFill/>
          <a:ln w="9525">
            <a:noFill/>
            <a:miter lim="800000"/>
            <a:headEnd/>
            <a:tailEnd/>
          </a:ln>
        </p:spPr>
        <p:txBody>
          <a:bodyPr wrap="none">
            <a:spAutoFit/>
          </a:bodyPr>
          <a:lstStyle/>
          <a:p>
            <a:r>
              <a:rPr lang="en-IN" sz="2800" b="1">
                <a:solidFill>
                  <a:schemeClr val="tx1"/>
                </a:solidFill>
                <a:latin typeface="Times New Roman" pitchFamily="16" charset="0"/>
                <a:cs typeface="Times New Roman" pitchFamily="16" charset="0"/>
              </a:rPr>
              <a:t>Skill course on Poultry Farming</a:t>
            </a:r>
            <a:endParaRPr lang="en-IN" b="1">
              <a:solidFill>
                <a:schemeClr val="tx1"/>
              </a:solidFill>
              <a:latin typeface="Times New Roman" pitchFamily="16" charset="0"/>
              <a:cs typeface="Times New Roman" pitchFamily="16" charset="0"/>
            </a:endParaRPr>
          </a:p>
        </p:txBody>
      </p:sp>
      <p:sp>
        <p:nvSpPr>
          <p:cNvPr id="2052" name="TextBox 3"/>
          <p:cNvSpPr txBox="1">
            <a:spLocks noChangeArrowheads="1"/>
          </p:cNvSpPr>
          <p:nvPr/>
        </p:nvSpPr>
        <p:spPr bwMode="auto">
          <a:xfrm>
            <a:off x="2447925" y="2771775"/>
            <a:ext cx="6858000" cy="4400550"/>
          </a:xfrm>
          <a:prstGeom prst="rect">
            <a:avLst/>
          </a:prstGeom>
          <a:noFill/>
          <a:ln w="9525">
            <a:noFill/>
            <a:miter lim="800000"/>
            <a:headEnd/>
            <a:tailEnd/>
          </a:ln>
        </p:spPr>
        <p:txBody>
          <a:bodyPr>
            <a:spAutoFit/>
          </a:bodyPr>
          <a:lstStyle/>
          <a:p>
            <a:pPr algn="ctr"/>
            <a:r>
              <a:rPr lang="en-IN" altLang="en-US" sz="2800" b="1" dirty="0">
                <a:solidFill>
                  <a:schemeClr val="tx1"/>
                </a:solidFill>
                <a:latin typeface="Times New Roman" pitchFamily="16" charset="0"/>
                <a:cs typeface="Times New Roman" pitchFamily="16" charset="0"/>
              </a:rPr>
              <a:t>ABC01(0-4-0)</a:t>
            </a:r>
            <a:r>
              <a:rPr lang="en-IN" altLang="en-US" sz="2800" dirty="0">
                <a:solidFill>
                  <a:schemeClr val="tx1"/>
                </a:solidFill>
              </a:rPr>
              <a:t>     </a:t>
            </a:r>
          </a:p>
          <a:p>
            <a:pPr algn="ctr"/>
            <a:endParaRPr lang="en-IN" sz="2800" b="1" dirty="0">
              <a:solidFill>
                <a:schemeClr val="tx1"/>
              </a:solidFill>
              <a:latin typeface="Times New Roman" pitchFamily="16" charset="0"/>
              <a:cs typeface="Times New Roman" pitchFamily="16" charset="0"/>
            </a:endParaRPr>
          </a:p>
          <a:p>
            <a:pPr algn="ctr"/>
            <a:r>
              <a:rPr lang="en-IN" sz="2800" b="1" dirty="0">
                <a:solidFill>
                  <a:schemeClr val="tx1"/>
                </a:solidFill>
                <a:latin typeface="Times New Roman" pitchFamily="16" charset="0"/>
                <a:cs typeface="Times New Roman" pitchFamily="16" charset="0"/>
              </a:rPr>
              <a:t>Session: 7</a:t>
            </a:r>
          </a:p>
          <a:p>
            <a:pPr algn="ctr"/>
            <a:endParaRPr lang="en-IN" sz="2800" b="1" dirty="0">
              <a:solidFill>
                <a:srgbClr val="FF0000"/>
              </a:solidFill>
              <a:latin typeface="Times New Roman" pitchFamily="16" charset="0"/>
              <a:cs typeface="Times New Roman" pitchFamily="16" charset="0"/>
            </a:endParaRPr>
          </a:p>
          <a:p>
            <a:pPr algn="ctr"/>
            <a:r>
              <a:rPr lang="en-IN" sz="2800" dirty="0">
                <a:solidFill>
                  <a:srgbClr val="FF0000"/>
                </a:solidFill>
                <a:latin typeface="Times New Roman" pitchFamily="16" charset="0"/>
                <a:cs typeface="Times New Roman" pitchFamily="16" charset="0"/>
              </a:rPr>
              <a:t>Transfer technique in case of layer and broiler birds from broiler houses to grower houses, transfer techniques incubator and hatchery, sterilization and cleanliness of the incubator hatches etc. maintaining cleanliness of hatching eggs etc.</a:t>
            </a:r>
            <a:endParaRPr lang="en-IN" sz="2800" b="1" dirty="0">
              <a:solidFill>
                <a:srgbClr val="FF0000"/>
              </a:solidFill>
              <a:latin typeface="Times New Roman" pitchFamily="16" charset="0"/>
              <a:cs typeface="Times New Roman" pitchFamily="1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40" y="4571925"/>
            <a:ext cx="4889178" cy="1257300"/>
          </a:xfrm>
        </p:spPr>
        <p:txBody>
          <a:bodyPr/>
          <a:lstStyle/>
          <a:p>
            <a:r>
              <a:rPr lang="en-IN" dirty="0" smtClean="0">
                <a:latin typeface="AR BERKLEY" pitchFamily="2" charset="0"/>
              </a:rPr>
              <a:t>Thank you</a:t>
            </a:r>
            <a:endParaRPr lang="en-IN" dirty="0">
              <a:latin typeface="AR BERKLEY" pitchFamily="2" charset="0"/>
            </a:endParaRPr>
          </a:p>
        </p:txBody>
      </p:sp>
      <p:pic>
        <p:nvPicPr>
          <p:cNvPr id="15362" name="Picture 2"/>
          <p:cNvPicPr>
            <a:picLocks noGrp="1" noChangeAspect="1" noChangeArrowheads="1"/>
          </p:cNvPicPr>
          <p:nvPr>
            <p:ph idx="1"/>
          </p:nvPr>
        </p:nvPicPr>
        <p:blipFill>
          <a:blip r:embed="rId2" cstate="print"/>
          <a:srcRect l="12662" t="24549" r="18377" b="27773"/>
          <a:stretch>
            <a:fillRect/>
          </a:stretch>
        </p:blipFill>
        <p:spPr bwMode="auto">
          <a:xfrm>
            <a:off x="2472854" y="971525"/>
            <a:ext cx="7031954" cy="34563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590" y="35421"/>
            <a:ext cx="5393234" cy="885924"/>
          </a:xfrm>
        </p:spPr>
        <p:txBody>
          <a:bodyPr/>
          <a:lstStyle/>
          <a:p>
            <a:r>
              <a:rPr lang="en-IN" sz="3600" dirty="0" smtClean="0">
                <a:latin typeface="Times New Roman" pitchFamily="18" charset="0"/>
                <a:cs typeface="Times New Roman" pitchFamily="18" charset="0"/>
              </a:rPr>
              <a:t>Fumigation of hatching eggs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2592040" y="1043533"/>
            <a:ext cx="6977410" cy="2304256"/>
          </a:xfrm>
        </p:spPr>
        <p:txBody>
          <a:bodyPr/>
          <a:lstStyle/>
          <a:p>
            <a:pPr marL="0" indent="0" algn="just"/>
            <a:r>
              <a:rPr lang="en-IN" sz="2400" dirty="0" smtClean="0">
                <a:latin typeface="Times New Roman" pitchFamily="18" charset="0"/>
                <a:cs typeface="Times New Roman" pitchFamily="18" charset="0"/>
              </a:rPr>
              <a:t>	</a:t>
            </a:r>
            <a:r>
              <a:rPr lang="en-IN" sz="2400" b="1" dirty="0" smtClean="0">
                <a:latin typeface="Times New Roman" pitchFamily="18" charset="0"/>
                <a:cs typeface="Times New Roman" pitchFamily="18" charset="0"/>
              </a:rPr>
              <a:t>Fumigating</a:t>
            </a:r>
            <a:r>
              <a:rPr lang="en-IN" sz="2400" dirty="0" smtClean="0">
                <a:latin typeface="Times New Roman" pitchFamily="18" charset="0"/>
                <a:cs typeface="Times New Roman" pitchFamily="18" charset="0"/>
              </a:rPr>
              <a:t> with 3x concentration of formaldehyde for 20 minutes will kill about 97.5 to 99.5% of the organisms on the shells.  </a:t>
            </a:r>
          </a:p>
          <a:p>
            <a:pPr marL="0" indent="0" algn="just"/>
            <a:r>
              <a:rPr lang="en-IN" sz="240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	One ‘x’ concentration means 20 g of KMnO4 with 40 ml of formalin for 100 cubic feet (3x means 60 g of KmnO4 + 120 ml of formalin for 100 cubic feet).</a:t>
            </a:r>
            <a:endParaRPr lang="en-IN" sz="240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cstate="print"/>
          <a:srcRect/>
          <a:stretch>
            <a:fillRect/>
          </a:stretch>
        </p:blipFill>
        <p:spPr bwMode="auto">
          <a:xfrm>
            <a:off x="1943967" y="3707829"/>
            <a:ext cx="7992889" cy="38149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472" y="301625"/>
            <a:ext cx="3088978" cy="813916"/>
          </a:xfrm>
        </p:spPr>
        <p:txBody>
          <a:bodyPr/>
          <a:lstStyle/>
          <a:p>
            <a:r>
              <a:rPr lang="en-IN" dirty="0" smtClean="0"/>
              <a:t> </a:t>
            </a:r>
            <a:r>
              <a:rPr lang="en-IN" sz="4000" dirty="0" smtClean="0">
                <a:latin typeface="Times New Roman" pitchFamily="18" charset="0"/>
                <a:cs typeface="Times New Roman" pitchFamily="18" charset="0"/>
              </a:rPr>
              <a:t>Cold Storage</a:t>
            </a:r>
            <a:endParaRPr lang="en-IN" sz="4000" dirty="0">
              <a:latin typeface="Times New Roman" pitchFamily="18" charset="0"/>
              <a:cs typeface="Times New Roman" pitchFamily="18" charset="0"/>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5343524" y="2567086"/>
            <a:ext cx="4305300" cy="3228975"/>
          </a:xfrm>
          <a:prstGeom prst="rect">
            <a:avLst/>
          </a:prstGeom>
          <a:noFill/>
          <a:ln w="9525">
            <a:noFill/>
            <a:miter lim="800000"/>
            <a:headEnd/>
            <a:tailEnd/>
          </a:ln>
        </p:spPr>
      </p:pic>
      <p:sp>
        <p:nvSpPr>
          <p:cNvPr id="5" name="Rectangle 4"/>
          <p:cNvSpPr/>
          <p:nvPr/>
        </p:nvSpPr>
        <p:spPr>
          <a:xfrm>
            <a:off x="2520950" y="1211356"/>
            <a:ext cx="6767834" cy="1569660"/>
          </a:xfrm>
          <a:prstGeom prst="rect">
            <a:avLst/>
          </a:prstGeom>
        </p:spPr>
        <p:txBody>
          <a:bodyPr wrap="square">
            <a:spAutoFit/>
          </a:bodyPr>
          <a:lstStyle/>
          <a:p>
            <a:pPr algn="just"/>
            <a:r>
              <a:rPr lang="en-IN" sz="2400" dirty="0" smtClean="0">
                <a:solidFill>
                  <a:schemeClr val="tx1"/>
                </a:solidFill>
                <a:latin typeface="Times New Roman" pitchFamily="18" charset="0"/>
                <a:cs typeface="Times New Roman" pitchFamily="18" charset="0"/>
              </a:rPr>
              <a:t>	When the eggs are not set immediately after receiving, they should be kept in cold rook at the temperature of 65 degree F and 75% relative humidity.</a:t>
            </a:r>
            <a:endParaRPr lang="en-IN" sz="2400" dirty="0">
              <a:solidFill>
                <a:schemeClr val="tx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606" y="107429"/>
            <a:ext cx="5249218" cy="755501"/>
          </a:xfrm>
        </p:spPr>
        <p:txBody>
          <a:bodyPr/>
          <a:lstStyle/>
          <a:p>
            <a:r>
              <a:rPr lang="en-IN" sz="3600" dirty="0" smtClean="0">
                <a:latin typeface="Times New Roman" pitchFamily="18" charset="0"/>
                <a:cs typeface="Times New Roman" pitchFamily="18" charset="0"/>
              </a:rPr>
              <a:t>Warm eggs prior to setting in incubator</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2159992" y="899517"/>
            <a:ext cx="7409458" cy="3240360"/>
          </a:xfrm>
        </p:spPr>
        <p:txBody>
          <a:bodyPr/>
          <a:lstStyle/>
          <a:p>
            <a:pPr marL="0" indent="0" algn="just"/>
            <a:r>
              <a:rPr lang="en-IN" sz="2400" dirty="0" smtClean="0">
                <a:latin typeface="Times New Roman" pitchFamily="18" charset="0"/>
                <a:cs typeface="Times New Roman" pitchFamily="18" charset="0"/>
              </a:rPr>
              <a:t>	Approximately 6 hours prior to placing eggs in the setter they should be moved from the egg-cooler room to normal room temperature.  </a:t>
            </a:r>
          </a:p>
          <a:p>
            <a:pPr marL="0" indent="0" algn="just"/>
            <a:r>
              <a:rPr lang="en-IN" sz="2400" dirty="0" smtClean="0">
                <a:latin typeface="Times New Roman" pitchFamily="18" charset="0"/>
                <a:cs typeface="Times New Roman" pitchFamily="18" charset="0"/>
              </a:rPr>
              <a:t>Here, atmospheric air condenses over eggshell and form water droplets over eggshell, which is called as ‘Sweating’. </a:t>
            </a:r>
          </a:p>
          <a:p>
            <a:pPr marL="0" indent="0" algn="just"/>
            <a:r>
              <a:rPr lang="en-IN" sz="2400" dirty="0" smtClean="0">
                <a:latin typeface="Times New Roman" pitchFamily="18" charset="0"/>
                <a:cs typeface="Times New Roman" pitchFamily="18" charset="0"/>
              </a:rPr>
              <a:t>It is advantageous to warm eggs before placing them in the incubator by avoiding creation of low temperature in the machine by placing cool eggs directly.</a:t>
            </a:r>
          </a:p>
          <a:p>
            <a:pPr marL="0" indent="0" algn="just"/>
            <a:endParaRPr lang="en-IN" sz="2400" dirty="0" smtClean="0">
              <a:latin typeface="Times New Roman" pitchFamily="18" charset="0"/>
              <a:cs typeface="Times New Roman" pitchFamily="18" charset="0"/>
            </a:endParaRPr>
          </a:p>
          <a:p>
            <a:endParaRPr lang="en-IN" dirty="0"/>
          </a:p>
        </p:txBody>
      </p:sp>
      <p:pic>
        <p:nvPicPr>
          <p:cNvPr id="18434" name="Picture 2"/>
          <p:cNvPicPr>
            <a:picLocks noChangeAspect="1" noChangeArrowheads="1"/>
          </p:cNvPicPr>
          <p:nvPr/>
        </p:nvPicPr>
        <p:blipFill>
          <a:blip r:embed="rId2" cstate="print"/>
          <a:srcRect/>
          <a:stretch>
            <a:fillRect/>
          </a:stretch>
        </p:blipFill>
        <p:spPr bwMode="auto">
          <a:xfrm>
            <a:off x="2448024" y="4211885"/>
            <a:ext cx="5662385" cy="309634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264" y="301625"/>
            <a:ext cx="4961186" cy="885924"/>
          </a:xfrm>
        </p:spPr>
        <p:txBody>
          <a:bodyPr/>
          <a:lstStyle/>
          <a:p>
            <a:r>
              <a:rPr lang="en-IN" sz="3600" dirty="0" smtClean="0">
                <a:latin typeface="Times New Roman" pitchFamily="18" charset="0"/>
                <a:cs typeface="Times New Roman" pitchFamily="18" charset="0"/>
              </a:rPr>
              <a:t>Washing and cleaning of incubator and Hatcher</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2304008" y="1475581"/>
            <a:ext cx="7265442" cy="1795338"/>
          </a:xfrm>
        </p:spPr>
        <p:txBody>
          <a:bodyPr/>
          <a:lstStyle/>
          <a:p>
            <a:pPr marL="0" indent="0" algn="just"/>
            <a:r>
              <a:rPr lang="en-IN" sz="2400" dirty="0" smtClean="0">
                <a:latin typeface="Times New Roman" pitchFamily="18" charset="0"/>
                <a:cs typeface="Times New Roman" pitchFamily="18" charset="0"/>
              </a:rPr>
              <a:t>	Cleaning the hatchery between hatches is of primary importance.  </a:t>
            </a:r>
          </a:p>
          <a:p>
            <a:pPr marL="0" indent="0" algn="just"/>
            <a:r>
              <a:rPr lang="en-IN" sz="2400" dirty="0" smtClean="0">
                <a:latin typeface="Times New Roman" pitchFamily="18" charset="0"/>
                <a:cs typeface="Times New Roman" pitchFamily="18" charset="0"/>
              </a:rPr>
              <a:t>T</a:t>
            </a:r>
            <a:r>
              <a:rPr lang="en-IN" sz="2400" dirty="0" smtClean="0">
                <a:latin typeface="Times New Roman" pitchFamily="18" charset="0"/>
                <a:cs typeface="Times New Roman" pitchFamily="18" charset="0"/>
              </a:rPr>
              <a:t>he setters and setter room, every piece of equipment must be thoroughly vacuumed, scrubbed, disinfected and fumigated.</a:t>
            </a:r>
            <a:endParaRPr lang="en-IN"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3096096" y="3707829"/>
            <a:ext cx="5594096" cy="375661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5710" y="107429"/>
            <a:ext cx="4385122" cy="597892"/>
          </a:xfrm>
        </p:spPr>
        <p:txBody>
          <a:bodyPr/>
          <a:lstStyle/>
          <a:p>
            <a:r>
              <a:rPr lang="en-IN" sz="4000" dirty="0" smtClean="0">
                <a:latin typeface="Times New Roman" pitchFamily="18" charset="0"/>
                <a:cs typeface="Times New Roman" pitchFamily="18" charset="0"/>
              </a:rPr>
              <a:t> Disposal of waste</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4824288" y="827509"/>
            <a:ext cx="4529138" cy="2664295"/>
          </a:xfrm>
        </p:spPr>
        <p:txBody>
          <a:bodyPr/>
          <a:lstStyle/>
          <a:p>
            <a:pPr marL="0" indent="0" algn="just"/>
            <a:r>
              <a:rPr lang="en-IN" dirty="0" smtClean="0"/>
              <a:t>	</a:t>
            </a:r>
            <a:r>
              <a:rPr lang="en-IN" sz="2400" dirty="0" smtClean="0">
                <a:latin typeface="Times New Roman" pitchFamily="18" charset="0"/>
                <a:cs typeface="Times New Roman" pitchFamily="18" charset="0"/>
              </a:rPr>
              <a:t>Hatchery wastes include infertile and non-hatched eggs, and dead and cull chicks that should be disposed in such a manner not to create problem to the </a:t>
            </a:r>
            <a:r>
              <a:rPr lang="en-IN" sz="2400" dirty="0" err="1" smtClean="0">
                <a:latin typeface="Times New Roman" pitchFamily="18" charset="0"/>
                <a:cs typeface="Times New Roman" pitchFamily="18" charset="0"/>
              </a:rPr>
              <a:t>neighbors</a:t>
            </a:r>
            <a:r>
              <a:rPr lang="en-IN" sz="2400" dirty="0" smtClean="0">
                <a:latin typeface="Times New Roman" pitchFamily="18" charset="0"/>
                <a:cs typeface="Times New Roman" pitchFamily="18" charset="0"/>
              </a:rPr>
              <a:t> and also not to contaminate the hatchery premises.</a:t>
            </a:r>
            <a:endParaRPr lang="en-IN"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cstate="print"/>
          <a:srcRect/>
          <a:stretch>
            <a:fillRect/>
          </a:stretch>
        </p:blipFill>
        <p:spPr bwMode="auto">
          <a:xfrm>
            <a:off x="3168104" y="4162899"/>
            <a:ext cx="6696744" cy="3001314"/>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575816" y="958527"/>
            <a:ext cx="3924300" cy="31813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00" y="301625"/>
            <a:ext cx="5537250" cy="669900"/>
          </a:xfrm>
        </p:spPr>
        <p:txBody>
          <a:bodyPr/>
          <a:lstStyle/>
          <a:p>
            <a:r>
              <a:rPr lang="en-IN" sz="4000" dirty="0" smtClean="0">
                <a:latin typeface="Times New Roman" pitchFamily="18" charset="0"/>
                <a:cs typeface="Times New Roman" pitchFamily="18" charset="0"/>
              </a:rPr>
              <a:t>Transportation of poultry</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2448024" y="1768475"/>
            <a:ext cx="7121426" cy="5791200"/>
          </a:xfrm>
        </p:spPr>
        <p:txBody>
          <a:bodyPr/>
          <a:lstStyle/>
          <a:p>
            <a:pPr marL="0" indent="0" algn="just"/>
            <a:r>
              <a:rPr lang="en-IN" sz="280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Everyone involved in handling and transporting poultry must accept the responsibility of humane handling and minimizing stress to the birds during catching, loading, transporting, unloading and processing.</a:t>
            </a:r>
          </a:p>
          <a:p>
            <a:pPr marL="800100" indent="-800100"/>
            <a:endParaRPr lang="en-IN" sz="2400" dirty="0" smtClean="0">
              <a:latin typeface="Times New Roman" pitchFamily="18" charset="0"/>
              <a:cs typeface="Times New Roman" pitchFamily="18" charset="0"/>
            </a:endParaRPr>
          </a:p>
          <a:p>
            <a:pPr marL="800100" indent="-800100"/>
            <a:r>
              <a:rPr lang="en-IN" sz="2400" b="1" dirty="0" smtClean="0">
                <a:latin typeface="Times New Roman" pitchFamily="18" charset="0"/>
                <a:cs typeface="Times New Roman" pitchFamily="18" charset="0"/>
              </a:rPr>
              <a:t>During transportation of poultry</a:t>
            </a:r>
            <a:r>
              <a:rPr lang="en-IN" sz="2400" dirty="0" smtClean="0">
                <a:latin typeface="Times New Roman" pitchFamily="18" charset="0"/>
                <a:cs typeface="Times New Roman" pitchFamily="18" charset="0"/>
              </a:rPr>
              <a:t>, </a:t>
            </a:r>
            <a:r>
              <a:rPr lang="en-IN" sz="2400" i="1" dirty="0" smtClean="0">
                <a:latin typeface="Times New Roman" pitchFamily="18" charset="0"/>
                <a:cs typeface="Times New Roman" pitchFamily="18" charset="0"/>
              </a:rPr>
              <a:t>one should not</a:t>
            </a:r>
            <a:endParaRPr lang="en-IN" sz="2400" dirty="0" smtClean="0">
              <a:latin typeface="Times New Roman" pitchFamily="18" charset="0"/>
              <a:cs typeface="Times New Roman" pitchFamily="18" charset="0"/>
            </a:endParaRPr>
          </a:p>
          <a:p>
            <a:pPr marL="800100"/>
            <a:r>
              <a:rPr lang="en-IN" sz="2400" dirty="0" smtClean="0">
                <a:latin typeface="Times New Roman" pitchFamily="18" charset="0"/>
                <a:cs typeface="Times New Roman" pitchFamily="18" charset="0"/>
              </a:rPr>
              <a:t>1. Carry poultry by their head, neck, wings or tail.</a:t>
            </a:r>
          </a:p>
          <a:p>
            <a:pPr marL="800100"/>
            <a:r>
              <a:rPr lang="en-IN" sz="2400" dirty="0" smtClean="0">
                <a:latin typeface="Times New Roman" pitchFamily="18" charset="0"/>
                <a:cs typeface="Times New Roman" pitchFamily="18" charset="0"/>
              </a:rPr>
              <a:t>2. Transport birds in bags.</a:t>
            </a:r>
          </a:p>
          <a:p>
            <a:pPr marL="800100"/>
            <a:r>
              <a:rPr lang="en-IN" sz="2400" dirty="0" smtClean="0">
                <a:latin typeface="Times New Roman" pitchFamily="18" charset="0"/>
                <a:cs typeface="Times New Roman" pitchFamily="18" charset="0"/>
              </a:rPr>
              <a:t>3. Transport birds with their legs tied.</a:t>
            </a:r>
          </a:p>
          <a:p>
            <a:pPr marL="800100"/>
            <a:r>
              <a:rPr lang="en-IN" sz="2400" dirty="0" smtClean="0">
                <a:latin typeface="Times New Roman" pitchFamily="18" charset="0"/>
                <a:cs typeface="Times New Roman" pitchFamily="18" charset="0"/>
              </a:rPr>
              <a:t>4. Transport birds in the trunk of a car.</a:t>
            </a:r>
          </a:p>
          <a:p>
            <a:pPr marL="800100"/>
            <a:r>
              <a:rPr lang="en-IN" sz="2400" dirty="0" smtClean="0">
                <a:latin typeface="Times New Roman" pitchFamily="18" charset="0"/>
                <a:cs typeface="Times New Roman" pitchFamily="18" charset="0"/>
              </a:rPr>
              <a:t>5. Mix mature males or different species of poultry in a single crate or cage during transport.</a:t>
            </a:r>
            <a:endParaRPr lang="en-IN"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27320" t="53024" r="22784" b="4641"/>
          <a:stretch>
            <a:fillRect/>
          </a:stretch>
        </p:blipFill>
        <p:spPr bwMode="auto">
          <a:xfrm>
            <a:off x="6048424" y="251445"/>
            <a:ext cx="3564396" cy="3024336"/>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l="2351" t="18810" r="7123" b="5948"/>
          <a:stretch>
            <a:fillRect/>
          </a:stretch>
        </p:blipFill>
        <p:spPr bwMode="auto">
          <a:xfrm>
            <a:off x="4176216" y="3275781"/>
            <a:ext cx="5544616" cy="3456384"/>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2304008" y="0"/>
            <a:ext cx="3747396" cy="2796134"/>
          </a:xfrm>
          <a:prstGeom prst="rect">
            <a:avLst/>
          </a:prstGeom>
          <a:noFill/>
          <a:ln w="9525">
            <a:noFill/>
            <a:miter lim="800000"/>
            <a:headEnd/>
            <a:tailEnd/>
          </a:ln>
        </p:spPr>
      </p:pic>
      <p:pic>
        <p:nvPicPr>
          <p:cNvPr id="21509" name="Picture 5"/>
          <p:cNvPicPr>
            <a:picLocks noChangeAspect="1" noChangeArrowheads="1"/>
          </p:cNvPicPr>
          <p:nvPr/>
        </p:nvPicPr>
        <p:blipFill>
          <a:blip r:embed="rId5" cstate="print"/>
          <a:srcRect l="29210" t="27200" r="5903"/>
          <a:stretch>
            <a:fillRect/>
          </a:stretch>
        </p:blipFill>
        <p:spPr bwMode="auto">
          <a:xfrm>
            <a:off x="1" y="2699717"/>
            <a:ext cx="3312120" cy="1950912"/>
          </a:xfrm>
          <a:prstGeom prst="rect">
            <a:avLst/>
          </a:prstGeom>
          <a:noFill/>
          <a:ln w="9525">
            <a:noFill/>
            <a:miter lim="800000"/>
            <a:headEnd/>
            <a:tailEnd/>
          </a:ln>
        </p:spPr>
      </p:pic>
      <p:pic>
        <p:nvPicPr>
          <p:cNvPr id="21510" name="Picture 6"/>
          <p:cNvPicPr>
            <a:picLocks noChangeAspect="1" noChangeArrowheads="1"/>
          </p:cNvPicPr>
          <p:nvPr/>
        </p:nvPicPr>
        <p:blipFill>
          <a:blip r:embed="rId6" cstate="print"/>
          <a:srcRect l="3937" t="21000" r="19676" b="8651"/>
          <a:stretch>
            <a:fillRect/>
          </a:stretch>
        </p:blipFill>
        <p:spPr bwMode="auto">
          <a:xfrm>
            <a:off x="2736056" y="5588945"/>
            <a:ext cx="2697614" cy="1863300"/>
          </a:xfrm>
          <a:prstGeom prst="rect">
            <a:avLst/>
          </a:prstGeom>
          <a:noFill/>
          <a:ln w="9525">
            <a:noFill/>
            <a:miter lim="800000"/>
            <a:headEnd/>
            <a:tailEnd/>
          </a:ln>
        </p:spPr>
      </p:pic>
      <p:pic>
        <p:nvPicPr>
          <p:cNvPr id="21511" name="Picture 7"/>
          <p:cNvPicPr>
            <a:picLocks noChangeAspect="1" noChangeArrowheads="1"/>
          </p:cNvPicPr>
          <p:nvPr/>
        </p:nvPicPr>
        <p:blipFill>
          <a:blip r:embed="rId7" cstate="print"/>
          <a:srcRect/>
          <a:stretch>
            <a:fillRect/>
          </a:stretch>
        </p:blipFill>
        <p:spPr bwMode="auto">
          <a:xfrm>
            <a:off x="0" y="4643933"/>
            <a:ext cx="2904947" cy="268208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048" y="323453"/>
            <a:ext cx="6912768" cy="1257300"/>
          </a:xfrm>
        </p:spPr>
        <p:txBody>
          <a:bodyPr/>
          <a:lstStyle/>
          <a:p>
            <a:pPr algn="r"/>
            <a:r>
              <a:rPr lang="en-IN" sz="2800" dirty="0" smtClean="0">
                <a:solidFill>
                  <a:schemeClr val="tx1"/>
                </a:solidFill>
                <a:latin typeface="Times New Roman" pitchFamily="18" charset="0"/>
                <a:cs typeface="Times New Roman" pitchFamily="18" charset="0"/>
              </a:rPr>
              <a:t>Proper handling and transportation of poultry will</a:t>
            </a:r>
            <a:endParaRPr lang="en-IN" sz="2800" dirty="0"/>
          </a:p>
        </p:txBody>
      </p:sp>
      <p:sp>
        <p:nvSpPr>
          <p:cNvPr id="3" name="Content Placeholder 2"/>
          <p:cNvSpPr>
            <a:spLocks noGrp="1"/>
          </p:cNvSpPr>
          <p:nvPr>
            <p:ph idx="1"/>
          </p:nvPr>
        </p:nvSpPr>
        <p:spPr>
          <a:xfrm>
            <a:off x="2664048" y="1768475"/>
            <a:ext cx="6905402" cy="4379913"/>
          </a:xfrm>
        </p:spPr>
        <p:txBody>
          <a:bodyPr/>
          <a:lstStyle/>
          <a:p>
            <a:pPr algn="just">
              <a:buFont typeface="Arial" pitchFamily="34" charset="0"/>
              <a:buChar char="•"/>
            </a:pPr>
            <a:r>
              <a:rPr lang="en-IN" sz="2400" dirty="0" smtClean="0">
                <a:solidFill>
                  <a:schemeClr val="tx1"/>
                </a:solidFill>
                <a:latin typeface="Times New Roman" pitchFamily="18" charset="0"/>
                <a:cs typeface="Times New Roman" pitchFamily="18" charset="0"/>
              </a:rPr>
              <a:t>improve the well-being of poultry by reducing handling and transport stress.</a:t>
            </a:r>
          </a:p>
          <a:p>
            <a:pPr algn="just">
              <a:buFont typeface="Arial" pitchFamily="34" charset="0"/>
              <a:buChar char="•"/>
            </a:pPr>
            <a:r>
              <a:rPr lang="en-IN" sz="2400" dirty="0" smtClean="0">
                <a:solidFill>
                  <a:schemeClr val="tx1"/>
                </a:solidFill>
                <a:latin typeface="Times New Roman" pitchFamily="18" charset="0"/>
                <a:cs typeface="Times New Roman" pitchFamily="18" charset="0"/>
              </a:rPr>
              <a:t>address customer/societal concerns and regulatory oversight (e.g. company reputation, retail audit requirements, government regulations, etc.) and,</a:t>
            </a:r>
          </a:p>
          <a:p>
            <a:pPr algn="just">
              <a:buFont typeface="Arial" pitchFamily="34" charset="0"/>
              <a:buChar char="•"/>
            </a:pPr>
            <a:r>
              <a:rPr lang="en-IN" sz="2400" dirty="0" smtClean="0">
                <a:solidFill>
                  <a:schemeClr val="tx1"/>
                </a:solidFill>
                <a:latin typeface="Times New Roman" pitchFamily="18" charset="0"/>
                <a:cs typeface="Times New Roman" pitchFamily="18" charset="0"/>
              </a:rPr>
              <a:t>have positive financial implications for the poultry handling, transportation and processing sectors (e.g. minimize mortalities, maximize yields, protect meat quality, shelf life, etc.), and safeguard product integrity (e.g. food safety, etc.).</a:t>
            </a:r>
            <a:endParaRPr lang="en-IN" sz="2400" dirty="0">
              <a:solidFill>
                <a:schemeClr val="tx1"/>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164</Words>
  <Application>Microsoft Office PowerPoint</Application>
  <PresentationFormat>Custom</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Noto Sans CJK SC Regular</vt:lpstr>
      <vt:lpstr>Times New Roman</vt:lpstr>
      <vt:lpstr>DejaVu Sans</vt:lpstr>
      <vt:lpstr>Office Theme</vt:lpstr>
      <vt:lpstr>Slide 1</vt:lpstr>
      <vt:lpstr>Fumigation of hatching eggs</vt:lpstr>
      <vt:lpstr> Cold Storage</vt:lpstr>
      <vt:lpstr>Warm eggs prior to setting in incubator</vt:lpstr>
      <vt:lpstr>Washing and cleaning of incubator and Hatcher</vt:lpstr>
      <vt:lpstr> Disposal of waste</vt:lpstr>
      <vt:lpstr>Transportation of poultry</vt:lpstr>
      <vt:lpstr>Slide 8</vt:lpstr>
      <vt:lpstr>Proper handling and transportation of poultry will</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Gouri Sahu</dc:creator>
  <cp:lastModifiedBy>user</cp:lastModifiedBy>
  <cp:revision>23</cp:revision>
  <cp:lastPrinted>1601-01-01T00:00:00Z</cp:lastPrinted>
  <dcterms:created xsi:type="dcterms:W3CDTF">2018-01-17T07:28:50Z</dcterms:created>
  <dcterms:modified xsi:type="dcterms:W3CDTF">2021-05-09T17:34:43Z</dcterms:modified>
</cp:coreProperties>
</file>