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91" r:id="rId7"/>
    <p:sldId id="261" r:id="rId8"/>
    <p:sldId id="292" r:id="rId9"/>
    <p:sldId id="293" r:id="rId10"/>
    <p:sldId id="262" r:id="rId11"/>
    <p:sldId id="263" r:id="rId12"/>
    <p:sldId id="264" r:id="rId13"/>
    <p:sldId id="265" r:id="rId14"/>
    <p:sldId id="266" r:id="rId15"/>
    <p:sldId id="295" r:id="rId16"/>
    <p:sldId id="294" r:id="rId17"/>
    <p:sldId id="267" r:id="rId18"/>
    <p:sldId id="268" r:id="rId19"/>
    <p:sldId id="269" r:id="rId20"/>
    <p:sldId id="270" r:id="rId21"/>
    <p:sldId id="271" r:id="rId22"/>
    <p:sldId id="272" r:id="rId23"/>
    <p:sldId id="273" r:id="rId24"/>
    <p:sldId id="297" r:id="rId25"/>
    <p:sldId id="296" r:id="rId26"/>
    <p:sldId id="274" r:id="rId27"/>
    <p:sldId id="275" r:id="rId28"/>
    <p:sldId id="276" r:id="rId29"/>
    <p:sldId id="277" r:id="rId30"/>
    <p:sldId id="278" r:id="rId31"/>
    <p:sldId id="279" r:id="rId32"/>
    <p:sldId id="298" r:id="rId33"/>
    <p:sldId id="299" r:id="rId34"/>
    <p:sldId id="280" r:id="rId35"/>
    <p:sldId id="281" r:id="rId36"/>
    <p:sldId id="282" r:id="rId37"/>
    <p:sldId id="283" r:id="rId38"/>
    <p:sldId id="284" r:id="rId39"/>
    <p:sldId id="285" r:id="rId40"/>
    <p:sldId id="286" r:id="rId41"/>
    <p:sldId id="287" r:id="rId42"/>
    <p:sldId id="301" r:id="rId43"/>
    <p:sldId id="302" r:id="rId44"/>
    <p:sldId id="288" r:id="rId45"/>
    <p:sldId id="289" r:id="rId46"/>
    <p:sldId id="290" r:id="rId47"/>
    <p:sldId id="303" r:id="rId48"/>
    <p:sldId id="304" r:id="rId49"/>
    <p:sldId id="30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3AAF43-8D0A-4550-9C9D-E36C61A1B91C}" type="datetimeFigureOut">
              <a:rPr lang="en-US" smtClean="0"/>
              <a:pPr/>
              <a:t>11/27/2015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26C8A-DB6C-4FDA-A4D8-593FCC287C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AAF43-8D0A-4550-9C9D-E36C61A1B91C}" type="datetimeFigureOut">
              <a:rPr lang="en-US" smtClean="0"/>
              <a:pPr/>
              <a:t>11/27/2015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26C8A-DB6C-4FDA-A4D8-593FCC287C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AAF43-8D0A-4550-9C9D-E36C61A1B91C}" type="datetimeFigureOut">
              <a:rPr lang="en-US" smtClean="0"/>
              <a:pPr/>
              <a:t>11/27/2015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26C8A-DB6C-4FDA-A4D8-593FCC287C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AAF43-8D0A-4550-9C9D-E36C61A1B91C}" type="datetimeFigureOut">
              <a:rPr lang="en-US" smtClean="0"/>
              <a:pPr/>
              <a:t>11/27/2015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26C8A-DB6C-4FDA-A4D8-593FCC287C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3AAF43-8D0A-4550-9C9D-E36C61A1B91C}" type="datetimeFigureOut">
              <a:rPr lang="en-US" smtClean="0"/>
              <a:pPr/>
              <a:t>11/27/2015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26C8A-DB6C-4FDA-A4D8-593FCC287C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3AAF43-8D0A-4550-9C9D-E36C61A1B91C}" type="datetimeFigureOut">
              <a:rPr lang="en-US" smtClean="0"/>
              <a:pPr/>
              <a:t>11/27/2015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26C8A-DB6C-4FDA-A4D8-593FCC287C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3AAF43-8D0A-4550-9C9D-E36C61A1B91C}" type="datetimeFigureOut">
              <a:rPr lang="en-US" smtClean="0"/>
              <a:pPr/>
              <a:t>11/27/2015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26C8A-DB6C-4FDA-A4D8-593FCC287C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3AAF43-8D0A-4550-9C9D-E36C61A1B91C}" type="datetimeFigureOut">
              <a:rPr lang="en-US" smtClean="0"/>
              <a:pPr/>
              <a:t>11/27/2015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26C8A-DB6C-4FDA-A4D8-593FCC287C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AAF43-8D0A-4550-9C9D-E36C61A1B91C}" type="datetimeFigureOut">
              <a:rPr lang="en-US" smtClean="0"/>
              <a:pPr/>
              <a:t>11/27/2015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26C8A-DB6C-4FDA-A4D8-593FCC287C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AAF43-8D0A-4550-9C9D-E36C61A1B91C}" type="datetimeFigureOut">
              <a:rPr lang="en-US" smtClean="0"/>
              <a:pPr/>
              <a:t>11/27/2015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26C8A-DB6C-4FDA-A4D8-593FCC287C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AAF43-8D0A-4550-9C9D-E36C61A1B91C}" type="datetimeFigureOut">
              <a:rPr lang="en-US" smtClean="0"/>
              <a:pPr/>
              <a:t>11/27/2015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26C8A-DB6C-4FDA-A4D8-593FCC287C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AAF43-8D0A-4550-9C9D-E36C61A1B91C}" type="datetimeFigureOut">
              <a:rPr lang="en-US" smtClean="0"/>
              <a:pPr/>
              <a:t>11/27/2015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26C8A-DB6C-4FDA-A4D8-593FCC287C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8000" dirty="0" smtClean="0">
                <a:latin typeface="Monotype Corsiva" pitchFamily="66" charset="0"/>
              </a:rPr>
              <a:t>Pests of pulses</a:t>
            </a:r>
            <a:endParaRPr lang="en-US" sz="8000" dirty="0">
              <a:latin typeface="Monotype Corsiva" pitchFamily="66" charset="0"/>
            </a:endParaRPr>
          </a:p>
        </p:txBody>
      </p:sp>
      <p:pic>
        <p:nvPicPr>
          <p:cNvPr id="11267" name="Picture 3" descr="D:\all imps\pests of crops\my presentations\sugarcane pics\sorghum\cucurbitacy\cabbage\index_img.jpg"/>
          <p:cNvPicPr>
            <a:picLocks noGrp="1" noChangeAspect="1" noChangeArrowheads="1"/>
          </p:cNvPicPr>
          <p:nvPr>
            <p:ph idx="1"/>
          </p:nvPr>
        </p:nvPicPr>
        <p:blipFill>
          <a:blip r:embed="rId2"/>
          <a:stretch>
            <a:fillRect/>
          </a:stretch>
        </p:blipFill>
        <p:spPr bwMode="auto">
          <a:xfrm>
            <a:off x="838200" y="1981200"/>
            <a:ext cx="4572000" cy="4114800"/>
          </a:xfrm>
          <a:prstGeom prst="rect">
            <a:avLst/>
          </a:prstGeom>
          <a:noFill/>
        </p:spPr>
      </p:pic>
      <p:sp>
        <p:nvSpPr>
          <p:cNvPr id="11266" name="AutoShape 2" descr="http://agridr.in/tnauEAgri/eagri50/ENTO331/lecture05/images/index_im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8" name="Picture 4" descr="D:\all imps\pests of crops\my presentations\sugarcane pics\sorghum\cucurbitacy\cabbage\ind_img.jpg"/>
          <p:cNvPicPr>
            <a:picLocks noChangeAspect="1" noChangeArrowheads="1"/>
          </p:cNvPicPr>
          <p:nvPr/>
        </p:nvPicPr>
        <p:blipFill>
          <a:blip r:embed="rId3"/>
          <a:srcRect/>
          <a:stretch>
            <a:fillRect/>
          </a:stretch>
        </p:blipFill>
        <p:spPr bwMode="auto">
          <a:xfrm>
            <a:off x="5410200" y="1981200"/>
            <a:ext cx="3200400" cy="4114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IPM</a:t>
            </a:r>
            <a:endParaRPr lang="en-US" sz="4800" dirty="0"/>
          </a:p>
        </p:txBody>
      </p:sp>
      <p:sp>
        <p:nvSpPr>
          <p:cNvPr id="3" name="Content Placeholder 2"/>
          <p:cNvSpPr>
            <a:spLocks noGrp="1"/>
          </p:cNvSpPr>
          <p:nvPr>
            <p:ph idx="1"/>
          </p:nvPr>
        </p:nvSpPr>
        <p:spPr/>
        <p:txBody>
          <a:bodyPr>
            <a:normAutofit/>
          </a:bodyPr>
          <a:lstStyle/>
          <a:p>
            <a:pPr algn="just">
              <a:buNone/>
            </a:pPr>
            <a:r>
              <a:rPr lang="en-US" sz="2400" dirty="0"/>
              <a:t>It is a major pest on </a:t>
            </a:r>
            <a:r>
              <a:rPr lang="en-US" sz="2400" dirty="0" err="1"/>
              <a:t>redgram</a:t>
            </a:r>
            <a:r>
              <a:rPr lang="en-US" sz="2400" dirty="0"/>
              <a:t> and gram. Hence IPM is important. </a:t>
            </a:r>
            <a:endParaRPr lang="en-US" sz="2400" dirty="0" smtClean="0"/>
          </a:p>
          <a:p>
            <a:pPr marL="457200" indent="-457200" algn="just">
              <a:buAutoNum type="alphaUcPeriod"/>
            </a:pPr>
            <a:r>
              <a:rPr lang="en-US" sz="2400" u="sng" dirty="0" smtClean="0"/>
              <a:t>Initial </a:t>
            </a:r>
            <a:r>
              <a:rPr lang="en-US" sz="2400" u="sng" dirty="0"/>
              <a:t>crop growth </a:t>
            </a:r>
            <a:r>
              <a:rPr lang="en-US" sz="2400" u="sng" dirty="0" smtClean="0"/>
              <a:t>phase</a:t>
            </a:r>
          </a:p>
          <a:p>
            <a:pPr algn="just"/>
            <a:r>
              <a:rPr lang="en-US" sz="2400" dirty="0" smtClean="0"/>
              <a:t>Deep </a:t>
            </a:r>
            <a:r>
              <a:rPr lang="en-US" sz="2400" dirty="0"/>
              <a:t>summer </a:t>
            </a:r>
            <a:r>
              <a:rPr lang="en-US" sz="2400" dirty="0" err="1"/>
              <a:t>ploughing</a:t>
            </a:r>
            <a:r>
              <a:rPr lang="en-US" sz="2400" dirty="0"/>
              <a:t> to expose pupae in soil</a:t>
            </a:r>
          </a:p>
          <a:p>
            <a:pPr algn="just"/>
            <a:r>
              <a:rPr lang="en-US" sz="2400" dirty="0" smtClean="0"/>
              <a:t>Crop </a:t>
            </a:r>
            <a:r>
              <a:rPr lang="en-US" sz="2400" dirty="0"/>
              <a:t>rotation with less </a:t>
            </a:r>
            <a:r>
              <a:rPr lang="en-US" sz="2400" dirty="0" err="1"/>
              <a:t>favourable</a:t>
            </a:r>
            <a:r>
              <a:rPr lang="en-US" sz="2400" dirty="0"/>
              <a:t> crops like </a:t>
            </a:r>
            <a:r>
              <a:rPr lang="en-US" sz="2400" dirty="0" err="1"/>
              <a:t>jowar</a:t>
            </a:r>
            <a:r>
              <a:rPr lang="en-US" sz="2400" dirty="0"/>
              <a:t>, </a:t>
            </a:r>
            <a:r>
              <a:rPr lang="en-US" sz="2400" dirty="0" err="1"/>
              <a:t>gingelly</a:t>
            </a:r>
            <a:r>
              <a:rPr lang="en-US" sz="2400" dirty="0"/>
              <a:t>, </a:t>
            </a:r>
            <a:r>
              <a:rPr lang="en-US" sz="2400" dirty="0" err="1"/>
              <a:t>blackgram</a:t>
            </a:r>
            <a:r>
              <a:rPr lang="en-US" sz="2400" dirty="0"/>
              <a:t>, </a:t>
            </a:r>
            <a:r>
              <a:rPr lang="en-US" sz="2400" dirty="0" err="1"/>
              <a:t>horsegram</a:t>
            </a:r>
            <a:r>
              <a:rPr lang="en-US" sz="2400" dirty="0"/>
              <a:t>, dry paddy (in </a:t>
            </a:r>
            <a:r>
              <a:rPr lang="en-US" sz="2400" dirty="0" err="1"/>
              <a:t>redgram</a:t>
            </a:r>
            <a:r>
              <a:rPr lang="en-US" sz="2400" dirty="0" smtClean="0"/>
              <a:t>)</a:t>
            </a:r>
          </a:p>
          <a:p>
            <a:pPr algn="just">
              <a:buNone/>
            </a:pPr>
            <a:r>
              <a:rPr lang="en-US" sz="2400" dirty="0"/>
              <a:t>B. Raising intercrops like </a:t>
            </a:r>
            <a:r>
              <a:rPr lang="en-US" sz="2400" dirty="0" err="1"/>
              <a:t>greengram</a:t>
            </a:r>
            <a:r>
              <a:rPr lang="en-US" sz="2400" dirty="0"/>
              <a:t>, </a:t>
            </a:r>
            <a:r>
              <a:rPr lang="en-US" sz="2400" dirty="0" err="1"/>
              <a:t>blackgram</a:t>
            </a:r>
            <a:r>
              <a:rPr lang="en-US" sz="2400" dirty="0"/>
              <a:t> in 7 rows in </a:t>
            </a:r>
            <a:r>
              <a:rPr lang="en-US" sz="2400" i="1" dirty="0" err="1"/>
              <a:t>kharif</a:t>
            </a:r>
            <a:r>
              <a:rPr lang="en-US" sz="2400" dirty="0"/>
              <a:t> </a:t>
            </a:r>
            <a:r>
              <a:rPr lang="en-US" sz="2400" dirty="0" err="1"/>
              <a:t>redgram</a:t>
            </a:r>
            <a:r>
              <a:rPr lang="en-US" sz="2400" dirty="0"/>
              <a:t> and </a:t>
            </a:r>
            <a:r>
              <a:rPr lang="en-US" sz="2400" dirty="0" err="1"/>
              <a:t>jowar</a:t>
            </a:r>
            <a:r>
              <a:rPr lang="en-US" sz="2400" dirty="0"/>
              <a:t> in 2 rows in </a:t>
            </a:r>
            <a:r>
              <a:rPr lang="en-US" sz="2400" i="1" dirty="0" err="1"/>
              <a:t>rabi</a:t>
            </a:r>
            <a:r>
              <a:rPr lang="en-US" sz="2400" dirty="0"/>
              <a:t> </a:t>
            </a:r>
            <a:r>
              <a:rPr lang="en-US" sz="2400" dirty="0" err="1"/>
              <a:t>redgam</a:t>
            </a:r>
            <a:r>
              <a:rPr lang="en-US" sz="2400" dirty="0"/>
              <a:t> encourage and conserve natural enemies </a:t>
            </a:r>
            <a:r>
              <a:rPr lang="en-US" sz="2400" i="1" dirty="0"/>
              <a:t>viz.,</a:t>
            </a:r>
            <a:r>
              <a:rPr lang="en-US" sz="2400" dirty="0"/>
              <a:t> </a:t>
            </a:r>
            <a:r>
              <a:rPr lang="en-US" sz="2400" i="1" dirty="0" err="1" smtClean="0"/>
              <a:t>Campoletis</a:t>
            </a:r>
            <a:r>
              <a:rPr lang="en-US" sz="2400" i="1" dirty="0" smtClean="0"/>
              <a:t> </a:t>
            </a:r>
            <a:r>
              <a:rPr lang="en-US" sz="2400" i="1" dirty="0" err="1" smtClean="0"/>
              <a:t>chloridae</a:t>
            </a:r>
            <a:r>
              <a:rPr lang="en-US" sz="2400" i="1" dirty="0"/>
              <a:t>,</a:t>
            </a:r>
            <a:r>
              <a:rPr lang="en-US" sz="2400" dirty="0"/>
              <a:t> </a:t>
            </a:r>
            <a:r>
              <a:rPr lang="en-US" sz="2400" i="1" dirty="0" err="1"/>
              <a:t>Carcelia</a:t>
            </a:r>
            <a:r>
              <a:rPr lang="en-US" sz="2400" dirty="0"/>
              <a:t> </a:t>
            </a:r>
            <a:r>
              <a:rPr lang="en-US" sz="2400" i="1" dirty="0" err="1"/>
              <a:t>illote</a:t>
            </a:r>
            <a:r>
              <a:rPr lang="en-US" sz="2400" i="1" dirty="0"/>
              <a:t>,</a:t>
            </a:r>
            <a:r>
              <a:rPr lang="en-US" sz="2400" dirty="0"/>
              <a:t> </a:t>
            </a:r>
            <a:r>
              <a:rPr lang="en-US" sz="2400" i="1" dirty="0" err="1"/>
              <a:t>Apanteles</a:t>
            </a:r>
            <a:r>
              <a:rPr lang="en-US" sz="2400" dirty="0"/>
              <a:t> </a:t>
            </a:r>
            <a:r>
              <a:rPr lang="en-US" sz="2400" i="1" dirty="0" err="1" smtClean="0"/>
              <a:t>sauros</a:t>
            </a:r>
            <a:endParaRPr lang="en-US" sz="2400" i="1" dirty="0" smtClean="0"/>
          </a:p>
          <a:p>
            <a:pPr algn="just"/>
            <a:r>
              <a:rPr lang="en-US" sz="2400" dirty="0"/>
              <a:t>Raising </a:t>
            </a:r>
            <a:r>
              <a:rPr lang="en-US" sz="2400" dirty="0" err="1"/>
              <a:t>jowar</a:t>
            </a:r>
            <a:r>
              <a:rPr lang="en-US" sz="2400" dirty="0"/>
              <a:t> in 4 rows all around </a:t>
            </a:r>
            <a:r>
              <a:rPr lang="en-US" sz="2400" dirty="0" err="1"/>
              <a:t>redgram</a:t>
            </a:r>
            <a:r>
              <a:rPr lang="en-US" sz="2400" dirty="0"/>
              <a:t> crop will serve as guard crop </a:t>
            </a:r>
            <a:r>
              <a:rPr lang="en-US" sz="2400" b="1" dirty="0" smtClean="0"/>
              <a:t>·</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a:t>
            </a:r>
            <a:endParaRPr lang="en-US" dirty="0"/>
          </a:p>
        </p:txBody>
      </p:sp>
      <p:sp>
        <p:nvSpPr>
          <p:cNvPr id="3" name="Content Placeholder 2"/>
          <p:cNvSpPr>
            <a:spLocks noGrp="1"/>
          </p:cNvSpPr>
          <p:nvPr>
            <p:ph idx="1"/>
          </p:nvPr>
        </p:nvSpPr>
        <p:spPr/>
        <p:txBody>
          <a:bodyPr>
            <a:normAutofit lnSpcReduction="10000"/>
          </a:bodyPr>
          <a:lstStyle/>
          <a:p>
            <a:pPr algn="just"/>
            <a:r>
              <a:rPr lang="en-US" sz="2400" dirty="0" smtClean="0"/>
              <a:t>In </a:t>
            </a:r>
            <a:r>
              <a:rPr lang="en-US" sz="2400" dirty="0" err="1" smtClean="0"/>
              <a:t>bengal</a:t>
            </a:r>
            <a:r>
              <a:rPr lang="en-US" sz="2400" dirty="0" smtClean="0"/>
              <a:t> gram, mustard, coriander as intercrops</a:t>
            </a:r>
          </a:p>
          <a:p>
            <a:pPr algn="just"/>
            <a:r>
              <a:rPr lang="en-US" sz="2400" dirty="0"/>
              <a:t>Selection of tolerant varieties like ICPL – 332, LRG – 41 and varieties with recuperating ability like LRG – 30.</a:t>
            </a:r>
          </a:p>
          <a:p>
            <a:pPr algn="just"/>
            <a:r>
              <a:rPr lang="en-US" sz="2400" dirty="0" smtClean="0"/>
              <a:t>Clipping </a:t>
            </a:r>
            <a:r>
              <a:rPr lang="en-US" sz="2400" dirty="0"/>
              <a:t>of a terminal twig </a:t>
            </a:r>
            <a:r>
              <a:rPr lang="en-US" sz="2400" dirty="0" err="1"/>
              <a:t>upto</a:t>
            </a:r>
            <a:r>
              <a:rPr lang="en-US" sz="2400" dirty="0"/>
              <a:t> one </a:t>
            </a:r>
            <a:r>
              <a:rPr lang="en-US" sz="2400" dirty="0" smtClean="0"/>
              <a:t>feet </a:t>
            </a:r>
            <a:r>
              <a:rPr lang="en-US" sz="2400" dirty="0"/>
              <a:t>at 90 – 100 DAS to remove </a:t>
            </a:r>
            <a:r>
              <a:rPr lang="en-US" sz="2400" dirty="0" err="1"/>
              <a:t>ovipositional</a:t>
            </a:r>
            <a:r>
              <a:rPr lang="en-US" sz="2400" dirty="0"/>
              <a:t> niches (depending on moisture availability in soil)</a:t>
            </a:r>
          </a:p>
          <a:p>
            <a:pPr algn="just"/>
            <a:r>
              <a:rPr lang="en-US" sz="2400" dirty="0" smtClean="0"/>
              <a:t>Raising </a:t>
            </a:r>
            <a:r>
              <a:rPr lang="en-US" sz="2400" dirty="0"/>
              <a:t>of </a:t>
            </a:r>
            <a:r>
              <a:rPr lang="en-US" sz="2400" dirty="0" smtClean="0"/>
              <a:t> </a:t>
            </a:r>
            <a:r>
              <a:rPr lang="en-US" sz="2400" dirty="0" err="1"/>
              <a:t>redgram</a:t>
            </a:r>
            <a:r>
              <a:rPr lang="en-US" sz="2400" dirty="0"/>
              <a:t> </a:t>
            </a:r>
            <a:r>
              <a:rPr lang="en-US" sz="2400" dirty="0" smtClean="0"/>
              <a:t>in </a:t>
            </a:r>
            <a:r>
              <a:rPr lang="en-US" sz="2400" dirty="0" err="1" smtClean="0"/>
              <a:t>rabi</a:t>
            </a:r>
            <a:r>
              <a:rPr lang="en-US" sz="2400" dirty="0" smtClean="0"/>
              <a:t> season to </a:t>
            </a:r>
            <a:r>
              <a:rPr lang="en-US" sz="2400" dirty="0"/>
              <a:t>avoid pest. </a:t>
            </a:r>
            <a:endParaRPr lang="en-US" sz="2400" dirty="0" smtClean="0"/>
          </a:p>
          <a:p>
            <a:pPr algn="just">
              <a:buNone/>
            </a:pPr>
            <a:r>
              <a:rPr lang="en-US" sz="2400" dirty="0"/>
              <a:t>C. </a:t>
            </a:r>
            <a:r>
              <a:rPr lang="en-US" sz="2400" u="sng" dirty="0"/>
              <a:t>From flowering</a:t>
            </a:r>
          </a:p>
          <a:p>
            <a:pPr algn="just"/>
            <a:r>
              <a:rPr lang="en-US" sz="2400" dirty="0"/>
              <a:t>Erect pheromone traps @ 10/ha to monitor the pest. </a:t>
            </a:r>
            <a:endParaRPr lang="en-US" sz="2400" dirty="0" smtClean="0"/>
          </a:p>
          <a:p>
            <a:pPr algn="just"/>
            <a:r>
              <a:rPr lang="en-US" sz="2400" dirty="0" smtClean="0"/>
              <a:t>Light </a:t>
            </a:r>
            <a:r>
              <a:rPr lang="en-US" sz="2400" dirty="0"/>
              <a:t>traps during August – September; November – </a:t>
            </a:r>
            <a:r>
              <a:rPr lang="en-US" sz="2400" dirty="0" smtClean="0"/>
              <a:t>December</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a:t>When eggs and early </a:t>
            </a:r>
            <a:r>
              <a:rPr lang="en-US" sz="2400" dirty="0" err="1"/>
              <a:t>instar</a:t>
            </a:r>
            <a:r>
              <a:rPr lang="en-US" sz="2400" dirty="0"/>
              <a:t> larvae are noticed spray NSKE 5 % or </a:t>
            </a:r>
            <a:r>
              <a:rPr lang="en-US" sz="2400" dirty="0" err="1"/>
              <a:t>neem</a:t>
            </a:r>
            <a:r>
              <a:rPr lang="en-US" sz="2400" dirty="0"/>
              <a:t> based insecticides</a:t>
            </a:r>
          </a:p>
          <a:p>
            <a:pPr algn="just"/>
            <a:r>
              <a:rPr lang="en-US" sz="2400" dirty="0" smtClean="0"/>
              <a:t>Use </a:t>
            </a:r>
            <a:r>
              <a:rPr lang="en-US" sz="2400" dirty="0"/>
              <a:t>of microbial insecticides </a:t>
            </a:r>
            <a:endParaRPr lang="en-US" sz="2400" dirty="0" smtClean="0"/>
          </a:p>
          <a:p>
            <a:pPr algn="just">
              <a:buNone/>
            </a:pPr>
            <a:r>
              <a:rPr lang="en-US" sz="2400" dirty="0"/>
              <a:t>	</a:t>
            </a:r>
            <a:r>
              <a:rPr lang="en-US" sz="2400" dirty="0" smtClean="0"/>
              <a:t>	o </a:t>
            </a:r>
            <a:r>
              <a:rPr lang="en-US" sz="2400" dirty="0"/>
              <a:t>NPV 200 LE/ha</a:t>
            </a:r>
          </a:p>
          <a:p>
            <a:pPr algn="just">
              <a:buNone/>
            </a:pPr>
            <a:r>
              <a:rPr lang="en-US" sz="2400" dirty="0" smtClean="0"/>
              <a:t>		o </a:t>
            </a:r>
            <a:r>
              <a:rPr lang="en-US" sz="2400" i="1" dirty="0" err="1"/>
              <a:t>B.t</a:t>
            </a:r>
            <a:r>
              <a:rPr lang="en-US" sz="2400" dirty="0"/>
              <a:t> formulation 400g or 400 ml/ac thrice at weekly interval in evenings in winter.</a:t>
            </a:r>
          </a:p>
          <a:p>
            <a:pPr algn="just"/>
            <a:r>
              <a:rPr lang="en-US" sz="2400" dirty="0" smtClean="0"/>
              <a:t>Mechanical </a:t>
            </a:r>
            <a:r>
              <a:rPr lang="en-US" sz="2400" dirty="0"/>
              <a:t>shaking of </a:t>
            </a:r>
            <a:r>
              <a:rPr lang="en-US" sz="2400" dirty="0" err="1"/>
              <a:t>redgram</a:t>
            </a:r>
            <a:r>
              <a:rPr lang="en-US" sz="2400" dirty="0"/>
              <a:t> plants and collection and destruction of dislodged grown up larvae</a:t>
            </a:r>
          </a:p>
          <a:p>
            <a:pPr algn="just"/>
            <a:r>
              <a:rPr lang="en-US" sz="2400" dirty="0" smtClean="0"/>
              <a:t>Avoid </a:t>
            </a:r>
            <a:r>
              <a:rPr lang="en-US" sz="2400" dirty="0"/>
              <a:t>indiscriminate use of insecticides, synthetic </a:t>
            </a:r>
            <a:r>
              <a:rPr lang="en-US" sz="2400" dirty="0" err="1"/>
              <a:t>pyrethroids</a:t>
            </a:r>
            <a:r>
              <a:rPr lang="en-US" sz="2400" dirty="0"/>
              <a:t> and mixtures.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a:t>On need basis spray</a:t>
            </a:r>
          </a:p>
          <a:p>
            <a:pPr algn="just">
              <a:buNone/>
            </a:pPr>
            <a:r>
              <a:rPr lang="en-US" sz="2400" dirty="0" smtClean="0"/>
              <a:t>		</a:t>
            </a:r>
            <a:r>
              <a:rPr lang="en-US" sz="2400" dirty="0" err="1" smtClean="0"/>
              <a:t>Chlorpyriphos</a:t>
            </a:r>
            <a:r>
              <a:rPr lang="en-US" sz="2400" dirty="0" smtClean="0"/>
              <a:t> </a:t>
            </a:r>
            <a:r>
              <a:rPr lang="en-US" sz="2400" dirty="0"/>
              <a:t>2.5 ml/l at initiation of flowers</a:t>
            </a:r>
          </a:p>
          <a:p>
            <a:pPr algn="just">
              <a:buNone/>
            </a:pPr>
            <a:r>
              <a:rPr lang="en-US" sz="2400" dirty="0" smtClean="0"/>
              <a:t>		</a:t>
            </a:r>
            <a:r>
              <a:rPr lang="en-US" sz="2400" dirty="0" err="1" smtClean="0"/>
              <a:t>Quinalphos</a:t>
            </a:r>
            <a:r>
              <a:rPr lang="en-US" sz="2400" dirty="0" smtClean="0"/>
              <a:t> </a:t>
            </a:r>
            <a:r>
              <a:rPr lang="en-US" sz="2400" dirty="0"/>
              <a:t>2 ml/l or </a:t>
            </a:r>
            <a:r>
              <a:rPr lang="en-US" sz="2400" dirty="0" err="1"/>
              <a:t>acephate</a:t>
            </a:r>
            <a:r>
              <a:rPr lang="en-US" sz="2400" dirty="0"/>
              <a:t> 1.5 g/l at flowering and </a:t>
            </a:r>
            <a:r>
              <a:rPr lang="en-US" sz="2400" dirty="0" smtClean="0"/>
              <a:t>	fruiting </a:t>
            </a:r>
            <a:r>
              <a:rPr lang="en-US" sz="2400" dirty="0"/>
              <a:t>using 750 – 1000 l of spray fluid with High </a:t>
            </a:r>
            <a:r>
              <a:rPr lang="en-US" sz="2400" dirty="0" smtClean="0"/>
              <a:t>	Volume </a:t>
            </a:r>
            <a:r>
              <a:rPr lang="en-US" sz="2400" dirty="0"/>
              <a:t>sprayer.</a:t>
            </a:r>
          </a:p>
          <a:p>
            <a:pPr algn="just">
              <a:buNone/>
            </a:pPr>
            <a:r>
              <a:rPr lang="en-US" sz="2400" dirty="0" smtClean="0"/>
              <a:t>		 </a:t>
            </a:r>
            <a:r>
              <a:rPr lang="en-US" sz="2400" dirty="0"/>
              <a:t>In severe incidence, </a:t>
            </a:r>
            <a:r>
              <a:rPr lang="en-US" sz="2400" dirty="0" err="1"/>
              <a:t>indoxacarb</a:t>
            </a:r>
            <a:r>
              <a:rPr lang="en-US" sz="2400" dirty="0"/>
              <a:t> 1 ml/l or </a:t>
            </a:r>
            <a:r>
              <a:rPr lang="en-US" sz="2400" dirty="0" err="1"/>
              <a:t>spinosad</a:t>
            </a:r>
            <a:r>
              <a:rPr lang="en-US" sz="2400" dirty="0"/>
              <a:t> 0.3 </a:t>
            </a:r>
            <a:r>
              <a:rPr lang="en-US" sz="2400" dirty="0" smtClean="0"/>
              <a:t>     	  ml/l </a:t>
            </a:r>
            <a:r>
              <a:rPr lang="en-US" sz="2400" b="1" dirty="0"/>
              <a:t>·</a:t>
            </a:r>
            <a:r>
              <a:rPr lang="en-US" sz="2400" dirty="0"/>
              <a:t>	</a:t>
            </a:r>
            <a:endParaRPr lang="en-US" sz="2400" dirty="0" smtClean="0"/>
          </a:p>
          <a:p>
            <a:pPr algn="just"/>
            <a:r>
              <a:rPr lang="en-US" sz="2400" dirty="0" smtClean="0"/>
              <a:t>Adopt </a:t>
            </a:r>
            <a:r>
              <a:rPr lang="en-US" sz="2400" dirty="0"/>
              <a:t>community approach.</a:t>
            </a:r>
          </a:p>
          <a:p>
            <a:pPr algn="just"/>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
            </a:r>
            <a:br>
              <a:rPr lang="en-US" sz="2800" b="1" dirty="0" smtClean="0"/>
            </a:br>
            <a:r>
              <a:rPr lang="en-US" sz="2800" b="1" dirty="0" smtClean="0"/>
              <a:t>REDGRAM</a:t>
            </a:r>
            <a:r>
              <a:rPr lang="en-US" sz="2800" dirty="0" smtClean="0"/>
              <a:t> </a:t>
            </a:r>
            <a:r>
              <a:rPr lang="en-US" sz="2800" b="1" dirty="0"/>
              <a:t>PLUME</a:t>
            </a:r>
            <a:r>
              <a:rPr lang="en-US" sz="2800" dirty="0"/>
              <a:t> </a:t>
            </a:r>
            <a:r>
              <a:rPr lang="en-US" sz="2800" b="1" dirty="0"/>
              <a:t>MOTH</a:t>
            </a:r>
            <a:r>
              <a:rPr lang="en-US" sz="2800" dirty="0"/>
              <a:t> </a:t>
            </a:r>
            <a:r>
              <a:rPr lang="en-US" sz="2800" dirty="0" smtClean="0"/>
              <a:t/>
            </a:r>
            <a:br>
              <a:rPr lang="en-US" sz="2800" dirty="0" smtClean="0"/>
            </a:br>
            <a:r>
              <a:rPr lang="en-US" sz="2800" i="1" dirty="0" err="1" smtClean="0"/>
              <a:t>Exelastis</a:t>
            </a:r>
            <a:r>
              <a:rPr lang="en-US" sz="2800" dirty="0" smtClean="0"/>
              <a:t> </a:t>
            </a:r>
            <a:r>
              <a:rPr lang="en-US" sz="2800" i="1" dirty="0" err="1"/>
              <a:t>atomosa</a:t>
            </a:r>
            <a:r>
              <a:rPr lang="en-US" sz="2800" i="1" dirty="0"/>
              <a:t>;</a:t>
            </a:r>
            <a:r>
              <a:rPr lang="en-US" sz="2800" dirty="0"/>
              <a:t> </a:t>
            </a:r>
            <a:r>
              <a:rPr lang="en-US" sz="2800" i="1" dirty="0" err="1"/>
              <a:t>Spenarches</a:t>
            </a:r>
            <a:r>
              <a:rPr lang="en-US" sz="2800" dirty="0"/>
              <a:t> </a:t>
            </a:r>
            <a:r>
              <a:rPr lang="en-US" sz="2800" i="1" dirty="0" err="1"/>
              <a:t>caffer</a:t>
            </a:r>
            <a:r>
              <a:rPr lang="en-US" sz="2800" dirty="0"/>
              <a:t/>
            </a:r>
            <a:br>
              <a:rPr lang="en-US" sz="2800" dirty="0"/>
            </a:br>
            <a:r>
              <a:rPr lang="en-US" sz="2800" dirty="0" err="1"/>
              <a:t>Pterophoridae</a:t>
            </a:r>
            <a:r>
              <a:rPr lang="en-US" sz="2800" dirty="0"/>
              <a:t>: Lepidoptera</a:t>
            </a:r>
            <a:br>
              <a:rPr lang="en-US" sz="2800" dirty="0"/>
            </a:br>
            <a:endParaRPr lang="en-US" sz="2800" dirty="0"/>
          </a:p>
        </p:txBody>
      </p:sp>
      <p:sp>
        <p:nvSpPr>
          <p:cNvPr id="3" name="Content Placeholder 2"/>
          <p:cNvSpPr>
            <a:spLocks noGrp="1"/>
          </p:cNvSpPr>
          <p:nvPr>
            <p:ph idx="1"/>
          </p:nvPr>
        </p:nvSpPr>
        <p:spPr/>
        <p:txBody>
          <a:bodyPr>
            <a:normAutofit/>
          </a:bodyPr>
          <a:lstStyle/>
          <a:p>
            <a:pPr>
              <a:buNone/>
            </a:pPr>
            <a:r>
              <a:rPr lang="en-US" sz="2400" b="1" u="sng" dirty="0" smtClean="0"/>
              <a:t>DISTRIBUTION:</a:t>
            </a:r>
          </a:p>
          <a:p>
            <a:pPr algn="just"/>
            <a:r>
              <a:rPr lang="en-US" sz="2400" dirty="0" smtClean="0"/>
              <a:t>It </a:t>
            </a:r>
            <a:r>
              <a:rPr lang="en-US" sz="2400" dirty="0"/>
              <a:t>is a specific pest of </a:t>
            </a:r>
            <a:r>
              <a:rPr lang="en-US" sz="2400" dirty="0" err="1"/>
              <a:t>redgram</a:t>
            </a:r>
            <a:r>
              <a:rPr lang="en-US" sz="2400" dirty="0"/>
              <a:t> in India, AP. Assam, Bihar, Maharashtra and </a:t>
            </a:r>
            <a:r>
              <a:rPr lang="en-US" sz="2400" dirty="0" err="1"/>
              <a:t>Tamilnadu</a:t>
            </a:r>
            <a:r>
              <a:rPr lang="en-US" sz="2400" dirty="0" smtClean="0"/>
              <a:t>.</a:t>
            </a:r>
          </a:p>
          <a:p>
            <a:pPr algn="just">
              <a:buNone/>
            </a:pPr>
            <a:r>
              <a:rPr lang="en-US" sz="2400" b="1" u="sng" dirty="0" smtClean="0"/>
              <a:t>APPEARANCE:</a:t>
            </a:r>
          </a:p>
          <a:p>
            <a:pPr algn="just"/>
            <a:r>
              <a:rPr lang="en-US" sz="2400" dirty="0" smtClean="0"/>
              <a:t>Moth </a:t>
            </a:r>
            <a:r>
              <a:rPr lang="en-US" sz="2400" dirty="0"/>
              <a:t>is slender, less than 12 mm long and are grey with long narrow wings. </a:t>
            </a:r>
            <a:endParaRPr lang="en-US" sz="2400" dirty="0" smtClean="0"/>
          </a:p>
          <a:p>
            <a:pPr algn="just"/>
            <a:r>
              <a:rPr lang="en-US" sz="2400" dirty="0" smtClean="0">
                <a:solidFill>
                  <a:srgbClr val="FF0000"/>
                </a:solidFill>
              </a:rPr>
              <a:t>The </a:t>
            </a:r>
            <a:r>
              <a:rPr lang="en-US" sz="2400" dirty="0">
                <a:solidFill>
                  <a:srgbClr val="FF0000"/>
                </a:solidFill>
              </a:rPr>
              <a:t>forewings are divided into two parts and </a:t>
            </a:r>
            <a:r>
              <a:rPr lang="en-US" sz="2400" dirty="0" err="1">
                <a:solidFill>
                  <a:srgbClr val="FF0000"/>
                </a:solidFill>
              </a:rPr>
              <a:t>hindwings</a:t>
            </a:r>
            <a:r>
              <a:rPr lang="en-US" sz="2400" dirty="0">
                <a:solidFill>
                  <a:srgbClr val="FF0000"/>
                </a:solidFill>
              </a:rPr>
              <a:t> into three parts and provided with a fringe like border</a:t>
            </a:r>
            <a:r>
              <a:rPr lang="en-US" sz="2400" dirty="0" smtClean="0">
                <a:solidFill>
                  <a:srgbClr val="FF0000"/>
                </a:solidFill>
              </a:rPr>
              <a:t>.</a:t>
            </a:r>
          </a:p>
          <a:p>
            <a:pPr algn="just"/>
            <a:r>
              <a:rPr lang="en-US" sz="2400" dirty="0"/>
              <a:t>The full grown caterpillar is about 12 mm long greenish brown, and are fringed with short hairs and spines all over the body. </a:t>
            </a:r>
          </a:p>
          <a:p>
            <a:pPr algn="just"/>
            <a:endParaRPr lang="en-US" sz="2400" b="1" u="sn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a:srcRect/>
          <a:stretch>
            <a:fillRect/>
          </a:stretch>
        </p:blipFill>
        <p:spPr bwMode="auto">
          <a:xfrm>
            <a:off x="838200" y="1752600"/>
            <a:ext cx="7219950" cy="40386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D:\all imps\pests of crops\my presentations\sugarcane pics\sorghum\cucurbitacy\cabbage\damage.png"/>
          <p:cNvPicPr>
            <a:picLocks noChangeAspect="1" noChangeArrowheads="1"/>
          </p:cNvPicPr>
          <p:nvPr/>
        </p:nvPicPr>
        <p:blipFill>
          <a:blip r:embed="rId2"/>
          <a:srcRect/>
          <a:stretch>
            <a:fillRect/>
          </a:stretch>
        </p:blipFill>
        <p:spPr bwMode="auto">
          <a:xfrm>
            <a:off x="1295400" y="2133600"/>
            <a:ext cx="6705600" cy="3505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sz="2400" b="1" u="sng" dirty="0" smtClean="0"/>
              <a:t>LIFE CYCLE:</a:t>
            </a:r>
          </a:p>
          <a:p>
            <a:pPr algn="just"/>
            <a:r>
              <a:rPr lang="en-US" sz="2400" dirty="0"/>
              <a:t>Minute, single eggs are laid on flower buds and pods. </a:t>
            </a:r>
            <a:endParaRPr lang="en-US" sz="2400" dirty="0" smtClean="0"/>
          </a:p>
          <a:p>
            <a:pPr algn="just"/>
            <a:r>
              <a:rPr lang="en-US" sz="2400" dirty="0" smtClean="0"/>
              <a:t>Egg </a:t>
            </a:r>
            <a:r>
              <a:rPr lang="en-US" sz="2400" dirty="0"/>
              <a:t>period is 4-5 days</a:t>
            </a:r>
            <a:r>
              <a:rPr lang="en-US" sz="2400" dirty="0" smtClean="0"/>
              <a:t>.</a:t>
            </a:r>
          </a:p>
          <a:p>
            <a:pPr algn="just"/>
            <a:r>
              <a:rPr lang="en-US" sz="2400" dirty="0"/>
              <a:t>Larval period is 14-30 days.</a:t>
            </a:r>
          </a:p>
          <a:p>
            <a:pPr algn="just"/>
            <a:r>
              <a:rPr lang="en-US" sz="2400" dirty="0"/>
              <a:t>Pupation is on pod surface or burrows of infested pods. </a:t>
            </a:r>
            <a:endParaRPr lang="en-US" sz="2400" dirty="0" smtClean="0"/>
          </a:p>
          <a:p>
            <a:pPr algn="just"/>
            <a:r>
              <a:rPr lang="en-US" sz="2400" dirty="0" smtClean="0"/>
              <a:t>Pupa </a:t>
            </a:r>
            <a:r>
              <a:rPr lang="en-US" sz="2400" dirty="0"/>
              <a:t>is also fringed with short hairs. </a:t>
            </a:r>
            <a:endParaRPr lang="en-US" sz="2400" dirty="0" smtClean="0"/>
          </a:p>
          <a:p>
            <a:pPr algn="just"/>
            <a:r>
              <a:rPr lang="en-US" sz="2400" dirty="0" err="1" smtClean="0"/>
              <a:t>Pupal</a:t>
            </a:r>
            <a:r>
              <a:rPr lang="en-US" sz="2400" dirty="0" smtClean="0"/>
              <a:t> </a:t>
            </a:r>
            <a:r>
              <a:rPr lang="en-US" sz="2400" dirty="0"/>
              <a:t>period is 4-8 days. </a:t>
            </a:r>
            <a:endParaRPr lang="en-US" sz="2400" dirty="0" smtClean="0"/>
          </a:p>
          <a:p>
            <a:pPr algn="just"/>
            <a:r>
              <a:rPr lang="en-US" sz="2400" dirty="0" smtClean="0"/>
              <a:t>Pupa </a:t>
            </a:r>
            <a:r>
              <a:rPr lang="en-US" sz="2400" dirty="0"/>
              <a:t>looks like larva except for the </a:t>
            </a:r>
            <a:r>
              <a:rPr lang="en-US" sz="2400" dirty="0" err="1"/>
              <a:t>colour</a:t>
            </a:r>
            <a:r>
              <a:rPr lang="en-US" sz="2400" dirty="0"/>
              <a:t> which is brown.</a:t>
            </a:r>
          </a:p>
          <a:p>
            <a:pPr algn="just"/>
            <a:endParaRPr lang="en-US" sz="2400" dirty="0"/>
          </a:p>
          <a:p>
            <a:pPr algn="just">
              <a:buNone/>
            </a:pPr>
            <a:endParaRPr lang="en-US" sz="2400" b="1" u="sn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a:srcRect/>
          <a:stretch>
            <a:fillRect/>
          </a:stretch>
        </p:blipFill>
        <p:spPr bwMode="auto">
          <a:xfrm>
            <a:off x="1085850" y="1614488"/>
            <a:ext cx="6972300" cy="448151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410200"/>
          </a:xfrm>
        </p:spPr>
        <p:txBody>
          <a:bodyPr>
            <a:normAutofit/>
          </a:bodyPr>
          <a:lstStyle/>
          <a:p>
            <a:pPr algn="just">
              <a:buNone/>
            </a:pPr>
            <a:r>
              <a:rPr lang="en-US" sz="2400" b="1" u="sng" dirty="0" smtClean="0"/>
              <a:t>NATURE OF DAMAGE:</a:t>
            </a:r>
          </a:p>
          <a:p>
            <a:pPr algn="just"/>
            <a:r>
              <a:rPr lang="en-US" sz="2400" dirty="0"/>
              <a:t>Tiny caterpillar scrapes the pod surface and cuts a hole and thrusts the head into it and feeds on seed by remaining outside. </a:t>
            </a:r>
            <a:endParaRPr lang="en-US" sz="2400" dirty="0" smtClean="0"/>
          </a:p>
          <a:p>
            <a:pPr algn="just"/>
            <a:r>
              <a:rPr lang="en-US" sz="2400" dirty="0" smtClean="0"/>
              <a:t>The </a:t>
            </a:r>
            <a:r>
              <a:rPr lang="en-US" sz="2400" dirty="0"/>
              <a:t>caterpillars bore into green pods and </a:t>
            </a:r>
            <a:r>
              <a:rPr lang="en-US" sz="2400" dirty="0" smtClean="0"/>
              <a:t>feed on </a:t>
            </a:r>
            <a:r>
              <a:rPr lang="en-US" sz="2400" dirty="0"/>
              <a:t>the developing seeds which are more or less completely devoured or eaten </a:t>
            </a:r>
            <a:r>
              <a:rPr lang="en-US" sz="2400" dirty="0" smtClean="0"/>
              <a:t>away and also </a:t>
            </a:r>
            <a:r>
              <a:rPr lang="en-US" sz="2400" dirty="0"/>
              <a:t>feeds on flower buds. </a:t>
            </a:r>
            <a:endParaRPr lang="en-US" sz="2400" dirty="0" smtClean="0"/>
          </a:p>
          <a:p>
            <a:pPr algn="just"/>
            <a:r>
              <a:rPr lang="en-US" sz="2400" dirty="0" smtClean="0"/>
              <a:t>This </a:t>
            </a:r>
            <a:r>
              <a:rPr lang="en-US" sz="2400" dirty="0"/>
              <a:t>pest is usually found at flowering and known to cause heavy damage to </a:t>
            </a:r>
            <a:r>
              <a:rPr lang="en-US" sz="2400" dirty="0" err="1"/>
              <a:t>redgram</a:t>
            </a:r>
            <a:r>
              <a:rPr lang="en-US" sz="2400" dirty="0"/>
              <a:t>. </a:t>
            </a:r>
            <a:endParaRPr lang="en-US" sz="2400" dirty="0" smtClean="0"/>
          </a:p>
          <a:p>
            <a:pPr algn="just"/>
            <a:r>
              <a:rPr lang="en-US" sz="2400" dirty="0" smtClean="0"/>
              <a:t>Attack </a:t>
            </a:r>
            <a:r>
              <a:rPr lang="en-US" sz="2400" dirty="0"/>
              <a:t>by this pest can cause severe bud, flower and pod drop. </a:t>
            </a:r>
            <a:endParaRPr lang="en-US" sz="2400" dirty="0" smtClean="0"/>
          </a:p>
          <a:p>
            <a:pPr algn="just"/>
            <a:r>
              <a:rPr lang="en-US" sz="2400" dirty="0" smtClean="0"/>
              <a:t>The </a:t>
            </a:r>
            <a:r>
              <a:rPr lang="en-US" sz="2400" dirty="0"/>
              <a:t>larva never enters inside the pod and feeds remaining outside the pod. </a:t>
            </a:r>
            <a:endParaRPr lang="en-US" sz="2400" b="1" u="sn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
            </a:r>
            <a:br>
              <a:rPr lang="en-US" sz="2800" b="1" dirty="0" smtClean="0"/>
            </a:br>
            <a:r>
              <a:rPr lang="en-US" sz="2800" b="1" dirty="0" smtClean="0"/>
              <a:t>GRAM</a:t>
            </a:r>
            <a:r>
              <a:rPr lang="en-US" sz="2800" dirty="0" smtClean="0"/>
              <a:t> </a:t>
            </a:r>
            <a:r>
              <a:rPr lang="en-US" sz="2800" b="1" dirty="0" smtClean="0"/>
              <a:t>CATERPILLAR</a:t>
            </a:r>
            <a:r>
              <a:rPr lang="en-US" sz="2800" dirty="0" smtClean="0"/>
              <a:t> </a:t>
            </a:r>
            <a:br>
              <a:rPr lang="en-US" sz="2800" dirty="0" smtClean="0"/>
            </a:br>
            <a:r>
              <a:rPr lang="en-US" sz="2800" i="1" dirty="0" err="1" smtClean="0"/>
              <a:t>Helicoverpa</a:t>
            </a:r>
            <a:r>
              <a:rPr lang="en-US" sz="2800" dirty="0" smtClean="0"/>
              <a:t> </a:t>
            </a:r>
            <a:r>
              <a:rPr lang="en-US" sz="2800" i="1" dirty="0" err="1" smtClean="0"/>
              <a:t>armigera</a:t>
            </a:r>
            <a:r>
              <a:rPr lang="en-US" sz="2800" i="1" dirty="0" smtClean="0"/>
              <a:t/>
            </a:r>
            <a:br>
              <a:rPr lang="en-US" sz="2800" i="1" dirty="0" smtClean="0"/>
            </a:br>
            <a:r>
              <a:rPr lang="en-US" sz="2800" dirty="0" smtClean="0"/>
              <a:t> </a:t>
            </a:r>
            <a:r>
              <a:rPr lang="en-US" sz="2800" dirty="0" err="1" smtClean="0"/>
              <a:t>Noctuidae</a:t>
            </a:r>
            <a:r>
              <a:rPr lang="en-US" sz="2800" dirty="0" smtClean="0"/>
              <a:t>: Lepidoptera</a:t>
            </a:r>
            <a:br>
              <a:rPr lang="en-US" sz="2800" dirty="0" smtClean="0"/>
            </a:br>
            <a:endParaRPr lang="en-US" sz="2800" dirty="0"/>
          </a:p>
        </p:txBody>
      </p:sp>
      <p:sp>
        <p:nvSpPr>
          <p:cNvPr id="3" name="Content Placeholder 2"/>
          <p:cNvSpPr>
            <a:spLocks noGrp="1"/>
          </p:cNvSpPr>
          <p:nvPr>
            <p:ph idx="1"/>
          </p:nvPr>
        </p:nvSpPr>
        <p:spPr/>
        <p:txBody>
          <a:bodyPr/>
          <a:lstStyle/>
          <a:p>
            <a:pPr>
              <a:buNone/>
            </a:pPr>
            <a:r>
              <a:rPr lang="en-US" sz="2400" b="1" u="sng" dirty="0" smtClean="0">
                <a:latin typeface="Times" pitchFamily="18" charset="0"/>
              </a:rPr>
              <a:t>DISTRIBUTION:</a:t>
            </a:r>
          </a:p>
          <a:p>
            <a:pPr algn="just">
              <a:buFont typeface="Arial" pitchFamily="34" charset="0"/>
              <a:buChar char="•"/>
            </a:pPr>
            <a:r>
              <a:rPr lang="en-US" sz="2400" dirty="0" smtClean="0">
                <a:latin typeface="Times" pitchFamily="18" charset="0"/>
              </a:rPr>
              <a:t>It is observed through out the year on one or the other crops </a:t>
            </a:r>
            <a:r>
              <a:rPr lang="en-US" sz="2400" i="1" dirty="0" smtClean="0">
                <a:latin typeface="Times" pitchFamily="18" charset="0"/>
              </a:rPr>
              <a:t>viz.,</a:t>
            </a:r>
            <a:r>
              <a:rPr lang="en-US" sz="2400" dirty="0" smtClean="0">
                <a:latin typeface="Times" pitchFamily="18" charset="0"/>
              </a:rPr>
              <a:t> peas, tomato, cotton, maize, tobacco, safflower, groundnut, </a:t>
            </a:r>
            <a:r>
              <a:rPr lang="en-US" sz="2400" dirty="0" err="1" smtClean="0">
                <a:latin typeface="Times" pitchFamily="18" charset="0"/>
              </a:rPr>
              <a:t>chillies</a:t>
            </a:r>
            <a:r>
              <a:rPr lang="en-US" sz="2400" dirty="0" smtClean="0">
                <a:latin typeface="Times" pitchFamily="18" charset="0"/>
              </a:rPr>
              <a:t> </a:t>
            </a:r>
            <a:r>
              <a:rPr lang="en-US" sz="2400" i="1" dirty="0" smtClean="0">
                <a:latin typeface="Times" pitchFamily="18" charset="0"/>
              </a:rPr>
              <a:t>etc</a:t>
            </a:r>
            <a:r>
              <a:rPr lang="en-US" sz="2400" dirty="0" smtClean="0">
                <a:latin typeface="Times" pitchFamily="18" charset="0"/>
              </a:rPr>
              <a:t>.</a:t>
            </a:r>
          </a:p>
          <a:p>
            <a:pPr algn="just">
              <a:buNone/>
            </a:pPr>
            <a:r>
              <a:rPr lang="en-US" sz="2400" b="1" u="sng" dirty="0" smtClean="0">
                <a:latin typeface="Times" pitchFamily="18" charset="0"/>
              </a:rPr>
              <a:t>APPEARANCE: </a:t>
            </a:r>
          </a:p>
          <a:p>
            <a:pPr algn="just">
              <a:buFont typeface="Arial" pitchFamily="34" charset="0"/>
              <a:buChar char="•"/>
            </a:pPr>
            <a:r>
              <a:rPr lang="en-US" sz="2400" dirty="0" smtClean="0">
                <a:solidFill>
                  <a:srgbClr val="FF0000"/>
                </a:solidFill>
                <a:latin typeface="Times" pitchFamily="18" charset="0"/>
              </a:rPr>
              <a:t>Moth is stout with dark yellow olive grey or brown wings crossed by a dark band near outer margin and a dark spot near costal margin of forewings and </a:t>
            </a:r>
            <a:r>
              <a:rPr lang="en-US" sz="2400" dirty="0" err="1" smtClean="0">
                <a:solidFill>
                  <a:srgbClr val="FF0000"/>
                </a:solidFill>
                <a:latin typeface="Times" pitchFamily="18" charset="0"/>
              </a:rPr>
              <a:t>hindwings</a:t>
            </a:r>
            <a:r>
              <a:rPr lang="en-US" sz="2400" dirty="0" smtClean="0">
                <a:solidFill>
                  <a:srgbClr val="FF0000"/>
                </a:solidFill>
                <a:latin typeface="Times" pitchFamily="18" charset="0"/>
              </a:rPr>
              <a:t> pale with a dark apical border.</a:t>
            </a:r>
          </a:p>
          <a:p>
            <a:pPr algn="just">
              <a:buNone/>
            </a:pPr>
            <a:endParaRPr lang="en-US" sz="2400" dirty="0" smtClean="0">
              <a:latin typeface="Times"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sz="2400" b="1" u="sng" dirty="0" smtClean="0"/>
              <a:t>SYMPTOMS OF DAMAGE:</a:t>
            </a:r>
          </a:p>
          <a:p>
            <a:pPr algn="just"/>
            <a:r>
              <a:rPr lang="en-US" sz="2400" dirty="0"/>
              <a:t>Small hole on seeds.</a:t>
            </a:r>
          </a:p>
          <a:p>
            <a:pPr algn="just"/>
            <a:r>
              <a:rPr lang="en-US" sz="2400" dirty="0"/>
              <a:t> </a:t>
            </a:r>
            <a:r>
              <a:rPr lang="en-US" sz="2400" dirty="0" smtClean="0"/>
              <a:t>Dropping </a:t>
            </a:r>
            <a:r>
              <a:rPr lang="en-US" sz="2400" dirty="0"/>
              <a:t>of flower buds and flowers in severe </a:t>
            </a:r>
            <a:r>
              <a:rPr lang="en-US" sz="2400" dirty="0" smtClean="0"/>
              <a:t>cases.</a:t>
            </a:r>
          </a:p>
          <a:p>
            <a:pPr algn="just"/>
            <a:r>
              <a:rPr lang="en-US" sz="2400" dirty="0" smtClean="0"/>
              <a:t>Completely </a:t>
            </a:r>
            <a:r>
              <a:rPr lang="en-US" sz="2400" dirty="0"/>
              <a:t>eaten and devoured seeds</a:t>
            </a:r>
            <a:r>
              <a:rPr lang="en-US" sz="2400" dirty="0" smtClean="0"/>
              <a:t>.</a:t>
            </a:r>
          </a:p>
          <a:p>
            <a:pPr algn="just">
              <a:buNone/>
            </a:pPr>
            <a:r>
              <a:rPr lang="en-US" sz="2400" b="1" u="sng" dirty="0"/>
              <a:t>MANAGEMENT</a:t>
            </a:r>
            <a:endParaRPr lang="en-US" sz="2400" u="sng" dirty="0"/>
          </a:p>
          <a:p>
            <a:pPr algn="just"/>
            <a:r>
              <a:rPr lang="en-US" sz="2400" dirty="0" smtClean="0"/>
              <a:t>Collection </a:t>
            </a:r>
            <a:r>
              <a:rPr lang="en-US" sz="2400" dirty="0"/>
              <a:t>of caterpillars by shaking shoots and their destruction in initial stages. 	</a:t>
            </a:r>
            <a:endParaRPr lang="en-US" sz="2400" dirty="0" smtClean="0"/>
          </a:p>
          <a:p>
            <a:pPr algn="just"/>
            <a:r>
              <a:rPr lang="en-US" sz="2400" i="1" dirty="0" err="1" smtClean="0"/>
              <a:t>Apantels</a:t>
            </a:r>
            <a:r>
              <a:rPr lang="en-US" sz="2400" dirty="0" smtClean="0"/>
              <a:t> </a:t>
            </a:r>
            <a:r>
              <a:rPr lang="en-US" sz="2400" dirty="0"/>
              <a:t>sp </a:t>
            </a:r>
            <a:r>
              <a:rPr lang="en-US" sz="2400" dirty="0" err="1"/>
              <a:t>parasitise</a:t>
            </a:r>
            <a:r>
              <a:rPr lang="en-US" sz="2400" dirty="0"/>
              <a:t> larvae.</a:t>
            </a:r>
          </a:p>
          <a:p>
            <a:pPr algn="just"/>
            <a:r>
              <a:rPr lang="en-US" sz="2400" dirty="0" smtClean="0"/>
              <a:t>Foliar </a:t>
            </a:r>
            <a:r>
              <a:rPr lang="en-US" sz="2400" dirty="0"/>
              <a:t>sprays should commence at 50% flowering with </a:t>
            </a:r>
            <a:r>
              <a:rPr lang="en-US" sz="2400" dirty="0" smtClean="0"/>
              <a:t>or </a:t>
            </a:r>
            <a:r>
              <a:rPr lang="en-US" sz="2400" dirty="0" err="1"/>
              <a:t>quinalphos</a:t>
            </a:r>
            <a:r>
              <a:rPr lang="en-US" sz="2400" dirty="0"/>
              <a:t> 2 ml/l or </a:t>
            </a:r>
            <a:r>
              <a:rPr lang="en-US" sz="2400" dirty="0" err="1"/>
              <a:t>carbaryl</a:t>
            </a:r>
            <a:r>
              <a:rPr lang="en-US" sz="2400" dirty="0"/>
              <a:t> 3 g/l</a:t>
            </a:r>
          </a:p>
          <a:p>
            <a:pPr algn="just"/>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descr="D:\all imps\pests of crops\my presentations\sugarcane pics\sorghum\cucurbitacy\cabbage\ipm_pigeon_03.jpg"/>
          <p:cNvPicPr>
            <a:picLocks noChangeAspect="1" noChangeArrowheads="1"/>
          </p:cNvPicPr>
          <p:nvPr/>
        </p:nvPicPr>
        <p:blipFill>
          <a:blip r:embed="rId2"/>
          <a:srcRect/>
          <a:stretch>
            <a:fillRect/>
          </a:stretch>
        </p:blipFill>
        <p:spPr bwMode="auto">
          <a:xfrm>
            <a:off x="457200" y="1600200"/>
            <a:ext cx="3657600" cy="4495800"/>
          </a:xfrm>
          <a:prstGeom prst="rect">
            <a:avLst/>
          </a:prstGeom>
          <a:noFill/>
        </p:spPr>
      </p:pic>
      <p:pic>
        <p:nvPicPr>
          <p:cNvPr id="22531" name="Picture 3" descr="D:\all imps\pests of crops\my presentations\sugarcane pics\sorghum\cucurbitacy\cabbage\pigeonpea_ipm-5.jpg"/>
          <p:cNvPicPr>
            <a:picLocks noGrp="1" noChangeAspect="1" noChangeArrowheads="1"/>
          </p:cNvPicPr>
          <p:nvPr>
            <p:ph idx="1"/>
          </p:nvPr>
        </p:nvPicPr>
        <p:blipFill>
          <a:blip r:embed="rId3"/>
          <a:srcRect/>
          <a:stretch>
            <a:fillRect/>
          </a:stretch>
        </p:blipFill>
        <p:spPr bwMode="auto">
          <a:xfrm>
            <a:off x="4114800" y="1600200"/>
            <a:ext cx="4423020" cy="452596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
            </a:r>
            <a:br>
              <a:rPr lang="en-US" sz="2800" b="1" dirty="0" smtClean="0"/>
            </a:br>
            <a:r>
              <a:rPr lang="en-US" sz="2800" b="1" dirty="0" smtClean="0"/>
              <a:t>REDGRAM</a:t>
            </a:r>
            <a:r>
              <a:rPr lang="en-US" sz="2800" dirty="0" smtClean="0"/>
              <a:t> </a:t>
            </a:r>
            <a:r>
              <a:rPr lang="en-US" sz="2800" b="1" dirty="0"/>
              <a:t>POD</a:t>
            </a:r>
            <a:r>
              <a:rPr lang="en-US" sz="2800" dirty="0"/>
              <a:t> </a:t>
            </a:r>
            <a:r>
              <a:rPr lang="en-US" sz="2800" b="1" dirty="0" smtClean="0"/>
              <a:t>FLY</a:t>
            </a:r>
            <a:br>
              <a:rPr lang="en-US" sz="2800" b="1" dirty="0" smtClean="0"/>
            </a:br>
            <a:r>
              <a:rPr lang="en-US" sz="2800" dirty="0" smtClean="0"/>
              <a:t> </a:t>
            </a:r>
            <a:r>
              <a:rPr lang="en-US" sz="2800" i="1" dirty="0" err="1"/>
              <a:t>Malanagromyza</a:t>
            </a:r>
            <a:r>
              <a:rPr lang="en-US" sz="2800" dirty="0"/>
              <a:t> </a:t>
            </a:r>
            <a:r>
              <a:rPr lang="en-US" sz="2800" i="1" dirty="0" err="1" smtClean="0"/>
              <a:t>obtusa</a:t>
            </a:r>
            <a:r>
              <a:rPr lang="en-US" sz="2800" i="1" dirty="0" smtClean="0"/>
              <a:t/>
            </a:r>
            <a:br>
              <a:rPr lang="en-US" sz="2800" i="1" dirty="0" smtClean="0"/>
            </a:br>
            <a:r>
              <a:rPr lang="en-US" sz="2800" dirty="0" smtClean="0"/>
              <a:t> </a:t>
            </a:r>
            <a:r>
              <a:rPr lang="en-US" sz="2800" dirty="0"/>
              <a:t>(</a:t>
            </a:r>
            <a:r>
              <a:rPr lang="en-US" sz="2800" dirty="0" err="1"/>
              <a:t>Agromyzidae</a:t>
            </a:r>
            <a:r>
              <a:rPr lang="en-US" sz="2800" dirty="0"/>
              <a:t>: </a:t>
            </a:r>
            <a:r>
              <a:rPr lang="en-US" sz="2800" dirty="0" err="1"/>
              <a:t>Diptera</a:t>
            </a:r>
            <a:r>
              <a:rPr lang="en-US" sz="2800" dirty="0"/>
              <a:t>)</a:t>
            </a:r>
            <a:br>
              <a:rPr lang="en-US" sz="2800" dirty="0"/>
            </a:br>
            <a:endParaRPr lang="en-US" sz="2800" dirty="0"/>
          </a:p>
        </p:txBody>
      </p:sp>
      <p:sp>
        <p:nvSpPr>
          <p:cNvPr id="3" name="Content Placeholder 2"/>
          <p:cNvSpPr>
            <a:spLocks noGrp="1"/>
          </p:cNvSpPr>
          <p:nvPr>
            <p:ph idx="1"/>
          </p:nvPr>
        </p:nvSpPr>
        <p:spPr/>
        <p:txBody>
          <a:bodyPr>
            <a:normAutofit/>
          </a:bodyPr>
          <a:lstStyle/>
          <a:p>
            <a:pPr algn="just">
              <a:buNone/>
            </a:pPr>
            <a:r>
              <a:rPr lang="en-US" sz="2400" b="1" u="sng" dirty="0" smtClean="0"/>
              <a:t>DISTRIBUTION:</a:t>
            </a:r>
          </a:p>
          <a:p>
            <a:pPr algn="just"/>
            <a:r>
              <a:rPr lang="en-US" sz="2400" dirty="0"/>
              <a:t>It is a major pest of </a:t>
            </a:r>
            <a:r>
              <a:rPr lang="en-US" sz="2400" dirty="0" err="1"/>
              <a:t>redgram</a:t>
            </a:r>
            <a:r>
              <a:rPr lang="en-US" sz="2400" dirty="0"/>
              <a:t>, soybean and cowpea. </a:t>
            </a:r>
            <a:endParaRPr lang="en-US" sz="2400" dirty="0" smtClean="0"/>
          </a:p>
          <a:p>
            <a:pPr algn="just"/>
            <a:r>
              <a:rPr lang="en-US" sz="2400" dirty="0" smtClean="0"/>
              <a:t>Attack </a:t>
            </a:r>
            <a:r>
              <a:rPr lang="en-US" sz="2400" dirty="0"/>
              <a:t>is </a:t>
            </a:r>
            <a:r>
              <a:rPr lang="en-US" sz="2400" dirty="0" smtClean="0"/>
              <a:t>more in </a:t>
            </a:r>
            <a:r>
              <a:rPr lang="en-US" sz="2400" dirty="0"/>
              <a:t>north and central India and Karnataka.	</a:t>
            </a:r>
            <a:endParaRPr lang="en-US" sz="2400" dirty="0" smtClean="0"/>
          </a:p>
          <a:p>
            <a:pPr algn="just"/>
            <a:r>
              <a:rPr lang="en-US" sz="2400" dirty="0" smtClean="0"/>
              <a:t>In </a:t>
            </a:r>
            <a:r>
              <a:rPr lang="en-US" sz="2400" dirty="0"/>
              <a:t>North India 80 per cent damage to crop is reported. </a:t>
            </a:r>
            <a:endParaRPr lang="en-US" sz="2400" dirty="0" smtClean="0"/>
          </a:p>
          <a:p>
            <a:pPr algn="just"/>
            <a:r>
              <a:rPr lang="en-US" sz="2400" dirty="0" smtClean="0"/>
              <a:t>The </a:t>
            </a:r>
            <a:r>
              <a:rPr lang="en-US" sz="2400" dirty="0"/>
              <a:t>other hosts are sorghum, cowpea, safflower, </a:t>
            </a:r>
            <a:r>
              <a:rPr lang="en-US" sz="2400" dirty="0" err="1"/>
              <a:t>bhendi</a:t>
            </a:r>
            <a:r>
              <a:rPr lang="en-US" sz="2400" dirty="0"/>
              <a:t> </a:t>
            </a:r>
            <a:r>
              <a:rPr lang="en-US" sz="2400" i="1" dirty="0"/>
              <a:t>etc</a:t>
            </a:r>
            <a:r>
              <a:rPr lang="en-US" sz="2400" dirty="0" smtClean="0"/>
              <a:t>.</a:t>
            </a:r>
          </a:p>
          <a:p>
            <a:pPr algn="just">
              <a:buNone/>
            </a:pPr>
            <a:r>
              <a:rPr lang="en-US" sz="2400" b="1" u="sng" dirty="0" smtClean="0"/>
              <a:t>APPEARANCE:</a:t>
            </a:r>
          </a:p>
          <a:p>
            <a:pPr algn="just"/>
            <a:r>
              <a:rPr lang="en-US" sz="2400" dirty="0"/>
              <a:t>Adult is a black fly with strong legs and ovate abdomen. </a:t>
            </a:r>
            <a:endParaRPr lang="en-US" sz="2400" dirty="0" smtClean="0"/>
          </a:p>
          <a:p>
            <a:pPr algn="just"/>
            <a:r>
              <a:rPr lang="en-US" sz="2400" dirty="0" smtClean="0"/>
              <a:t>Its </a:t>
            </a:r>
            <a:r>
              <a:rPr lang="en-US" sz="2400" dirty="0"/>
              <a:t>eye are distinct, wings are clear veined, brownish yellow at their bases</a:t>
            </a:r>
            <a:r>
              <a:rPr lang="en-US" sz="2400" dirty="0" smtClean="0"/>
              <a:t>.</a:t>
            </a:r>
          </a:p>
          <a:p>
            <a:pPr algn="just"/>
            <a:r>
              <a:rPr lang="en-US" sz="2400" dirty="0"/>
              <a:t>Maggot is creamy white in </a:t>
            </a:r>
            <a:r>
              <a:rPr lang="en-US" sz="2400" dirty="0" err="1"/>
              <a:t>colour</a:t>
            </a:r>
            <a:r>
              <a:rPr lang="en-US" sz="2400" dirty="0" smtClean="0"/>
              <a:t>.</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descr="D:\all imps\pests of crops\my presentations\sugarcane pics\sorghum\cucurbitacy\cabbage\3 Red gram pod fly.jpg"/>
          <p:cNvPicPr>
            <a:picLocks noChangeAspect="1" noChangeArrowheads="1"/>
          </p:cNvPicPr>
          <p:nvPr/>
        </p:nvPicPr>
        <p:blipFill>
          <a:blip r:embed="rId2"/>
          <a:srcRect/>
          <a:stretch>
            <a:fillRect/>
          </a:stretch>
        </p:blipFill>
        <p:spPr bwMode="auto">
          <a:xfrm>
            <a:off x="2209800" y="1762124"/>
            <a:ext cx="3790950" cy="40290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p:cNvPicPr>
            <a:picLocks noChangeAspect="1" noChangeArrowheads="1"/>
          </p:cNvPicPr>
          <p:nvPr/>
        </p:nvPicPr>
        <p:blipFill>
          <a:blip r:embed="rId2"/>
          <a:srcRect/>
          <a:stretch>
            <a:fillRect/>
          </a:stretch>
        </p:blipFill>
        <p:spPr bwMode="auto">
          <a:xfrm>
            <a:off x="609600" y="2371724"/>
            <a:ext cx="7848600" cy="28860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algn="just">
              <a:buNone/>
            </a:pPr>
            <a:r>
              <a:rPr lang="en-US" sz="2400" b="1" u="sng" dirty="0" smtClean="0"/>
              <a:t>LIFE CYCLE:</a:t>
            </a:r>
          </a:p>
          <a:p>
            <a:pPr algn="just"/>
            <a:r>
              <a:rPr lang="en-US" sz="2400" dirty="0"/>
              <a:t>Small black fly thrusts its minute eggs into the tissues of the tender pod and flower buds. </a:t>
            </a:r>
            <a:endParaRPr lang="en-US" sz="2400" dirty="0" smtClean="0"/>
          </a:p>
          <a:p>
            <a:pPr algn="just"/>
            <a:r>
              <a:rPr lang="en-US" sz="2400" dirty="0" smtClean="0"/>
              <a:t>Fly </a:t>
            </a:r>
            <a:r>
              <a:rPr lang="en-US" sz="2400" dirty="0"/>
              <a:t>pierces </a:t>
            </a:r>
            <a:r>
              <a:rPr lang="en-US" sz="2400" dirty="0" err="1"/>
              <a:t>pericarp</a:t>
            </a:r>
            <a:r>
              <a:rPr lang="en-US" sz="2400" dirty="0"/>
              <a:t> with </a:t>
            </a:r>
            <a:r>
              <a:rPr lang="en-US" sz="2400" dirty="0" err="1"/>
              <a:t>ovipositior</a:t>
            </a:r>
            <a:r>
              <a:rPr lang="en-US" sz="2400" dirty="0"/>
              <a:t> and lay eggs which are seen like needles projecting inwards from the pods. </a:t>
            </a:r>
            <a:endParaRPr lang="en-US" sz="2400" dirty="0" smtClean="0"/>
          </a:p>
          <a:p>
            <a:pPr algn="just"/>
            <a:r>
              <a:rPr lang="en-US" sz="2400" dirty="0" smtClean="0"/>
              <a:t>Female </a:t>
            </a:r>
            <a:r>
              <a:rPr lang="en-US" sz="2400" dirty="0"/>
              <a:t>fly lays 4 eggs per pod and 80 eggs in its life time</a:t>
            </a:r>
            <a:r>
              <a:rPr lang="en-US" sz="2400" dirty="0" smtClean="0"/>
              <a:t>.</a:t>
            </a:r>
          </a:p>
          <a:p>
            <a:pPr algn="just"/>
            <a:r>
              <a:rPr lang="en-US" sz="2400" dirty="0" smtClean="0"/>
              <a:t> </a:t>
            </a:r>
            <a:r>
              <a:rPr lang="en-US" sz="2400" dirty="0"/>
              <a:t>Egg period is 3 days</a:t>
            </a:r>
            <a:r>
              <a:rPr lang="en-US" sz="2400" dirty="0" smtClean="0"/>
              <a:t>.</a:t>
            </a:r>
          </a:p>
          <a:p>
            <a:pPr algn="just"/>
            <a:r>
              <a:rPr lang="en-US" sz="2400" dirty="0"/>
              <a:t>Larval period is 6-10 days.	</a:t>
            </a:r>
          </a:p>
          <a:p>
            <a:pPr algn="just"/>
            <a:r>
              <a:rPr lang="en-US" sz="2400" dirty="0"/>
              <a:t>Full grown maggot pupates inside larval grooves in pods. </a:t>
            </a:r>
            <a:r>
              <a:rPr lang="en-US" sz="2400" dirty="0" err="1"/>
              <a:t>Pupal</a:t>
            </a:r>
            <a:r>
              <a:rPr lang="en-US" sz="2400" dirty="0"/>
              <a:t> period is 8-12 days. </a:t>
            </a:r>
            <a:endParaRPr lang="en-US" sz="2400" dirty="0" smtClean="0"/>
          </a:p>
          <a:p>
            <a:pPr algn="just"/>
            <a:r>
              <a:rPr lang="en-US" sz="2400" dirty="0" smtClean="0"/>
              <a:t>Adults </a:t>
            </a:r>
            <a:r>
              <a:rPr lang="en-US" sz="2400" dirty="0"/>
              <a:t>emerge by cutting the thin spot already made by maggot</a:t>
            </a:r>
            <a:r>
              <a:rPr lang="en-US" sz="2400" dirty="0" smtClean="0"/>
              <a:t>.</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4578" name="Picture 2" descr="D:\all imps\pests of crops\my presentations\sugarcane pics\sorghum\cucurbitacy\cabbage\KK.jpg"/>
          <p:cNvPicPr>
            <a:picLocks noChangeAspect="1" noChangeArrowheads="1"/>
          </p:cNvPicPr>
          <p:nvPr/>
        </p:nvPicPr>
        <p:blipFill>
          <a:blip r:embed="rId2"/>
          <a:srcRect/>
          <a:stretch>
            <a:fillRect/>
          </a:stretch>
        </p:blipFill>
        <p:spPr bwMode="auto">
          <a:xfrm>
            <a:off x="1905000" y="1676400"/>
            <a:ext cx="5334000" cy="441007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buNone/>
            </a:pPr>
            <a:r>
              <a:rPr lang="en-US" sz="2400" b="1" u="sng" dirty="0" smtClean="0"/>
              <a:t>NATURE OF DAMAGE:</a:t>
            </a:r>
          </a:p>
          <a:p>
            <a:pPr algn="just"/>
            <a:r>
              <a:rPr lang="en-US" sz="2400" dirty="0"/>
              <a:t>Tiny maggots burrow into pods and feed on young seeds. </a:t>
            </a:r>
            <a:endParaRPr lang="en-US" sz="2400" dirty="0" smtClean="0"/>
          </a:p>
          <a:p>
            <a:pPr algn="just"/>
            <a:r>
              <a:rPr lang="en-US" sz="2400" dirty="0" smtClean="0"/>
              <a:t>In </a:t>
            </a:r>
            <a:r>
              <a:rPr lang="en-US" sz="2400" dirty="0"/>
              <a:t>affected pods, no visual symptoms are observed regarding its entrance.	</a:t>
            </a:r>
            <a:endParaRPr lang="en-US" sz="2400" dirty="0" smtClean="0"/>
          </a:p>
          <a:p>
            <a:pPr algn="just"/>
            <a:r>
              <a:rPr lang="en-US" sz="2400" dirty="0" smtClean="0"/>
              <a:t>Initially </a:t>
            </a:r>
            <a:r>
              <a:rPr lang="en-US" sz="2400" dirty="0"/>
              <a:t>larva bores into epidermis without rupturing the seed coat. </a:t>
            </a:r>
            <a:endParaRPr lang="en-US" sz="2400" dirty="0" smtClean="0"/>
          </a:p>
          <a:p>
            <a:pPr algn="just"/>
            <a:r>
              <a:rPr lang="en-US" sz="2400" dirty="0" smtClean="0"/>
              <a:t>In </a:t>
            </a:r>
            <a:r>
              <a:rPr lang="en-US" sz="2400" dirty="0"/>
              <a:t>the second and third </a:t>
            </a:r>
            <a:r>
              <a:rPr lang="en-US" sz="2400" dirty="0" err="1"/>
              <a:t>instar</a:t>
            </a:r>
            <a:r>
              <a:rPr lang="en-US" sz="2400" dirty="0"/>
              <a:t> stages, the larva bores into cotyledons and in most instances one seed is sufficient for the maggot to complete its development.	</a:t>
            </a:r>
            <a:endParaRPr lang="en-US" sz="2400" dirty="0" smtClean="0"/>
          </a:p>
          <a:p>
            <a:pPr algn="just"/>
            <a:r>
              <a:rPr lang="en-US" sz="2400" dirty="0" smtClean="0"/>
              <a:t>The </a:t>
            </a:r>
            <a:r>
              <a:rPr lang="en-US" sz="2400" dirty="0"/>
              <a:t>final </a:t>
            </a:r>
            <a:r>
              <a:rPr lang="en-US" sz="2400" dirty="0" err="1"/>
              <a:t>instar</a:t>
            </a:r>
            <a:r>
              <a:rPr lang="en-US" sz="2400" dirty="0"/>
              <a:t> larva leaves the seed </a:t>
            </a:r>
            <a:r>
              <a:rPr lang="en-US" sz="2400" dirty="0" smtClean="0"/>
              <a:t>pupates </a:t>
            </a:r>
            <a:r>
              <a:rPr lang="en-US" sz="2400" dirty="0"/>
              <a:t>either in the pod cavity or in the pod wall tissue</a:t>
            </a:r>
            <a:r>
              <a:rPr lang="en-US" sz="2400" dirty="0" smtClean="0"/>
              <a:t>.</a:t>
            </a:r>
          </a:p>
          <a:p>
            <a:pPr algn="just"/>
            <a:r>
              <a:rPr lang="en-US" sz="2400" dirty="0" smtClean="0"/>
              <a:t>The </a:t>
            </a:r>
            <a:r>
              <a:rPr lang="en-US" sz="2400" dirty="0"/>
              <a:t>damaged seeds are unfit for consumption. </a:t>
            </a:r>
            <a:endParaRPr lang="en-US" sz="2400" b="1" u="sng"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sz="2400" b="1" u="sng" dirty="0" smtClean="0"/>
              <a:t>SYMPTOMS OF DAMAGE:</a:t>
            </a:r>
          </a:p>
          <a:p>
            <a:pPr algn="just"/>
            <a:r>
              <a:rPr lang="en-US" sz="2400" dirty="0" err="1"/>
              <a:t>Discolouration</a:t>
            </a:r>
            <a:r>
              <a:rPr lang="en-US" sz="2400" dirty="0"/>
              <a:t> of the infested pods visible in green </a:t>
            </a:r>
            <a:r>
              <a:rPr lang="en-US" sz="2400" dirty="0" err="1"/>
              <a:t>podded</a:t>
            </a:r>
            <a:r>
              <a:rPr lang="en-US" sz="2400" dirty="0"/>
              <a:t> </a:t>
            </a:r>
            <a:r>
              <a:rPr lang="en-US" sz="2400" dirty="0" smtClean="0"/>
              <a:t>varieties.</a:t>
            </a:r>
          </a:p>
          <a:p>
            <a:pPr algn="just"/>
            <a:r>
              <a:rPr lang="en-US" sz="2400" dirty="0" smtClean="0"/>
              <a:t>At </a:t>
            </a:r>
            <a:r>
              <a:rPr lang="en-US" sz="2400" dirty="0"/>
              <a:t>the later stage of infestation, the holes about 1mm in diameter covered with a thin membrane readily seen on the infested pod</a:t>
            </a:r>
            <a:r>
              <a:rPr lang="en-US" sz="2400" dirty="0" smtClean="0"/>
              <a:t>.</a:t>
            </a:r>
          </a:p>
          <a:p>
            <a:pPr algn="just"/>
            <a:r>
              <a:rPr lang="en-US" sz="2400" dirty="0" smtClean="0"/>
              <a:t> </a:t>
            </a:r>
            <a:r>
              <a:rPr lang="en-US" sz="2400" dirty="0"/>
              <a:t>Exit holes visible after the adult emergence</a:t>
            </a:r>
            <a:r>
              <a:rPr lang="en-US" sz="2400" dirty="0" smtClean="0"/>
              <a:t>.</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descr="D:\all imps\pests of crops\my presentations\sugarcane pics\sorghum\cucurbitacy\cabbage\crop_prot_crop_insect_pul_red gram_clip_image002.jpg"/>
          <p:cNvPicPr>
            <a:picLocks noChangeAspect="1" noChangeArrowheads="1"/>
          </p:cNvPicPr>
          <p:nvPr/>
        </p:nvPicPr>
        <p:blipFill>
          <a:blip r:embed="rId2"/>
          <a:srcRect/>
          <a:stretch>
            <a:fillRect/>
          </a:stretch>
        </p:blipFill>
        <p:spPr bwMode="auto">
          <a:xfrm>
            <a:off x="533400" y="1600200"/>
            <a:ext cx="4419600" cy="4495800"/>
          </a:xfrm>
          <a:prstGeom prst="rect">
            <a:avLst/>
          </a:prstGeom>
          <a:noFill/>
        </p:spPr>
      </p:pic>
      <p:pic>
        <p:nvPicPr>
          <p:cNvPr id="25603" name="Picture 3" descr="D:\all imps\pests of crops\my presentations\sugarcane pics\sorghum\cucurbitacy\cabbage\Podfly.jpg"/>
          <p:cNvPicPr>
            <a:picLocks noChangeAspect="1" noChangeArrowheads="1"/>
          </p:cNvPicPr>
          <p:nvPr/>
        </p:nvPicPr>
        <p:blipFill>
          <a:blip r:embed="rId3"/>
          <a:srcRect/>
          <a:stretch>
            <a:fillRect/>
          </a:stretch>
        </p:blipFill>
        <p:spPr bwMode="auto">
          <a:xfrm rot="5400000">
            <a:off x="5330664" y="1146336"/>
            <a:ext cx="2514600" cy="3269927"/>
          </a:xfrm>
          <a:prstGeom prst="rect">
            <a:avLst/>
          </a:prstGeom>
          <a:noFill/>
        </p:spPr>
      </p:pic>
      <p:pic>
        <p:nvPicPr>
          <p:cNvPr id="25604" name="Picture 4" descr="D:\all imps\pests of crops\my presentations\sugarcane pics\sorghum\cucurbitacy\cabbage\008_clip_image004.png"/>
          <p:cNvPicPr>
            <a:picLocks noGrp="1" noChangeAspect="1" noChangeArrowheads="1"/>
          </p:cNvPicPr>
          <p:nvPr>
            <p:ph idx="1"/>
          </p:nvPr>
        </p:nvPicPr>
        <p:blipFill>
          <a:blip r:embed="rId4"/>
          <a:srcRect/>
          <a:stretch>
            <a:fillRect/>
          </a:stretch>
        </p:blipFill>
        <p:spPr bwMode="auto">
          <a:xfrm>
            <a:off x="4953000" y="3962400"/>
            <a:ext cx="3276600" cy="216190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srcRect/>
          <a:stretch>
            <a:fillRect/>
          </a:stretch>
        </p:blipFill>
        <p:spPr bwMode="auto">
          <a:xfrm>
            <a:off x="1371600" y="2057400"/>
            <a:ext cx="647700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sz="2400" b="1" u="sng" dirty="0"/>
              <a:t>MANAGEMENT</a:t>
            </a:r>
            <a:endParaRPr lang="en-US" sz="2400" u="sng" dirty="0"/>
          </a:p>
          <a:p>
            <a:pPr algn="just"/>
            <a:r>
              <a:rPr lang="en-US" sz="2400" dirty="0" smtClean="0"/>
              <a:t>Early </a:t>
            </a:r>
            <a:r>
              <a:rPr lang="en-US" sz="2400" dirty="0"/>
              <a:t>sowing in endemic areas</a:t>
            </a:r>
          </a:p>
          <a:p>
            <a:pPr algn="just"/>
            <a:r>
              <a:rPr lang="en-US" sz="2400" dirty="0"/>
              <a:t> </a:t>
            </a:r>
            <a:r>
              <a:rPr lang="en-US" sz="2400" dirty="0" smtClean="0"/>
              <a:t>Removal </a:t>
            </a:r>
            <a:r>
              <a:rPr lang="en-US" sz="2400" dirty="0"/>
              <a:t>of affected pods of first brood during winter.</a:t>
            </a:r>
          </a:p>
          <a:p>
            <a:pPr algn="just"/>
            <a:r>
              <a:rPr lang="en-US" sz="2400" dirty="0"/>
              <a:t> </a:t>
            </a:r>
            <a:r>
              <a:rPr lang="en-US" sz="2400" dirty="0" smtClean="0"/>
              <a:t>Pre-</a:t>
            </a:r>
            <a:r>
              <a:rPr lang="en-US" sz="2400" dirty="0" err="1" smtClean="0"/>
              <a:t>pupal</a:t>
            </a:r>
            <a:r>
              <a:rPr lang="en-US" sz="2400" dirty="0" smtClean="0"/>
              <a:t> </a:t>
            </a:r>
            <a:r>
              <a:rPr lang="en-US" sz="2400" dirty="0"/>
              <a:t>stage is parasitized by </a:t>
            </a:r>
            <a:r>
              <a:rPr lang="en-US" sz="2400" i="1" dirty="0" err="1"/>
              <a:t>Euderus</a:t>
            </a:r>
            <a:r>
              <a:rPr lang="en-US" sz="2400" dirty="0"/>
              <a:t> </a:t>
            </a:r>
            <a:r>
              <a:rPr lang="en-US" sz="2400" i="1" dirty="0" err="1"/>
              <a:t>agromyzae</a:t>
            </a:r>
            <a:r>
              <a:rPr lang="en-US" sz="2400" dirty="0"/>
              <a:t> and pupa is parasitized by </a:t>
            </a:r>
            <a:r>
              <a:rPr lang="en-US" sz="2400" i="1" dirty="0" err="1"/>
              <a:t>Euderus</a:t>
            </a:r>
            <a:r>
              <a:rPr lang="en-US" sz="2400" dirty="0"/>
              <a:t> </a:t>
            </a:r>
            <a:r>
              <a:rPr lang="en-US" sz="2400" i="1" dirty="0" err="1"/>
              <a:t>lividus</a:t>
            </a:r>
            <a:r>
              <a:rPr lang="en-US" sz="2400" i="1" dirty="0"/>
              <a:t>.</a:t>
            </a:r>
            <a:endParaRPr lang="en-US" sz="2400" dirty="0"/>
          </a:p>
          <a:p>
            <a:pPr algn="just"/>
            <a:r>
              <a:rPr lang="en-US" sz="2400" dirty="0" smtClean="0"/>
              <a:t>Foliar </a:t>
            </a:r>
            <a:r>
              <a:rPr lang="en-US" sz="2400" dirty="0"/>
              <a:t>sprays with </a:t>
            </a:r>
            <a:r>
              <a:rPr lang="en-US" sz="2400" dirty="0" err="1"/>
              <a:t>monocrotophos</a:t>
            </a:r>
            <a:r>
              <a:rPr lang="en-US" sz="2400" dirty="0"/>
              <a:t> 1.5 ml/l or </a:t>
            </a:r>
            <a:r>
              <a:rPr lang="en-US" sz="2400" dirty="0" err="1"/>
              <a:t>dimethoate</a:t>
            </a:r>
            <a:r>
              <a:rPr lang="en-US" sz="2400" dirty="0"/>
              <a:t> 2 ml/l are effective against larva and </a:t>
            </a:r>
            <a:r>
              <a:rPr lang="en-US" sz="2400" dirty="0" err="1"/>
              <a:t>endosulfan</a:t>
            </a:r>
            <a:r>
              <a:rPr lang="en-US" sz="2400" dirty="0"/>
              <a:t> 2 ml/l against adult </a:t>
            </a:r>
            <a:r>
              <a:rPr lang="en-US" sz="2400" dirty="0" smtClean="0"/>
              <a:t>flies.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
            </a:r>
            <a:br>
              <a:rPr lang="en-US" sz="2800" b="1" dirty="0" smtClean="0"/>
            </a:br>
            <a:r>
              <a:rPr lang="en-US" sz="2800" b="1" dirty="0"/>
              <a:t/>
            </a:r>
            <a:br>
              <a:rPr lang="en-US" sz="2800" b="1" dirty="0"/>
            </a:br>
            <a:r>
              <a:rPr lang="en-US" sz="2800" b="1" dirty="0" smtClean="0"/>
              <a:t>STEM</a:t>
            </a:r>
            <a:r>
              <a:rPr lang="en-US" sz="2800" dirty="0" smtClean="0"/>
              <a:t> </a:t>
            </a:r>
            <a:r>
              <a:rPr lang="en-US" sz="2800" b="1" dirty="0" smtClean="0"/>
              <a:t>FLY</a:t>
            </a:r>
            <a:br>
              <a:rPr lang="en-US" sz="2800" b="1" dirty="0" smtClean="0"/>
            </a:br>
            <a:r>
              <a:rPr lang="en-US" sz="2800" dirty="0" smtClean="0"/>
              <a:t> </a:t>
            </a:r>
            <a:r>
              <a:rPr lang="en-US" sz="2800" i="1" dirty="0" err="1"/>
              <a:t>Ophiomyia</a:t>
            </a:r>
            <a:r>
              <a:rPr lang="en-US" sz="2800" dirty="0"/>
              <a:t> </a:t>
            </a:r>
            <a:r>
              <a:rPr lang="en-US" sz="2800" i="1" dirty="0" err="1" smtClean="0"/>
              <a:t>phaseoli</a:t>
            </a:r>
            <a:r>
              <a:rPr lang="en-US" sz="2800" i="1" dirty="0" smtClean="0"/>
              <a:t/>
            </a:r>
            <a:br>
              <a:rPr lang="en-US" sz="2800" i="1" dirty="0" smtClean="0"/>
            </a:br>
            <a:r>
              <a:rPr lang="en-US" sz="2800" dirty="0" smtClean="0"/>
              <a:t> </a:t>
            </a:r>
            <a:r>
              <a:rPr lang="en-US" sz="2800" dirty="0" err="1"/>
              <a:t>Agromyzidae</a:t>
            </a:r>
            <a:r>
              <a:rPr lang="en-US" sz="2800" dirty="0"/>
              <a:t>: </a:t>
            </a:r>
            <a:r>
              <a:rPr lang="en-US" sz="2800" dirty="0" err="1"/>
              <a:t>Diptera</a:t>
            </a:r>
            <a:r>
              <a:rPr lang="en-US" sz="2800" dirty="0"/>
              <a:t/>
            </a:r>
            <a:br>
              <a:rPr lang="en-US" sz="2800" dirty="0"/>
            </a:br>
            <a:r>
              <a:rPr lang="en-US" sz="2800" dirty="0"/>
              <a:t> </a:t>
            </a:r>
            <a:br>
              <a:rPr lang="en-US" sz="2800" dirty="0"/>
            </a:br>
            <a:endParaRPr lang="en-US" sz="2800" dirty="0"/>
          </a:p>
        </p:txBody>
      </p:sp>
      <p:sp>
        <p:nvSpPr>
          <p:cNvPr id="3" name="Content Placeholder 2"/>
          <p:cNvSpPr>
            <a:spLocks noGrp="1"/>
          </p:cNvSpPr>
          <p:nvPr>
            <p:ph idx="1"/>
          </p:nvPr>
        </p:nvSpPr>
        <p:spPr/>
        <p:txBody>
          <a:bodyPr>
            <a:normAutofit/>
          </a:bodyPr>
          <a:lstStyle/>
          <a:p>
            <a:pPr algn="just"/>
            <a:r>
              <a:rPr lang="en-US" sz="2400" dirty="0"/>
              <a:t>The pest attacks the crop at early stage. </a:t>
            </a:r>
            <a:endParaRPr lang="en-US" sz="2400" dirty="0" smtClean="0"/>
          </a:p>
          <a:p>
            <a:pPr algn="just"/>
            <a:r>
              <a:rPr lang="en-US" sz="2400" dirty="0" smtClean="0"/>
              <a:t>It </a:t>
            </a:r>
            <a:r>
              <a:rPr lang="en-US" sz="2400" dirty="0"/>
              <a:t>is a major pest </a:t>
            </a:r>
            <a:r>
              <a:rPr lang="en-US" sz="2400" dirty="0" smtClean="0"/>
              <a:t>of cowpea</a:t>
            </a:r>
            <a:r>
              <a:rPr lang="en-US" sz="2400" dirty="0"/>
              <a:t>, soybean, </a:t>
            </a:r>
            <a:r>
              <a:rPr lang="en-US" sz="2400" dirty="0" err="1"/>
              <a:t>blackgram</a:t>
            </a:r>
            <a:r>
              <a:rPr lang="en-US" sz="2400" dirty="0"/>
              <a:t> and </a:t>
            </a:r>
            <a:r>
              <a:rPr lang="en-US" sz="2400" dirty="0" err="1"/>
              <a:t>greengram</a:t>
            </a:r>
            <a:r>
              <a:rPr lang="en-US" sz="2400" dirty="0" smtClean="0"/>
              <a:t>.</a:t>
            </a:r>
          </a:p>
          <a:p>
            <a:pPr algn="just"/>
            <a:r>
              <a:rPr lang="en-US" sz="2400" dirty="0" smtClean="0"/>
              <a:t>Eggs </a:t>
            </a:r>
            <a:r>
              <a:rPr lang="en-US" sz="2400" dirty="0"/>
              <a:t>are thrusts into tender part of the stem/ petiole. </a:t>
            </a:r>
            <a:endParaRPr lang="en-US" sz="2400" dirty="0" smtClean="0"/>
          </a:p>
          <a:p>
            <a:pPr algn="just"/>
            <a:r>
              <a:rPr lang="en-US" sz="2400" dirty="0" smtClean="0"/>
              <a:t>Maggot </a:t>
            </a:r>
            <a:r>
              <a:rPr lang="en-US" sz="2400" dirty="0"/>
              <a:t>tunnels the stem and feeds on the internal </a:t>
            </a:r>
            <a:r>
              <a:rPr lang="en-US" sz="2400" dirty="0" smtClean="0"/>
              <a:t>contents.</a:t>
            </a:r>
          </a:p>
          <a:p>
            <a:pPr algn="just"/>
            <a:r>
              <a:rPr lang="en-US" sz="2400" dirty="0" smtClean="0">
                <a:solidFill>
                  <a:srgbClr val="FF0000"/>
                </a:solidFill>
              </a:rPr>
              <a:t>When </a:t>
            </a:r>
            <a:r>
              <a:rPr lang="en-US" sz="2400" dirty="0">
                <a:solidFill>
                  <a:srgbClr val="FF0000"/>
                </a:solidFill>
              </a:rPr>
              <a:t>the stem is split open the </a:t>
            </a:r>
            <a:r>
              <a:rPr lang="en-US" sz="2400" dirty="0" err="1">
                <a:solidFill>
                  <a:srgbClr val="FF0000"/>
                </a:solidFill>
              </a:rPr>
              <a:t>distint</a:t>
            </a:r>
            <a:r>
              <a:rPr lang="en-US" sz="2400" dirty="0">
                <a:solidFill>
                  <a:srgbClr val="FF0000"/>
                </a:solidFill>
              </a:rPr>
              <a:t> tunnel can be observed along with excreta. </a:t>
            </a:r>
            <a:endParaRPr lang="en-US" sz="2400" dirty="0" smtClean="0">
              <a:solidFill>
                <a:srgbClr val="FF0000"/>
              </a:solidFill>
            </a:endParaRPr>
          </a:p>
          <a:p>
            <a:pPr algn="just"/>
            <a:r>
              <a:rPr lang="en-US" sz="2400" dirty="0" smtClean="0">
                <a:solidFill>
                  <a:srgbClr val="FF0000"/>
                </a:solidFill>
              </a:rPr>
              <a:t>Drooping </a:t>
            </a:r>
            <a:r>
              <a:rPr lang="en-US" sz="2400" dirty="0">
                <a:solidFill>
                  <a:srgbClr val="FF0000"/>
                </a:solidFill>
              </a:rPr>
              <a:t>of the first two leaves and wilting of the plants are observed due to the damage.</a:t>
            </a:r>
          </a:p>
          <a:p>
            <a:pPr algn="just">
              <a:buNone/>
            </a:pPr>
            <a:endParaRPr lang="en-US" sz="2400" b="1" u="sng"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p:cNvPicPr>
            <a:picLocks noChangeAspect="1" noChangeArrowheads="1"/>
          </p:cNvPicPr>
          <p:nvPr/>
        </p:nvPicPr>
        <p:blipFill>
          <a:blip r:embed="rId2"/>
          <a:srcRect/>
          <a:stretch>
            <a:fillRect/>
          </a:stretch>
        </p:blipFill>
        <p:spPr bwMode="auto">
          <a:xfrm>
            <a:off x="533400" y="1524000"/>
            <a:ext cx="3733800" cy="4038600"/>
          </a:xfrm>
          <a:prstGeom prst="rect">
            <a:avLst/>
          </a:prstGeom>
          <a:noFill/>
          <a:ln w="9525">
            <a:noFill/>
            <a:miter lim="800000"/>
            <a:headEnd/>
            <a:tailEnd/>
          </a:ln>
          <a:effectLst/>
        </p:spPr>
      </p:pic>
      <p:pic>
        <p:nvPicPr>
          <p:cNvPr id="27651" name="Picture 3"/>
          <p:cNvPicPr>
            <a:picLocks noGrp="1" noChangeAspect="1" noChangeArrowheads="1"/>
          </p:cNvPicPr>
          <p:nvPr>
            <p:ph idx="1"/>
          </p:nvPr>
        </p:nvPicPr>
        <p:blipFill>
          <a:blip r:embed="rId3"/>
          <a:srcRect/>
          <a:stretch>
            <a:fillRect/>
          </a:stretch>
        </p:blipFill>
        <p:spPr bwMode="auto">
          <a:xfrm>
            <a:off x="4267200" y="1447800"/>
            <a:ext cx="4029075" cy="41148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p:cNvPicPr>
            <a:picLocks noGrp="1" noChangeAspect="1" noChangeArrowheads="1"/>
          </p:cNvPicPr>
          <p:nvPr>
            <p:ph idx="1"/>
          </p:nvPr>
        </p:nvPicPr>
        <p:blipFill>
          <a:blip r:embed="rId2"/>
          <a:srcRect/>
          <a:stretch>
            <a:fillRect/>
          </a:stretch>
        </p:blipFill>
        <p:spPr bwMode="auto">
          <a:xfrm>
            <a:off x="914400" y="1600200"/>
            <a:ext cx="3048000" cy="4495800"/>
          </a:xfrm>
          <a:prstGeom prst="rect">
            <a:avLst/>
          </a:prstGeom>
          <a:noFill/>
          <a:ln w="9525">
            <a:noFill/>
            <a:miter lim="800000"/>
            <a:headEnd/>
            <a:tailEnd/>
          </a:ln>
          <a:effectLst/>
        </p:spPr>
      </p:pic>
      <p:pic>
        <p:nvPicPr>
          <p:cNvPr id="28675" name="Picture 3"/>
          <p:cNvPicPr>
            <a:picLocks noChangeAspect="1" noChangeArrowheads="1"/>
          </p:cNvPicPr>
          <p:nvPr/>
        </p:nvPicPr>
        <p:blipFill>
          <a:blip r:embed="rId3"/>
          <a:srcRect/>
          <a:stretch>
            <a:fillRect/>
          </a:stretch>
        </p:blipFill>
        <p:spPr bwMode="auto">
          <a:xfrm>
            <a:off x="4495800" y="1676400"/>
            <a:ext cx="3324225" cy="420052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Growing varieties like LBG-611, LBG-402 are promising against stem fly, high seed rate, seed treatment with </a:t>
            </a:r>
            <a:r>
              <a:rPr lang="en-US" dirty="0" err="1"/>
              <a:t>carbosulfan</a:t>
            </a:r>
            <a:r>
              <a:rPr lang="en-US" dirty="0"/>
              <a:t> @ 40g/kg seed or </a:t>
            </a:r>
            <a:r>
              <a:rPr lang="en-US" dirty="0" err="1"/>
              <a:t>thiamethoxam</a:t>
            </a:r>
            <a:r>
              <a:rPr lang="en-US" dirty="0"/>
              <a:t> @ 4g/kg and foliar application of </a:t>
            </a:r>
            <a:r>
              <a:rPr lang="en-US" dirty="0" err="1"/>
              <a:t>monocrotophos</a:t>
            </a:r>
            <a:r>
              <a:rPr lang="en-US" dirty="0"/>
              <a:t> 1.6ml/l or </a:t>
            </a:r>
            <a:r>
              <a:rPr lang="en-US" dirty="0" err="1"/>
              <a:t>acephate</a:t>
            </a:r>
            <a:r>
              <a:rPr lang="en-US" dirty="0"/>
              <a:t> 1.5g/l are effective measures.</a:t>
            </a:r>
          </a:p>
          <a:p>
            <a:pPr algn="just">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
            </a:r>
            <a:br>
              <a:rPr lang="en-US" sz="2800" b="1" dirty="0" smtClean="0"/>
            </a:br>
            <a:r>
              <a:rPr lang="en-US" sz="2800" b="1" dirty="0" smtClean="0"/>
              <a:t>SPOTTED</a:t>
            </a:r>
            <a:r>
              <a:rPr lang="en-US" sz="2800" dirty="0" smtClean="0"/>
              <a:t> </a:t>
            </a:r>
            <a:r>
              <a:rPr lang="en-US" sz="2800" b="1" dirty="0"/>
              <a:t>POD</a:t>
            </a:r>
            <a:r>
              <a:rPr lang="en-US" sz="2800" dirty="0"/>
              <a:t> </a:t>
            </a:r>
            <a:r>
              <a:rPr lang="en-US" sz="2800" b="1" dirty="0"/>
              <a:t>BORER</a:t>
            </a:r>
            <a:r>
              <a:rPr lang="en-US" sz="2800" dirty="0"/>
              <a:t> </a:t>
            </a:r>
            <a:r>
              <a:rPr lang="en-US" sz="2800" dirty="0" smtClean="0"/>
              <a:t/>
            </a:r>
            <a:br>
              <a:rPr lang="en-US" sz="2800" dirty="0" smtClean="0"/>
            </a:br>
            <a:r>
              <a:rPr lang="en-US" sz="2800" i="1" dirty="0" err="1" smtClean="0"/>
              <a:t>Maruca</a:t>
            </a:r>
            <a:r>
              <a:rPr lang="en-US" sz="2800" dirty="0" smtClean="0"/>
              <a:t> </a:t>
            </a:r>
            <a:r>
              <a:rPr lang="en-US" sz="2800" i="1" dirty="0" err="1"/>
              <a:t>vitrata</a:t>
            </a:r>
            <a:r>
              <a:rPr lang="en-US" sz="2800" dirty="0"/>
              <a:t> </a:t>
            </a:r>
            <a:r>
              <a:rPr lang="en-US" sz="2800" dirty="0" smtClean="0"/>
              <a:t/>
            </a:r>
            <a:br>
              <a:rPr lang="en-US" sz="2800" dirty="0" smtClean="0"/>
            </a:br>
            <a:r>
              <a:rPr lang="en-US" sz="2800" dirty="0" err="1" smtClean="0"/>
              <a:t>Pyralidae</a:t>
            </a:r>
            <a:r>
              <a:rPr lang="en-US" sz="2800" dirty="0"/>
              <a:t>: Lepidoptera</a:t>
            </a:r>
            <a:br>
              <a:rPr lang="en-US" sz="2800" dirty="0"/>
            </a:br>
            <a:endParaRPr lang="en-US" sz="2800" dirty="0"/>
          </a:p>
        </p:txBody>
      </p:sp>
      <p:sp>
        <p:nvSpPr>
          <p:cNvPr id="3" name="Content Placeholder 2"/>
          <p:cNvSpPr>
            <a:spLocks noGrp="1"/>
          </p:cNvSpPr>
          <p:nvPr>
            <p:ph idx="1"/>
          </p:nvPr>
        </p:nvSpPr>
        <p:spPr/>
        <p:txBody>
          <a:bodyPr>
            <a:normAutofit/>
          </a:bodyPr>
          <a:lstStyle/>
          <a:p>
            <a:pPr algn="just"/>
            <a:r>
              <a:rPr lang="en-US" sz="2400" dirty="0" smtClean="0"/>
              <a:t>Moth </a:t>
            </a:r>
            <a:r>
              <a:rPr lang="en-US" sz="2400" dirty="0"/>
              <a:t>is with dark brown forewings with white club shaped cross band along anterior margin and white </a:t>
            </a:r>
            <a:r>
              <a:rPr lang="en-US" sz="2400" dirty="0" err="1"/>
              <a:t>hindwings</a:t>
            </a:r>
            <a:r>
              <a:rPr lang="en-US" sz="2400" dirty="0"/>
              <a:t> with dark brown border.</a:t>
            </a:r>
          </a:p>
          <a:p>
            <a:pPr algn="just"/>
            <a:r>
              <a:rPr lang="en-US" sz="2400" dirty="0"/>
              <a:t>The caterpillar with short hairs on black warts webs together the flowers and feeds on them. </a:t>
            </a:r>
            <a:endParaRPr lang="en-US" sz="2400" dirty="0" smtClean="0"/>
          </a:p>
          <a:p>
            <a:pPr algn="just"/>
            <a:r>
              <a:rPr lang="en-US" sz="2400" dirty="0" smtClean="0"/>
              <a:t>It </a:t>
            </a:r>
            <a:r>
              <a:rPr lang="en-US" sz="2400" dirty="0"/>
              <a:t>also bores into pods at one end and eats up the ripening seeds. </a:t>
            </a:r>
            <a:endParaRPr lang="en-US" sz="2400" dirty="0" smtClean="0"/>
          </a:p>
          <a:p>
            <a:pPr algn="just"/>
            <a:r>
              <a:rPr lang="en-US" sz="2400" dirty="0" smtClean="0"/>
              <a:t>Mass </a:t>
            </a:r>
            <a:r>
              <a:rPr lang="en-US" sz="2400" dirty="0"/>
              <a:t>excreta can be seen at the entrance of larval burrow.</a:t>
            </a:r>
          </a:p>
          <a:p>
            <a:pPr algn="just">
              <a:buNone/>
            </a:pP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9698" name="Picture 2"/>
          <p:cNvPicPr>
            <a:picLocks noChangeAspect="1" noChangeArrowheads="1"/>
          </p:cNvPicPr>
          <p:nvPr/>
        </p:nvPicPr>
        <p:blipFill>
          <a:blip r:embed="rId2"/>
          <a:srcRect/>
          <a:stretch>
            <a:fillRect/>
          </a:stretch>
        </p:blipFill>
        <p:spPr bwMode="auto">
          <a:xfrm>
            <a:off x="5181600" y="2438400"/>
            <a:ext cx="3543300" cy="2543175"/>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a:srcRect/>
          <a:stretch>
            <a:fillRect/>
          </a:stretch>
        </p:blipFill>
        <p:spPr bwMode="auto">
          <a:xfrm>
            <a:off x="2819400" y="2438400"/>
            <a:ext cx="2371725" cy="2514600"/>
          </a:xfrm>
          <a:prstGeom prst="rect">
            <a:avLst/>
          </a:prstGeom>
          <a:noFill/>
          <a:ln w="9525">
            <a:noFill/>
            <a:miter lim="800000"/>
            <a:headEnd/>
            <a:tailEnd/>
          </a:ln>
          <a:effectLst/>
        </p:spPr>
      </p:pic>
      <p:pic>
        <p:nvPicPr>
          <p:cNvPr id="29700" name="Picture 4"/>
          <p:cNvPicPr>
            <a:picLocks noChangeAspect="1" noChangeArrowheads="1"/>
          </p:cNvPicPr>
          <p:nvPr/>
        </p:nvPicPr>
        <p:blipFill>
          <a:blip r:embed="rId4"/>
          <a:srcRect/>
          <a:stretch>
            <a:fillRect/>
          </a:stretch>
        </p:blipFill>
        <p:spPr bwMode="auto">
          <a:xfrm>
            <a:off x="533400" y="2438400"/>
            <a:ext cx="2343150" cy="246697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22" name="Picture 2"/>
          <p:cNvPicPr>
            <a:picLocks noChangeAspect="1" noChangeArrowheads="1"/>
          </p:cNvPicPr>
          <p:nvPr/>
        </p:nvPicPr>
        <p:blipFill>
          <a:blip r:embed="rId2"/>
          <a:srcRect/>
          <a:stretch>
            <a:fillRect/>
          </a:stretch>
        </p:blipFill>
        <p:spPr bwMode="auto">
          <a:xfrm>
            <a:off x="1828800" y="1600200"/>
            <a:ext cx="5514975" cy="2314575"/>
          </a:xfrm>
          <a:prstGeom prst="rect">
            <a:avLst/>
          </a:prstGeom>
          <a:noFill/>
          <a:ln w="9525">
            <a:noFill/>
            <a:miter lim="800000"/>
            <a:headEnd/>
            <a:tailEnd/>
          </a:ln>
          <a:effectLst/>
        </p:spPr>
      </p:pic>
      <p:pic>
        <p:nvPicPr>
          <p:cNvPr id="30723" name="Picture 3"/>
          <p:cNvPicPr>
            <a:picLocks noGrp="1" noChangeAspect="1" noChangeArrowheads="1"/>
          </p:cNvPicPr>
          <p:nvPr>
            <p:ph idx="1"/>
          </p:nvPr>
        </p:nvPicPr>
        <p:blipFill>
          <a:blip r:embed="rId3"/>
          <a:srcRect/>
          <a:stretch>
            <a:fillRect/>
          </a:stretch>
        </p:blipFill>
        <p:spPr bwMode="auto">
          <a:xfrm>
            <a:off x="1828800" y="3886200"/>
            <a:ext cx="2628900" cy="2057400"/>
          </a:xfrm>
          <a:prstGeom prst="rect">
            <a:avLst/>
          </a:prstGeom>
          <a:noFill/>
          <a:ln w="9525">
            <a:noFill/>
            <a:miter lim="800000"/>
            <a:headEnd/>
            <a:tailEnd/>
          </a:ln>
          <a:effectLst/>
        </p:spPr>
      </p:pic>
      <p:pic>
        <p:nvPicPr>
          <p:cNvPr id="30724" name="Picture 4"/>
          <p:cNvPicPr>
            <a:picLocks noChangeAspect="1" noChangeArrowheads="1"/>
          </p:cNvPicPr>
          <p:nvPr/>
        </p:nvPicPr>
        <p:blipFill>
          <a:blip r:embed="rId4"/>
          <a:srcRect/>
          <a:stretch>
            <a:fillRect/>
          </a:stretch>
        </p:blipFill>
        <p:spPr bwMode="auto">
          <a:xfrm>
            <a:off x="4419600" y="3886200"/>
            <a:ext cx="2895600" cy="2057401"/>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sz="2400" b="1" u="sng" dirty="0" smtClean="0"/>
              <a:t>MANAGEMENT:</a:t>
            </a:r>
          </a:p>
          <a:p>
            <a:pPr algn="just"/>
            <a:r>
              <a:rPr lang="en-US" sz="2400" dirty="0" smtClean="0"/>
              <a:t>Foliar spray</a:t>
            </a:r>
            <a:r>
              <a:rPr lang="en-US" sz="2400" dirty="0"/>
              <a:t>	</a:t>
            </a:r>
            <a:r>
              <a:rPr lang="en-US" sz="2400" dirty="0" smtClean="0"/>
              <a:t>from flower bud initiation with combination</a:t>
            </a:r>
            <a:r>
              <a:rPr lang="en-US" sz="2400" dirty="0"/>
              <a:t>	of </a:t>
            </a:r>
            <a:r>
              <a:rPr lang="en-US" sz="2400" dirty="0" err="1"/>
              <a:t>chlorpyriphos</a:t>
            </a:r>
            <a:r>
              <a:rPr lang="en-US" sz="2400" dirty="0"/>
              <a:t> 2.5 ml/l or </a:t>
            </a:r>
            <a:r>
              <a:rPr lang="en-US" sz="2400" dirty="0" err="1"/>
              <a:t>quinalphos</a:t>
            </a:r>
            <a:r>
              <a:rPr lang="en-US" sz="2400" dirty="0"/>
              <a:t> 2 ml/l or </a:t>
            </a:r>
            <a:r>
              <a:rPr lang="en-US" sz="2400" dirty="0" err="1"/>
              <a:t>novaluron</a:t>
            </a:r>
            <a:r>
              <a:rPr lang="en-US" sz="2400" dirty="0"/>
              <a:t> 0.75 ml/l or </a:t>
            </a:r>
            <a:r>
              <a:rPr lang="en-US" sz="2400" dirty="0" err="1"/>
              <a:t>spinosad</a:t>
            </a:r>
            <a:r>
              <a:rPr lang="en-US" sz="2400" dirty="0"/>
              <a:t> 0.75 ml/l or </a:t>
            </a:r>
            <a:r>
              <a:rPr lang="en-US" sz="2400" dirty="0" err="1"/>
              <a:t>lamda</a:t>
            </a:r>
            <a:r>
              <a:rPr lang="en-US" sz="2400" dirty="0"/>
              <a:t> </a:t>
            </a:r>
            <a:r>
              <a:rPr lang="en-US" sz="2400" dirty="0" err="1"/>
              <a:t>cyhalothrin</a:t>
            </a:r>
            <a:r>
              <a:rPr lang="en-US" sz="2400" dirty="0"/>
              <a:t> 1 ml/l in combination with </a:t>
            </a:r>
            <a:r>
              <a:rPr lang="en-US" sz="2400" dirty="0" err="1"/>
              <a:t>dichlorvos</a:t>
            </a:r>
            <a:r>
              <a:rPr lang="en-US" sz="2400" dirty="0"/>
              <a:t> 1 ml /l at </a:t>
            </a:r>
            <a:r>
              <a:rPr lang="en-US" sz="2400" dirty="0" err="1"/>
              <a:t>wekly</a:t>
            </a:r>
            <a:r>
              <a:rPr lang="en-US" sz="2400" dirty="0"/>
              <a:t> intervals is </a:t>
            </a:r>
            <a:r>
              <a:rPr lang="en-US" sz="2400" dirty="0" smtClean="0"/>
              <a:t>effective</a:t>
            </a:r>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smtClean="0"/>
              <a:t/>
            </a:r>
            <a:br>
              <a:rPr lang="en-US" sz="2400" b="1" dirty="0" smtClean="0"/>
            </a:br>
            <a:r>
              <a:rPr lang="en-US" sz="2400" b="1" dirty="0" smtClean="0"/>
              <a:t>BEAN</a:t>
            </a:r>
            <a:r>
              <a:rPr lang="en-US" sz="2400" dirty="0" smtClean="0"/>
              <a:t> </a:t>
            </a:r>
            <a:r>
              <a:rPr lang="en-US" sz="2400" b="1" dirty="0" smtClean="0"/>
              <a:t>APHIDS</a:t>
            </a:r>
            <a:br>
              <a:rPr lang="en-US" sz="2400" b="1" dirty="0" smtClean="0"/>
            </a:br>
            <a:r>
              <a:rPr lang="en-US" sz="2400" dirty="0" smtClean="0"/>
              <a:t> </a:t>
            </a:r>
            <a:r>
              <a:rPr lang="en-US" sz="2400" i="1" dirty="0"/>
              <a:t>Aphis</a:t>
            </a:r>
            <a:r>
              <a:rPr lang="en-US" sz="2400" dirty="0"/>
              <a:t> </a:t>
            </a:r>
            <a:r>
              <a:rPr lang="en-US" sz="2400" i="1" dirty="0" err="1"/>
              <a:t>craccivora</a:t>
            </a:r>
            <a:r>
              <a:rPr lang="en-US" sz="2400" dirty="0"/>
              <a:t/>
            </a:r>
            <a:br>
              <a:rPr lang="en-US" sz="2400" dirty="0"/>
            </a:br>
            <a:r>
              <a:rPr lang="en-US" sz="2400" dirty="0" err="1"/>
              <a:t>Aphididae</a:t>
            </a:r>
            <a:r>
              <a:rPr lang="en-US" sz="2400" dirty="0"/>
              <a:t>: </a:t>
            </a:r>
            <a:r>
              <a:rPr lang="en-US" sz="2400" dirty="0" err="1"/>
              <a:t>Hemiptera</a:t>
            </a:r>
            <a:r>
              <a:rPr lang="en-US" sz="2400" dirty="0"/>
              <a:t/>
            </a:r>
            <a:br>
              <a:rPr lang="en-US" sz="2400" dirty="0"/>
            </a:br>
            <a:endParaRPr lang="en-US" sz="2400" dirty="0"/>
          </a:p>
        </p:txBody>
      </p:sp>
      <p:sp>
        <p:nvSpPr>
          <p:cNvPr id="3" name="Content Placeholder 2"/>
          <p:cNvSpPr>
            <a:spLocks noGrp="1"/>
          </p:cNvSpPr>
          <p:nvPr>
            <p:ph idx="1"/>
          </p:nvPr>
        </p:nvSpPr>
        <p:spPr/>
        <p:txBody>
          <a:bodyPr>
            <a:normAutofit/>
          </a:bodyPr>
          <a:lstStyle/>
          <a:p>
            <a:pPr algn="just"/>
            <a:r>
              <a:rPr lang="en-US" sz="2400" dirty="0"/>
              <a:t>Both nymphs and adults suck sap from tender leaves and shoots resulting in twisting of leaves, poor pod development, </a:t>
            </a:r>
            <a:r>
              <a:rPr lang="en-US" sz="2400" dirty="0" err="1"/>
              <a:t>devitalization</a:t>
            </a:r>
            <a:r>
              <a:rPr lang="en-US" sz="2400" dirty="0"/>
              <a:t> of plants and sooty mould.	It acts as a vector of </a:t>
            </a:r>
            <a:r>
              <a:rPr lang="en-US" sz="2400" dirty="0">
                <a:solidFill>
                  <a:srgbClr val="FF0000"/>
                </a:solidFill>
              </a:rPr>
              <a:t>Rosette disease in groundnut </a:t>
            </a:r>
            <a:r>
              <a:rPr lang="en-US" sz="2400" dirty="0"/>
              <a:t>and </a:t>
            </a:r>
            <a:r>
              <a:rPr lang="en-US" sz="2400" dirty="0">
                <a:solidFill>
                  <a:srgbClr val="FF0000"/>
                </a:solidFill>
              </a:rPr>
              <a:t>broad bean virus in pea</a:t>
            </a:r>
            <a:r>
              <a:rPr lang="en-US" sz="2400" dirty="0"/>
              <a:t>.</a:t>
            </a:r>
          </a:p>
          <a:p>
            <a:pPr algn="just"/>
            <a:r>
              <a:rPr lang="en-US" sz="2400" dirty="0"/>
              <a:t>It is s </a:t>
            </a:r>
            <a:r>
              <a:rPr lang="en-US" sz="2400" dirty="0" err="1"/>
              <a:t>polyphagous</a:t>
            </a:r>
            <a:r>
              <a:rPr lang="en-US" sz="2400" dirty="0"/>
              <a:t> pest. </a:t>
            </a:r>
            <a:r>
              <a:rPr lang="en-US" sz="2400" dirty="0" err="1"/>
              <a:t>Redgram</a:t>
            </a:r>
            <a:r>
              <a:rPr lang="en-US" sz="2400" dirty="0"/>
              <a:t> and other pulses, citrus etc are other host plants. Spraying with tobacco decoction (1 kg tobacco boiled in 10 lit of water </a:t>
            </a:r>
            <a:r>
              <a:rPr lang="en-US" sz="2400" dirty="0" smtClean="0"/>
              <a:t>for </a:t>
            </a:r>
            <a:r>
              <a:rPr lang="en-US" sz="2400" dirty="0"/>
              <a:t>½ hour </a:t>
            </a:r>
            <a:r>
              <a:rPr lang="en-US" sz="2400" dirty="0" smtClean="0"/>
              <a:t>and make up to 30 lit + 100 g soap) and systemic insecticides like </a:t>
            </a:r>
            <a:r>
              <a:rPr lang="en-US" sz="2400" dirty="0" err="1" smtClean="0"/>
              <a:t>dimethoate</a:t>
            </a:r>
            <a:r>
              <a:rPr lang="en-US" sz="2400" dirty="0" smtClean="0"/>
              <a:t> 2 ml/l or </a:t>
            </a:r>
            <a:r>
              <a:rPr lang="en-US" sz="2400" dirty="0" err="1" smtClean="0"/>
              <a:t>phosphamidon</a:t>
            </a:r>
            <a:r>
              <a:rPr lang="en-US" sz="2400" dirty="0" smtClean="0"/>
              <a:t> 2 ml/l or </a:t>
            </a:r>
            <a:r>
              <a:rPr lang="en-US" sz="2400" dirty="0" err="1" smtClean="0"/>
              <a:t>malathion</a:t>
            </a:r>
            <a:r>
              <a:rPr lang="en-US" sz="2400" dirty="0" smtClean="0"/>
              <a:t> 2 ml/l are effective.</a:t>
            </a:r>
          </a:p>
          <a:p>
            <a:pPr algn="just">
              <a:buNone/>
            </a:pP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Font typeface="Arial" pitchFamily="34" charset="0"/>
              <a:buChar char="•"/>
            </a:pPr>
            <a:r>
              <a:rPr lang="en-US" sz="2400" dirty="0" smtClean="0">
                <a:solidFill>
                  <a:srgbClr val="FF0000"/>
                </a:solidFill>
                <a:latin typeface="Times" pitchFamily="18" charset="0"/>
              </a:rPr>
              <a:t>Full grown caterpillar is dark green or reddish brown or brownish and marked with a white broken lines and a prominent white line along lower part of sides.</a:t>
            </a:r>
          </a:p>
          <a:p>
            <a:pPr algn="just">
              <a:buNone/>
            </a:pPr>
            <a:r>
              <a:rPr lang="en-US" sz="2400" dirty="0" smtClean="0">
                <a:latin typeface="Times" pitchFamily="18" charset="0"/>
              </a:rPr>
              <a:t> </a:t>
            </a:r>
            <a:endParaRPr lang="en-US" sz="2400" dirty="0">
              <a:latin typeface="Times" pitchFamily="18" charset="0"/>
            </a:endParaRPr>
          </a:p>
        </p:txBody>
      </p:sp>
      <p:pic>
        <p:nvPicPr>
          <p:cNvPr id="15362" name="Picture 2" descr="D:\all imps\pests of crops\my presentations\sugarcane pics\sorghum\cucurbitacy\cabbage\Helicoverpa_armigera_larva.jpg"/>
          <p:cNvPicPr>
            <a:picLocks noChangeAspect="1" noChangeArrowheads="1"/>
          </p:cNvPicPr>
          <p:nvPr/>
        </p:nvPicPr>
        <p:blipFill>
          <a:blip r:embed="rId2"/>
          <a:srcRect/>
          <a:stretch>
            <a:fillRect/>
          </a:stretch>
        </p:blipFill>
        <p:spPr bwMode="auto">
          <a:xfrm>
            <a:off x="1600200" y="3124200"/>
            <a:ext cx="5715000" cy="2504069"/>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6" name="Picture 2"/>
          <p:cNvPicPr>
            <a:picLocks noChangeAspect="1" noChangeArrowheads="1"/>
          </p:cNvPicPr>
          <p:nvPr/>
        </p:nvPicPr>
        <p:blipFill>
          <a:blip r:embed="rId2"/>
          <a:srcRect/>
          <a:stretch>
            <a:fillRect/>
          </a:stretch>
        </p:blipFill>
        <p:spPr bwMode="auto">
          <a:xfrm>
            <a:off x="533400" y="1676400"/>
            <a:ext cx="4419600" cy="4495800"/>
          </a:xfrm>
          <a:prstGeom prst="rect">
            <a:avLst/>
          </a:prstGeom>
          <a:noFill/>
          <a:ln w="9525">
            <a:noFill/>
            <a:miter lim="800000"/>
            <a:headEnd/>
            <a:tailEnd/>
          </a:ln>
          <a:effectLst/>
        </p:spPr>
      </p:pic>
      <p:pic>
        <p:nvPicPr>
          <p:cNvPr id="31747" name="Picture 3"/>
          <p:cNvPicPr>
            <a:picLocks noGrp="1" noChangeAspect="1" noChangeArrowheads="1"/>
          </p:cNvPicPr>
          <p:nvPr>
            <p:ph idx="1"/>
          </p:nvPr>
        </p:nvPicPr>
        <p:blipFill>
          <a:blip r:embed="rId3"/>
          <a:srcRect/>
          <a:stretch>
            <a:fillRect/>
          </a:stretch>
        </p:blipFill>
        <p:spPr bwMode="auto">
          <a:xfrm>
            <a:off x="4800600" y="1676400"/>
            <a:ext cx="3733800" cy="46482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1" name="Picture 3"/>
          <p:cNvPicPr>
            <a:picLocks noChangeAspect="1" noChangeArrowheads="1"/>
          </p:cNvPicPr>
          <p:nvPr/>
        </p:nvPicPr>
        <p:blipFill>
          <a:blip r:embed="rId2"/>
          <a:srcRect/>
          <a:stretch>
            <a:fillRect/>
          </a:stretch>
        </p:blipFill>
        <p:spPr bwMode="auto">
          <a:xfrm>
            <a:off x="457200" y="1295400"/>
            <a:ext cx="3886200" cy="4800600"/>
          </a:xfrm>
          <a:prstGeom prst="rect">
            <a:avLst/>
          </a:prstGeom>
          <a:noFill/>
          <a:ln w="9525">
            <a:noFill/>
            <a:miter lim="800000"/>
            <a:headEnd/>
            <a:tailEnd/>
          </a:ln>
          <a:effectLst/>
        </p:spPr>
      </p:pic>
      <p:pic>
        <p:nvPicPr>
          <p:cNvPr id="32772" name="Picture 4"/>
          <p:cNvPicPr>
            <a:picLocks noGrp="1" noChangeAspect="1" noChangeArrowheads="1"/>
          </p:cNvPicPr>
          <p:nvPr>
            <p:ph idx="1"/>
          </p:nvPr>
        </p:nvPicPr>
        <p:blipFill>
          <a:blip r:embed="rId3"/>
          <a:srcRect/>
          <a:stretch>
            <a:fillRect/>
          </a:stretch>
        </p:blipFill>
        <p:spPr bwMode="auto">
          <a:xfrm>
            <a:off x="4419600" y="1219200"/>
            <a:ext cx="4256560" cy="49530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
            </a:r>
            <a:br>
              <a:rPr lang="en-US" sz="2800" b="1" dirty="0" smtClean="0"/>
            </a:br>
            <a:r>
              <a:rPr lang="en-US" sz="2800" b="1" dirty="0"/>
              <a:t/>
            </a:r>
            <a:br>
              <a:rPr lang="en-US" sz="2800" b="1" dirty="0"/>
            </a:br>
            <a:r>
              <a:rPr lang="en-US" sz="2800" b="1" dirty="0" smtClean="0"/>
              <a:t>REDGRAM</a:t>
            </a:r>
            <a:r>
              <a:rPr lang="en-US" sz="2800" dirty="0" smtClean="0"/>
              <a:t> </a:t>
            </a:r>
            <a:r>
              <a:rPr lang="en-US" sz="2800" b="1" dirty="0"/>
              <a:t>POD</a:t>
            </a:r>
            <a:r>
              <a:rPr lang="en-US" sz="2800" dirty="0"/>
              <a:t> </a:t>
            </a:r>
            <a:r>
              <a:rPr lang="en-US" sz="2800" b="1" dirty="0" smtClean="0"/>
              <a:t>BUG</a:t>
            </a:r>
            <a:r>
              <a:rPr lang="en-US" sz="2800" dirty="0"/>
              <a:t> </a:t>
            </a:r>
            <a:br>
              <a:rPr lang="en-US" sz="2800" dirty="0"/>
            </a:br>
            <a:r>
              <a:rPr lang="en-US" sz="2800" i="1" dirty="0" err="1"/>
              <a:t>Cavigralla</a:t>
            </a:r>
            <a:r>
              <a:rPr lang="en-US" sz="2800" dirty="0"/>
              <a:t> </a:t>
            </a:r>
            <a:r>
              <a:rPr lang="en-US" sz="2800" i="1" dirty="0" err="1"/>
              <a:t>gibbosa</a:t>
            </a:r>
            <a:r>
              <a:rPr lang="en-US" sz="2800" i="1" dirty="0"/>
              <a:t>,</a:t>
            </a:r>
            <a:r>
              <a:rPr lang="en-US" sz="2800" dirty="0"/>
              <a:t> </a:t>
            </a:r>
            <a:r>
              <a:rPr lang="en-US" sz="2800" i="1" dirty="0" err="1"/>
              <a:t>Riptortus</a:t>
            </a:r>
            <a:r>
              <a:rPr lang="en-US" sz="2800" dirty="0"/>
              <a:t> </a:t>
            </a:r>
            <a:r>
              <a:rPr lang="en-US" sz="2800" i="1" dirty="0" err="1" smtClean="0"/>
              <a:t>linearis</a:t>
            </a:r>
            <a:r>
              <a:rPr lang="en-US" sz="2800" i="1" dirty="0" smtClean="0"/>
              <a:t/>
            </a:r>
            <a:br>
              <a:rPr lang="en-US" sz="2800" i="1" dirty="0" smtClean="0"/>
            </a:br>
            <a:r>
              <a:rPr lang="en-US" sz="2800" dirty="0" err="1" smtClean="0"/>
              <a:t>Coreidae</a:t>
            </a:r>
            <a:r>
              <a:rPr lang="en-US" sz="2800" dirty="0"/>
              <a:t>: </a:t>
            </a:r>
            <a:r>
              <a:rPr lang="en-US" sz="2800" dirty="0" err="1"/>
              <a:t>Hemiptera</a:t>
            </a:r>
            <a:r>
              <a:rPr lang="en-US" sz="2800" dirty="0"/>
              <a:t/>
            </a:r>
            <a:br>
              <a:rPr lang="en-US" sz="2800" dirty="0"/>
            </a:br>
            <a:r>
              <a:rPr lang="en-US" sz="2800" dirty="0"/>
              <a:t> </a:t>
            </a:r>
            <a:br>
              <a:rPr lang="en-US" sz="2800" dirty="0"/>
            </a:br>
            <a:endParaRPr lang="en-US" sz="2800" dirty="0"/>
          </a:p>
        </p:txBody>
      </p:sp>
      <p:sp>
        <p:nvSpPr>
          <p:cNvPr id="3" name="Content Placeholder 2"/>
          <p:cNvSpPr>
            <a:spLocks noGrp="1"/>
          </p:cNvSpPr>
          <p:nvPr>
            <p:ph idx="1"/>
          </p:nvPr>
        </p:nvSpPr>
        <p:spPr/>
        <p:txBody>
          <a:bodyPr>
            <a:normAutofit/>
          </a:bodyPr>
          <a:lstStyle/>
          <a:p>
            <a:pPr algn="just"/>
            <a:r>
              <a:rPr lang="en-US" sz="2400" dirty="0" smtClean="0"/>
              <a:t>Hundreds of nymphs and adults suck sap from the shoots and pods. </a:t>
            </a:r>
          </a:p>
          <a:p>
            <a:pPr algn="just"/>
            <a:r>
              <a:rPr lang="en-US" sz="2400" dirty="0" smtClean="0"/>
              <a:t>Shoots fade, pods shrivel and seeds with dark patch loose germination capacity due to the feeding of bugs.</a:t>
            </a:r>
          </a:p>
          <a:p>
            <a:pPr algn="just"/>
            <a:r>
              <a:rPr lang="en-US" sz="2400" dirty="0" smtClean="0"/>
              <a:t>Collection of bugs and their destruction by dipping into </a:t>
            </a:r>
            <a:r>
              <a:rPr lang="en-US" sz="2400" dirty="0" err="1" smtClean="0"/>
              <a:t>kerosinized</a:t>
            </a:r>
            <a:r>
              <a:rPr lang="en-US" sz="2400" dirty="0" smtClean="0"/>
              <a:t> water and dusting or spraying with </a:t>
            </a:r>
            <a:r>
              <a:rPr lang="en-US" sz="2400" dirty="0" err="1" smtClean="0"/>
              <a:t>carbaryl</a:t>
            </a:r>
            <a:r>
              <a:rPr lang="en-US" sz="2400" dirty="0" smtClean="0"/>
              <a:t> 10D 10 kg/ac or foliar spray with </a:t>
            </a:r>
            <a:r>
              <a:rPr lang="en-US" sz="2400" dirty="0" err="1" smtClean="0"/>
              <a:t>dimethoate</a:t>
            </a:r>
            <a:r>
              <a:rPr lang="en-US" sz="2400" dirty="0" smtClean="0"/>
              <a:t> 2 ml/l or </a:t>
            </a:r>
            <a:r>
              <a:rPr lang="en-US" sz="2400" dirty="0" err="1" smtClean="0"/>
              <a:t>monocrotophos</a:t>
            </a:r>
            <a:r>
              <a:rPr lang="en-US" sz="2400" dirty="0" smtClean="0"/>
              <a:t> 1.5 ml /l are effective.</a:t>
            </a:r>
          </a:p>
          <a:p>
            <a:pPr algn="just"/>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i="1" dirty="0" err="1" smtClean="0"/>
              <a:t>Riptortus</a:t>
            </a:r>
            <a:r>
              <a:rPr lang="en-US" sz="3600" dirty="0" smtClean="0"/>
              <a:t> </a:t>
            </a:r>
            <a:r>
              <a:rPr lang="en-US" sz="3600" i="1" dirty="0" err="1" smtClean="0"/>
              <a:t>linearis</a:t>
            </a:r>
            <a:r>
              <a:rPr lang="en-US" sz="3600" i="1" dirty="0" smtClean="0"/>
              <a:t>   </a:t>
            </a:r>
            <a:br>
              <a:rPr lang="en-US" sz="3600" i="1" dirty="0" smtClean="0"/>
            </a:br>
            <a:r>
              <a:rPr lang="en-US" sz="3600" i="1" dirty="0"/>
              <a:t>	</a:t>
            </a:r>
            <a:r>
              <a:rPr lang="en-US" sz="3600" i="1" dirty="0" smtClean="0"/>
              <a:t>			</a:t>
            </a:r>
            <a:r>
              <a:rPr lang="en-US" sz="3600" i="1" dirty="0" err="1" smtClean="0"/>
              <a:t>Anoplocnemis</a:t>
            </a:r>
            <a:r>
              <a:rPr lang="en-US" sz="3600" dirty="0" smtClean="0"/>
              <a:t> </a:t>
            </a:r>
            <a:r>
              <a:rPr lang="en-US" sz="3600" i="1" dirty="0" err="1"/>
              <a:t>phasiana</a:t>
            </a:r>
            <a:r>
              <a:rPr lang="en-US" sz="3600" dirty="0"/>
              <a:t> </a:t>
            </a:r>
          </a:p>
        </p:txBody>
      </p:sp>
      <p:pic>
        <p:nvPicPr>
          <p:cNvPr id="34818" name="Picture 2"/>
          <p:cNvPicPr>
            <a:picLocks noGrp="1" noChangeAspect="1" noChangeArrowheads="1"/>
          </p:cNvPicPr>
          <p:nvPr>
            <p:ph idx="1"/>
          </p:nvPr>
        </p:nvPicPr>
        <p:blipFill>
          <a:blip r:embed="rId2"/>
          <a:srcRect/>
          <a:stretch>
            <a:fillRect/>
          </a:stretch>
        </p:blipFill>
        <p:spPr bwMode="auto">
          <a:xfrm>
            <a:off x="381000" y="1981200"/>
            <a:ext cx="2771775" cy="3600450"/>
          </a:xfrm>
          <a:prstGeom prst="rect">
            <a:avLst/>
          </a:prstGeom>
          <a:noFill/>
          <a:ln w="9525">
            <a:noFill/>
            <a:miter lim="800000"/>
            <a:headEnd/>
            <a:tailEnd/>
          </a:ln>
          <a:effectLst/>
        </p:spPr>
      </p:pic>
      <p:pic>
        <p:nvPicPr>
          <p:cNvPr id="34820" name="Picture 4"/>
          <p:cNvPicPr>
            <a:picLocks noChangeAspect="1" noChangeArrowheads="1"/>
          </p:cNvPicPr>
          <p:nvPr/>
        </p:nvPicPr>
        <p:blipFill>
          <a:blip r:embed="rId3"/>
          <a:srcRect/>
          <a:stretch>
            <a:fillRect/>
          </a:stretch>
        </p:blipFill>
        <p:spPr bwMode="auto">
          <a:xfrm>
            <a:off x="3200400" y="2133600"/>
            <a:ext cx="2438400" cy="3505200"/>
          </a:xfrm>
          <a:prstGeom prst="rect">
            <a:avLst/>
          </a:prstGeom>
          <a:noFill/>
          <a:ln w="9525">
            <a:noFill/>
            <a:miter lim="800000"/>
            <a:headEnd/>
            <a:tailEnd/>
          </a:ln>
          <a:effectLst/>
        </p:spPr>
      </p:pic>
      <p:pic>
        <p:nvPicPr>
          <p:cNvPr id="34821" name="Picture 5"/>
          <p:cNvPicPr>
            <a:picLocks noChangeAspect="1" noChangeArrowheads="1"/>
          </p:cNvPicPr>
          <p:nvPr/>
        </p:nvPicPr>
        <p:blipFill>
          <a:blip r:embed="rId4"/>
          <a:srcRect/>
          <a:stretch>
            <a:fillRect/>
          </a:stretch>
        </p:blipFill>
        <p:spPr bwMode="auto">
          <a:xfrm>
            <a:off x="6019800" y="1447800"/>
            <a:ext cx="2714625" cy="360045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
            </a:r>
            <a:br>
              <a:rPr lang="en-US" sz="2800" b="1" dirty="0" smtClean="0"/>
            </a:br>
            <a:r>
              <a:rPr lang="en-US" sz="2800" b="1" dirty="0" smtClean="0"/>
              <a:t>LEAFHOPPER</a:t>
            </a:r>
            <a:r>
              <a:rPr lang="en-US" sz="2800" dirty="0" smtClean="0"/>
              <a:t> </a:t>
            </a:r>
            <a:br>
              <a:rPr lang="en-US" sz="2800" dirty="0" smtClean="0"/>
            </a:br>
            <a:r>
              <a:rPr lang="en-US" sz="2800" i="1" dirty="0" err="1" smtClean="0"/>
              <a:t>Empoasca</a:t>
            </a:r>
            <a:r>
              <a:rPr lang="en-US" sz="2800" dirty="0" smtClean="0"/>
              <a:t> </a:t>
            </a:r>
            <a:r>
              <a:rPr lang="en-US" sz="2800" i="1" dirty="0" err="1"/>
              <a:t>kerri</a:t>
            </a:r>
            <a:r>
              <a:rPr lang="en-US" sz="2800" dirty="0"/>
              <a:t> </a:t>
            </a:r>
            <a:r>
              <a:rPr lang="en-US" sz="2800" dirty="0" smtClean="0"/>
              <a:t/>
            </a:r>
            <a:br>
              <a:rPr lang="en-US" sz="2800" dirty="0" smtClean="0"/>
            </a:br>
            <a:r>
              <a:rPr lang="en-US" sz="2800" dirty="0" err="1" smtClean="0"/>
              <a:t>Cicadellidae</a:t>
            </a:r>
            <a:r>
              <a:rPr lang="en-US" sz="2800" dirty="0"/>
              <a:t>: </a:t>
            </a:r>
            <a:r>
              <a:rPr lang="en-US" sz="2800" dirty="0" err="1"/>
              <a:t>Hemiptera</a:t>
            </a:r>
            <a:r>
              <a:rPr lang="en-US" sz="2800" dirty="0"/>
              <a:t/>
            </a:r>
            <a:br>
              <a:rPr lang="en-US" sz="2800" dirty="0"/>
            </a:br>
            <a:endParaRPr lang="en-US" sz="2800" dirty="0"/>
          </a:p>
        </p:txBody>
      </p:sp>
      <p:sp>
        <p:nvSpPr>
          <p:cNvPr id="3" name="Content Placeholder 2"/>
          <p:cNvSpPr>
            <a:spLocks noGrp="1"/>
          </p:cNvSpPr>
          <p:nvPr>
            <p:ph idx="1"/>
          </p:nvPr>
        </p:nvSpPr>
        <p:spPr/>
        <p:txBody>
          <a:bodyPr>
            <a:normAutofit/>
          </a:bodyPr>
          <a:lstStyle/>
          <a:p>
            <a:pPr algn="just"/>
            <a:r>
              <a:rPr lang="en-US" sz="2400" dirty="0"/>
              <a:t>Small greenish yellow nymphs and adults suck sap from leaves resulting in severe case, the leaves turn brown, dry and brittle, a condition called “hopper burn”.</a:t>
            </a:r>
          </a:p>
          <a:p>
            <a:pPr algn="just"/>
            <a:r>
              <a:rPr lang="en-US" sz="2400" dirty="0"/>
              <a:t>Attacked leaflets become cup shaped and yellow at edges</a:t>
            </a:r>
            <a:r>
              <a:rPr lang="en-US" sz="2400" dirty="0" smtClean="0"/>
              <a:t>. Heavy </a:t>
            </a:r>
            <a:r>
              <a:rPr lang="en-US" sz="2400" dirty="0"/>
              <a:t>attack result in the leaflets turning red-brown with subsequent defoliation and </a:t>
            </a:r>
            <a:r>
              <a:rPr lang="en-US" sz="2400" dirty="0" smtClean="0"/>
              <a:t>stunting.</a:t>
            </a:r>
          </a:p>
          <a:p>
            <a:pPr algn="just"/>
            <a:r>
              <a:rPr lang="en-US" sz="2400" dirty="0" smtClean="0"/>
              <a:t>Collection </a:t>
            </a:r>
            <a:r>
              <a:rPr lang="en-US" sz="2400" dirty="0"/>
              <a:t>of bugs and their destruction of infested leaves, seed treatment </a:t>
            </a:r>
            <a:r>
              <a:rPr lang="en-US" sz="2400" dirty="0" smtClean="0"/>
              <a:t>with </a:t>
            </a:r>
            <a:r>
              <a:rPr lang="en-US" sz="2400" dirty="0" err="1" smtClean="0"/>
              <a:t>carbosulfan</a:t>
            </a:r>
            <a:r>
              <a:rPr lang="en-US" sz="2400" dirty="0" smtClean="0"/>
              <a:t> </a:t>
            </a:r>
            <a:r>
              <a:rPr lang="en-US" sz="2400" dirty="0"/>
              <a:t>@ 30-40g/kg seed, spraying with </a:t>
            </a:r>
            <a:r>
              <a:rPr lang="en-US" sz="2400" dirty="0" err="1"/>
              <a:t>thiamethoxam</a:t>
            </a:r>
            <a:r>
              <a:rPr lang="en-US" sz="2400" dirty="0"/>
              <a:t> 0.4g/l or </a:t>
            </a:r>
            <a:r>
              <a:rPr lang="en-US" sz="2400" dirty="0" err="1"/>
              <a:t>imidacloprid</a:t>
            </a:r>
            <a:r>
              <a:rPr lang="en-US" sz="2400" dirty="0"/>
              <a:t> 0.4 ml/l have been found effective.</a:t>
            </a:r>
          </a:p>
          <a:p>
            <a:pPr algn="just"/>
            <a:endParaRPr 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p:cNvPicPr>
            <a:picLocks noChangeAspect="1" noChangeArrowheads="1"/>
          </p:cNvPicPr>
          <p:nvPr/>
        </p:nvPicPr>
        <p:blipFill>
          <a:blip r:embed="rId2"/>
          <a:srcRect/>
          <a:stretch>
            <a:fillRect/>
          </a:stretch>
        </p:blipFill>
        <p:spPr bwMode="auto">
          <a:xfrm>
            <a:off x="2286001" y="1785938"/>
            <a:ext cx="4572000" cy="4081462"/>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
            </a:r>
            <a:br>
              <a:rPr lang="en-US" sz="2800" b="1" dirty="0" smtClean="0"/>
            </a:br>
            <a:r>
              <a:rPr lang="en-US" sz="2800" b="1" dirty="0" smtClean="0"/>
              <a:t>GREEN</a:t>
            </a:r>
            <a:r>
              <a:rPr lang="en-US" sz="2800" dirty="0" smtClean="0"/>
              <a:t> </a:t>
            </a:r>
            <a:r>
              <a:rPr lang="en-US" sz="2800" b="1" dirty="0"/>
              <a:t>POD</a:t>
            </a:r>
            <a:r>
              <a:rPr lang="en-US" sz="2800" dirty="0"/>
              <a:t> </a:t>
            </a:r>
            <a:r>
              <a:rPr lang="en-US" sz="2800" b="1" dirty="0"/>
              <a:t>BORING</a:t>
            </a:r>
            <a:r>
              <a:rPr lang="en-US" sz="2800" dirty="0"/>
              <a:t> </a:t>
            </a:r>
            <a:r>
              <a:rPr lang="en-US" sz="2800" b="1" dirty="0"/>
              <a:t>CATERPILLAR</a:t>
            </a:r>
            <a:r>
              <a:rPr lang="en-US" sz="2800" dirty="0"/>
              <a:t> </a:t>
            </a:r>
            <a:r>
              <a:rPr lang="en-US" sz="2800" b="1" dirty="0"/>
              <a:t>OR</a:t>
            </a:r>
            <a:r>
              <a:rPr lang="en-US" sz="2800" dirty="0"/>
              <a:t> </a:t>
            </a:r>
            <a:r>
              <a:rPr lang="en-US" sz="2800" b="1" dirty="0"/>
              <a:t>LENTIL</a:t>
            </a:r>
            <a:r>
              <a:rPr lang="en-US" sz="2800" dirty="0"/>
              <a:t> </a:t>
            </a:r>
            <a:r>
              <a:rPr lang="en-US" sz="2800" b="1" dirty="0"/>
              <a:t>POD</a:t>
            </a:r>
            <a:r>
              <a:rPr lang="en-US" sz="2800" dirty="0"/>
              <a:t> </a:t>
            </a:r>
            <a:r>
              <a:rPr lang="en-US" sz="2800" b="1" dirty="0" smtClean="0"/>
              <a:t>BORER </a:t>
            </a:r>
            <a:r>
              <a:rPr lang="en-US" sz="2800" i="1" dirty="0" err="1"/>
              <a:t>Etiella</a:t>
            </a:r>
            <a:r>
              <a:rPr lang="en-US" sz="2800" dirty="0"/>
              <a:t> </a:t>
            </a:r>
            <a:r>
              <a:rPr lang="en-US" sz="2800" i="1" dirty="0" err="1"/>
              <a:t>zinckenella</a:t>
            </a:r>
            <a:r>
              <a:rPr lang="en-US" sz="2800" dirty="0"/>
              <a:t/>
            </a:r>
            <a:br>
              <a:rPr lang="en-US" sz="2800" dirty="0"/>
            </a:br>
            <a:r>
              <a:rPr lang="en-US" sz="2800" dirty="0" err="1"/>
              <a:t>Pyralidae</a:t>
            </a:r>
            <a:r>
              <a:rPr lang="en-US" sz="2800" dirty="0"/>
              <a:t>: Lepidoptera</a:t>
            </a:r>
            <a:br>
              <a:rPr lang="en-US" sz="2800" dirty="0"/>
            </a:br>
            <a:endParaRPr lang="en-US" sz="2800" dirty="0"/>
          </a:p>
        </p:txBody>
      </p:sp>
      <p:sp>
        <p:nvSpPr>
          <p:cNvPr id="3" name="Content Placeholder 2"/>
          <p:cNvSpPr>
            <a:spLocks noGrp="1"/>
          </p:cNvSpPr>
          <p:nvPr>
            <p:ph idx="1"/>
          </p:nvPr>
        </p:nvSpPr>
        <p:spPr/>
        <p:txBody>
          <a:bodyPr>
            <a:normAutofit/>
          </a:bodyPr>
          <a:lstStyle/>
          <a:p>
            <a:pPr algn="just"/>
            <a:r>
              <a:rPr lang="en-US" sz="2400" dirty="0"/>
              <a:t>It occurs on </a:t>
            </a:r>
            <a:r>
              <a:rPr lang="en-US" sz="2400" dirty="0" err="1"/>
              <a:t>redgram</a:t>
            </a:r>
            <a:r>
              <a:rPr lang="en-US" sz="2400" dirty="0"/>
              <a:t>, </a:t>
            </a:r>
            <a:r>
              <a:rPr lang="en-US" sz="2400" dirty="0" err="1"/>
              <a:t>horsegram</a:t>
            </a:r>
            <a:r>
              <a:rPr lang="en-US" sz="2400" dirty="0"/>
              <a:t> and other pulses and green manure crop like </a:t>
            </a:r>
            <a:r>
              <a:rPr lang="en-US" sz="2400" dirty="0" err="1"/>
              <a:t>sunhemp.The</a:t>
            </a:r>
            <a:r>
              <a:rPr lang="en-US" sz="2400" dirty="0"/>
              <a:t> larvae feed on floral parts, newly formed pods and seeds in developing pods. </a:t>
            </a:r>
            <a:r>
              <a:rPr lang="en-US" sz="2400" dirty="0" err="1"/>
              <a:t>Faecal</a:t>
            </a:r>
            <a:r>
              <a:rPr lang="en-US" sz="2400" dirty="0"/>
              <a:t> pellets inside damaged pods and small round holes on </a:t>
            </a:r>
            <a:r>
              <a:rPr lang="en-US" sz="2400" dirty="0" err="1"/>
              <a:t>redgram</a:t>
            </a:r>
            <a:r>
              <a:rPr lang="en-US" sz="2400" dirty="0"/>
              <a:t> pods plugged with excreta can be noticed.</a:t>
            </a:r>
          </a:p>
          <a:p>
            <a:pPr algn="just"/>
            <a:r>
              <a:rPr lang="en-US" sz="2400" dirty="0"/>
              <a:t>Management of gram caterpillar is effective against this pest</a:t>
            </a:r>
            <a:r>
              <a:rPr lang="en-US" sz="2400" dirty="0" smtClean="0"/>
              <a:t>.</a:t>
            </a:r>
            <a:r>
              <a:rPr lang="en-US" sz="2400" dirty="0"/>
              <a:t> </a:t>
            </a:r>
          </a:p>
          <a:p>
            <a:pPr algn="just"/>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5842" name="Picture 2"/>
          <p:cNvPicPr>
            <a:picLocks noChangeAspect="1" noChangeArrowheads="1"/>
          </p:cNvPicPr>
          <p:nvPr/>
        </p:nvPicPr>
        <p:blipFill>
          <a:blip r:embed="rId2"/>
          <a:srcRect/>
          <a:stretch>
            <a:fillRect/>
          </a:stretch>
        </p:blipFill>
        <p:spPr bwMode="auto">
          <a:xfrm>
            <a:off x="457200" y="1600201"/>
            <a:ext cx="6248400" cy="3070180"/>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a:srcRect/>
          <a:stretch>
            <a:fillRect/>
          </a:stretch>
        </p:blipFill>
        <p:spPr bwMode="auto">
          <a:xfrm>
            <a:off x="5791200" y="1600200"/>
            <a:ext cx="2895600" cy="304800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6866" name="Picture 2"/>
          <p:cNvPicPr>
            <a:picLocks noChangeAspect="1" noChangeArrowheads="1"/>
          </p:cNvPicPr>
          <p:nvPr/>
        </p:nvPicPr>
        <p:blipFill>
          <a:blip r:embed="rId2"/>
          <a:srcRect/>
          <a:stretch>
            <a:fillRect/>
          </a:stretch>
        </p:blipFill>
        <p:spPr bwMode="auto">
          <a:xfrm>
            <a:off x="1828800" y="1371600"/>
            <a:ext cx="5514975" cy="4772025"/>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
            </a:r>
            <a:br>
              <a:rPr lang="en-US" sz="2800" b="1" dirty="0" smtClean="0"/>
            </a:br>
            <a:r>
              <a:rPr lang="en-US" sz="2800" b="1" dirty="0" smtClean="0"/>
              <a:t>RED</a:t>
            </a:r>
            <a:r>
              <a:rPr lang="en-US" sz="2800" dirty="0" smtClean="0"/>
              <a:t> </a:t>
            </a:r>
            <a:r>
              <a:rPr lang="en-US" sz="2800" b="1" dirty="0"/>
              <a:t>GRAM</a:t>
            </a:r>
            <a:r>
              <a:rPr lang="en-US" sz="2800" dirty="0"/>
              <a:t> </a:t>
            </a:r>
            <a:r>
              <a:rPr lang="en-US" sz="2800" b="1" dirty="0" smtClean="0"/>
              <a:t>MITE</a:t>
            </a:r>
            <a:br>
              <a:rPr lang="en-US" sz="2800" b="1" dirty="0" smtClean="0"/>
            </a:br>
            <a:r>
              <a:rPr lang="en-US" sz="2800" dirty="0" smtClean="0"/>
              <a:t> </a:t>
            </a:r>
            <a:r>
              <a:rPr lang="en-US" sz="2800" i="1" dirty="0" err="1"/>
              <a:t>Aceria</a:t>
            </a:r>
            <a:r>
              <a:rPr lang="en-US" sz="2800" dirty="0"/>
              <a:t> </a:t>
            </a:r>
            <a:r>
              <a:rPr lang="en-US" sz="2800" i="1" dirty="0" err="1"/>
              <a:t>cajani</a:t>
            </a:r>
            <a:r>
              <a:rPr lang="en-US" sz="2800" dirty="0"/>
              <a:t> </a:t>
            </a:r>
            <a:r>
              <a:rPr lang="en-US" sz="2800" dirty="0" smtClean="0"/>
              <a:t/>
            </a:r>
            <a:br>
              <a:rPr lang="en-US" sz="2800" dirty="0" smtClean="0"/>
            </a:br>
            <a:r>
              <a:rPr lang="en-US" sz="2800" dirty="0" err="1" smtClean="0"/>
              <a:t>Eriophyidae</a:t>
            </a:r>
            <a:r>
              <a:rPr lang="en-US" sz="2800" dirty="0"/>
              <a:t>: </a:t>
            </a:r>
            <a:r>
              <a:rPr lang="en-US" sz="2800" dirty="0" err="1"/>
              <a:t>Acarina</a:t>
            </a:r>
            <a:r>
              <a:rPr lang="en-US" sz="2800" dirty="0"/>
              <a:t/>
            </a:r>
            <a:br>
              <a:rPr lang="en-US" sz="2800" dirty="0"/>
            </a:br>
            <a:endParaRPr lang="en-US" sz="2800" dirty="0"/>
          </a:p>
        </p:txBody>
      </p:sp>
      <p:sp>
        <p:nvSpPr>
          <p:cNvPr id="3" name="Content Placeholder 2"/>
          <p:cNvSpPr>
            <a:spLocks noGrp="1"/>
          </p:cNvSpPr>
          <p:nvPr>
            <p:ph idx="1"/>
          </p:nvPr>
        </p:nvSpPr>
        <p:spPr/>
        <p:txBody>
          <a:bodyPr>
            <a:normAutofit fontScale="92500"/>
          </a:bodyPr>
          <a:lstStyle/>
          <a:p>
            <a:pPr algn="just"/>
            <a:r>
              <a:rPr lang="en-US" sz="2400" dirty="0"/>
              <a:t>It infests underside of tender leaves, causing yellowing of leaves and suppression </a:t>
            </a:r>
            <a:r>
              <a:rPr lang="en-US" sz="2400" dirty="0" smtClean="0"/>
              <a:t>of flowering </a:t>
            </a:r>
            <a:r>
              <a:rPr lang="en-US" sz="2400" dirty="0"/>
              <a:t>and fruiting</a:t>
            </a:r>
            <a:r>
              <a:rPr lang="en-US" sz="2400" dirty="0" smtClean="0"/>
              <a:t>.</a:t>
            </a:r>
          </a:p>
          <a:p>
            <a:pPr algn="just"/>
            <a:r>
              <a:rPr lang="en-US" sz="2400" dirty="0" smtClean="0"/>
              <a:t> </a:t>
            </a:r>
            <a:r>
              <a:rPr lang="en-US" sz="2400" dirty="0">
                <a:solidFill>
                  <a:srgbClr val="FF0000"/>
                </a:solidFill>
              </a:rPr>
              <a:t>It transmits </a:t>
            </a:r>
            <a:r>
              <a:rPr lang="en-US" sz="2400" dirty="0" err="1">
                <a:solidFill>
                  <a:srgbClr val="FF0000"/>
                </a:solidFill>
              </a:rPr>
              <a:t>pigeonpea</a:t>
            </a:r>
            <a:r>
              <a:rPr lang="en-US" sz="2400" dirty="0">
                <a:solidFill>
                  <a:srgbClr val="FF0000"/>
                </a:solidFill>
              </a:rPr>
              <a:t> sterility mosaic virus</a:t>
            </a:r>
            <a:r>
              <a:rPr lang="en-US" sz="2400" dirty="0"/>
              <a:t>.  </a:t>
            </a:r>
            <a:r>
              <a:rPr lang="en-US" sz="2400" dirty="0" smtClean="0"/>
              <a:t>A </a:t>
            </a:r>
            <a:r>
              <a:rPr lang="en-US" sz="2400" dirty="0"/>
              <a:t>single </a:t>
            </a:r>
            <a:r>
              <a:rPr lang="en-US" sz="2400" dirty="0" err="1"/>
              <a:t>eriophyiid</a:t>
            </a:r>
            <a:r>
              <a:rPr lang="en-US" sz="2400" dirty="0"/>
              <a:t> mite is sufficient to transmit disease. </a:t>
            </a:r>
            <a:endParaRPr lang="en-US" sz="2400" dirty="0" smtClean="0"/>
          </a:p>
          <a:p>
            <a:pPr algn="just"/>
            <a:r>
              <a:rPr lang="en-US" sz="2400" dirty="0" smtClean="0"/>
              <a:t>Disease </a:t>
            </a:r>
            <a:r>
              <a:rPr lang="en-US" sz="2400" dirty="0"/>
              <a:t>can be identified from a distance as patches of bushy, pale green plants without flowers or pods. </a:t>
            </a:r>
            <a:endParaRPr lang="en-US" sz="2400" dirty="0" smtClean="0"/>
          </a:p>
          <a:p>
            <a:pPr algn="just"/>
            <a:r>
              <a:rPr lang="en-US" sz="2400" dirty="0" smtClean="0"/>
              <a:t>Leaves </a:t>
            </a:r>
            <a:r>
              <a:rPr lang="en-US" sz="2400" dirty="0"/>
              <a:t>are small, show a light and dark green mosaic pattern</a:t>
            </a:r>
          </a:p>
          <a:p>
            <a:pPr algn="just"/>
            <a:r>
              <a:rPr lang="en-US" sz="2400" dirty="0"/>
              <a:t>Destruction of perennial and volunteer </a:t>
            </a:r>
            <a:r>
              <a:rPr lang="en-US" sz="2400" dirty="0" err="1"/>
              <a:t>pigeonpea</a:t>
            </a:r>
            <a:r>
              <a:rPr lang="en-US" sz="2400" dirty="0"/>
              <a:t> and the </a:t>
            </a:r>
            <a:r>
              <a:rPr lang="en-US" sz="2400" dirty="0" err="1"/>
              <a:t>ratooned</a:t>
            </a:r>
            <a:r>
              <a:rPr lang="en-US" sz="2400" dirty="0"/>
              <a:t> growth of harvested plants provide reservoir of mite vectors and pathogens, growing </a:t>
            </a:r>
            <a:r>
              <a:rPr lang="en-US" sz="2400" dirty="0" smtClean="0"/>
              <a:t>tolerant varieties </a:t>
            </a:r>
            <a:r>
              <a:rPr lang="en-US" sz="2400" dirty="0"/>
              <a:t>like ICPL 87119, ICPL 227, </a:t>
            </a:r>
            <a:r>
              <a:rPr lang="en-US" sz="2400" dirty="0" err="1"/>
              <a:t>Jagruthi</a:t>
            </a:r>
            <a:r>
              <a:rPr lang="en-US" sz="2400" dirty="0"/>
              <a:t>, </a:t>
            </a:r>
            <a:r>
              <a:rPr lang="en-US" sz="2400" dirty="0" err="1"/>
              <a:t>Bahar</a:t>
            </a:r>
            <a:r>
              <a:rPr lang="en-US" sz="2400" dirty="0"/>
              <a:t> and foliar spray with </a:t>
            </a:r>
            <a:r>
              <a:rPr lang="en-US" sz="2400" dirty="0" err="1"/>
              <a:t>dicofol</a:t>
            </a:r>
            <a:r>
              <a:rPr lang="en-US" sz="2400" dirty="0"/>
              <a:t> 3 </a:t>
            </a:r>
            <a:r>
              <a:rPr lang="en-US" sz="2400" dirty="0" smtClean="0"/>
              <a:t>ml/l or </a:t>
            </a:r>
            <a:r>
              <a:rPr lang="en-US" sz="2400" dirty="0" err="1"/>
              <a:t>wettable</a:t>
            </a:r>
            <a:r>
              <a:rPr lang="en-US" sz="2400" dirty="0"/>
              <a:t> </a:t>
            </a:r>
            <a:r>
              <a:rPr lang="en-US" sz="2400" dirty="0" err="1"/>
              <a:t>sulphur</a:t>
            </a:r>
            <a:r>
              <a:rPr lang="en-US" sz="2400" dirty="0"/>
              <a:t> 3g/l in early stages of plant growth will control mite </a:t>
            </a:r>
            <a:r>
              <a:rPr lang="en-US" sz="2400" dirty="0" smtClean="0"/>
              <a:t>vector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None/>
            </a:pPr>
            <a:r>
              <a:rPr lang="en-US" sz="2400" b="1" u="sng" dirty="0" smtClean="0">
                <a:latin typeface="Times" pitchFamily="18" charset="0"/>
              </a:rPr>
              <a:t>LIFE CYCLE:</a:t>
            </a:r>
          </a:p>
          <a:p>
            <a:pPr algn="just"/>
            <a:r>
              <a:rPr lang="en-US" sz="2400" dirty="0">
                <a:latin typeface="Times" pitchFamily="18" charset="0"/>
              </a:rPr>
              <a:t>Yellowish shiny, sculptured eggs are laid singly on tender parts of plants. </a:t>
            </a:r>
            <a:endParaRPr lang="en-US" sz="2400" dirty="0" smtClean="0">
              <a:latin typeface="Times" pitchFamily="18" charset="0"/>
            </a:endParaRPr>
          </a:p>
          <a:p>
            <a:pPr algn="just"/>
            <a:r>
              <a:rPr lang="en-US" sz="2400" dirty="0" smtClean="0">
                <a:latin typeface="Times" pitchFamily="18" charset="0"/>
              </a:rPr>
              <a:t>Each </a:t>
            </a:r>
            <a:r>
              <a:rPr lang="en-US" sz="2400" dirty="0">
                <a:latin typeface="Times" pitchFamily="18" charset="0"/>
              </a:rPr>
              <a:t>female lays 300-400 eggs. </a:t>
            </a:r>
            <a:endParaRPr lang="en-US" sz="2400" dirty="0" smtClean="0">
              <a:latin typeface="Times" pitchFamily="18" charset="0"/>
            </a:endParaRPr>
          </a:p>
          <a:p>
            <a:pPr algn="just"/>
            <a:r>
              <a:rPr lang="en-US" sz="2400" dirty="0" smtClean="0">
                <a:latin typeface="Times" pitchFamily="18" charset="0"/>
              </a:rPr>
              <a:t>Egg </a:t>
            </a:r>
            <a:r>
              <a:rPr lang="en-US" sz="2400" dirty="0">
                <a:latin typeface="Times" pitchFamily="18" charset="0"/>
              </a:rPr>
              <a:t>period is 2-4 days</a:t>
            </a:r>
            <a:r>
              <a:rPr lang="en-US" sz="2400" dirty="0" smtClean="0">
                <a:latin typeface="Times" pitchFamily="18" charset="0"/>
              </a:rPr>
              <a:t>.</a:t>
            </a:r>
          </a:p>
          <a:p>
            <a:pPr algn="just"/>
            <a:r>
              <a:rPr lang="en-US" sz="2400" dirty="0" smtClean="0">
                <a:latin typeface="Times" pitchFamily="18" charset="0"/>
              </a:rPr>
              <a:t>Larval </a:t>
            </a:r>
            <a:r>
              <a:rPr lang="en-US" sz="2400" dirty="0">
                <a:latin typeface="Times" pitchFamily="18" charset="0"/>
              </a:rPr>
              <a:t>period 18-25 days.</a:t>
            </a:r>
          </a:p>
          <a:p>
            <a:pPr algn="just"/>
            <a:r>
              <a:rPr lang="en-US" sz="2400" dirty="0">
                <a:latin typeface="Times" pitchFamily="18" charset="0"/>
              </a:rPr>
              <a:t>Full grown caterpillar drops down and pupates in soil. </a:t>
            </a:r>
            <a:endParaRPr lang="en-US" sz="2400" dirty="0" smtClean="0">
              <a:latin typeface="Times" pitchFamily="18" charset="0"/>
            </a:endParaRPr>
          </a:p>
          <a:p>
            <a:pPr algn="just"/>
            <a:r>
              <a:rPr lang="en-US" sz="2400" dirty="0" smtClean="0">
                <a:latin typeface="Times" pitchFamily="18" charset="0"/>
              </a:rPr>
              <a:t>Pupa </a:t>
            </a:r>
            <a:r>
              <a:rPr lang="en-US" sz="2400" dirty="0">
                <a:latin typeface="Times" pitchFamily="18" charset="0"/>
              </a:rPr>
              <a:t>is dark brown and adult emerges in 6-21 days.</a:t>
            </a:r>
          </a:p>
          <a:p>
            <a:pPr algn="just"/>
            <a:endParaRPr lang="en-US" sz="2400" dirty="0">
              <a:latin typeface="Times" pitchFamily="18" charset="0"/>
            </a:endParaRPr>
          </a:p>
          <a:p>
            <a:pPr algn="just"/>
            <a:endParaRPr lang="en-US" sz="2400" b="1" u="sng" dirty="0" smtClean="0">
              <a:latin typeface="Times" pitchFamily="18" charset="0"/>
            </a:endParaRPr>
          </a:p>
          <a:p>
            <a:pPr algn="just">
              <a:buNone/>
            </a:pPr>
            <a:endParaRPr lang="en-US" sz="2400" b="1" u="sng" dirty="0">
              <a:latin typeface="Times"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srcRect/>
          <a:stretch>
            <a:fillRect/>
          </a:stretch>
        </p:blipFill>
        <p:spPr bwMode="auto">
          <a:xfrm>
            <a:off x="1295400" y="1600200"/>
            <a:ext cx="6543675" cy="2228850"/>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3048000" y="3800475"/>
            <a:ext cx="2714625" cy="2371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sz="2400" b="1" u="sng" dirty="0" smtClean="0"/>
              <a:t>NATURE OF DAMAGE:</a:t>
            </a:r>
          </a:p>
          <a:p>
            <a:pPr algn="just"/>
            <a:r>
              <a:rPr lang="en-US" sz="2400" dirty="0"/>
              <a:t>The young caterpillars feed on the tender foliage and as they grow they bore into the pods and destroy the seeds, while feeding it thrusts its head inside the pod leaving the rest of its body outside</a:t>
            </a:r>
            <a:r>
              <a:rPr lang="en-US" sz="2400" dirty="0" smtClean="0"/>
              <a:t>.</a:t>
            </a:r>
          </a:p>
          <a:p>
            <a:pPr algn="just">
              <a:buNone/>
            </a:pPr>
            <a:r>
              <a:rPr lang="en-US" sz="2400" b="1" u="sng" dirty="0" smtClean="0"/>
              <a:t>SYMPTOMS OF DAMAGE:</a:t>
            </a:r>
          </a:p>
          <a:p>
            <a:pPr algn="just"/>
            <a:r>
              <a:rPr lang="en-US" sz="2400" dirty="0"/>
              <a:t>Large round on each </a:t>
            </a:r>
            <a:r>
              <a:rPr lang="en-US" sz="2400" dirty="0" err="1" smtClean="0"/>
              <a:t>locule</a:t>
            </a:r>
            <a:endParaRPr lang="en-US"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srcRect/>
          <a:stretch>
            <a:fillRect/>
          </a:stretch>
        </p:blipFill>
        <p:spPr bwMode="auto">
          <a:xfrm>
            <a:off x="838200" y="1905001"/>
            <a:ext cx="7467599" cy="3962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a:srcRect/>
          <a:stretch>
            <a:fillRect/>
          </a:stretch>
        </p:blipFill>
        <p:spPr bwMode="auto">
          <a:xfrm>
            <a:off x="533400" y="1981200"/>
            <a:ext cx="3276600" cy="3505200"/>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3810000" y="1981200"/>
            <a:ext cx="4876800"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TotalTime>
  <Words>1423</Words>
  <Application>Microsoft Office PowerPoint</Application>
  <PresentationFormat>On-screen Show (4:3)</PresentationFormat>
  <Paragraphs>145</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Pests of pulses</vt:lpstr>
      <vt:lpstr> GRAM CATERPILLAR  Helicoverpa armigera  Noctuidae: Lepidoptera </vt:lpstr>
      <vt:lpstr>Slide 3</vt:lpstr>
      <vt:lpstr>Slide 4</vt:lpstr>
      <vt:lpstr>Slide 5</vt:lpstr>
      <vt:lpstr>Slide 6</vt:lpstr>
      <vt:lpstr>Slide 7</vt:lpstr>
      <vt:lpstr>Slide 8</vt:lpstr>
      <vt:lpstr>Slide 9</vt:lpstr>
      <vt:lpstr>IPM</vt:lpstr>
      <vt:lpstr>0</vt:lpstr>
      <vt:lpstr>Slide 12</vt:lpstr>
      <vt:lpstr>Slide 13</vt:lpstr>
      <vt:lpstr> REDGRAM PLUME MOTH  Exelastis atomosa; Spenarches caffer Pterophoridae: Lepidoptera </vt:lpstr>
      <vt:lpstr>Slide 15</vt:lpstr>
      <vt:lpstr>Slide 16</vt:lpstr>
      <vt:lpstr>Slide 17</vt:lpstr>
      <vt:lpstr>Slide 18</vt:lpstr>
      <vt:lpstr>Slide 19</vt:lpstr>
      <vt:lpstr>Slide 20</vt:lpstr>
      <vt:lpstr>Slide 21</vt:lpstr>
      <vt:lpstr> REDGRAM POD FLY  Malanagromyza obtusa  (Agromyzidae: Diptera) </vt:lpstr>
      <vt:lpstr>Slide 23</vt:lpstr>
      <vt:lpstr>Slide 24</vt:lpstr>
      <vt:lpstr>Slide 25</vt:lpstr>
      <vt:lpstr>Slide 26</vt:lpstr>
      <vt:lpstr>Slide 27</vt:lpstr>
      <vt:lpstr>Slide 28</vt:lpstr>
      <vt:lpstr>Slide 29</vt:lpstr>
      <vt:lpstr>Slide 30</vt:lpstr>
      <vt:lpstr>  STEM FLY  Ophiomyia phaseoli  Agromyzidae: Diptera   </vt:lpstr>
      <vt:lpstr>Slide 32</vt:lpstr>
      <vt:lpstr>Slide 33</vt:lpstr>
      <vt:lpstr>Slide 34</vt:lpstr>
      <vt:lpstr> SPOTTED POD BORER  Maruca vitrata  Pyralidae: Lepidoptera </vt:lpstr>
      <vt:lpstr>Slide 36</vt:lpstr>
      <vt:lpstr>Slide 37</vt:lpstr>
      <vt:lpstr>Slide 38</vt:lpstr>
      <vt:lpstr> BEAN APHIDS  Aphis craccivora Aphididae: Hemiptera </vt:lpstr>
      <vt:lpstr>Slide 40</vt:lpstr>
      <vt:lpstr>Slide 41</vt:lpstr>
      <vt:lpstr>  REDGRAM POD BUG  Cavigralla gibbosa, Riptortus linearis Coreidae: Hemiptera   </vt:lpstr>
      <vt:lpstr>Riptortus linearis        Anoplocnemis phasiana </vt:lpstr>
      <vt:lpstr> LEAFHOPPER  Empoasca kerri  Cicadellidae: Hemiptera </vt:lpstr>
      <vt:lpstr>Slide 45</vt:lpstr>
      <vt:lpstr> GREEN POD BORING CATERPILLAR OR LENTIL POD BORER Etiella zinckenella Pyralidae: Lepidoptera </vt:lpstr>
      <vt:lpstr>Slide 47</vt:lpstr>
      <vt:lpstr>Slide 48</vt:lpstr>
      <vt:lpstr> RED GRAM MITE  Aceria cajani  Eriophyidae: Acarina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Pests of pulses</dc:title>
  <dc:creator>Administrator</dc:creator>
  <cp:lastModifiedBy>Govardhan naidu</cp:lastModifiedBy>
  <cp:revision>27</cp:revision>
  <dcterms:created xsi:type="dcterms:W3CDTF">2015-09-09T12:11:35Z</dcterms:created>
  <dcterms:modified xsi:type="dcterms:W3CDTF">2015-11-27T05:42:11Z</dcterms:modified>
</cp:coreProperties>
</file>