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9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2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4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8303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93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5460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75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63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5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2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8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5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3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3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5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7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1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1C5D4-455B-4DA5-ACB6-CAC2712E907D}" type="datetimeFigureOut">
              <a:rPr lang="en-US" smtClean="0"/>
              <a:t>16-Feb-22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9C12A2-5737-4CF7-BDF8-89AB810DE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9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HAZARD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PRINCIPLE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4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5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hnschrift SemiLight" panose="020B0502040204020203" pitchFamily="34" charset="0"/>
              </a:rPr>
              <a:t>Background</a:t>
            </a:r>
            <a:endParaRPr lang="en-US" b="1" dirty="0">
              <a:latin typeface="Bahnschrift SemiLigh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HACCP team conducts a hazard analysis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Purpose is to develop a list of hazards which are of significance that they are reasonably likely to cause sickness if not controlled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Insignificant hazards do not require further consideration within a HACCP plan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It is essential to consider the ingredients, raw materials, each step in the process, product, storage and distribution, final preparation, and use by the consumer</a:t>
            </a: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053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Background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Safety concerns must be differentiated from quality aspects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Hazard is defined as a biological, chemical, or physical agent that is reasonably likely to cause illness 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A HACCP plan is not effective unless a thorough analysis of hazards is undertaken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Objectives of hazard analysis: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Hazards associated and control measures identified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Identify any modifications needed to a processor product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Forms a basis for determining CCP’s (principle 2)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14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Hazard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Involves two stages: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Hazard identification – </a:t>
            </a:r>
          </a:p>
          <a:p>
            <a:pPr lvl="2"/>
            <a:r>
              <a:rPr lang="en-US" dirty="0" smtClean="0">
                <a:latin typeface="Comic Sans MS" panose="030F0702030302020204" pitchFamily="66" charset="0"/>
              </a:rPr>
              <a:t>HACCP team reviews the ingredients used in the product</a:t>
            </a:r>
          </a:p>
          <a:p>
            <a:pPr lvl="2"/>
            <a:r>
              <a:rPr lang="en-US" sz="1600" dirty="0" smtClean="0">
                <a:latin typeface="Comic Sans MS" panose="030F0702030302020204" pitchFamily="66" charset="0"/>
              </a:rPr>
              <a:t>Activities conducted at each step in the process and the equipment used</a:t>
            </a:r>
          </a:p>
          <a:p>
            <a:pPr lvl="2"/>
            <a:r>
              <a:rPr lang="en-US" sz="1600" dirty="0" smtClean="0">
                <a:latin typeface="Comic Sans MS" panose="030F0702030302020204" pitchFamily="66" charset="0"/>
              </a:rPr>
              <a:t>The final product and its method of storage and distribution, and the intended use and consumers of the product</a:t>
            </a:r>
          </a:p>
          <a:p>
            <a:pPr lvl="2"/>
            <a:r>
              <a:rPr lang="en-US" sz="1600" dirty="0" smtClean="0">
                <a:latin typeface="Comic Sans MS" panose="030F0702030302020204" pitchFamily="66" charset="0"/>
              </a:rPr>
              <a:t>Team develops a list of potential biological, chemical, or physical hazards which may be introduced, increased, or controlled at each step in the production process</a:t>
            </a:r>
          </a:p>
          <a:p>
            <a:pPr lvl="2"/>
            <a:endParaRPr lang="en-US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001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The hazard analysis consists of asking a series of questions which are appropriate to the process under consideration. The purpose of the questions is to assist in identifying potential hazards.</a:t>
            </a:r>
          </a:p>
          <a:p>
            <a:r>
              <a:rPr lang="en-US" dirty="0">
                <a:latin typeface="Comic Sans MS" panose="030F0702030302020204" pitchFamily="66" charset="0"/>
              </a:rPr>
              <a:t>Ingredients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Does the food contain any sensitive ingredients that may present microbiological hazards (e.g., Salmonella, Staphylococcus </a:t>
            </a:r>
            <a:r>
              <a:rPr lang="en-US" dirty="0" err="1">
                <a:latin typeface="Comic Sans MS" panose="030F0702030302020204" pitchFamily="66" charset="0"/>
              </a:rPr>
              <a:t>aureus</a:t>
            </a:r>
            <a:r>
              <a:rPr lang="en-US" dirty="0">
                <a:latin typeface="Comic Sans MS" panose="030F0702030302020204" pitchFamily="66" charset="0"/>
              </a:rPr>
              <a:t>); chemical hazards (e.g., </a:t>
            </a:r>
            <a:r>
              <a:rPr lang="en-US" dirty="0" err="1">
                <a:latin typeface="Comic Sans MS" panose="030F0702030302020204" pitchFamily="66" charset="0"/>
              </a:rPr>
              <a:t>aflatoxin</a:t>
            </a:r>
            <a:r>
              <a:rPr lang="en-US" dirty="0">
                <a:latin typeface="Comic Sans MS" panose="030F0702030302020204" pitchFamily="66" charset="0"/>
              </a:rPr>
              <a:t>, antibiotic or pesticide residues); or physical hazards (stones, glass, metal)?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Are potable water, ice and steam used in formulating or in handling the food?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What are the sources (e.g., geographical region, specific supplier)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Considered in Hazard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1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Intrinsic Factors - Physical characteristics and composition (e.g., pH, type of </a:t>
            </a:r>
            <a:r>
              <a:rPr lang="en-US" dirty="0" err="1">
                <a:latin typeface="Comic Sans MS" panose="030F0702030302020204" pitchFamily="66" charset="0"/>
              </a:rPr>
              <a:t>acidulants</a:t>
            </a:r>
            <a:r>
              <a:rPr lang="en-US" dirty="0">
                <a:latin typeface="Comic Sans MS" panose="030F0702030302020204" pitchFamily="66" charset="0"/>
              </a:rPr>
              <a:t>, fermentable carbohydrate, water activity, preservatives) of the food during and after processing.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What hazards may result if the food composition is not controlled?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Does the food permit survival or multiplication of pathogens and/or toxin formation in the food during processing?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Will the food permit survival or multiplication of pathogens and/or toxin formation during subsequent steps in the food chain?</a:t>
            </a: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Are there other similar products in the market place? What has been the safety record for these products? What hazards have been associated with the products?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Considered in Hazard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75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Procedures used for processing</a:t>
            </a:r>
          </a:p>
          <a:p>
            <a:pPr lvl="1"/>
            <a:r>
              <a:rPr lang="en-US" dirty="0"/>
              <a:t>Does the process include a controllable processing step that destroys pathogens? If so, which pathogens? Consider both vegetative cells and spores.</a:t>
            </a:r>
          </a:p>
          <a:p>
            <a:pPr lvl="1"/>
            <a:r>
              <a:rPr lang="en-US" dirty="0"/>
              <a:t>If the product is subject to recontamination between processing (e.g., cooking, pasteurizing) and packaging which biological, chemical or physical hazards are likely to occur</a:t>
            </a:r>
            <a:r>
              <a:rPr lang="en-US" dirty="0" smtClean="0"/>
              <a:t>?</a:t>
            </a:r>
          </a:p>
          <a:p>
            <a:r>
              <a:rPr lang="en-US" dirty="0"/>
              <a:t>Microbial content of the food</a:t>
            </a:r>
          </a:p>
          <a:p>
            <a:pPr lvl="1"/>
            <a:r>
              <a:rPr lang="en-US" dirty="0"/>
              <a:t>What is the normal microbial content of the food?</a:t>
            </a:r>
          </a:p>
          <a:p>
            <a:pPr lvl="1"/>
            <a:r>
              <a:rPr lang="en-US" dirty="0"/>
              <a:t>Does the microbial population change during the normal time the food is stored prior to consumption?</a:t>
            </a:r>
          </a:p>
          <a:p>
            <a:pPr lvl="1"/>
            <a:r>
              <a:rPr lang="en-US" dirty="0"/>
              <a:t>Does the subsequent change in microbial population alter the safety of the food?</a:t>
            </a:r>
          </a:p>
          <a:p>
            <a:pPr lvl="1"/>
            <a:r>
              <a:rPr lang="en-US" dirty="0"/>
              <a:t>Do the answers to the above questions indicate a high likelihood of certain biological hazards?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Considered in Hazard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45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HACCP team decides which potential hazards must be addressed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Each potential hazard is evaluated based on the severity and its likely occurrence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Severity is the seriousness of the consequences of exposure ; impact, magnitude and duration of illness, impact on public health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Occurrence is usually based upon a combination of experience, epidemiological data, and information in the technical literature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Likelihood of exposure and severity of the potential consequences if the hazard in not </a:t>
            </a:r>
            <a:r>
              <a:rPr lang="en-US" sz="2000" smtClean="0">
                <a:latin typeface="Comic Sans MS" panose="030F0702030302020204" pitchFamily="66" charset="0"/>
              </a:rPr>
              <a:t>properly controlled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8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251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541</TotalTime>
  <Words>660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Bahnschrift SemiLight</vt:lpstr>
      <vt:lpstr>Comic Sans MS</vt:lpstr>
      <vt:lpstr>Trebuchet MS</vt:lpstr>
      <vt:lpstr>Wingdings 3</vt:lpstr>
      <vt:lpstr>Facet</vt:lpstr>
      <vt:lpstr>HAZARD ANALYSIS</vt:lpstr>
      <vt:lpstr>Background</vt:lpstr>
      <vt:lpstr>Background</vt:lpstr>
      <vt:lpstr>Steps in Hazard Analysis</vt:lpstr>
      <vt:lpstr>Questions Considered in Hazard Analysis</vt:lpstr>
      <vt:lpstr>Questions Considered in Hazard Analysis</vt:lpstr>
      <vt:lpstr>Questions Considered in Hazard Analysis</vt:lpstr>
      <vt:lpstr>Hazard Evaluation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 ANALYSIS</dc:title>
  <dc:creator>Windows User</dc:creator>
  <cp:lastModifiedBy>Windows User</cp:lastModifiedBy>
  <cp:revision>9</cp:revision>
  <dcterms:created xsi:type="dcterms:W3CDTF">2022-02-15T10:56:05Z</dcterms:created>
  <dcterms:modified xsi:type="dcterms:W3CDTF">2022-02-16T12:35:58Z</dcterms:modified>
</cp:coreProperties>
</file>