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333" r:id="rId2"/>
    <p:sldId id="258" r:id="rId3"/>
    <p:sldId id="260" r:id="rId4"/>
    <p:sldId id="261" r:id="rId5"/>
    <p:sldId id="262" r:id="rId6"/>
    <p:sldId id="263" r:id="rId7"/>
    <p:sldId id="264" r:id="rId8"/>
    <p:sldId id="268" r:id="rId9"/>
    <p:sldId id="266" r:id="rId10"/>
    <p:sldId id="269" r:id="rId11"/>
    <p:sldId id="270" r:id="rId12"/>
    <p:sldId id="271" r:id="rId13"/>
    <p:sldId id="272" r:id="rId14"/>
    <p:sldId id="274" r:id="rId15"/>
    <p:sldId id="273" r:id="rId16"/>
    <p:sldId id="275" r:id="rId17"/>
    <p:sldId id="276" r:id="rId18"/>
    <p:sldId id="300" r:id="rId19"/>
    <p:sldId id="284" r:id="rId20"/>
    <p:sldId id="277" r:id="rId21"/>
    <p:sldId id="278" r:id="rId22"/>
    <p:sldId id="279" r:id="rId23"/>
    <p:sldId id="280" r:id="rId24"/>
    <p:sldId id="290" r:id="rId25"/>
    <p:sldId id="301" r:id="rId26"/>
    <p:sldId id="281" r:id="rId27"/>
    <p:sldId id="283" r:id="rId28"/>
    <p:sldId id="286" r:id="rId29"/>
    <p:sldId id="288" r:id="rId30"/>
    <p:sldId id="294" r:id="rId31"/>
    <p:sldId id="291" r:id="rId32"/>
    <p:sldId id="293" r:id="rId33"/>
    <p:sldId id="295" r:id="rId34"/>
    <p:sldId id="296" r:id="rId35"/>
    <p:sldId id="297" r:id="rId36"/>
    <p:sldId id="302" r:id="rId37"/>
    <p:sldId id="303" r:id="rId38"/>
    <p:sldId id="305" r:id="rId39"/>
    <p:sldId id="316" r:id="rId40"/>
    <p:sldId id="304" r:id="rId41"/>
    <p:sldId id="307" r:id="rId42"/>
    <p:sldId id="308" r:id="rId43"/>
    <p:sldId id="309" r:id="rId44"/>
    <p:sldId id="310" r:id="rId45"/>
    <p:sldId id="311" r:id="rId46"/>
    <p:sldId id="315" r:id="rId47"/>
    <p:sldId id="313" r:id="rId48"/>
    <p:sldId id="314" r:id="rId49"/>
    <p:sldId id="317" r:id="rId50"/>
    <p:sldId id="318" r:id="rId51"/>
    <p:sldId id="321" r:id="rId52"/>
    <p:sldId id="322" r:id="rId53"/>
    <p:sldId id="320" r:id="rId54"/>
    <p:sldId id="323" r:id="rId55"/>
    <p:sldId id="325" r:id="rId56"/>
    <p:sldId id="324" r:id="rId57"/>
    <p:sldId id="326" r:id="rId58"/>
    <p:sldId id="327" r:id="rId59"/>
    <p:sldId id="328" r:id="rId60"/>
    <p:sldId id="332" r:id="rId61"/>
    <p:sldId id="329" r:id="rId62"/>
    <p:sldId id="334" r:id="rId6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6618" autoAdjust="0"/>
    <p:restoredTop sz="94660"/>
  </p:normalViewPr>
  <p:slideViewPr>
    <p:cSldViewPr>
      <p:cViewPr varScale="1">
        <p:scale>
          <a:sx n="73" d="100"/>
          <a:sy n="73" d="100"/>
        </p:scale>
        <p:origin x="-1254"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3E3FC6-B284-44E3-88BD-C4D198C3B5AB}" type="datetimeFigureOut">
              <a:rPr lang="en-US" smtClean="0"/>
              <a:pPr/>
              <a:t>1/24/2019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EB41EFE-5D3E-4514-B90F-DE514A3BA43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D0B728C-7752-412C-BC25-0311526B7AA7}" type="datetimeFigureOut">
              <a:rPr lang="en-US" smtClean="0"/>
              <a:pPr/>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1EF09C-E96C-40F9-B9A3-6060CFC1261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0B728C-7752-412C-BC25-0311526B7AA7}" type="datetimeFigureOut">
              <a:rPr lang="en-US" smtClean="0"/>
              <a:pPr/>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1EF09C-E96C-40F9-B9A3-6060CFC1261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0B728C-7752-412C-BC25-0311526B7AA7}" type="datetimeFigureOut">
              <a:rPr lang="en-US" smtClean="0"/>
              <a:pPr/>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1EF09C-E96C-40F9-B9A3-6060CFC1261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0B728C-7752-412C-BC25-0311526B7AA7}" type="datetimeFigureOut">
              <a:rPr lang="en-US" smtClean="0"/>
              <a:pPr/>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1EF09C-E96C-40F9-B9A3-6060CFC1261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D0B728C-7752-412C-BC25-0311526B7AA7}" type="datetimeFigureOut">
              <a:rPr lang="en-US" smtClean="0"/>
              <a:pPr/>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1EF09C-E96C-40F9-B9A3-6060CFC1261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D0B728C-7752-412C-BC25-0311526B7AA7}" type="datetimeFigureOut">
              <a:rPr lang="en-US" smtClean="0"/>
              <a:pPr/>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1EF09C-E96C-40F9-B9A3-6060CFC1261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D0B728C-7752-412C-BC25-0311526B7AA7}" type="datetimeFigureOut">
              <a:rPr lang="en-US" smtClean="0"/>
              <a:pPr/>
              <a:t>1/24/2019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71EF09C-E96C-40F9-B9A3-6060CFC1261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D0B728C-7752-412C-BC25-0311526B7AA7}" type="datetimeFigureOut">
              <a:rPr lang="en-US" smtClean="0"/>
              <a:pPr/>
              <a:t>1/24/2019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71EF09C-E96C-40F9-B9A3-6060CFC1261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0B728C-7752-412C-BC25-0311526B7AA7}" type="datetimeFigureOut">
              <a:rPr lang="en-US" smtClean="0"/>
              <a:pPr/>
              <a:t>1/24/2019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71EF09C-E96C-40F9-B9A3-6060CFC1261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0B728C-7752-412C-BC25-0311526B7AA7}" type="datetimeFigureOut">
              <a:rPr lang="en-US" smtClean="0"/>
              <a:pPr/>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1EF09C-E96C-40F9-B9A3-6060CFC1261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0B728C-7752-412C-BC25-0311526B7AA7}" type="datetimeFigureOut">
              <a:rPr lang="en-US" smtClean="0"/>
              <a:pPr/>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1EF09C-E96C-40F9-B9A3-6060CFC1261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0B728C-7752-412C-BC25-0311526B7AA7}" type="datetimeFigureOut">
              <a:rPr lang="en-US" smtClean="0"/>
              <a:pPr/>
              <a:t>1/24/2019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1EF09C-E96C-40F9-B9A3-6060CFC1261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5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3"/>
          <p:cNvSpPr/>
          <p:nvPr/>
        </p:nvSpPr>
        <p:spPr>
          <a:xfrm>
            <a:off x="-18" y="1"/>
            <a:ext cx="9144017" cy="1752599"/>
          </a:xfrm>
          <a:custGeom>
            <a:avLst/>
            <a:gdLst/>
            <a:ahLst/>
            <a:cxnLst/>
            <a:rect l="l" t="t" r="r" b="b"/>
            <a:pathLst>
              <a:path w="20104100" h="3702685">
                <a:moveTo>
                  <a:pt x="20103858" y="1919420"/>
                </a:moveTo>
                <a:lnTo>
                  <a:pt x="16205028" y="1919420"/>
                </a:lnTo>
                <a:lnTo>
                  <a:pt x="16325299" y="1919488"/>
                </a:lnTo>
                <a:lnTo>
                  <a:pt x="16561864" y="1922169"/>
                </a:lnTo>
                <a:lnTo>
                  <a:pt x="16792933" y="1928361"/>
                </a:lnTo>
                <a:lnTo>
                  <a:pt x="17018272" y="1938202"/>
                </a:lnTo>
                <a:lnTo>
                  <a:pt x="17237646" y="1951831"/>
                </a:lnTo>
                <a:lnTo>
                  <a:pt x="17345024" y="1960109"/>
                </a:lnTo>
                <a:lnTo>
                  <a:pt x="17450822" y="1969387"/>
                </a:lnTo>
                <a:lnTo>
                  <a:pt x="17555013" y="1979681"/>
                </a:lnTo>
                <a:lnTo>
                  <a:pt x="17657567" y="1991009"/>
                </a:lnTo>
                <a:lnTo>
                  <a:pt x="17758454" y="2003388"/>
                </a:lnTo>
                <a:lnTo>
                  <a:pt x="17857646" y="2016835"/>
                </a:lnTo>
                <a:lnTo>
                  <a:pt x="17955113" y="2031369"/>
                </a:lnTo>
                <a:lnTo>
                  <a:pt x="18050825" y="2047006"/>
                </a:lnTo>
                <a:lnTo>
                  <a:pt x="18144754" y="2063763"/>
                </a:lnTo>
                <a:lnTo>
                  <a:pt x="18236871" y="2081659"/>
                </a:lnTo>
                <a:lnTo>
                  <a:pt x="18327146" y="2100710"/>
                </a:lnTo>
                <a:lnTo>
                  <a:pt x="18415550" y="2120934"/>
                </a:lnTo>
                <a:lnTo>
                  <a:pt x="18502054" y="2142348"/>
                </a:lnTo>
                <a:lnTo>
                  <a:pt x="18586628" y="2164969"/>
                </a:lnTo>
                <a:lnTo>
                  <a:pt x="18669244" y="2188816"/>
                </a:lnTo>
                <a:lnTo>
                  <a:pt x="18749871" y="2213904"/>
                </a:lnTo>
                <a:lnTo>
                  <a:pt x="18828482" y="2240252"/>
                </a:lnTo>
                <a:lnTo>
                  <a:pt x="18905046" y="2267878"/>
                </a:lnTo>
                <a:lnTo>
                  <a:pt x="18979534" y="2296797"/>
                </a:lnTo>
                <a:lnTo>
                  <a:pt x="19051918" y="2327029"/>
                </a:lnTo>
                <a:lnTo>
                  <a:pt x="19122168" y="2358589"/>
                </a:lnTo>
                <a:lnTo>
                  <a:pt x="19190254" y="2391496"/>
                </a:lnTo>
                <a:lnTo>
                  <a:pt x="19256148" y="2425766"/>
                </a:lnTo>
                <a:lnTo>
                  <a:pt x="19319820" y="2461418"/>
                </a:lnTo>
                <a:lnTo>
                  <a:pt x="19381241" y="2498469"/>
                </a:lnTo>
                <a:lnTo>
                  <a:pt x="19440382" y="2536935"/>
                </a:lnTo>
                <a:lnTo>
                  <a:pt x="19497214" y="2576834"/>
                </a:lnTo>
                <a:lnTo>
                  <a:pt x="19551707" y="2618185"/>
                </a:lnTo>
                <a:lnTo>
                  <a:pt x="19603832" y="2661003"/>
                </a:lnTo>
                <a:lnTo>
                  <a:pt x="19653560" y="2705307"/>
                </a:lnTo>
                <a:lnTo>
                  <a:pt x="19700861" y="2751113"/>
                </a:lnTo>
                <a:lnTo>
                  <a:pt x="19745708" y="2798440"/>
                </a:lnTo>
                <a:lnTo>
                  <a:pt x="19788069" y="2847304"/>
                </a:lnTo>
                <a:lnTo>
                  <a:pt x="19827916" y="2897723"/>
                </a:lnTo>
                <a:lnTo>
                  <a:pt x="19865220" y="2949714"/>
                </a:lnTo>
                <a:lnTo>
                  <a:pt x="19899952" y="3003294"/>
                </a:lnTo>
                <a:lnTo>
                  <a:pt x="19932082" y="3058482"/>
                </a:lnTo>
                <a:lnTo>
                  <a:pt x="19961581" y="3115294"/>
                </a:lnTo>
                <a:lnTo>
                  <a:pt x="19988419" y="3173748"/>
                </a:lnTo>
                <a:lnTo>
                  <a:pt x="20012569" y="3233861"/>
                </a:lnTo>
                <a:lnTo>
                  <a:pt x="20034000" y="3295650"/>
                </a:lnTo>
                <a:lnTo>
                  <a:pt x="20052683" y="3359133"/>
                </a:lnTo>
                <a:lnTo>
                  <a:pt x="20068589" y="3424327"/>
                </a:lnTo>
                <a:lnTo>
                  <a:pt x="20081688" y="3491250"/>
                </a:lnTo>
                <a:lnTo>
                  <a:pt x="20091953" y="3559918"/>
                </a:lnTo>
                <a:lnTo>
                  <a:pt x="20099352" y="3630350"/>
                </a:lnTo>
                <a:lnTo>
                  <a:pt x="20103858" y="3702563"/>
                </a:lnTo>
                <a:lnTo>
                  <a:pt x="20103858" y="1919420"/>
                </a:lnTo>
                <a:close/>
              </a:path>
              <a:path w="20104100" h="3702685">
                <a:moveTo>
                  <a:pt x="20103858" y="0"/>
                </a:moveTo>
                <a:lnTo>
                  <a:pt x="0" y="0"/>
                </a:lnTo>
                <a:lnTo>
                  <a:pt x="0" y="1884642"/>
                </a:lnTo>
                <a:lnTo>
                  <a:pt x="4597" y="1944659"/>
                </a:lnTo>
                <a:lnTo>
                  <a:pt x="12088" y="2003018"/>
                </a:lnTo>
                <a:lnTo>
                  <a:pt x="22442" y="2059736"/>
                </a:lnTo>
                <a:lnTo>
                  <a:pt x="35631" y="2114831"/>
                </a:lnTo>
                <a:lnTo>
                  <a:pt x="51626" y="2168319"/>
                </a:lnTo>
                <a:lnTo>
                  <a:pt x="70396" y="2220219"/>
                </a:lnTo>
                <a:lnTo>
                  <a:pt x="91914" y="2270548"/>
                </a:lnTo>
                <a:lnTo>
                  <a:pt x="116149" y="2319323"/>
                </a:lnTo>
                <a:lnTo>
                  <a:pt x="143072" y="2366562"/>
                </a:lnTo>
                <a:lnTo>
                  <a:pt x="172655" y="2412281"/>
                </a:lnTo>
                <a:lnTo>
                  <a:pt x="204868" y="2456499"/>
                </a:lnTo>
                <a:lnTo>
                  <a:pt x="239681" y="2499232"/>
                </a:lnTo>
                <a:lnTo>
                  <a:pt x="277066" y="2540498"/>
                </a:lnTo>
                <a:lnTo>
                  <a:pt x="316994" y="2580315"/>
                </a:lnTo>
                <a:lnTo>
                  <a:pt x="359434" y="2618699"/>
                </a:lnTo>
                <a:lnTo>
                  <a:pt x="404359" y="2655668"/>
                </a:lnTo>
                <a:lnTo>
                  <a:pt x="451737" y="2691240"/>
                </a:lnTo>
                <a:lnTo>
                  <a:pt x="501542" y="2725432"/>
                </a:lnTo>
                <a:lnTo>
                  <a:pt x="553742" y="2758261"/>
                </a:lnTo>
                <a:lnTo>
                  <a:pt x="608310" y="2789744"/>
                </a:lnTo>
                <a:lnTo>
                  <a:pt x="665215" y="2819899"/>
                </a:lnTo>
                <a:lnTo>
                  <a:pt x="724429" y="2848744"/>
                </a:lnTo>
                <a:lnTo>
                  <a:pt x="785922" y="2876295"/>
                </a:lnTo>
                <a:lnTo>
                  <a:pt x="849665" y="2902570"/>
                </a:lnTo>
                <a:lnTo>
                  <a:pt x="915628" y="2927587"/>
                </a:lnTo>
                <a:lnTo>
                  <a:pt x="983784" y="2951362"/>
                </a:lnTo>
                <a:lnTo>
                  <a:pt x="1054101" y="2973913"/>
                </a:lnTo>
                <a:lnTo>
                  <a:pt x="1126552" y="2995258"/>
                </a:lnTo>
                <a:lnTo>
                  <a:pt x="1201107" y="3015414"/>
                </a:lnTo>
                <a:lnTo>
                  <a:pt x="1277736" y="3034398"/>
                </a:lnTo>
                <a:lnTo>
                  <a:pt x="1356411" y="3052228"/>
                </a:lnTo>
                <a:lnTo>
                  <a:pt x="1437102" y="3068920"/>
                </a:lnTo>
                <a:lnTo>
                  <a:pt x="1519780" y="3084493"/>
                </a:lnTo>
                <a:lnTo>
                  <a:pt x="1604416" y="3098964"/>
                </a:lnTo>
                <a:lnTo>
                  <a:pt x="1690981" y="3112349"/>
                </a:lnTo>
                <a:lnTo>
                  <a:pt x="1779444" y="3124667"/>
                </a:lnTo>
                <a:lnTo>
                  <a:pt x="1869778" y="3135935"/>
                </a:lnTo>
                <a:lnTo>
                  <a:pt x="1961953" y="3146170"/>
                </a:lnTo>
                <a:lnTo>
                  <a:pt x="2055939" y="3155389"/>
                </a:lnTo>
                <a:lnTo>
                  <a:pt x="2151707" y="3163611"/>
                </a:lnTo>
                <a:lnTo>
                  <a:pt x="2249229" y="3170851"/>
                </a:lnTo>
                <a:lnTo>
                  <a:pt x="2348475" y="3177129"/>
                </a:lnTo>
                <a:lnTo>
                  <a:pt x="2449416" y="3182460"/>
                </a:lnTo>
                <a:lnTo>
                  <a:pt x="2656264" y="3190354"/>
                </a:lnTo>
                <a:lnTo>
                  <a:pt x="2869540" y="3194672"/>
                </a:lnTo>
                <a:lnTo>
                  <a:pt x="3089011" y="3195554"/>
                </a:lnTo>
                <a:lnTo>
                  <a:pt x="3314442" y="3193138"/>
                </a:lnTo>
                <a:lnTo>
                  <a:pt x="3663253" y="3183634"/>
                </a:lnTo>
                <a:lnTo>
                  <a:pt x="4024160" y="3167492"/>
                </a:lnTo>
                <a:lnTo>
                  <a:pt x="4522822" y="3136453"/>
                </a:lnTo>
                <a:lnTo>
                  <a:pt x="5171566" y="3083925"/>
                </a:lnTo>
                <a:lnTo>
                  <a:pt x="6120707" y="2988644"/>
                </a:lnTo>
                <a:lnTo>
                  <a:pt x="12130071" y="2223146"/>
                </a:lnTo>
                <a:lnTo>
                  <a:pt x="13285353" y="2096004"/>
                </a:lnTo>
                <a:lnTo>
                  <a:pt x="14125608" y="2018783"/>
                </a:lnTo>
                <a:lnTo>
                  <a:pt x="14803571" y="1969331"/>
                </a:lnTo>
                <a:lnTo>
                  <a:pt x="15328747" y="1941084"/>
                </a:lnTo>
                <a:lnTo>
                  <a:pt x="15711372" y="1927229"/>
                </a:lnTo>
                <a:lnTo>
                  <a:pt x="16083470" y="1920177"/>
                </a:lnTo>
                <a:lnTo>
                  <a:pt x="20103858" y="1919420"/>
                </a:lnTo>
                <a:lnTo>
                  <a:pt x="20103858" y="0"/>
                </a:lnTo>
                <a:close/>
              </a:path>
            </a:pathLst>
          </a:custGeom>
          <a:solidFill>
            <a:srgbClr val="C7C4E2"/>
          </a:solidFill>
        </p:spPr>
        <p:txBody>
          <a:bodyPr wrap="square" lIns="0" tIns="0" rIns="0" bIns="0" rtlCol="0"/>
          <a:lstStyle/>
          <a:p>
            <a:endParaRPr/>
          </a:p>
        </p:txBody>
      </p:sp>
      <p:sp>
        <p:nvSpPr>
          <p:cNvPr id="5" name="object 4"/>
          <p:cNvSpPr/>
          <p:nvPr/>
        </p:nvSpPr>
        <p:spPr>
          <a:xfrm>
            <a:off x="-18" y="1"/>
            <a:ext cx="9144017" cy="1676400"/>
          </a:xfrm>
          <a:custGeom>
            <a:avLst/>
            <a:gdLst/>
            <a:ahLst/>
            <a:cxnLst/>
            <a:rect l="l" t="t" r="r" b="b"/>
            <a:pathLst>
              <a:path w="20104100" h="3488054">
                <a:moveTo>
                  <a:pt x="20103858" y="1614286"/>
                </a:moveTo>
                <a:lnTo>
                  <a:pt x="16553217" y="1614286"/>
                </a:lnTo>
                <a:lnTo>
                  <a:pt x="16786217" y="1617073"/>
                </a:lnTo>
                <a:lnTo>
                  <a:pt x="17013405" y="1623742"/>
                </a:lnTo>
                <a:lnTo>
                  <a:pt x="17234539" y="1634441"/>
                </a:lnTo>
                <a:lnTo>
                  <a:pt x="17342762" y="1641348"/>
                </a:lnTo>
                <a:lnTo>
                  <a:pt x="17449382" y="1649319"/>
                </a:lnTo>
                <a:lnTo>
                  <a:pt x="17554369" y="1658372"/>
                </a:lnTo>
                <a:lnTo>
                  <a:pt x="17657694" y="1668526"/>
                </a:lnTo>
                <a:lnTo>
                  <a:pt x="17759326" y="1679799"/>
                </a:lnTo>
                <a:lnTo>
                  <a:pt x="17859235" y="1692210"/>
                </a:lnTo>
                <a:lnTo>
                  <a:pt x="17957392" y="1705777"/>
                </a:lnTo>
                <a:lnTo>
                  <a:pt x="18053767" y="1720520"/>
                </a:lnTo>
                <a:lnTo>
                  <a:pt x="18148329" y="1736456"/>
                </a:lnTo>
                <a:lnTo>
                  <a:pt x="18241049" y="1753605"/>
                </a:lnTo>
                <a:lnTo>
                  <a:pt x="18331897" y="1771984"/>
                </a:lnTo>
                <a:lnTo>
                  <a:pt x="18420843" y="1791614"/>
                </a:lnTo>
                <a:lnTo>
                  <a:pt x="18507858" y="1812512"/>
                </a:lnTo>
                <a:lnTo>
                  <a:pt x="18592910" y="1834697"/>
                </a:lnTo>
                <a:lnTo>
                  <a:pt x="18675971" y="1858187"/>
                </a:lnTo>
                <a:lnTo>
                  <a:pt x="18757010" y="1883001"/>
                </a:lnTo>
                <a:lnTo>
                  <a:pt x="18835997" y="1909159"/>
                </a:lnTo>
                <a:lnTo>
                  <a:pt x="18912903" y="1936677"/>
                </a:lnTo>
                <a:lnTo>
                  <a:pt x="18987698" y="1965576"/>
                </a:lnTo>
                <a:lnTo>
                  <a:pt x="19060352" y="1995873"/>
                </a:lnTo>
                <a:lnTo>
                  <a:pt x="19130834" y="2027588"/>
                </a:lnTo>
                <a:lnTo>
                  <a:pt x="19199115" y="2060739"/>
                </a:lnTo>
                <a:lnTo>
                  <a:pt x="19265165" y="2095344"/>
                </a:lnTo>
                <a:lnTo>
                  <a:pt x="19328954" y="2131422"/>
                </a:lnTo>
                <a:lnTo>
                  <a:pt x="19390453" y="2168992"/>
                </a:lnTo>
                <a:lnTo>
                  <a:pt x="19449631" y="2208073"/>
                </a:lnTo>
                <a:lnTo>
                  <a:pt x="19506458" y="2248683"/>
                </a:lnTo>
                <a:lnTo>
                  <a:pt x="19560904" y="2290840"/>
                </a:lnTo>
                <a:lnTo>
                  <a:pt x="19612940" y="2334563"/>
                </a:lnTo>
                <a:lnTo>
                  <a:pt x="19662536" y="2379872"/>
                </a:lnTo>
                <a:lnTo>
                  <a:pt x="19709662" y="2426784"/>
                </a:lnTo>
                <a:lnTo>
                  <a:pt x="19754287" y="2475318"/>
                </a:lnTo>
                <a:lnTo>
                  <a:pt x="19796382" y="2525493"/>
                </a:lnTo>
                <a:lnTo>
                  <a:pt x="19835917" y="2577327"/>
                </a:lnTo>
                <a:lnTo>
                  <a:pt x="19872862" y="2630840"/>
                </a:lnTo>
                <a:lnTo>
                  <a:pt x="19907188" y="2686049"/>
                </a:lnTo>
                <a:lnTo>
                  <a:pt x="19938863" y="2742973"/>
                </a:lnTo>
                <a:lnTo>
                  <a:pt x="19967859" y="2801632"/>
                </a:lnTo>
                <a:lnTo>
                  <a:pt x="19994146" y="2862042"/>
                </a:lnTo>
                <a:lnTo>
                  <a:pt x="20017693" y="2924224"/>
                </a:lnTo>
                <a:lnTo>
                  <a:pt x="20038470" y="2988196"/>
                </a:lnTo>
                <a:lnTo>
                  <a:pt x="20056448" y="3053976"/>
                </a:lnTo>
                <a:lnTo>
                  <a:pt x="20071597" y="3121583"/>
                </a:lnTo>
                <a:lnTo>
                  <a:pt x="20083887" y="3191036"/>
                </a:lnTo>
                <a:lnTo>
                  <a:pt x="20093288" y="3262353"/>
                </a:lnTo>
                <a:lnTo>
                  <a:pt x="20099770" y="3335554"/>
                </a:lnTo>
                <a:lnTo>
                  <a:pt x="20103303" y="3410655"/>
                </a:lnTo>
                <a:lnTo>
                  <a:pt x="20103858" y="3487677"/>
                </a:lnTo>
                <a:lnTo>
                  <a:pt x="20103858" y="1614286"/>
                </a:lnTo>
                <a:close/>
              </a:path>
              <a:path w="20104100" h="3488054">
                <a:moveTo>
                  <a:pt x="20103858" y="0"/>
                </a:moveTo>
                <a:lnTo>
                  <a:pt x="0" y="0"/>
                </a:lnTo>
                <a:lnTo>
                  <a:pt x="104" y="1834697"/>
                </a:lnTo>
                <a:lnTo>
                  <a:pt x="4062" y="1894933"/>
                </a:lnTo>
                <a:lnTo>
                  <a:pt x="11068" y="1954996"/>
                </a:lnTo>
                <a:lnTo>
                  <a:pt x="20988" y="2013311"/>
                </a:lnTo>
                <a:lnTo>
                  <a:pt x="33792" y="2069895"/>
                </a:lnTo>
                <a:lnTo>
                  <a:pt x="49449" y="2124767"/>
                </a:lnTo>
                <a:lnTo>
                  <a:pt x="67930" y="2177947"/>
                </a:lnTo>
                <a:lnTo>
                  <a:pt x="89205" y="2229452"/>
                </a:lnTo>
                <a:lnTo>
                  <a:pt x="113244" y="2279301"/>
                </a:lnTo>
                <a:lnTo>
                  <a:pt x="140017" y="2327513"/>
                </a:lnTo>
                <a:lnTo>
                  <a:pt x="169495" y="2374107"/>
                </a:lnTo>
                <a:lnTo>
                  <a:pt x="201646" y="2419101"/>
                </a:lnTo>
                <a:lnTo>
                  <a:pt x="236443" y="2462514"/>
                </a:lnTo>
                <a:lnTo>
                  <a:pt x="273853" y="2504364"/>
                </a:lnTo>
                <a:lnTo>
                  <a:pt x="313848" y="2544670"/>
                </a:lnTo>
                <a:lnTo>
                  <a:pt x="356398" y="2583451"/>
                </a:lnTo>
                <a:lnTo>
                  <a:pt x="401473" y="2620725"/>
                </a:lnTo>
                <a:lnTo>
                  <a:pt x="449042" y="2656511"/>
                </a:lnTo>
                <a:lnTo>
                  <a:pt x="499077" y="2690827"/>
                </a:lnTo>
                <a:lnTo>
                  <a:pt x="551546" y="2723693"/>
                </a:lnTo>
                <a:lnTo>
                  <a:pt x="606420" y="2755126"/>
                </a:lnTo>
                <a:lnTo>
                  <a:pt x="663670" y="2785146"/>
                </a:lnTo>
                <a:lnTo>
                  <a:pt x="723265" y="2813770"/>
                </a:lnTo>
                <a:lnTo>
                  <a:pt x="785176" y="2841018"/>
                </a:lnTo>
                <a:lnTo>
                  <a:pt x="849371" y="2866909"/>
                </a:lnTo>
                <a:lnTo>
                  <a:pt x="915823" y="2891460"/>
                </a:lnTo>
                <a:lnTo>
                  <a:pt x="984500" y="2914691"/>
                </a:lnTo>
                <a:lnTo>
                  <a:pt x="1055373" y="2936620"/>
                </a:lnTo>
                <a:lnTo>
                  <a:pt x="1128411" y="2957266"/>
                </a:lnTo>
                <a:lnTo>
                  <a:pt x="1203586" y="2976648"/>
                </a:lnTo>
                <a:lnTo>
                  <a:pt x="1280866" y="2994783"/>
                </a:lnTo>
                <a:lnTo>
                  <a:pt x="1360223" y="3011691"/>
                </a:lnTo>
                <a:lnTo>
                  <a:pt x="1441626" y="3027390"/>
                </a:lnTo>
                <a:lnTo>
                  <a:pt x="1525045" y="3041899"/>
                </a:lnTo>
                <a:lnTo>
                  <a:pt x="1610450" y="3055236"/>
                </a:lnTo>
                <a:lnTo>
                  <a:pt x="1697812" y="3067421"/>
                </a:lnTo>
                <a:lnTo>
                  <a:pt x="1787101" y="3078471"/>
                </a:lnTo>
                <a:lnTo>
                  <a:pt x="1878286" y="3088406"/>
                </a:lnTo>
                <a:lnTo>
                  <a:pt x="1971338" y="3097243"/>
                </a:lnTo>
                <a:lnTo>
                  <a:pt x="2066226" y="3105003"/>
                </a:lnTo>
                <a:lnTo>
                  <a:pt x="2162922" y="3111702"/>
                </a:lnTo>
                <a:lnTo>
                  <a:pt x="2261395" y="3117361"/>
                </a:lnTo>
                <a:lnTo>
                  <a:pt x="2361614" y="3121997"/>
                </a:lnTo>
                <a:lnTo>
                  <a:pt x="2463551" y="3125629"/>
                </a:lnTo>
                <a:lnTo>
                  <a:pt x="2567175" y="3128275"/>
                </a:lnTo>
                <a:lnTo>
                  <a:pt x="2779365" y="3130688"/>
                </a:lnTo>
                <a:lnTo>
                  <a:pt x="2997946" y="3129383"/>
                </a:lnTo>
                <a:lnTo>
                  <a:pt x="3222677" y="3124509"/>
                </a:lnTo>
                <a:lnTo>
                  <a:pt x="3570783" y="3110833"/>
                </a:lnTo>
                <a:lnTo>
                  <a:pt x="3931383" y="3089966"/>
                </a:lnTo>
                <a:lnTo>
                  <a:pt x="4430221" y="3051827"/>
                </a:lnTo>
                <a:lnTo>
                  <a:pt x="5080067" y="2989248"/>
                </a:lnTo>
                <a:lnTo>
                  <a:pt x="6032241" y="2877987"/>
                </a:lnTo>
                <a:lnTo>
                  <a:pt x="12229851" y="1975953"/>
                </a:lnTo>
                <a:lnTo>
                  <a:pt x="13390869" y="1829337"/>
                </a:lnTo>
                <a:lnTo>
                  <a:pt x="14095519" y="1752894"/>
                </a:lnTo>
                <a:lnTo>
                  <a:pt x="14644565" y="1702054"/>
                </a:lnTo>
                <a:lnTo>
                  <a:pt x="15178493" y="1661673"/>
                </a:lnTo>
                <a:lnTo>
                  <a:pt x="15567867" y="1638968"/>
                </a:lnTo>
                <a:lnTo>
                  <a:pt x="15946852" y="1623319"/>
                </a:lnTo>
                <a:lnTo>
                  <a:pt x="16193339" y="1617056"/>
                </a:lnTo>
                <a:lnTo>
                  <a:pt x="16434611" y="1614301"/>
                </a:lnTo>
                <a:lnTo>
                  <a:pt x="20103858" y="1614286"/>
                </a:lnTo>
                <a:lnTo>
                  <a:pt x="20103858" y="0"/>
                </a:lnTo>
                <a:close/>
              </a:path>
            </a:pathLst>
          </a:custGeom>
          <a:solidFill>
            <a:srgbClr val="233D5F"/>
          </a:solidFill>
        </p:spPr>
        <p:txBody>
          <a:bodyPr wrap="square" lIns="0" tIns="0" rIns="0" bIns="0" rtlCol="0"/>
          <a:lstStyle/>
          <a:p>
            <a:endParaRPr/>
          </a:p>
        </p:txBody>
      </p:sp>
      <p:sp>
        <p:nvSpPr>
          <p:cNvPr id="6" name="object 5"/>
          <p:cNvSpPr txBox="1">
            <a:spLocks/>
          </p:cNvSpPr>
          <p:nvPr/>
        </p:nvSpPr>
        <p:spPr>
          <a:xfrm>
            <a:off x="228600" y="914400"/>
            <a:ext cx="1447800" cy="460366"/>
          </a:xfrm>
          <a:prstGeom prst="rect">
            <a:avLst/>
          </a:prstGeom>
        </p:spPr>
        <p:txBody>
          <a:bodyPr vert="horz" wrap="square" lIns="0" tIns="5445" rIns="0" bIns="0" rtlCol="0" anchor="ctr">
            <a:spAutoFit/>
          </a:bodyPr>
          <a:lstStyle/>
          <a:p>
            <a:pPr marL="6050" marR="0" lvl="0" indent="0" algn="ctr" defTabSz="914400" rtl="0" eaLnBrk="1" fontAlgn="auto" latinLnBrk="0" hangingPunct="1">
              <a:lnSpc>
                <a:spcPts val="1970"/>
              </a:lnSpc>
              <a:spcBef>
                <a:spcPts val="43"/>
              </a:spcBef>
              <a:spcAft>
                <a:spcPts val="0"/>
              </a:spcAft>
              <a:buClrTx/>
              <a:buSzTx/>
              <a:buFontTx/>
              <a:buNone/>
              <a:tabLst/>
              <a:defRPr/>
            </a:pPr>
            <a:r>
              <a:rPr kumimoji="0" lang="en-IN" sz="1600" b="0" i="0" u="sng" strike="noStrike" kern="1200" cap="none" spc="5" normalizeH="0" baseline="0" noProof="0" dirty="0" smtClean="0">
                <a:ln>
                  <a:noFill/>
                </a:ln>
                <a:solidFill>
                  <a:schemeClr val="bg1"/>
                </a:solidFill>
                <a:effectLst/>
                <a:uLnTx/>
                <a:uFillTx/>
                <a:latin typeface="+mj-lt"/>
                <a:ea typeface="+mj-ea"/>
                <a:cs typeface="+mj-cs"/>
              </a:rPr>
              <a:t>Centurion</a:t>
            </a:r>
          </a:p>
          <a:p>
            <a:pPr marL="18453" marR="0" lvl="0" indent="0" algn="ctr" defTabSz="914400" rtl="0" eaLnBrk="1" fontAlgn="auto" latinLnBrk="0" hangingPunct="1">
              <a:lnSpc>
                <a:spcPts val="1541"/>
              </a:lnSpc>
              <a:spcBef>
                <a:spcPct val="0"/>
              </a:spcBef>
              <a:spcAft>
                <a:spcPts val="0"/>
              </a:spcAft>
              <a:buClrTx/>
              <a:buSzTx/>
              <a:buFontTx/>
              <a:buNone/>
              <a:tabLst/>
              <a:defRPr/>
            </a:pPr>
            <a:r>
              <a:rPr kumimoji="0" lang="en-IN" sz="1600" b="0" i="0" u="none" strike="noStrike" kern="1200" cap="none" spc="5" normalizeH="0" baseline="0" noProof="0" dirty="0" smtClean="0">
                <a:ln>
                  <a:noFill/>
                </a:ln>
                <a:solidFill>
                  <a:schemeClr val="bg1"/>
                </a:solidFill>
                <a:effectLst/>
                <a:uLnTx/>
                <a:uFillTx/>
                <a:latin typeface="+mj-lt"/>
                <a:ea typeface="+mj-ea"/>
                <a:cs typeface="+mj-cs"/>
              </a:rPr>
              <a:t>U</a:t>
            </a:r>
            <a:r>
              <a:rPr kumimoji="0" lang="en-IN" sz="1600" b="0" i="0" u="none" strike="noStrike" kern="1200" cap="none" spc="14" normalizeH="0" baseline="0" noProof="0" dirty="0" smtClean="0">
                <a:ln>
                  <a:noFill/>
                </a:ln>
                <a:solidFill>
                  <a:schemeClr val="bg1"/>
                </a:solidFill>
                <a:effectLst/>
                <a:uLnTx/>
                <a:uFillTx/>
                <a:latin typeface="+mj-lt"/>
                <a:ea typeface="+mj-ea"/>
                <a:cs typeface="+mj-cs"/>
              </a:rPr>
              <a:t>N</a:t>
            </a:r>
            <a:r>
              <a:rPr kumimoji="0" lang="en-IN" sz="1600" b="0" i="0" u="none" strike="noStrike" kern="1200" cap="none" spc="2" normalizeH="0" baseline="0" noProof="0" dirty="0" smtClean="0">
                <a:ln>
                  <a:noFill/>
                </a:ln>
                <a:solidFill>
                  <a:schemeClr val="bg1"/>
                </a:solidFill>
                <a:effectLst/>
                <a:uLnTx/>
                <a:uFillTx/>
                <a:latin typeface="+mj-lt"/>
                <a:ea typeface="+mj-ea"/>
                <a:cs typeface="+mj-cs"/>
              </a:rPr>
              <a:t>I</a:t>
            </a:r>
            <a:r>
              <a:rPr kumimoji="0" lang="en-IN" sz="1600" b="0" i="0" u="none" strike="noStrike" kern="1200" cap="none" spc="14" normalizeH="0" baseline="0" noProof="0" dirty="0" smtClean="0">
                <a:ln>
                  <a:noFill/>
                </a:ln>
                <a:solidFill>
                  <a:schemeClr val="bg1"/>
                </a:solidFill>
                <a:effectLst/>
                <a:uLnTx/>
                <a:uFillTx/>
                <a:latin typeface="+mj-lt"/>
                <a:ea typeface="+mj-ea"/>
                <a:cs typeface="+mj-cs"/>
              </a:rPr>
              <a:t>V</a:t>
            </a:r>
            <a:r>
              <a:rPr kumimoji="0" lang="en-IN" sz="1600" b="0" i="0" u="none" strike="noStrike" kern="1200" cap="none" spc="10" normalizeH="0" baseline="0" noProof="0" dirty="0" smtClean="0">
                <a:ln>
                  <a:noFill/>
                </a:ln>
                <a:solidFill>
                  <a:schemeClr val="bg1"/>
                </a:solidFill>
                <a:effectLst/>
                <a:uLnTx/>
                <a:uFillTx/>
                <a:latin typeface="+mj-lt"/>
                <a:ea typeface="+mj-ea"/>
                <a:cs typeface="+mj-cs"/>
              </a:rPr>
              <a:t>E</a:t>
            </a:r>
            <a:r>
              <a:rPr kumimoji="0" lang="en-IN" sz="1600" b="0" i="0" u="none" strike="noStrike" kern="1200" cap="none" spc="12" normalizeH="0" baseline="0" noProof="0" dirty="0" smtClean="0">
                <a:ln>
                  <a:noFill/>
                </a:ln>
                <a:solidFill>
                  <a:schemeClr val="bg1"/>
                </a:solidFill>
                <a:effectLst/>
                <a:uLnTx/>
                <a:uFillTx/>
                <a:latin typeface="+mj-lt"/>
                <a:ea typeface="+mj-ea"/>
                <a:cs typeface="+mj-cs"/>
              </a:rPr>
              <a:t>R</a:t>
            </a:r>
            <a:r>
              <a:rPr kumimoji="0" lang="en-IN" sz="1600" b="0" i="0" u="none" strike="noStrike" kern="1200" cap="none" spc="10" normalizeH="0" baseline="0" noProof="0" dirty="0" smtClean="0">
                <a:ln>
                  <a:noFill/>
                </a:ln>
                <a:solidFill>
                  <a:schemeClr val="bg1"/>
                </a:solidFill>
                <a:effectLst/>
                <a:uLnTx/>
                <a:uFillTx/>
                <a:latin typeface="+mj-lt"/>
                <a:ea typeface="+mj-ea"/>
                <a:cs typeface="+mj-cs"/>
              </a:rPr>
              <a:t>S</a:t>
            </a:r>
            <a:r>
              <a:rPr kumimoji="0" lang="en-IN" sz="1600" b="0" i="0" u="none" strike="noStrike" kern="1200" cap="none" spc="2" normalizeH="0" baseline="0" noProof="0" dirty="0" smtClean="0">
                <a:ln>
                  <a:noFill/>
                </a:ln>
                <a:solidFill>
                  <a:schemeClr val="bg1"/>
                </a:solidFill>
                <a:effectLst/>
                <a:uLnTx/>
                <a:uFillTx/>
                <a:latin typeface="+mj-lt"/>
                <a:ea typeface="+mj-ea"/>
                <a:cs typeface="+mj-cs"/>
              </a:rPr>
              <a:t>I</a:t>
            </a:r>
            <a:r>
              <a:rPr kumimoji="0" lang="en-IN" sz="1600" b="0" i="0" u="none" strike="noStrike" kern="1200" cap="none" spc="10" normalizeH="0" baseline="0" noProof="0" dirty="0" smtClean="0">
                <a:ln>
                  <a:noFill/>
                </a:ln>
                <a:solidFill>
                  <a:schemeClr val="bg1"/>
                </a:solidFill>
                <a:effectLst/>
                <a:uLnTx/>
                <a:uFillTx/>
                <a:latin typeface="+mj-lt"/>
                <a:ea typeface="+mj-ea"/>
                <a:cs typeface="+mj-cs"/>
              </a:rPr>
              <a:t>T</a:t>
            </a:r>
            <a:r>
              <a:rPr kumimoji="0" lang="en-IN" sz="1600" b="0" i="0" u="none" strike="noStrike" kern="1200" cap="none" spc="14" normalizeH="0" baseline="0" noProof="0" dirty="0" smtClean="0">
                <a:ln>
                  <a:noFill/>
                </a:ln>
                <a:solidFill>
                  <a:schemeClr val="bg1"/>
                </a:solidFill>
                <a:effectLst/>
                <a:uLnTx/>
                <a:uFillTx/>
                <a:latin typeface="+mj-lt"/>
                <a:ea typeface="+mj-ea"/>
                <a:cs typeface="+mj-cs"/>
              </a:rPr>
              <a:t>Y</a:t>
            </a:r>
            <a:endParaRPr kumimoji="0" lang="en-IN" sz="1600" b="0" i="0" u="none" strike="noStrike" kern="1200" cap="none" spc="0" normalizeH="0" baseline="0" noProof="0" dirty="0">
              <a:ln>
                <a:noFill/>
              </a:ln>
              <a:solidFill>
                <a:schemeClr val="bg1"/>
              </a:solidFill>
              <a:effectLst/>
              <a:uLnTx/>
              <a:uFillTx/>
              <a:latin typeface="+mj-lt"/>
              <a:ea typeface="+mj-ea"/>
              <a:cs typeface="+mj-cs"/>
            </a:endParaRPr>
          </a:p>
        </p:txBody>
      </p:sp>
      <p:sp>
        <p:nvSpPr>
          <p:cNvPr id="7" name="object 8"/>
          <p:cNvSpPr/>
          <p:nvPr/>
        </p:nvSpPr>
        <p:spPr>
          <a:xfrm>
            <a:off x="457200" y="96253"/>
            <a:ext cx="990600" cy="894347"/>
          </a:xfrm>
          <a:prstGeom prst="rect">
            <a:avLst/>
          </a:prstGeom>
          <a:blipFill>
            <a:blip r:embed="rId2" cstate="print"/>
            <a:stretch>
              <a:fillRect/>
            </a:stretch>
          </a:blipFill>
        </p:spPr>
        <p:txBody>
          <a:bodyPr wrap="square" lIns="0" tIns="0" rIns="0" bIns="0" rtlCol="0"/>
          <a:lstStyle/>
          <a:p>
            <a:endParaRPr/>
          </a:p>
        </p:txBody>
      </p:sp>
      <p:sp>
        <p:nvSpPr>
          <p:cNvPr id="8" name="Rectangle 7"/>
          <p:cNvSpPr/>
          <p:nvPr/>
        </p:nvSpPr>
        <p:spPr>
          <a:xfrm>
            <a:off x="0" y="6324600"/>
            <a:ext cx="9144000" cy="533400"/>
          </a:xfrm>
          <a:prstGeom prst="rect">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object 2"/>
          <p:cNvSpPr txBox="1"/>
          <p:nvPr/>
        </p:nvSpPr>
        <p:spPr>
          <a:xfrm>
            <a:off x="69380" y="6414480"/>
            <a:ext cx="4807420" cy="367320"/>
          </a:xfrm>
          <a:prstGeom prst="rect">
            <a:avLst/>
          </a:prstGeom>
        </p:spPr>
        <p:txBody>
          <a:bodyPr vert="horz" wrap="square" lIns="0" tIns="8168" rIns="0" bIns="0" rtlCol="0">
            <a:spAutoFit/>
          </a:bodyPr>
          <a:lstStyle/>
          <a:p>
            <a:pPr marL="6050">
              <a:lnSpc>
                <a:spcPts val="1846"/>
              </a:lnSpc>
              <a:spcBef>
                <a:spcPts val="64"/>
              </a:spcBef>
              <a:tabLst>
                <a:tab pos="2107918" algn="l"/>
              </a:tabLst>
            </a:pPr>
            <a:r>
              <a:rPr lang="en-US" sz="1600" spc="50" dirty="0">
                <a:solidFill>
                  <a:srgbClr val="FFFFFF"/>
                </a:solidFill>
                <a:latin typeface="Times New Roman"/>
                <a:cs typeface="Times New Roman"/>
              </a:rPr>
              <a:t>C</a:t>
            </a:r>
            <a:r>
              <a:rPr sz="1600" spc="50" smtClean="0">
                <a:solidFill>
                  <a:srgbClr val="FFFFFF"/>
                </a:solidFill>
                <a:latin typeface="Times New Roman"/>
                <a:cs typeface="Times New Roman"/>
              </a:rPr>
              <a:t>enturion</a:t>
            </a:r>
            <a:r>
              <a:rPr sz="1600" spc="40" smtClean="0">
                <a:solidFill>
                  <a:srgbClr val="FFFFFF"/>
                </a:solidFill>
                <a:latin typeface="Times New Roman"/>
                <a:cs typeface="Times New Roman"/>
              </a:rPr>
              <a:t> </a:t>
            </a:r>
            <a:r>
              <a:rPr lang="en-US" sz="1600" spc="48" dirty="0" smtClean="0">
                <a:solidFill>
                  <a:srgbClr val="FFFFFF"/>
                </a:solidFill>
                <a:latin typeface="Times New Roman"/>
                <a:cs typeface="Times New Roman"/>
              </a:rPr>
              <a:t>U</a:t>
            </a:r>
            <a:r>
              <a:rPr sz="1600" spc="48" smtClean="0">
                <a:solidFill>
                  <a:srgbClr val="FFFFFF"/>
                </a:solidFill>
                <a:latin typeface="Times New Roman"/>
                <a:cs typeface="Times New Roman"/>
              </a:rPr>
              <a:t>niversity</a:t>
            </a:r>
            <a:r>
              <a:rPr lang="en-US" sz="1600" spc="40" dirty="0" smtClean="0">
                <a:solidFill>
                  <a:srgbClr val="FFFFFF"/>
                </a:solidFill>
                <a:latin typeface="Times New Roman"/>
                <a:cs typeface="Times New Roman"/>
              </a:rPr>
              <a:t> </a:t>
            </a:r>
            <a:r>
              <a:rPr sz="1600" spc="52" smtClean="0">
                <a:solidFill>
                  <a:srgbClr val="FFFFFF"/>
                </a:solidFill>
                <a:latin typeface="Times New Roman"/>
                <a:cs typeface="Times New Roman"/>
              </a:rPr>
              <a:t>of</a:t>
            </a:r>
            <a:r>
              <a:rPr sz="1600" spc="52">
                <a:solidFill>
                  <a:srgbClr val="FFFFFF"/>
                </a:solidFill>
                <a:latin typeface="Times New Roman"/>
                <a:cs typeface="Times New Roman"/>
              </a:rPr>
              <a:t>	</a:t>
            </a:r>
            <a:r>
              <a:rPr lang="en-US" sz="1600" spc="54" dirty="0" smtClean="0">
                <a:solidFill>
                  <a:srgbClr val="FFFFFF"/>
                </a:solidFill>
                <a:latin typeface="Times New Roman"/>
                <a:cs typeface="Times New Roman"/>
              </a:rPr>
              <a:t>T</a:t>
            </a:r>
            <a:r>
              <a:rPr sz="1600" spc="54" smtClean="0">
                <a:solidFill>
                  <a:srgbClr val="FFFFFF"/>
                </a:solidFill>
                <a:latin typeface="Times New Roman"/>
                <a:cs typeface="Times New Roman"/>
              </a:rPr>
              <a:t>echnology</a:t>
            </a:r>
            <a:r>
              <a:rPr lang="en-US" sz="1600" spc="54" dirty="0" smtClean="0">
                <a:solidFill>
                  <a:srgbClr val="FFFFFF"/>
                </a:solidFill>
                <a:latin typeface="Times New Roman"/>
                <a:cs typeface="Times New Roman"/>
              </a:rPr>
              <a:t> </a:t>
            </a:r>
            <a:r>
              <a:rPr sz="1600" spc="60" smtClean="0">
                <a:solidFill>
                  <a:srgbClr val="FFFFFF"/>
                </a:solidFill>
                <a:latin typeface="Times New Roman"/>
                <a:cs typeface="Times New Roman"/>
              </a:rPr>
              <a:t>and</a:t>
            </a:r>
            <a:r>
              <a:rPr sz="1600" spc="-17" smtClean="0">
                <a:solidFill>
                  <a:srgbClr val="FFFFFF"/>
                </a:solidFill>
                <a:latin typeface="Times New Roman"/>
                <a:cs typeface="Times New Roman"/>
              </a:rPr>
              <a:t> </a:t>
            </a:r>
            <a:r>
              <a:rPr lang="en-US" sz="1600" spc="62" dirty="0" smtClean="0">
                <a:solidFill>
                  <a:srgbClr val="FFFFFF"/>
                </a:solidFill>
                <a:latin typeface="Times New Roman"/>
                <a:cs typeface="Times New Roman"/>
              </a:rPr>
              <a:t>M</a:t>
            </a:r>
            <a:r>
              <a:rPr sz="1600" spc="62" smtClean="0">
                <a:solidFill>
                  <a:srgbClr val="FFFFFF"/>
                </a:solidFill>
                <a:latin typeface="Times New Roman"/>
                <a:cs typeface="Times New Roman"/>
              </a:rPr>
              <a:t>anagement</a:t>
            </a:r>
            <a:endParaRPr sz="1600">
              <a:latin typeface="Times New Roman"/>
              <a:cs typeface="Times New Roman"/>
            </a:endParaRPr>
          </a:p>
          <a:p>
            <a:pPr marL="25109">
              <a:lnSpc>
                <a:spcPts val="959"/>
              </a:lnSpc>
            </a:pPr>
            <a:r>
              <a:rPr sz="1200" i="1" spc="10" dirty="0">
                <a:solidFill>
                  <a:srgbClr val="FFFFFF"/>
                </a:solidFill>
                <a:latin typeface="Times New Roman"/>
                <a:cs typeface="Times New Roman"/>
              </a:rPr>
              <a:t>Shaping </a:t>
            </a:r>
            <a:r>
              <a:rPr sz="1200" i="1" spc="5">
                <a:solidFill>
                  <a:srgbClr val="FFFFFF"/>
                </a:solidFill>
                <a:latin typeface="Times New Roman"/>
                <a:cs typeface="Times New Roman"/>
              </a:rPr>
              <a:t>Lives</a:t>
            </a:r>
            <a:r>
              <a:rPr sz="1200" i="1" spc="5" smtClean="0">
                <a:solidFill>
                  <a:srgbClr val="FFFFFF"/>
                </a:solidFill>
                <a:latin typeface="Times New Roman"/>
                <a:cs typeface="Times New Roman"/>
              </a:rPr>
              <a:t>...</a:t>
            </a:r>
            <a:r>
              <a:rPr sz="1200" i="1" spc="10" smtClean="0">
                <a:solidFill>
                  <a:srgbClr val="FFFFFF"/>
                </a:solidFill>
                <a:latin typeface="Times New Roman"/>
                <a:cs typeface="Times New Roman"/>
              </a:rPr>
              <a:t>Empowering</a:t>
            </a:r>
            <a:r>
              <a:rPr sz="1200" i="1" smtClean="0">
                <a:solidFill>
                  <a:srgbClr val="FFFFFF"/>
                </a:solidFill>
                <a:latin typeface="Times New Roman"/>
                <a:cs typeface="Times New Roman"/>
              </a:rPr>
              <a:t> </a:t>
            </a:r>
            <a:r>
              <a:rPr sz="1200" i="1" spc="7" dirty="0">
                <a:solidFill>
                  <a:srgbClr val="FFFFFF"/>
                </a:solidFill>
                <a:latin typeface="Times New Roman"/>
                <a:cs typeface="Times New Roman"/>
              </a:rPr>
              <a:t>Communities..</a:t>
            </a:r>
            <a:r>
              <a:rPr i="1" spc="7" dirty="0">
                <a:solidFill>
                  <a:srgbClr val="FFFFFF"/>
                </a:solidFill>
                <a:latin typeface="Times New Roman"/>
                <a:cs typeface="Times New Roman"/>
              </a:rPr>
              <a:t>.</a:t>
            </a:r>
            <a:endParaRPr>
              <a:latin typeface="Times New Roman"/>
              <a:cs typeface="Times New Roman"/>
            </a:endParaRPr>
          </a:p>
        </p:txBody>
      </p:sp>
      <p:sp>
        <p:nvSpPr>
          <p:cNvPr id="10" name="Rectangle 9"/>
          <p:cNvSpPr/>
          <p:nvPr/>
        </p:nvSpPr>
        <p:spPr>
          <a:xfrm>
            <a:off x="685800" y="2590800"/>
            <a:ext cx="8001000" cy="1754326"/>
          </a:xfrm>
          <a:prstGeom prst="rect">
            <a:avLst/>
          </a:prstGeom>
        </p:spPr>
        <p:txBody>
          <a:bodyPr wrap="square">
            <a:spAutoFit/>
          </a:bodyPr>
          <a:lstStyle/>
          <a:p>
            <a:pPr algn="ctr"/>
            <a:r>
              <a:rPr lang="en-US" sz="3600" b="1" dirty="0" smtClean="0"/>
              <a:t>INSECT PESTS ATTACKING COCONUT </a:t>
            </a:r>
          </a:p>
          <a:p>
            <a:pPr algn="ctr"/>
            <a:r>
              <a:rPr lang="en-US" sz="3600" b="1" dirty="0" smtClean="0"/>
              <a:t>AND </a:t>
            </a:r>
          </a:p>
          <a:p>
            <a:pPr algn="ctr"/>
            <a:r>
              <a:rPr lang="en-US" sz="3600" b="1" dirty="0" smtClean="0"/>
              <a:t>THEIR MANAGEMENT</a:t>
            </a:r>
            <a:endParaRPr lang="en-IN" sz="36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just">
              <a:buNone/>
            </a:pPr>
            <a:r>
              <a:rPr lang="en-US" sz="2400" b="1" u="sng" dirty="0" smtClean="0"/>
              <a:t>SYMPTOMS OF DAMAGE:</a:t>
            </a:r>
          </a:p>
          <a:p>
            <a:pPr algn="just"/>
            <a:r>
              <a:rPr lang="en-US" sz="2400" dirty="0" smtClean="0"/>
              <a:t>The beetle injures the trees by boring into the central shoots, </a:t>
            </a:r>
            <a:r>
              <a:rPr lang="en-US" sz="2400" dirty="0" err="1" smtClean="0"/>
              <a:t>spathes</a:t>
            </a:r>
            <a:r>
              <a:rPr lang="en-US" sz="2400" dirty="0" smtClean="0"/>
              <a:t> and petioles.</a:t>
            </a:r>
          </a:p>
          <a:p>
            <a:pPr algn="just"/>
            <a:r>
              <a:rPr lang="en-US" sz="2400" dirty="0" smtClean="0"/>
              <a:t>The boring beetle chews the internal tissues and after ingesting the juicy part throws out the fibrous part which is indicative of the presence of the beetle in the crowns. The injury by the beetle is clearly seen.</a:t>
            </a:r>
          </a:p>
          <a:p>
            <a:pPr algn="just"/>
            <a:r>
              <a:rPr lang="en-US" sz="2400" dirty="0" smtClean="0"/>
              <a:t>A </a:t>
            </a:r>
            <a:r>
              <a:rPr lang="en-US" sz="2400" dirty="0" smtClean="0">
                <a:solidFill>
                  <a:srgbClr val="FF0000"/>
                </a:solidFill>
              </a:rPr>
              <a:t>series of holes on the fronds</a:t>
            </a:r>
            <a:r>
              <a:rPr lang="en-US" sz="2400" dirty="0" smtClean="0"/>
              <a:t> when leaf opens out and fan like cutting</a:t>
            </a:r>
          </a:p>
          <a:p>
            <a:pPr algn="just"/>
            <a:r>
              <a:rPr lang="en-US" sz="2400" dirty="0" smtClean="0">
                <a:solidFill>
                  <a:srgbClr val="FF0000"/>
                </a:solidFill>
              </a:rPr>
              <a:t>Typical ‘V’ shaped clipping/ cuts </a:t>
            </a:r>
            <a:r>
              <a:rPr lang="en-US" sz="2400" dirty="0" smtClean="0"/>
              <a:t>on mature leaves, in partly damaged crowns</a:t>
            </a:r>
          </a:p>
          <a:p>
            <a:pPr algn="just"/>
            <a:endParaRPr lang="en-US" sz="2400" b="1" u="sng"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just"/>
            <a:r>
              <a:rPr lang="en-US" sz="2400" dirty="0" smtClean="0"/>
              <a:t>Death of the central growing </a:t>
            </a:r>
            <a:r>
              <a:rPr lang="en-US" sz="2400" dirty="0" err="1" smtClean="0"/>
              <a:t>primordium</a:t>
            </a:r>
            <a:r>
              <a:rPr lang="en-US" sz="2400" dirty="0" smtClean="0"/>
              <a:t> of both young and old plants in severe attack</a:t>
            </a:r>
          </a:p>
          <a:p>
            <a:pPr algn="just"/>
            <a:r>
              <a:rPr lang="en-US" sz="2400" dirty="0" smtClean="0"/>
              <a:t>Damaged palms often becoming infected by fungal rots.</a:t>
            </a:r>
          </a:p>
          <a:p>
            <a:pPr algn="just"/>
            <a:r>
              <a:rPr lang="en-US" sz="2400" dirty="0" smtClean="0"/>
              <a:t>The damage caused by the beetle is more serious in young trees.</a:t>
            </a:r>
          </a:p>
          <a:p>
            <a:pPr algn="just">
              <a:buNone/>
            </a:pPr>
            <a:r>
              <a:rPr lang="en-US" sz="2400" dirty="0" smtClean="0">
                <a:solidFill>
                  <a:srgbClr val="FF0000"/>
                </a:solidFill>
              </a:rPr>
              <a:t>*****Rhinoceros beetle enhances the Bud rot disease in coconut caused due to the fungus </a:t>
            </a:r>
            <a:r>
              <a:rPr lang="en-US" sz="2400" i="1" dirty="0" err="1" smtClean="0">
                <a:solidFill>
                  <a:srgbClr val="FF0000"/>
                </a:solidFill>
              </a:rPr>
              <a:t>Phytophthora</a:t>
            </a:r>
            <a:r>
              <a:rPr lang="en-US" sz="2400" i="1" dirty="0" smtClean="0">
                <a:solidFill>
                  <a:srgbClr val="FF0000"/>
                </a:solidFill>
              </a:rPr>
              <a:t> </a:t>
            </a:r>
            <a:r>
              <a:rPr lang="en-US" sz="2400" i="1" dirty="0" err="1" smtClean="0">
                <a:solidFill>
                  <a:srgbClr val="FF0000"/>
                </a:solidFill>
              </a:rPr>
              <a:t>palmivora</a:t>
            </a:r>
            <a:endParaRPr lang="en-US" sz="2400" dirty="0">
              <a:solidFill>
                <a:srgbClr val="FF00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D:\all imps\pests of crops\citrus\borehole rhino.jpg"/>
          <p:cNvPicPr>
            <a:picLocks noGrp="1" noChangeAspect="1" noChangeArrowheads="1"/>
          </p:cNvPicPr>
          <p:nvPr>
            <p:ph idx="1"/>
          </p:nvPr>
        </p:nvPicPr>
        <p:blipFill>
          <a:blip r:embed="rId2"/>
          <a:srcRect/>
          <a:stretch>
            <a:fillRect/>
          </a:stretch>
        </p:blipFill>
        <p:spPr bwMode="auto">
          <a:xfrm>
            <a:off x="838200" y="533400"/>
            <a:ext cx="7543800" cy="5714999"/>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Bores holes on central shoots</a:t>
            </a:r>
            <a:endParaRPr lang="en-US" sz="2400" dirty="0"/>
          </a:p>
        </p:txBody>
      </p:sp>
      <p:pic>
        <p:nvPicPr>
          <p:cNvPr id="23555" name="Picture 3" descr="D:\all imps\pests of crops\citrus\bore rhino.jpg"/>
          <p:cNvPicPr>
            <a:picLocks noGrp="1" noChangeAspect="1" noChangeArrowheads="1"/>
          </p:cNvPicPr>
          <p:nvPr>
            <p:ph idx="1"/>
          </p:nvPr>
        </p:nvPicPr>
        <p:blipFill>
          <a:blip r:embed="rId2"/>
          <a:srcRect/>
          <a:stretch>
            <a:fillRect/>
          </a:stretch>
        </p:blipFill>
        <p:spPr bwMode="auto">
          <a:xfrm>
            <a:off x="1524000" y="1447800"/>
            <a:ext cx="6248400" cy="46482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5602" name="Picture 2" descr="D:\all imps\pests of crops\citrus\v shape.jpg"/>
          <p:cNvPicPr>
            <a:picLocks noGrp="1" noChangeAspect="1" noChangeArrowheads="1"/>
          </p:cNvPicPr>
          <p:nvPr>
            <p:ph idx="1"/>
          </p:nvPr>
        </p:nvPicPr>
        <p:blipFill>
          <a:blip r:embed="rId2"/>
          <a:srcRect/>
          <a:stretch>
            <a:fillRect/>
          </a:stretch>
        </p:blipFill>
        <p:spPr bwMode="auto">
          <a:xfrm>
            <a:off x="457200" y="1447800"/>
            <a:ext cx="8229600" cy="46482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Typical ‘V’ shaped clipping</a:t>
            </a:r>
            <a:endParaRPr lang="en-US" sz="2400" dirty="0"/>
          </a:p>
        </p:txBody>
      </p:sp>
      <p:pic>
        <p:nvPicPr>
          <p:cNvPr id="24578" name="Picture 2" descr="D:\all imps\pests of crops\citrus\rhinocerous dama.jpeg"/>
          <p:cNvPicPr>
            <a:picLocks noGrp="1" noChangeAspect="1" noChangeArrowheads="1"/>
          </p:cNvPicPr>
          <p:nvPr>
            <p:ph idx="1"/>
          </p:nvPr>
        </p:nvPicPr>
        <p:blipFill>
          <a:blip r:embed="rId2"/>
          <a:srcRect/>
          <a:stretch>
            <a:fillRect/>
          </a:stretch>
        </p:blipFill>
        <p:spPr bwMode="auto">
          <a:xfrm>
            <a:off x="609600" y="1524000"/>
            <a:ext cx="8001000" cy="48006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algn="just">
              <a:buNone/>
            </a:pPr>
            <a:r>
              <a:rPr lang="en-US" sz="2400" b="1" u="sng" dirty="0" smtClean="0"/>
              <a:t>MANAGEMENT:</a:t>
            </a:r>
          </a:p>
          <a:p>
            <a:pPr algn="just"/>
            <a:r>
              <a:rPr lang="en-US" sz="2400" dirty="0" smtClean="0"/>
              <a:t>Periodical examination of the breeding places and destruction of eggs, grubs and pupae by raking and turning up of the manure pits.</a:t>
            </a:r>
          </a:p>
          <a:p>
            <a:pPr algn="just"/>
            <a:r>
              <a:rPr lang="en-US" sz="2400" dirty="0" smtClean="0"/>
              <a:t>Treating breeding places with </a:t>
            </a:r>
            <a:r>
              <a:rPr lang="en-US" sz="2400" dirty="0" err="1" smtClean="0"/>
              <a:t>carbaryl</a:t>
            </a:r>
            <a:r>
              <a:rPr lang="en-US" sz="2400" dirty="0" smtClean="0"/>
              <a:t> 50 WP 3g/l or </a:t>
            </a:r>
            <a:r>
              <a:rPr lang="en-US" sz="2400" dirty="0" err="1" smtClean="0"/>
              <a:t>carbaryl</a:t>
            </a:r>
            <a:r>
              <a:rPr lang="en-US" sz="2400" dirty="0" smtClean="0"/>
              <a:t> 10D </a:t>
            </a:r>
            <a:r>
              <a:rPr lang="en-US" sz="2400" dirty="0" err="1" smtClean="0"/>
              <a:t>atleast</a:t>
            </a:r>
            <a:r>
              <a:rPr lang="en-US" sz="2400" dirty="0" smtClean="0"/>
              <a:t> once in three months </a:t>
            </a:r>
            <a:r>
              <a:rPr lang="en-US" sz="2400" i="1" dirty="0" smtClean="0"/>
              <a:t>i.e.</a:t>
            </a:r>
            <a:r>
              <a:rPr lang="en-US" sz="2400" dirty="0" smtClean="0"/>
              <a:t> January, April, July, August.</a:t>
            </a:r>
          </a:p>
          <a:p>
            <a:pPr algn="just"/>
            <a:r>
              <a:rPr lang="en-US" sz="2400" dirty="0" smtClean="0"/>
              <a:t>Crownless trees and dead trees should be cut and dried to avoid breeding of the pest.</a:t>
            </a:r>
          </a:p>
          <a:p>
            <a:pPr algn="just"/>
            <a:r>
              <a:rPr lang="en-US" sz="2400" dirty="0" smtClean="0">
                <a:solidFill>
                  <a:srgbClr val="FF0000"/>
                </a:solidFill>
              </a:rPr>
              <a:t>Extraction of the beetle with a barbed iron hook or wire and filling up the holes with sand + </a:t>
            </a:r>
            <a:r>
              <a:rPr lang="en-US" sz="2400" dirty="0" err="1" smtClean="0">
                <a:solidFill>
                  <a:srgbClr val="FF0000"/>
                </a:solidFill>
              </a:rPr>
              <a:t>lindane</a:t>
            </a:r>
            <a:r>
              <a:rPr lang="en-US" sz="2400" dirty="0" smtClean="0">
                <a:solidFill>
                  <a:srgbClr val="FF0000"/>
                </a:solidFill>
              </a:rPr>
              <a:t> dust in equal proportions to prevent further attack.</a:t>
            </a:r>
            <a:endParaRPr lang="en-US" sz="2400" b="1" u="sng" dirty="0">
              <a:solidFill>
                <a:srgbClr val="FF000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410200"/>
          </a:xfrm>
        </p:spPr>
        <p:txBody>
          <a:bodyPr>
            <a:normAutofit/>
          </a:bodyPr>
          <a:lstStyle/>
          <a:p>
            <a:pPr algn="just"/>
            <a:r>
              <a:rPr lang="en-US" sz="2400" dirty="0" smtClean="0"/>
              <a:t>Providing poisoned breeding traps made out of rotting mustard or castor cake or dung mixed with </a:t>
            </a:r>
            <a:r>
              <a:rPr lang="en-US" sz="2400" dirty="0" err="1" smtClean="0"/>
              <a:t>lindane</a:t>
            </a:r>
            <a:r>
              <a:rPr lang="en-US" sz="2400" dirty="0" smtClean="0"/>
              <a:t> to attract and kill beetles.</a:t>
            </a:r>
          </a:p>
          <a:p>
            <a:pPr algn="just"/>
            <a:r>
              <a:rPr lang="en-US" sz="2400" dirty="0" smtClean="0"/>
              <a:t>The </a:t>
            </a:r>
            <a:r>
              <a:rPr lang="en-US" sz="2400" dirty="0" err="1" smtClean="0"/>
              <a:t>histerid</a:t>
            </a:r>
            <a:r>
              <a:rPr lang="en-US" sz="2400" dirty="0" smtClean="0"/>
              <a:t> beetle, </a:t>
            </a:r>
            <a:r>
              <a:rPr lang="en-US" sz="2400" i="1" dirty="0" err="1" smtClean="0"/>
              <a:t>Santalus</a:t>
            </a:r>
            <a:r>
              <a:rPr lang="en-US" sz="2400" dirty="0" smtClean="0"/>
              <a:t> </a:t>
            </a:r>
            <a:r>
              <a:rPr lang="en-US" sz="2400" i="1" dirty="0" err="1" smtClean="0"/>
              <a:t>parallelus</a:t>
            </a:r>
            <a:r>
              <a:rPr lang="en-US" sz="2400" dirty="0" smtClean="0"/>
              <a:t> is predaceous on the eggs and all stages of the grub while its grub is predaceous on the egg</a:t>
            </a:r>
          </a:p>
          <a:p>
            <a:pPr algn="just"/>
            <a:r>
              <a:rPr lang="en-US" sz="2400" dirty="0" smtClean="0"/>
              <a:t>The green </a:t>
            </a:r>
            <a:r>
              <a:rPr lang="en-US" sz="2400" dirty="0" err="1" smtClean="0"/>
              <a:t>muscardine</a:t>
            </a:r>
            <a:r>
              <a:rPr lang="en-US" sz="2400" dirty="0" smtClean="0"/>
              <a:t> fungus </a:t>
            </a:r>
            <a:r>
              <a:rPr lang="en-US" sz="2400" i="1" dirty="0" err="1" smtClean="0"/>
              <a:t>Metarrhizium</a:t>
            </a:r>
            <a:r>
              <a:rPr lang="en-US" sz="2400" dirty="0" smtClean="0"/>
              <a:t> </a:t>
            </a:r>
            <a:r>
              <a:rPr lang="en-US" sz="2400" i="1" dirty="0" err="1" smtClean="0"/>
              <a:t>anisopliae</a:t>
            </a:r>
            <a:r>
              <a:rPr lang="en-US" sz="2400" dirty="0" smtClean="0"/>
              <a:t> infects all stages except eggs.</a:t>
            </a:r>
          </a:p>
          <a:p>
            <a:pPr algn="just"/>
            <a:r>
              <a:rPr lang="en-US" sz="2400" dirty="0" smtClean="0"/>
              <a:t>The bacteria </a:t>
            </a:r>
            <a:r>
              <a:rPr lang="en-US" sz="2400" i="1" dirty="0" err="1" smtClean="0"/>
              <a:t>Serratia</a:t>
            </a:r>
            <a:r>
              <a:rPr lang="en-US" sz="2400" dirty="0" smtClean="0"/>
              <a:t> </a:t>
            </a:r>
            <a:r>
              <a:rPr lang="en-US" sz="2400" i="1" dirty="0" err="1" smtClean="0"/>
              <a:t>marcescens</a:t>
            </a:r>
            <a:r>
              <a:rPr lang="en-US" sz="2400" dirty="0" smtClean="0"/>
              <a:t>, and </a:t>
            </a:r>
            <a:r>
              <a:rPr lang="en-US" sz="2400" i="1" dirty="0" smtClean="0"/>
              <a:t>Pseudomonas</a:t>
            </a:r>
            <a:r>
              <a:rPr lang="en-US" sz="2400" dirty="0" smtClean="0"/>
              <a:t> </a:t>
            </a:r>
            <a:r>
              <a:rPr lang="en-US" sz="2400" i="1" dirty="0" smtClean="0"/>
              <a:t>sp</a:t>
            </a:r>
            <a:r>
              <a:rPr lang="en-US" sz="2400" dirty="0" smtClean="0"/>
              <a:t>. attack the third </a:t>
            </a:r>
            <a:r>
              <a:rPr lang="en-US" sz="2400" dirty="0" err="1" smtClean="0"/>
              <a:t>instar</a:t>
            </a:r>
            <a:r>
              <a:rPr lang="en-US" sz="2400" dirty="0" smtClean="0"/>
              <a:t> grubs.</a:t>
            </a:r>
          </a:p>
          <a:p>
            <a:pPr algn="just"/>
            <a:r>
              <a:rPr lang="en-US" sz="2400" dirty="0" smtClean="0"/>
              <a:t>Nematode, DD 136 or </a:t>
            </a:r>
            <a:r>
              <a:rPr lang="en-US" sz="2400" i="1" dirty="0" err="1" smtClean="0"/>
              <a:t>Neoaplectana</a:t>
            </a:r>
            <a:r>
              <a:rPr lang="en-US" sz="2400" dirty="0" smtClean="0"/>
              <a:t> </a:t>
            </a:r>
            <a:r>
              <a:rPr lang="en-US" sz="2400" i="1" dirty="0" err="1" smtClean="0"/>
              <a:t>carpocapsae</a:t>
            </a:r>
            <a:r>
              <a:rPr lang="en-US" sz="2400" dirty="0" smtClean="0"/>
              <a:t> and the associated bacterium </a:t>
            </a:r>
            <a:r>
              <a:rPr lang="en-US" sz="2400" i="1" dirty="0" err="1" smtClean="0"/>
              <a:t>Achromobacter</a:t>
            </a:r>
            <a:r>
              <a:rPr lang="en-US" sz="2400" dirty="0" smtClean="0"/>
              <a:t> </a:t>
            </a:r>
            <a:r>
              <a:rPr lang="en-US" sz="2400" i="1" dirty="0" err="1" smtClean="0"/>
              <a:t>nematophilus</a:t>
            </a:r>
            <a:r>
              <a:rPr lang="en-US" sz="2400" dirty="0" smtClean="0"/>
              <a:t> parasitize the grub.</a:t>
            </a:r>
          </a:p>
          <a:p>
            <a:pPr algn="just"/>
            <a:endParaRPr lang="en-US" sz="24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Compaq G62-455TX\Desktop\image\iron rod.bmp"/>
          <p:cNvPicPr>
            <a:picLocks noGrp="1" noChangeAspect="1" noChangeArrowheads="1"/>
          </p:cNvPicPr>
          <p:nvPr>
            <p:ph idx="1"/>
          </p:nvPr>
        </p:nvPicPr>
        <p:blipFill>
          <a:blip r:embed="rId2"/>
          <a:srcRect/>
          <a:stretch>
            <a:fillRect/>
          </a:stretch>
        </p:blipFill>
        <p:spPr>
          <a:xfrm>
            <a:off x="1447800" y="1981200"/>
            <a:ext cx="5715000" cy="4419600"/>
          </a:xfrm>
        </p:spPr>
      </p:pic>
      <p:sp>
        <p:nvSpPr>
          <p:cNvPr id="5" name="Rectangle 5"/>
          <p:cNvSpPr>
            <a:spLocks noGrp="1" noChangeArrowheads="1"/>
          </p:cNvSpPr>
          <p:nvPr>
            <p:ph type="title"/>
          </p:nvPr>
        </p:nvSpPr>
        <p:spPr bwMode="auto">
          <a:xfrm>
            <a:off x="457200" y="274638"/>
            <a:ext cx="7979044" cy="584775"/>
          </a:xfrm>
          <a:prstGeom prst="rect">
            <a:avLst/>
          </a:prstGeom>
          <a:noFill/>
          <a:ln w="9525">
            <a:noFill/>
            <a:miter lim="800000"/>
            <a:headEnd/>
            <a:tailEnd/>
          </a:ln>
        </p:spPr>
        <p:txBody>
          <a:bodyPr wrap="none">
            <a:spAutoFit/>
          </a:bodyPr>
          <a:lstStyle/>
          <a:p>
            <a:r>
              <a:rPr lang="en-IN" sz="3200" b="1" dirty="0">
                <a:latin typeface="Perpetua" pitchFamily="18" charset="0"/>
              </a:rPr>
              <a:t>Iron rods use for hooking </a:t>
            </a:r>
            <a:r>
              <a:rPr lang="en-IN" sz="3200" b="1" dirty="0" err="1">
                <a:latin typeface="Perpetua" pitchFamily="18" charset="0"/>
              </a:rPr>
              <a:t>rhinocerus</a:t>
            </a:r>
            <a:r>
              <a:rPr lang="en-IN" sz="3200" b="1" dirty="0">
                <a:latin typeface="Perpetua" pitchFamily="18" charset="0"/>
              </a:rPr>
              <a:t> beetles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pheromone traps </a:t>
            </a:r>
            <a:r>
              <a:rPr lang="en-US" sz="2800" dirty="0" err="1" smtClean="0"/>
              <a:t>Rhinolure</a:t>
            </a:r>
            <a:r>
              <a:rPr lang="en-US" sz="2800" dirty="0" smtClean="0"/>
              <a:t> @ 1/ha</a:t>
            </a:r>
            <a:endParaRPr lang="en-US" sz="2800" dirty="0"/>
          </a:p>
        </p:txBody>
      </p:sp>
      <p:pic>
        <p:nvPicPr>
          <p:cNvPr id="4" name="Picture 2" descr="C:\Users\Compaq G62-455TX\Desktop\image\pheromon.bmp"/>
          <p:cNvPicPr>
            <a:picLocks noGrp="1" noChangeAspect="1" noChangeArrowheads="1"/>
          </p:cNvPicPr>
          <p:nvPr>
            <p:ph idx="1"/>
          </p:nvPr>
        </p:nvPicPr>
        <p:blipFill>
          <a:blip r:embed="rId2"/>
          <a:srcRect/>
          <a:stretch>
            <a:fillRect/>
          </a:stretch>
        </p:blipFill>
        <p:spPr>
          <a:xfrm>
            <a:off x="762000" y="1600200"/>
            <a:ext cx="4343400" cy="3657600"/>
          </a:xfrm>
        </p:spPr>
      </p:pic>
      <p:pic>
        <p:nvPicPr>
          <p:cNvPr id="3075" name="Picture 3"/>
          <p:cNvPicPr>
            <a:picLocks noChangeAspect="1" noChangeArrowheads="1"/>
          </p:cNvPicPr>
          <p:nvPr/>
        </p:nvPicPr>
        <p:blipFill>
          <a:blip r:embed="rId3"/>
          <a:srcRect/>
          <a:stretch>
            <a:fillRect/>
          </a:stretch>
        </p:blipFill>
        <p:spPr bwMode="auto">
          <a:xfrm>
            <a:off x="5105400" y="1600200"/>
            <a:ext cx="3048000" cy="3657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381001" y="304109"/>
          <a:ext cx="8382000" cy="6325291"/>
        </p:xfrm>
        <a:graphic>
          <a:graphicData uri="http://schemas.openxmlformats.org/drawingml/2006/table">
            <a:tbl>
              <a:tblPr firstRow="1" bandRow="1">
                <a:tableStyleId>{5C22544A-7EE6-4342-B048-85BDC9FD1C3A}</a:tableStyleId>
              </a:tblPr>
              <a:tblGrid>
                <a:gridCol w="2151132"/>
                <a:gridCol w="2344667"/>
                <a:gridCol w="2209800"/>
                <a:gridCol w="1676401"/>
              </a:tblGrid>
              <a:tr h="886307">
                <a:tc>
                  <a:txBody>
                    <a:bodyPr/>
                    <a:lstStyle/>
                    <a:p>
                      <a:pPr algn="ctr"/>
                      <a:r>
                        <a:rPr lang="en-US" sz="2400" dirty="0" smtClean="0"/>
                        <a:t>Common name</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smtClean="0"/>
                        <a:t>Scientific</a:t>
                      </a:r>
                      <a:r>
                        <a:rPr lang="en-US" sz="2400" baseline="0" dirty="0" smtClean="0"/>
                        <a:t> name</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smtClean="0"/>
                        <a:t>Family</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smtClean="0"/>
                        <a:t>Order</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27611">
                <a:tc>
                  <a:txBody>
                    <a:bodyPr/>
                    <a:lstStyle/>
                    <a:p>
                      <a:r>
                        <a:rPr lang="en-US" sz="2400" b="1" kern="1200" dirty="0" smtClean="0">
                          <a:solidFill>
                            <a:schemeClr val="dk1"/>
                          </a:solidFill>
                          <a:latin typeface="+mn-lt"/>
                          <a:ea typeface="+mn-ea"/>
                          <a:cs typeface="+mn-cs"/>
                        </a:rPr>
                        <a:t>1. Coconut black headed caterpillar</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2400" b="0" i="1" kern="1200" dirty="0" err="1" smtClean="0">
                          <a:solidFill>
                            <a:schemeClr val="dk1"/>
                          </a:solidFill>
                          <a:latin typeface="+mn-lt"/>
                          <a:ea typeface="+mn-ea"/>
                          <a:cs typeface="+mn-cs"/>
                        </a:rPr>
                        <a:t>Opisina</a:t>
                      </a:r>
                      <a:r>
                        <a:rPr lang="en-IN" sz="2400" b="0" i="1" kern="1200" dirty="0" smtClean="0">
                          <a:solidFill>
                            <a:schemeClr val="dk1"/>
                          </a:solidFill>
                          <a:latin typeface="+mn-lt"/>
                          <a:ea typeface="+mn-ea"/>
                          <a:cs typeface="+mn-cs"/>
                        </a:rPr>
                        <a:t> </a:t>
                      </a:r>
                      <a:r>
                        <a:rPr lang="en-IN" sz="2400" b="0" i="1" kern="1200" dirty="0" err="1" smtClean="0">
                          <a:solidFill>
                            <a:schemeClr val="dk1"/>
                          </a:solidFill>
                          <a:latin typeface="+mn-lt"/>
                          <a:ea typeface="+mn-ea"/>
                          <a:cs typeface="+mn-cs"/>
                        </a:rPr>
                        <a:t>arenosella</a:t>
                      </a:r>
                      <a:endParaRPr lang="en-US" sz="2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kern="1200" dirty="0" err="1" smtClean="0">
                          <a:solidFill>
                            <a:schemeClr val="dk1"/>
                          </a:solidFill>
                          <a:latin typeface="+mn-lt"/>
                          <a:ea typeface="+mn-ea"/>
                          <a:cs typeface="+mn-cs"/>
                        </a:rPr>
                        <a:t>Cryptophasidae</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kern="1200" dirty="0" smtClean="0">
                          <a:solidFill>
                            <a:schemeClr val="dk1"/>
                          </a:solidFill>
                          <a:latin typeface="+mn-lt"/>
                          <a:ea typeface="+mn-ea"/>
                          <a:cs typeface="+mn-cs"/>
                        </a:rPr>
                        <a:t>Lepidoptera</a:t>
                      </a:r>
                      <a:endParaRPr lang="en-US" sz="2400" dirty="0" smtClean="0"/>
                    </a:p>
                    <a:p>
                      <a:r>
                        <a:rPr lang="en-US" sz="2400" kern="1200" dirty="0" smtClean="0">
                          <a:solidFill>
                            <a:schemeClr val="dk1"/>
                          </a:solidFill>
                          <a:latin typeface="+mn-lt"/>
                          <a:ea typeface="+mn-ea"/>
                          <a:cs typeface="+mn-cs"/>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16817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kern="1200" dirty="0" smtClean="0">
                          <a:solidFill>
                            <a:schemeClr val="dk1"/>
                          </a:solidFill>
                          <a:latin typeface="+mn-lt"/>
                          <a:ea typeface="+mn-ea"/>
                          <a:cs typeface="+mn-cs"/>
                        </a:rPr>
                        <a:t>2.</a:t>
                      </a:r>
                      <a:r>
                        <a:rPr lang="en-US" sz="2400" b="1" kern="1200" baseline="0" dirty="0" smtClean="0">
                          <a:solidFill>
                            <a:schemeClr val="dk1"/>
                          </a:solidFill>
                          <a:latin typeface="+mn-lt"/>
                          <a:ea typeface="+mn-ea"/>
                          <a:cs typeface="+mn-cs"/>
                        </a:rPr>
                        <a:t> Rhinoceros beetle</a:t>
                      </a:r>
                      <a:endParaRPr lang="en-US" sz="2400" kern="1200" dirty="0" smtClean="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i="1" spc="-10" dirty="0" err="1" smtClean="0">
                          <a:latin typeface="Arial"/>
                          <a:ea typeface="Times New Roman"/>
                        </a:rPr>
                        <a:t>Or</a:t>
                      </a:r>
                      <a:r>
                        <a:rPr lang="en-US" sz="2400" i="1" spc="-15" dirty="0" err="1" smtClean="0">
                          <a:latin typeface="Arial"/>
                          <a:ea typeface="Times New Roman"/>
                        </a:rPr>
                        <a:t>y</a:t>
                      </a:r>
                      <a:r>
                        <a:rPr lang="en-US" sz="2400" i="1" spc="-10" dirty="0" err="1" smtClean="0">
                          <a:latin typeface="Arial"/>
                          <a:ea typeface="Times New Roman"/>
                        </a:rPr>
                        <a:t>ct</a:t>
                      </a:r>
                      <a:r>
                        <a:rPr lang="en-US" sz="2400" i="1" spc="-15" dirty="0" err="1" smtClean="0">
                          <a:latin typeface="Arial"/>
                          <a:ea typeface="Times New Roman"/>
                        </a:rPr>
                        <a:t>e</a:t>
                      </a:r>
                      <a:r>
                        <a:rPr lang="en-US" sz="2400" i="1" dirty="0" err="1" smtClean="0">
                          <a:latin typeface="Arial"/>
                          <a:ea typeface="Times New Roman"/>
                        </a:rPr>
                        <a:t>s</a:t>
                      </a:r>
                      <a:r>
                        <a:rPr lang="en-US" sz="2400" spc="25" dirty="0" smtClean="0">
                          <a:latin typeface="Arial"/>
                          <a:ea typeface="Times New Roman"/>
                        </a:rPr>
                        <a:t> </a:t>
                      </a:r>
                      <a:r>
                        <a:rPr lang="en-US" sz="2400" i="1" dirty="0" smtClean="0">
                          <a:latin typeface="Arial"/>
                          <a:ea typeface="Times New Roman"/>
                        </a:rPr>
                        <a:t>r</a:t>
                      </a:r>
                      <a:r>
                        <a:rPr lang="en-US" sz="2400" i="1" spc="5" dirty="0" smtClean="0">
                          <a:latin typeface="Arial"/>
                          <a:ea typeface="Times New Roman"/>
                        </a:rPr>
                        <a:t>h</a:t>
                      </a:r>
                      <a:r>
                        <a:rPr lang="en-US" sz="2400" i="1" dirty="0" smtClean="0">
                          <a:latin typeface="Arial"/>
                          <a:ea typeface="Times New Roman"/>
                        </a:rPr>
                        <a:t>i</a:t>
                      </a:r>
                      <a:r>
                        <a:rPr lang="en-US" sz="2400" i="1" spc="5" dirty="0" smtClean="0">
                          <a:latin typeface="Arial"/>
                          <a:ea typeface="Times New Roman"/>
                        </a:rPr>
                        <a:t>n</a:t>
                      </a:r>
                      <a:r>
                        <a:rPr lang="en-US" sz="2400" i="1" dirty="0" smtClean="0">
                          <a:latin typeface="Arial"/>
                          <a:ea typeface="Times New Roman"/>
                        </a:rPr>
                        <a:t>o</a:t>
                      </a:r>
                      <a:r>
                        <a:rPr lang="en-US" sz="2400" i="1" spc="5" dirty="0" smtClean="0">
                          <a:latin typeface="Arial"/>
                          <a:ea typeface="Times New Roman"/>
                        </a:rPr>
                        <a:t>c</a:t>
                      </a:r>
                      <a:r>
                        <a:rPr lang="en-US" sz="2400" i="1" dirty="0" smtClean="0">
                          <a:latin typeface="Arial"/>
                          <a:ea typeface="Times New Roman"/>
                        </a:rPr>
                        <a:t>e</a:t>
                      </a:r>
                      <a:r>
                        <a:rPr lang="en-US" sz="2400" i="1" spc="5" dirty="0" smtClean="0">
                          <a:latin typeface="Arial"/>
                          <a:ea typeface="Times New Roman"/>
                        </a:rPr>
                        <a:t>r</a:t>
                      </a:r>
                      <a:r>
                        <a:rPr lang="en-US" sz="2400" i="1" dirty="0" smtClean="0">
                          <a:latin typeface="Arial"/>
                          <a:ea typeface="Times New Roman"/>
                        </a:rPr>
                        <a:t>os</a:t>
                      </a:r>
                      <a:r>
                        <a:rPr lang="en-US" sz="2400" dirty="0" smtClean="0">
                          <a:latin typeface="Arial"/>
                          <a:ea typeface="Times New Roman"/>
                        </a:rPr>
                        <a:t> </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kern="1200" dirty="0" err="1" smtClean="0">
                          <a:solidFill>
                            <a:schemeClr val="dk1"/>
                          </a:solidFill>
                          <a:latin typeface="+mn-lt"/>
                          <a:ea typeface="+mn-ea"/>
                          <a:cs typeface="+mn-cs"/>
                        </a:rPr>
                        <a:t>Scarabaeidae</a:t>
                      </a:r>
                      <a:endParaRPr lang="en-US" sz="2400" kern="1200" dirty="0" smtClean="0">
                        <a:solidFill>
                          <a:schemeClr val="dk1"/>
                        </a:solidFill>
                        <a:latin typeface="+mn-lt"/>
                        <a:ea typeface="+mn-ea"/>
                        <a:cs typeface="+mn-cs"/>
                      </a:endParaRPr>
                    </a:p>
                    <a:p>
                      <a:r>
                        <a:rPr lang="en-US" sz="2400" kern="1200" dirty="0" smtClean="0">
                          <a:solidFill>
                            <a:schemeClr val="dk1"/>
                          </a:solidFill>
                          <a:latin typeface="+mn-lt"/>
                          <a:ea typeface="+mn-ea"/>
                          <a:cs typeface="+mn-cs"/>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kern="1200" dirty="0" err="1" smtClean="0">
                          <a:solidFill>
                            <a:schemeClr val="dk1"/>
                          </a:solidFill>
                          <a:latin typeface="+mn-lt"/>
                          <a:ea typeface="+mn-ea"/>
                          <a:cs typeface="+mn-cs"/>
                        </a:rPr>
                        <a:t>Coleoptera</a:t>
                      </a:r>
                      <a:endParaRPr lang="en-US" sz="2400" kern="1200" dirty="0" smtClean="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168173">
                <a:tc>
                  <a:txBody>
                    <a:bodyPr/>
                    <a:lstStyle/>
                    <a:p>
                      <a:r>
                        <a:rPr lang="en-US" sz="2400" b="1" dirty="0" smtClean="0"/>
                        <a:t>3. </a:t>
                      </a:r>
                      <a:r>
                        <a:rPr lang="en-US" sz="2400" b="1" kern="1200" dirty="0" smtClean="0">
                          <a:solidFill>
                            <a:schemeClr val="dk1"/>
                          </a:solidFill>
                          <a:latin typeface="+mn-lt"/>
                          <a:ea typeface="+mn-ea"/>
                          <a:cs typeface="+mn-cs"/>
                        </a:rPr>
                        <a:t>Red</a:t>
                      </a:r>
                      <a:r>
                        <a:rPr lang="en-US" sz="2400" kern="1200" dirty="0" smtClean="0">
                          <a:solidFill>
                            <a:schemeClr val="dk1"/>
                          </a:solidFill>
                          <a:latin typeface="+mn-lt"/>
                          <a:ea typeface="+mn-ea"/>
                          <a:cs typeface="+mn-cs"/>
                        </a:rPr>
                        <a:t> </a:t>
                      </a:r>
                      <a:r>
                        <a:rPr lang="en-US" sz="2400" b="1" kern="1200" dirty="0" smtClean="0">
                          <a:solidFill>
                            <a:schemeClr val="dk1"/>
                          </a:solidFill>
                          <a:latin typeface="+mn-lt"/>
                          <a:ea typeface="+mn-ea"/>
                          <a:cs typeface="+mn-cs"/>
                        </a:rPr>
                        <a:t>palm</a:t>
                      </a:r>
                      <a:r>
                        <a:rPr lang="en-US" sz="2400" kern="1200" dirty="0" smtClean="0">
                          <a:solidFill>
                            <a:schemeClr val="dk1"/>
                          </a:solidFill>
                          <a:latin typeface="+mn-lt"/>
                          <a:ea typeface="+mn-ea"/>
                          <a:cs typeface="+mn-cs"/>
                        </a:rPr>
                        <a:t> </a:t>
                      </a:r>
                      <a:r>
                        <a:rPr lang="en-US" sz="2400" b="1" kern="1200" dirty="0" smtClean="0">
                          <a:solidFill>
                            <a:schemeClr val="dk1"/>
                          </a:solidFill>
                          <a:latin typeface="+mn-lt"/>
                          <a:ea typeface="+mn-ea"/>
                          <a:cs typeface="+mn-cs"/>
                        </a:rPr>
                        <a:t>weevil</a:t>
                      </a:r>
                      <a:endParaRPr lang="en-US" sz="2400" kern="1200" dirty="0" smtClean="0">
                        <a:solidFill>
                          <a:schemeClr val="dk1"/>
                        </a:solidFill>
                        <a:latin typeface="+mn-lt"/>
                        <a:ea typeface="+mn-ea"/>
                        <a:cs typeface="+mn-cs"/>
                      </a:endParaRPr>
                    </a:p>
                    <a:p>
                      <a:endParaRPr lang="en-US"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i="1" kern="1200" dirty="0" err="1" smtClean="0">
                          <a:solidFill>
                            <a:schemeClr val="dk1"/>
                          </a:solidFill>
                          <a:latin typeface="+mn-lt"/>
                          <a:ea typeface="+mn-ea"/>
                          <a:cs typeface="+mn-cs"/>
                        </a:rPr>
                        <a:t>Rhynchophorus</a:t>
                      </a:r>
                      <a:r>
                        <a:rPr lang="en-US" sz="2400" kern="1200" dirty="0" smtClean="0">
                          <a:solidFill>
                            <a:schemeClr val="dk1"/>
                          </a:solidFill>
                          <a:latin typeface="+mn-lt"/>
                          <a:ea typeface="+mn-ea"/>
                          <a:cs typeface="+mn-cs"/>
                        </a:rPr>
                        <a:t> </a:t>
                      </a:r>
                      <a:r>
                        <a:rPr lang="en-US" sz="2400" i="1" kern="1200" dirty="0" err="1" smtClean="0">
                          <a:solidFill>
                            <a:schemeClr val="dk1"/>
                          </a:solidFill>
                          <a:latin typeface="+mn-lt"/>
                          <a:ea typeface="+mn-ea"/>
                          <a:cs typeface="+mn-cs"/>
                        </a:rPr>
                        <a:t>ferrugineus</a:t>
                      </a:r>
                      <a:r>
                        <a:rPr lang="en-US" sz="2400" kern="1200" dirty="0" smtClean="0">
                          <a:solidFill>
                            <a:schemeClr val="dk1"/>
                          </a:solidFill>
                          <a:latin typeface="+mn-lt"/>
                          <a:ea typeface="+mn-ea"/>
                          <a:cs typeface="+mn-cs"/>
                        </a:rPr>
                        <a:t> </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kern="1200" dirty="0" err="1" smtClean="0">
                          <a:solidFill>
                            <a:schemeClr val="dk1"/>
                          </a:solidFill>
                          <a:latin typeface="+mn-lt"/>
                          <a:ea typeface="+mn-ea"/>
                          <a:cs typeface="+mn-cs"/>
                        </a:rPr>
                        <a:t>Curculionidae</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kern="1200" dirty="0" err="1" smtClean="0">
                          <a:solidFill>
                            <a:schemeClr val="dk1"/>
                          </a:solidFill>
                          <a:latin typeface="+mn-lt"/>
                          <a:ea typeface="+mn-ea"/>
                          <a:cs typeface="+mn-cs"/>
                        </a:rPr>
                        <a:t>Coleoptera</a:t>
                      </a:r>
                      <a:endParaRPr lang="en-IN" sz="2400" kern="1200" dirty="0" smtClean="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15883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t>4. </a:t>
                      </a:r>
                      <a:r>
                        <a:rPr lang="en-US" sz="2400" b="1" kern="1200" dirty="0" smtClean="0">
                          <a:solidFill>
                            <a:schemeClr val="dk1"/>
                          </a:solidFill>
                          <a:latin typeface="+mn-lt"/>
                          <a:ea typeface="+mn-ea"/>
                          <a:cs typeface="+mn-cs"/>
                        </a:rPr>
                        <a:t>Slug</a:t>
                      </a:r>
                      <a:r>
                        <a:rPr lang="en-US" sz="2400" kern="1200" dirty="0" smtClean="0">
                          <a:solidFill>
                            <a:schemeClr val="dk1"/>
                          </a:solidFill>
                          <a:latin typeface="+mn-lt"/>
                          <a:ea typeface="+mn-ea"/>
                          <a:cs typeface="+mn-cs"/>
                        </a:rPr>
                        <a:t> </a:t>
                      </a:r>
                      <a:r>
                        <a:rPr lang="en-US" sz="2400" b="1" kern="1200" dirty="0" smtClean="0">
                          <a:solidFill>
                            <a:schemeClr val="dk1"/>
                          </a:solidFill>
                          <a:latin typeface="+mn-lt"/>
                          <a:ea typeface="+mn-ea"/>
                          <a:cs typeface="+mn-cs"/>
                        </a:rPr>
                        <a:t>caterpillars</a:t>
                      </a:r>
                      <a:r>
                        <a:rPr lang="en-US" sz="2400" kern="1200" dirty="0" smtClean="0">
                          <a:solidFill>
                            <a:schemeClr val="dk1"/>
                          </a:solidFill>
                          <a:latin typeface="+mn-lt"/>
                          <a:ea typeface="+mn-ea"/>
                          <a:cs typeface="+mn-cs"/>
                        </a:rPr>
                        <a:t> </a:t>
                      </a:r>
                    </a:p>
                    <a:p>
                      <a:endParaRPr lang="en-US" sz="2400" kern="1200" dirty="0" smtClean="0">
                        <a:solidFill>
                          <a:schemeClr val="dk1"/>
                        </a:solidFill>
                        <a:latin typeface="+mn-lt"/>
                        <a:ea typeface="+mn-ea"/>
                        <a:cs typeface="+mn-cs"/>
                      </a:endParaRPr>
                    </a:p>
                    <a:p>
                      <a:endParaRPr lang="en-US" sz="2400" kern="1200" dirty="0" smtClean="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i="1" kern="1200" dirty="0" err="1" smtClean="0">
                          <a:solidFill>
                            <a:schemeClr val="dk1"/>
                          </a:solidFill>
                          <a:latin typeface="+mn-lt"/>
                          <a:ea typeface="+mn-ea"/>
                          <a:cs typeface="+mn-cs"/>
                        </a:rPr>
                        <a:t>Contheyla</a:t>
                      </a:r>
                      <a:r>
                        <a:rPr lang="en-US" sz="2400" kern="1200" dirty="0" smtClean="0">
                          <a:solidFill>
                            <a:schemeClr val="dk1"/>
                          </a:solidFill>
                          <a:latin typeface="+mn-lt"/>
                          <a:ea typeface="+mn-ea"/>
                          <a:cs typeface="+mn-cs"/>
                        </a:rPr>
                        <a:t> </a:t>
                      </a:r>
                      <a:r>
                        <a:rPr lang="en-US" sz="2400" i="1" kern="1200" dirty="0" smtClean="0">
                          <a:solidFill>
                            <a:schemeClr val="dk1"/>
                          </a:solidFill>
                          <a:latin typeface="+mn-lt"/>
                          <a:ea typeface="+mn-ea"/>
                          <a:cs typeface="+mn-cs"/>
                        </a:rPr>
                        <a:t>rotunda</a:t>
                      </a:r>
                      <a:r>
                        <a:rPr lang="en-US" sz="2400" kern="1200" dirty="0" smtClean="0">
                          <a:solidFill>
                            <a:schemeClr val="dk1"/>
                          </a:solidFill>
                          <a:latin typeface="+mn-lt"/>
                          <a:ea typeface="+mn-ea"/>
                          <a:cs typeface="+mn-cs"/>
                        </a:rPr>
                        <a:t> </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kern="1200" dirty="0" err="1" smtClean="0">
                          <a:solidFill>
                            <a:schemeClr val="dk1"/>
                          </a:solidFill>
                          <a:latin typeface="+mn-lt"/>
                          <a:ea typeface="+mn-ea"/>
                          <a:cs typeface="+mn-cs"/>
                        </a:rPr>
                        <a:t>Limacodidae</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kern="1200" dirty="0" smtClean="0">
                          <a:solidFill>
                            <a:schemeClr val="dk1"/>
                          </a:solidFill>
                          <a:latin typeface="+mn-lt"/>
                          <a:ea typeface="+mn-ea"/>
                          <a:cs typeface="+mn-cs"/>
                        </a:rPr>
                        <a:t>Lepidoptera</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b="1" dirty="0" smtClean="0"/>
              <a:t/>
            </a:r>
            <a:br>
              <a:rPr lang="en-US" sz="2800" b="1" dirty="0" smtClean="0"/>
            </a:br>
            <a:r>
              <a:rPr lang="en-US" sz="2800" b="1" dirty="0" smtClean="0"/>
              <a:t/>
            </a:r>
            <a:br>
              <a:rPr lang="en-US" sz="2800" b="1" dirty="0" smtClean="0"/>
            </a:br>
            <a:r>
              <a:rPr lang="en-US" sz="2800" b="1" dirty="0" smtClean="0"/>
              <a:t>RED</a:t>
            </a:r>
            <a:r>
              <a:rPr lang="en-US" sz="2800" dirty="0" smtClean="0"/>
              <a:t> </a:t>
            </a:r>
            <a:r>
              <a:rPr lang="en-US" sz="2800" b="1" dirty="0" smtClean="0"/>
              <a:t>PALM</a:t>
            </a:r>
            <a:r>
              <a:rPr lang="en-US" sz="2800" dirty="0" smtClean="0"/>
              <a:t> </a:t>
            </a:r>
            <a:r>
              <a:rPr lang="en-US" sz="2800" b="1" dirty="0" smtClean="0"/>
              <a:t>WEEVIL</a:t>
            </a:r>
            <a:r>
              <a:rPr lang="en-US" sz="2800" dirty="0" smtClean="0"/>
              <a:t> </a:t>
            </a:r>
            <a:r>
              <a:rPr lang="en-US" sz="2800" i="1" dirty="0" err="1" smtClean="0"/>
              <a:t>Rhynchophorus</a:t>
            </a:r>
            <a:r>
              <a:rPr lang="en-US" sz="2800" dirty="0" smtClean="0"/>
              <a:t> </a:t>
            </a:r>
            <a:r>
              <a:rPr lang="en-US" sz="2800" i="1" dirty="0" err="1" smtClean="0"/>
              <a:t>ferrugineus</a:t>
            </a:r>
            <a:r>
              <a:rPr lang="en-US" sz="2800" dirty="0" smtClean="0"/>
              <a:t> </a:t>
            </a:r>
            <a:r>
              <a:rPr lang="en-US" sz="2800" dirty="0" err="1" smtClean="0"/>
              <a:t>Curculionidae</a:t>
            </a:r>
            <a:r>
              <a:rPr lang="en-US" sz="2800" dirty="0" smtClean="0"/>
              <a:t>: </a:t>
            </a:r>
            <a:r>
              <a:rPr lang="en-US" sz="2800" dirty="0" err="1" smtClean="0"/>
              <a:t>Coleoptera</a:t>
            </a:r>
            <a:r>
              <a:rPr lang="en-US" sz="2800" dirty="0" smtClean="0"/>
              <a:t/>
            </a:r>
            <a:br>
              <a:rPr lang="en-US" sz="2800" dirty="0" smtClean="0"/>
            </a:br>
            <a:r>
              <a:rPr lang="en-US" sz="2800" dirty="0" smtClean="0"/>
              <a:t> </a:t>
            </a:r>
            <a:br>
              <a:rPr lang="en-US" sz="2800" dirty="0" smtClean="0"/>
            </a:br>
            <a:endParaRPr lang="en-US" sz="2800" dirty="0"/>
          </a:p>
        </p:txBody>
      </p:sp>
      <p:sp>
        <p:nvSpPr>
          <p:cNvPr id="3" name="Content Placeholder 2"/>
          <p:cNvSpPr>
            <a:spLocks noGrp="1"/>
          </p:cNvSpPr>
          <p:nvPr>
            <p:ph idx="1"/>
          </p:nvPr>
        </p:nvSpPr>
        <p:spPr/>
        <p:txBody>
          <a:bodyPr>
            <a:normAutofit/>
          </a:bodyPr>
          <a:lstStyle/>
          <a:p>
            <a:pPr algn="just">
              <a:buNone/>
            </a:pPr>
            <a:r>
              <a:rPr lang="en-US" sz="2400" b="1" u="sng" dirty="0" smtClean="0"/>
              <a:t>DISTRIBUTION:</a:t>
            </a:r>
          </a:p>
          <a:p>
            <a:pPr algn="just"/>
            <a:r>
              <a:rPr lang="en-US" sz="2400" dirty="0" smtClean="0"/>
              <a:t>It is distributed in Pakistan, India, Sri Lanka, S.E. Asia to China, Taiwan and the Solomon islands. </a:t>
            </a:r>
          </a:p>
          <a:p>
            <a:pPr algn="just"/>
            <a:r>
              <a:rPr lang="en-US" sz="2400" dirty="0" smtClean="0"/>
              <a:t>In India it occurs in all coconut growing tracts. It also infests oil palm, date, sago and other species of </a:t>
            </a:r>
            <a:r>
              <a:rPr lang="en-US" sz="2400" dirty="0" err="1" smtClean="0"/>
              <a:t>Palmae</a:t>
            </a:r>
            <a:endParaRPr lang="en-US" sz="2400" dirty="0" smtClean="0"/>
          </a:p>
          <a:p>
            <a:pPr algn="just">
              <a:buNone/>
            </a:pPr>
            <a:r>
              <a:rPr lang="en-US" sz="2400" b="1" u="sng" dirty="0" smtClean="0"/>
              <a:t>APPEARANCE:</a:t>
            </a:r>
          </a:p>
          <a:p>
            <a:pPr algn="just"/>
            <a:r>
              <a:rPr lang="en-US" sz="2400" dirty="0" smtClean="0"/>
              <a:t>Adult is a brown weevil about 35 mm long. </a:t>
            </a:r>
            <a:r>
              <a:rPr lang="en-US" sz="2400" dirty="0" smtClean="0">
                <a:solidFill>
                  <a:srgbClr val="FF0000"/>
                </a:solidFill>
              </a:rPr>
              <a:t>It has six dark spots on thorax </a:t>
            </a:r>
            <a:r>
              <a:rPr lang="en-US" sz="2400" dirty="0" smtClean="0"/>
              <a:t>and in the males the long snout has a tuft of hairs</a:t>
            </a:r>
          </a:p>
          <a:p>
            <a:pPr algn="just">
              <a:buNone/>
            </a:pPr>
            <a:endParaRPr lang="en-US" sz="2400" b="1" u="sng" dirty="0" smtClean="0"/>
          </a:p>
          <a:p>
            <a:pPr algn="just">
              <a:buNone/>
            </a:pPr>
            <a:endParaRPr lang="en-US" sz="2400" b="1" u="sng"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7" name="Picture 3" descr="D:\all imps\pests of crops\citrus\Red_Palm_Weevil-01.jpg"/>
          <p:cNvPicPr>
            <a:picLocks noGrp="1" noChangeAspect="1" noChangeArrowheads="1"/>
          </p:cNvPicPr>
          <p:nvPr>
            <p:ph idx="1"/>
          </p:nvPr>
        </p:nvPicPr>
        <p:blipFill>
          <a:blip r:embed="rId2"/>
          <a:srcRect l="4232" t="5556" r="4348" b="5556"/>
          <a:stretch>
            <a:fillRect/>
          </a:stretch>
        </p:blipFill>
        <p:spPr bwMode="auto">
          <a:xfrm>
            <a:off x="457200" y="1371600"/>
            <a:ext cx="8229600" cy="487680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just">
              <a:buNone/>
            </a:pPr>
            <a:r>
              <a:rPr lang="en-US" sz="2400" b="1" u="sng" dirty="0" smtClean="0"/>
              <a:t>LIFE HISTORY:</a:t>
            </a:r>
          </a:p>
          <a:p>
            <a:pPr algn="just"/>
            <a:r>
              <a:rPr lang="en-US" sz="2400" dirty="0" smtClean="0"/>
              <a:t>The female weevil commences </a:t>
            </a:r>
            <a:r>
              <a:rPr lang="en-US" sz="2400" dirty="0" err="1" smtClean="0"/>
              <a:t>oviposition</a:t>
            </a:r>
            <a:r>
              <a:rPr lang="en-US" sz="2400" dirty="0" smtClean="0"/>
              <a:t> 1-7 days after pairing and continues it for 25-63 days. Fecundity is 276 eggs.</a:t>
            </a:r>
          </a:p>
          <a:p>
            <a:pPr algn="just"/>
            <a:r>
              <a:rPr lang="en-US" sz="2400" dirty="0" smtClean="0"/>
              <a:t>Eggs are </a:t>
            </a:r>
            <a:r>
              <a:rPr lang="en-US" sz="2400" dirty="0" smtClean="0">
                <a:solidFill>
                  <a:srgbClr val="FF0000"/>
                </a:solidFill>
              </a:rPr>
              <a:t>laid in small holes scooped out by the weevil on the soft regions of young palms </a:t>
            </a:r>
            <a:r>
              <a:rPr lang="en-US" sz="2400" dirty="0" smtClean="0"/>
              <a:t>of up to 7 years age, in the grown up trees the eggs are laid only in the cuts or wounds which may be present on the stem or leaf stalk. </a:t>
            </a:r>
          </a:p>
          <a:p>
            <a:pPr algn="just"/>
            <a:r>
              <a:rPr lang="en-US" sz="2400" dirty="0" smtClean="0"/>
              <a:t>The plant sap oozing out of the wounds and cuts attract the weevil for </a:t>
            </a:r>
            <a:r>
              <a:rPr lang="en-US" sz="2400" dirty="0" err="1" smtClean="0"/>
              <a:t>oviposition</a:t>
            </a:r>
            <a:r>
              <a:rPr lang="en-US" sz="2400" dirty="0" smtClean="0"/>
              <a:t>.</a:t>
            </a:r>
          </a:p>
          <a:p>
            <a:pPr algn="just"/>
            <a:r>
              <a:rPr lang="en-US" sz="2400" dirty="0" smtClean="0"/>
              <a:t>It prefers to </a:t>
            </a:r>
            <a:r>
              <a:rPr lang="en-US" sz="2400" dirty="0" err="1" smtClean="0"/>
              <a:t>oviposit</a:t>
            </a:r>
            <a:r>
              <a:rPr lang="en-US" sz="2400" dirty="0" smtClean="0"/>
              <a:t> in the exposed plant tissues</a:t>
            </a:r>
            <a:endParaRPr lang="en-US" sz="2400" b="1" u="sng"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just"/>
            <a:r>
              <a:rPr lang="en-US" sz="2400" dirty="0" smtClean="0"/>
              <a:t>The infestation by rhinoceros beetle or crown rot or leaf rot diseases also attracts the weevil for egg laying and for crown infestation. </a:t>
            </a:r>
          </a:p>
          <a:p>
            <a:pPr algn="just"/>
            <a:r>
              <a:rPr lang="en-US" sz="2400" dirty="0" smtClean="0"/>
              <a:t>The creamy white egg hatches in 2-5 days.</a:t>
            </a:r>
          </a:p>
          <a:p>
            <a:pPr algn="just"/>
            <a:r>
              <a:rPr lang="en-US" sz="2400" dirty="0" smtClean="0"/>
              <a:t>Grub tunnels inside and lives in any part of young palms but prefers to concentrate at or near the growing points in trees older than 5 years.</a:t>
            </a:r>
          </a:p>
          <a:p>
            <a:pPr algn="just"/>
            <a:r>
              <a:rPr lang="en-US" sz="2400" dirty="0" smtClean="0"/>
              <a:t>A trunk may </a:t>
            </a:r>
            <a:r>
              <a:rPr lang="en-US" sz="2400" dirty="0" err="1" smtClean="0"/>
              <a:t>harbour</a:t>
            </a:r>
            <a:r>
              <a:rPr lang="en-US" sz="2400" dirty="0" smtClean="0"/>
              <a:t> 40-45 grubs. The grub feeds within the stem tissues in large numbers making tunnels. </a:t>
            </a:r>
          </a:p>
          <a:p>
            <a:pPr algn="just"/>
            <a:r>
              <a:rPr lang="en-US" sz="2400" dirty="0" smtClean="0"/>
              <a:t>The grubs hatched from the eggs laid in crown enter in to the growing point of the crown and cause damage.</a:t>
            </a:r>
          </a:p>
          <a:p>
            <a:pPr algn="just"/>
            <a:endParaRPr lang="en-US" sz="2400" dirty="0" smtClean="0"/>
          </a:p>
          <a:p>
            <a:pPr algn="just">
              <a:buNone/>
            </a:pPr>
            <a:endParaRPr lang="en-US" sz="24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just"/>
            <a:r>
              <a:rPr lang="en-US" sz="2400" dirty="0" smtClean="0"/>
              <a:t>Larval period ranges from 36-78 days.</a:t>
            </a:r>
          </a:p>
          <a:p>
            <a:pPr algn="just"/>
            <a:r>
              <a:rPr lang="en-US" sz="2400" dirty="0" smtClean="0"/>
              <a:t>The full grown grub is stout, fleshy, </a:t>
            </a:r>
            <a:r>
              <a:rPr lang="en-US" sz="2400" dirty="0" err="1" smtClean="0"/>
              <a:t>apodous</a:t>
            </a:r>
            <a:r>
              <a:rPr lang="en-US" sz="2400" dirty="0" smtClean="0"/>
              <a:t>, constructs an oval cocoon with the </a:t>
            </a:r>
            <a:r>
              <a:rPr lang="en-US" sz="2400" dirty="0" err="1" smtClean="0"/>
              <a:t>fibres</a:t>
            </a:r>
            <a:r>
              <a:rPr lang="en-US" sz="2400" dirty="0" smtClean="0"/>
              <a:t> of the internal tissues and pupates within it for a period of 12-33 days. </a:t>
            </a:r>
          </a:p>
          <a:p>
            <a:pPr algn="just"/>
            <a:r>
              <a:rPr lang="en-US" sz="2400" dirty="0" smtClean="0"/>
              <a:t>The adult female lives for 76 days and the male for 133 days.</a:t>
            </a:r>
          </a:p>
          <a:p>
            <a:pPr algn="just"/>
            <a:r>
              <a:rPr lang="en-US" sz="2400" dirty="0" smtClean="0"/>
              <a:t>The weevil multiplies enormously in young coconut plantations, especially in those close to the forest areas and the damage is to the extent of 5-10 % in young</a:t>
            </a:r>
          </a:p>
          <a:p>
            <a:pPr algn="just"/>
            <a:r>
              <a:rPr lang="en-US" sz="2400" dirty="0" smtClean="0"/>
              <a:t>plantations of 5-20 years age. </a:t>
            </a:r>
            <a:endParaRPr lang="en-US" sz="24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p:cNvPicPr>
            <a:picLocks noGrp="1" noChangeAspect="1" noChangeArrowheads="1"/>
          </p:cNvPicPr>
          <p:nvPr>
            <p:ph idx="1"/>
          </p:nvPr>
        </p:nvPicPr>
        <p:blipFill>
          <a:blip r:embed="rId2"/>
          <a:srcRect/>
          <a:stretch>
            <a:fillRect/>
          </a:stretch>
        </p:blipFill>
        <p:spPr bwMode="auto">
          <a:xfrm>
            <a:off x="381000" y="1447801"/>
            <a:ext cx="2590800" cy="2439670"/>
          </a:xfrm>
          <a:prstGeom prst="rect">
            <a:avLst/>
          </a:prstGeom>
          <a:noFill/>
          <a:ln w="9525">
            <a:noFill/>
            <a:miter lim="800000"/>
            <a:headEnd/>
            <a:tailEnd/>
          </a:ln>
          <a:effectLst/>
        </p:spPr>
      </p:pic>
      <p:pic>
        <p:nvPicPr>
          <p:cNvPr id="4099" name="Picture 3"/>
          <p:cNvPicPr>
            <a:picLocks noChangeAspect="1" noChangeArrowheads="1"/>
          </p:cNvPicPr>
          <p:nvPr/>
        </p:nvPicPr>
        <p:blipFill>
          <a:blip r:embed="rId3"/>
          <a:srcRect/>
          <a:stretch>
            <a:fillRect/>
          </a:stretch>
        </p:blipFill>
        <p:spPr bwMode="auto">
          <a:xfrm>
            <a:off x="2971800" y="1447800"/>
            <a:ext cx="3200400" cy="2400300"/>
          </a:xfrm>
          <a:prstGeom prst="rect">
            <a:avLst/>
          </a:prstGeom>
          <a:noFill/>
          <a:ln w="9525">
            <a:noFill/>
            <a:miter lim="800000"/>
            <a:headEnd/>
            <a:tailEnd/>
          </a:ln>
          <a:effectLst/>
        </p:spPr>
      </p:pic>
      <p:pic>
        <p:nvPicPr>
          <p:cNvPr id="4100" name="Picture 4"/>
          <p:cNvPicPr>
            <a:picLocks noChangeAspect="1" noChangeArrowheads="1"/>
          </p:cNvPicPr>
          <p:nvPr/>
        </p:nvPicPr>
        <p:blipFill>
          <a:blip r:embed="rId4"/>
          <a:srcRect/>
          <a:stretch>
            <a:fillRect/>
          </a:stretch>
        </p:blipFill>
        <p:spPr bwMode="auto">
          <a:xfrm>
            <a:off x="381000" y="3962400"/>
            <a:ext cx="3810000" cy="2428875"/>
          </a:xfrm>
          <a:prstGeom prst="rect">
            <a:avLst/>
          </a:prstGeom>
          <a:noFill/>
          <a:ln w="9525">
            <a:noFill/>
            <a:miter lim="800000"/>
            <a:headEnd/>
            <a:tailEnd/>
          </a:ln>
          <a:effectLst/>
        </p:spPr>
      </p:pic>
      <p:pic>
        <p:nvPicPr>
          <p:cNvPr id="4101" name="Picture 5"/>
          <p:cNvPicPr>
            <a:picLocks noChangeAspect="1" noChangeArrowheads="1"/>
          </p:cNvPicPr>
          <p:nvPr/>
        </p:nvPicPr>
        <p:blipFill>
          <a:blip r:embed="rId5"/>
          <a:srcRect/>
          <a:stretch>
            <a:fillRect/>
          </a:stretch>
        </p:blipFill>
        <p:spPr bwMode="auto">
          <a:xfrm>
            <a:off x="3810000" y="3867150"/>
            <a:ext cx="2514600" cy="2686050"/>
          </a:xfrm>
          <a:prstGeom prst="rect">
            <a:avLst/>
          </a:prstGeom>
          <a:noFill/>
          <a:ln w="9525">
            <a:noFill/>
            <a:miter lim="800000"/>
            <a:headEnd/>
            <a:tailEnd/>
          </a:ln>
          <a:effectLst/>
        </p:spPr>
      </p:pic>
      <p:pic>
        <p:nvPicPr>
          <p:cNvPr id="4102" name="Picture 6"/>
          <p:cNvPicPr>
            <a:picLocks noChangeAspect="1" noChangeArrowheads="1"/>
          </p:cNvPicPr>
          <p:nvPr/>
        </p:nvPicPr>
        <p:blipFill>
          <a:blip r:embed="rId6"/>
          <a:srcRect/>
          <a:stretch>
            <a:fillRect/>
          </a:stretch>
        </p:blipFill>
        <p:spPr bwMode="auto">
          <a:xfrm>
            <a:off x="6172200" y="2133600"/>
            <a:ext cx="2667000" cy="33718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7650" name="Picture 2" descr="D:\all imps\pests of crops\citrus\002.fig-2-high-res.jpg"/>
          <p:cNvPicPr>
            <a:picLocks noGrp="1" noChangeAspect="1" noChangeArrowheads="1"/>
          </p:cNvPicPr>
          <p:nvPr>
            <p:ph idx="1"/>
          </p:nvPr>
        </p:nvPicPr>
        <p:blipFill>
          <a:blip r:embed="rId2" cstate="print"/>
          <a:srcRect/>
          <a:stretch>
            <a:fillRect/>
          </a:stretch>
        </p:blipFill>
        <p:spPr bwMode="auto">
          <a:xfrm>
            <a:off x="1554691" y="1600200"/>
            <a:ext cx="6034617" cy="4525963"/>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9698" name="Picture 2" descr="D:\all imps\pests of crops\citrus\3 Red palm weevil1.jpg"/>
          <p:cNvPicPr>
            <a:picLocks noGrp="1" noChangeAspect="1" noChangeArrowheads="1"/>
          </p:cNvPicPr>
          <p:nvPr>
            <p:ph idx="1"/>
          </p:nvPr>
        </p:nvPicPr>
        <p:blipFill>
          <a:blip r:embed="rId2"/>
          <a:srcRect/>
          <a:stretch>
            <a:fillRect/>
          </a:stretch>
        </p:blipFill>
        <p:spPr bwMode="auto">
          <a:xfrm>
            <a:off x="533400" y="1600200"/>
            <a:ext cx="8153399" cy="4800600"/>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1746" name="Picture 2" descr="D:\all imps\pests of crops\citrus\01.jpg"/>
          <p:cNvPicPr>
            <a:picLocks noChangeAspect="1" noChangeArrowheads="1"/>
          </p:cNvPicPr>
          <p:nvPr/>
        </p:nvPicPr>
        <p:blipFill>
          <a:blip r:embed="rId2"/>
          <a:srcRect/>
          <a:stretch>
            <a:fillRect/>
          </a:stretch>
        </p:blipFill>
        <p:spPr bwMode="auto">
          <a:xfrm>
            <a:off x="457200" y="1643062"/>
            <a:ext cx="8229600" cy="4452938"/>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just">
              <a:buNone/>
            </a:pPr>
            <a:r>
              <a:rPr lang="en-US" sz="2400" b="1" u="sng" dirty="0" smtClean="0"/>
              <a:t>SYMPTOMS OF DAMAGE:</a:t>
            </a:r>
          </a:p>
          <a:p>
            <a:pPr algn="just">
              <a:buNone/>
            </a:pPr>
            <a:r>
              <a:rPr lang="en-US" sz="2400" dirty="0" smtClean="0"/>
              <a:t>	The symptoms of damage become clear at an advanced stage of infestation as follows</a:t>
            </a:r>
          </a:p>
          <a:p>
            <a:pPr algn="just"/>
            <a:r>
              <a:rPr lang="en-US" sz="2400" dirty="0" smtClean="0"/>
              <a:t>Yellowing and wilting leaves of inner and middle whorls.</a:t>
            </a:r>
          </a:p>
          <a:p>
            <a:pPr algn="just"/>
            <a:r>
              <a:rPr lang="en-US" sz="2400" dirty="0" smtClean="0">
                <a:solidFill>
                  <a:srgbClr val="FF0000"/>
                </a:solidFill>
              </a:rPr>
              <a:t>Presence of circular holes on the stem with brownish black viscous fluid oozing out from the holes</a:t>
            </a:r>
          </a:p>
          <a:p>
            <a:pPr algn="just"/>
            <a:r>
              <a:rPr lang="en-US" sz="2400" dirty="0" smtClean="0"/>
              <a:t>Longitudinal splitting of leaf bases and presence of cocoons or adult weevil or chewed up </a:t>
            </a:r>
            <a:r>
              <a:rPr lang="en-US" sz="2400" dirty="0" err="1" smtClean="0"/>
              <a:t>fibres</a:t>
            </a:r>
            <a:r>
              <a:rPr lang="en-US" sz="2400" dirty="0" smtClean="0"/>
              <a:t> in leaf axis or at the base of the palm.</a:t>
            </a:r>
          </a:p>
          <a:p>
            <a:pPr algn="just"/>
            <a:r>
              <a:rPr lang="en-US" sz="2400" dirty="0" smtClean="0"/>
              <a:t>The sound of feeding by the grub can be heard by keeping the ear on the trunk of the tree.</a:t>
            </a:r>
          </a:p>
          <a:p>
            <a:pPr algn="just">
              <a:buNone/>
            </a:pPr>
            <a:endParaRPr lang="en-US" sz="2400" dirty="0" smtClean="0"/>
          </a:p>
          <a:p>
            <a:pPr algn="just">
              <a:buNone/>
            </a:pPr>
            <a:endParaRPr lang="en-US" sz="2400" b="1" u="sng" dirty="0" smtClean="0"/>
          </a:p>
          <a:p>
            <a:pPr algn="just">
              <a:buNone/>
            </a:pPr>
            <a:endParaRPr lang="en-US" sz="2400" b="1" u="sng" dirty="0" smtClean="0"/>
          </a:p>
          <a:p>
            <a:pPr algn="just">
              <a:buNone/>
            </a:pPr>
            <a:endParaRPr lang="en-US" sz="2400" b="1" u="sng" dirty="0" smtClean="0"/>
          </a:p>
          <a:p>
            <a:pPr algn="just">
              <a:buNone/>
            </a:pPr>
            <a:endParaRPr lang="en-US" sz="2400" b="1" u="sng"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381001" y="304109"/>
          <a:ext cx="8382000" cy="6157651"/>
        </p:xfrm>
        <a:graphic>
          <a:graphicData uri="http://schemas.openxmlformats.org/drawingml/2006/table">
            <a:tbl>
              <a:tblPr firstRow="1" bandRow="1">
                <a:tableStyleId>{5C22544A-7EE6-4342-B048-85BDC9FD1C3A}</a:tableStyleId>
              </a:tblPr>
              <a:tblGrid>
                <a:gridCol w="2151132"/>
                <a:gridCol w="2344667"/>
                <a:gridCol w="2209800"/>
                <a:gridCol w="1676401"/>
              </a:tblGrid>
              <a:tr h="886307">
                <a:tc>
                  <a:txBody>
                    <a:bodyPr/>
                    <a:lstStyle/>
                    <a:p>
                      <a:pPr algn="ctr"/>
                      <a:r>
                        <a:rPr lang="en-US" sz="2400" dirty="0" smtClean="0"/>
                        <a:t>Common name</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smtClean="0"/>
                        <a:t>Scientific</a:t>
                      </a:r>
                      <a:r>
                        <a:rPr lang="en-US" sz="2400" baseline="0" dirty="0" smtClean="0"/>
                        <a:t> name</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smtClean="0"/>
                        <a:t>Family</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smtClean="0"/>
                        <a:t>Order</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17178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kern="1200" dirty="0" smtClean="0">
                          <a:solidFill>
                            <a:schemeClr val="dk1"/>
                          </a:solidFill>
                          <a:latin typeface="+mn-lt"/>
                          <a:ea typeface="+mn-ea"/>
                          <a:cs typeface="+mn-cs"/>
                        </a:rPr>
                        <a:t>4. Termite</a:t>
                      </a:r>
                      <a:r>
                        <a:rPr lang="en-US" sz="2400" kern="1200" dirty="0" smtClean="0">
                          <a:solidFill>
                            <a:schemeClr val="dk1"/>
                          </a:solidFill>
                          <a:latin typeface="+mn-lt"/>
                          <a:ea typeface="+mn-ea"/>
                          <a:cs typeface="+mn-cs"/>
                        </a:rPr>
                        <a:t> </a:t>
                      </a:r>
                    </a:p>
                    <a:p>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i="1" kern="1200" dirty="0" err="1" smtClean="0">
                          <a:solidFill>
                            <a:schemeClr val="dk1"/>
                          </a:solidFill>
                          <a:latin typeface="+mn-lt"/>
                          <a:ea typeface="+mn-ea"/>
                          <a:cs typeface="+mn-cs"/>
                        </a:rPr>
                        <a:t>Odontotermes</a:t>
                      </a:r>
                      <a:r>
                        <a:rPr lang="en-US" sz="2400" kern="1200" dirty="0" smtClean="0">
                          <a:solidFill>
                            <a:schemeClr val="dk1"/>
                          </a:solidFill>
                          <a:latin typeface="+mn-lt"/>
                          <a:ea typeface="+mn-ea"/>
                          <a:cs typeface="+mn-cs"/>
                        </a:rPr>
                        <a:t> </a:t>
                      </a:r>
                      <a:r>
                        <a:rPr lang="en-US" sz="2400" i="1" kern="1200" dirty="0" err="1" smtClean="0">
                          <a:solidFill>
                            <a:schemeClr val="dk1"/>
                          </a:solidFill>
                          <a:latin typeface="+mn-lt"/>
                          <a:ea typeface="+mn-ea"/>
                          <a:cs typeface="+mn-cs"/>
                        </a:rPr>
                        <a:t>obesus</a:t>
                      </a:r>
                      <a:r>
                        <a:rPr lang="en-US" sz="2400" kern="1200" dirty="0" smtClean="0">
                          <a:solidFill>
                            <a:schemeClr val="dk1"/>
                          </a:solidFill>
                          <a:latin typeface="+mn-lt"/>
                          <a:ea typeface="+mn-ea"/>
                          <a:cs typeface="+mn-cs"/>
                        </a:rPr>
                        <a:t> </a:t>
                      </a:r>
                      <a:endParaRPr lang="en-US" sz="2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kern="1200" dirty="0" err="1" smtClean="0">
                          <a:solidFill>
                            <a:schemeClr val="dk1"/>
                          </a:solidFill>
                          <a:latin typeface="+mn-lt"/>
                          <a:ea typeface="+mn-ea"/>
                          <a:cs typeface="+mn-cs"/>
                        </a:rPr>
                        <a:t>Termitidae</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kern="1200" dirty="0" err="1" smtClean="0">
                          <a:solidFill>
                            <a:schemeClr val="dk1"/>
                          </a:solidFill>
                          <a:latin typeface="+mn-lt"/>
                          <a:ea typeface="+mn-ea"/>
                          <a:cs typeface="+mn-cs"/>
                        </a:rPr>
                        <a:t>Isoptera</a:t>
                      </a:r>
                      <a:r>
                        <a:rPr lang="en-US" sz="2400" kern="1200" dirty="0" smtClean="0">
                          <a:solidFill>
                            <a:schemeClr val="dk1"/>
                          </a:solidFill>
                          <a:latin typeface="+mn-lt"/>
                          <a:ea typeface="+mn-ea"/>
                          <a:cs typeface="+mn-cs"/>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90600">
                <a:tc>
                  <a:txBody>
                    <a:bodyPr/>
                    <a:lstStyle/>
                    <a:p>
                      <a:r>
                        <a:rPr lang="en-US" sz="2400" b="1" kern="1200" dirty="0" smtClean="0">
                          <a:solidFill>
                            <a:schemeClr val="dk1"/>
                          </a:solidFill>
                          <a:latin typeface="+mn-lt"/>
                          <a:ea typeface="+mn-ea"/>
                          <a:cs typeface="+mn-cs"/>
                        </a:rPr>
                        <a:t>5.</a:t>
                      </a:r>
                      <a:r>
                        <a:rPr lang="en-US" sz="2400" b="1" kern="1200" baseline="0" dirty="0" smtClean="0">
                          <a:solidFill>
                            <a:schemeClr val="dk1"/>
                          </a:solidFill>
                          <a:latin typeface="+mn-lt"/>
                          <a:ea typeface="+mn-ea"/>
                          <a:cs typeface="+mn-cs"/>
                        </a:rPr>
                        <a:t> </a:t>
                      </a:r>
                      <a:r>
                        <a:rPr lang="en-US" sz="2400" b="1" kern="1200" dirty="0" smtClean="0">
                          <a:solidFill>
                            <a:schemeClr val="dk1"/>
                          </a:solidFill>
                          <a:latin typeface="+mn-lt"/>
                          <a:ea typeface="+mn-ea"/>
                          <a:cs typeface="+mn-cs"/>
                        </a:rPr>
                        <a:t>Coconut</a:t>
                      </a:r>
                      <a:r>
                        <a:rPr lang="en-US" sz="2400" kern="1200" dirty="0" smtClean="0">
                          <a:solidFill>
                            <a:schemeClr val="dk1"/>
                          </a:solidFill>
                          <a:latin typeface="+mn-lt"/>
                          <a:ea typeface="+mn-ea"/>
                          <a:cs typeface="+mn-cs"/>
                        </a:rPr>
                        <a:t> </a:t>
                      </a:r>
                      <a:r>
                        <a:rPr lang="en-US" sz="2400" b="1" kern="1200" dirty="0" smtClean="0">
                          <a:solidFill>
                            <a:schemeClr val="dk1"/>
                          </a:solidFill>
                          <a:latin typeface="+mn-lt"/>
                          <a:ea typeface="+mn-ea"/>
                          <a:cs typeface="+mn-cs"/>
                        </a:rPr>
                        <a:t>scale</a:t>
                      </a:r>
                      <a:r>
                        <a:rPr lang="en-US" sz="2400" kern="1200" dirty="0" smtClean="0">
                          <a:solidFill>
                            <a:schemeClr val="dk1"/>
                          </a:solidFill>
                          <a:latin typeface="+mn-lt"/>
                          <a:ea typeface="+mn-ea"/>
                          <a:cs typeface="+mn-cs"/>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i="1" kern="1200" dirty="0" err="1" smtClean="0">
                          <a:solidFill>
                            <a:schemeClr val="dk1"/>
                          </a:solidFill>
                          <a:latin typeface="+mn-lt"/>
                          <a:ea typeface="+mn-ea"/>
                          <a:cs typeface="+mn-cs"/>
                        </a:rPr>
                        <a:t>Aspidiotus</a:t>
                      </a:r>
                      <a:r>
                        <a:rPr lang="en-US" sz="2400" kern="1200" dirty="0" smtClean="0">
                          <a:solidFill>
                            <a:schemeClr val="dk1"/>
                          </a:solidFill>
                          <a:latin typeface="+mn-lt"/>
                          <a:ea typeface="+mn-ea"/>
                          <a:cs typeface="+mn-cs"/>
                        </a:rPr>
                        <a:t> </a:t>
                      </a:r>
                      <a:r>
                        <a:rPr lang="en-US" sz="2400" i="1" kern="1200" dirty="0" smtClean="0">
                          <a:solidFill>
                            <a:schemeClr val="dk1"/>
                          </a:solidFill>
                          <a:latin typeface="+mn-lt"/>
                          <a:ea typeface="+mn-ea"/>
                          <a:cs typeface="+mn-cs"/>
                        </a:rPr>
                        <a:t>destructor</a:t>
                      </a:r>
                      <a:r>
                        <a:rPr lang="en-US" sz="2400" kern="1200" dirty="0" smtClean="0">
                          <a:solidFill>
                            <a:schemeClr val="dk1"/>
                          </a:solidFill>
                          <a:latin typeface="+mn-lt"/>
                          <a:ea typeface="+mn-ea"/>
                          <a:cs typeface="+mn-cs"/>
                        </a:rPr>
                        <a:t> </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kern="1200" dirty="0" err="1" smtClean="0">
                          <a:solidFill>
                            <a:schemeClr val="dk1"/>
                          </a:solidFill>
                          <a:latin typeface="+mn-lt"/>
                          <a:ea typeface="+mn-ea"/>
                          <a:cs typeface="+mn-cs"/>
                        </a:rPr>
                        <a:t>Diaspididae</a:t>
                      </a:r>
                      <a:r>
                        <a:rPr lang="en-US" sz="2400" kern="1200" dirty="0" smtClean="0">
                          <a:solidFill>
                            <a:schemeClr val="dk1"/>
                          </a:solidFill>
                          <a:latin typeface="+mn-lt"/>
                          <a:ea typeface="+mn-ea"/>
                          <a:cs typeface="+mn-cs"/>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kern="1200" dirty="0" err="1" smtClean="0">
                          <a:solidFill>
                            <a:schemeClr val="dk1"/>
                          </a:solidFill>
                          <a:latin typeface="+mn-lt"/>
                          <a:ea typeface="+mn-ea"/>
                          <a:cs typeface="+mn-cs"/>
                        </a:rPr>
                        <a:t>Hemiptera</a:t>
                      </a:r>
                      <a:endParaRPr lang="en-US" sz="2400" kern="1200" dirty="0" smtClean="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168173">
                <a:tc>
                  <a:txBody>
                    <a:bodyPr/>
                    <a:lstStyle/>
                    <a:p>
                      <a:r>
                        <a:rPr lang="en-US" sz="2400" b="1" dirty="0" smtClean="0"/>
                        <a:t>6. </a:t>
                      </a:r>
                      <a:r>
                        <a:rPr lang="en-US" sz="2400" b="1" kern="1200" dirty="0" smtClean="0">
                          <a:solidFill>
                            <a:schemeClr val="dk1"/>
                          </a:solidFill>
                          <a:latin typeface="+mn-lt"/>
                          <a:ea typeface="+mn-ea"/>
                          <a:cs typeface="+mn-cs"/>
                        </a:rPr>
                        <a:t>Coconut</a:t>
                      </a:r>
                      <a:r>
                        <a:rPr lang="en-US" sz="2400" kern="1200" dirty="0" smtClean="0">
                          <a:solidFill>
                            <a:schemeClr val="dk1"/>
                          </a:solidFill>
                          <a:latin typeface="+mn-lt"/>
                          <a:ea typeface="+mn-ea"/>
                          <a:cs typeface="+mn-cs"/>
                        </a:rPr>
                        <a:t> </a:t>
                      </a:r>
                      <a:r>
                        <a:rPr lang="en-US" sz="2400" b="1" kern="1200" dirty="0" err="1" smtClean="0">
                          <a:solidFill>
                            <a:schemeClr val="dk1"/>
                          </a:solidFill>
                          <a:latin typeface="+mn-lt"/>
                          <a:ea typeface="+mn-ea"/>
                          <a:cs typeface="+mn-cs"/>
                        </a:rPr>
                        <a:t>eriophyid</a:t>
                      </a:r>
                      <a:r>
                        <a:rPr lang="en-US" sz="2400" kern="1200" dirty="0" smtClean="0">
                          <a:solidFill>
                            <a:schemeClr val="dk1"/>
                          </a:solidFill>
                          <a:latin typeface="+mn-lt"/>
                          <a:ea typeface="+mn-ea"/>
                          <a:cs typeface="+mn-cs"/>
                        </a:rPr>
                        <a:t> </a:t>
                      </a:r>
                      <a:r>
                        <a:rPr lang="en-US" sz="2400" b="1" kern="1200" dirty="0" smtClean="0">
                          <a:solidFill>
                            <a:schemeClr val="dk1"/>
                          </a:solidFill>
                          <a:latin typeface="+mn-lt"/>
                          <a:ea typeface="+mn-ea"/>
                          <a:cs typeface="+mn-cs"/>
                        </a:rPr>
                        <a:t>mite</a:t>
                      </a:r>
                      <a:endParaRPr lang="en-US" sz="2400" kern="1200" dirty="0" smtClean="0">
                        <a:solidFill>
                          <a:schemeClr val="dk1"/>
                        </a:solidFill>
                        <a:latin typeface="+mn-lt"/>
                        <a:ea typeface="+mn-ea"/>
                        <a:cs typeface="+mn-cs"/>
                      </a:endParaRPr>
                    </a:p>
                    <a:p>
                      <a:endParaRPr lang="en-US" sz="2400" kern="1200" dirty="0" smtClean="0">
                        <a:solidFill>
                          <a:schemeClr val="dk1"/>
                        </a:solidFill>
                        <a:latin typeface="+mn-lt"/>
                        <a:ea typeface="+mn-ea"/>
                        <a:cs typeface="+mn-cs"/>
                      </a:endParaRPr>
                    </a:p>
                    <a:p>
                      <a:endParaRPr lang="en-US"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i="1" kern="1200" dirty="0" err="1" smtClean="0">
                          <a:solidFill>
                            <a:schemeClr val="dk1"/>
                          </a:solidFill>
                          <a:latin typeface="+mn-lt"/>
                          <a:ea typeface="+mn-ea"/>
                          <a:cs typeface="+mn-cs"/>
                        </a:rPr>
                        <a:t>Eriophyes</a:t>
                      </a:r>
                      <a:r>
                        <a:rPr lang="en-US" sz="2400" kern="1200" dirty="0" smtClean="0">
                          <a:solidFill>
                            <a:schemeClr val="dk1"/>
                          </a:solidFill>
                          <a:latin typeface="+mn-lt"/>
                          <a:ea typeface="+mn-ea"/>
                          <a:cs typeface="+mn-cs"/>
                        </a:rPr>
                        <a:t> </a:t>
                      </a:r>
                      <a:r>
                        <a:rPr lang="en-US" sz="2400" i="1" kern="1200" dirty="0" err="1" smtClean="0">
                          <a:solidFill>
                            <a:schemeClr val="dk1"/>
                          </a:solidFill>
                          <a:latin typeface="+mn-lt"/>
                          <a:ea typeface="+mn-ea"/>
                          <a:cs typeface="+mn-cs"/>
                        </a:rPr>
                        <a:t>guerreronis</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kern="1200" dirty="0" err="1" smtClean="0">
                          <a:solidFill>
                            <a:schemeClr val="dk1"/>
                          </a:solidFill>
                          <a:latin typeface="+mn-lt"/>
                          <a:ea typeface="+mn-ea"/>
                          <a:cs typeface="+mn-cs"/>
                        </a:rPr>
                        <a:t>Eriophyidae</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kern="1200" dirty="0" err="1" smtClean="0">
                          <a:solidFill>
                            <a:schemeClr val="dk1"/>
                          </a:solidFill>
                          <a:latin typeface="+mn-lt"/>
                          <a:ea typeface="+mn-ea"/>
                          <a:cs typeface="+mn-cs"/>
                        </a:rPr>
                        <a:t>Acarina</a:t>
                      </a:r>
                      <a:endParaRPr lang="en-IN" sz="2400" kern="1200" dirty="0" smtClean="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15883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t>7. </a:t>
                      </a:r>
                      <a:r>
                        <a:rPr lang="en-US" sz="2400" b="1" kern="1200" dirty="0" smtClean="0">
                          <a:solidFill>
                            <a:schemeClr val="dk1"/>
                          </a:solidFill>
                          <a:latin typeface="+mn-lt"/>
                          <a:ea typeface="+mn-ea"/>
                          <a:cs typeface="+mn-cs"/>
                        </a:rPr>
                        <a:t>Slug</a:t>
                      </a:r>
                      <a:r>
                        <a:rPr lang="en-US" sz="2400" kern="1200" dirty="0" smtClean="0">
                          <a:solidFill>
                            <a:schemeClr val="dk1"/>
                          </a:solidFill>
                          <a:latin typeface="+mn-lt"/>
                          <a:ea typeface="+mn-ea"/>
                          <a:cs typeface="+mn-cs"/>
                        </a:rPr>
                        <a:t> </a:t>
                      </a:r>
                      <a:r>
                        <a:rPr lang="en-US" sz="2400" b="1" kern="1200" dirty="0" smtClean="0">
                          <a:solidFill>
                            <a:schemeClr val="dk1"/>
                          </a:solidFill>
                          <a:latin typeface="+mn-lt"/>
                          <a:ea typeface="+mn-ea"/>
                          <a:cs typeface="+mn-cs"/>
                        </a:rPr>
                        <a:t>caterpillars</a:t>
                      </a:r>
                      <a:r>
                        <a:rPr lang="en-US" sz="2400" kern="1200" dirty="0" smtClean="0">
                          <a:solidFill>
                            <a:schemeClr val="dk1"/>
                          </a:solidFill>
                          <a:latin typeface="+mn-lt"/>
                          <a:ea typeface="+mn-ea"/>
                          <a:cs typeface="+mn-cs"/>
                        </a:rPr>
                        <a:t> </a:t>
                      </a:r>
                    </a:p>
                    <a:p>
                      <a:endParaRPr lang="en-US" sz="2400" kern="1200" dirty="0" smtClean="0">
                        <a:solidFill>
                          <a:schemeClr val="dk1"/>
                        </a:solidFill>
                        <a:latin typeface="+mn-lt"/>
                        <a:ea typeface="+mn-ea"/>
                        <a:cs typeface="+mn-cs"/>
                      </a:endParaRPr>
                    </a:p>
                    <a:p>
                      <a:endParaRPr lang="en-US" sz="2400" kern="1200" dirty="0" smtClean="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i="1" kern="1200" dirty="0" err="1" smtClean="0">
                          <a:solidFill>
                            <a:schemeClr val="dk1"/>
                          </a:solidFill>
                          <a:latin typeface="+mn-lt"/>
                          <a:ea typeface="+mn-ea"/>
                          <a:cs typeface="+mn-cs"/>
                        </a:rPr>
                        <a:t>Contheyla</a:t>
                      </a:r>
                      <a:r>
                        <a:rPr lang="en-US" sz="2400" kern="1200" dirty="0" smtClean="0">
                          <a:solidFill>
                            <a:schemeClr val="dk1"/>
                          </a:solidFill>
                          <a:latin typeface="+mn-lt"/>
                          <a:ea typeface="+mn-ea"/>
                          <a:cs typeface="+mn-cs"/>
                        </a:rPr>
                        <a:t> </a:t>
                      </a:r>
                      <a:r>
                        <a:rPr lang="en-US" sz="2400" i="1" kern="1200" dirty="0" smtClean="0">
                          <a:solidFill>
                            <a:schemeClr val="dk1"/>
                          </a:solidFill>
                          <a:latin typeface="+mn-lt"/>
                          <a:ea typeface="+mn-ea"/>
                          <a:cs typeface="+mn-cs"/>
                        </a:rPr>
                        <a:t>rotunda</a:t>
                      </a:r>
                      <a:r>
                        <a:rPr lang="en-US" sz="2400" kern="1200" dirty="0" smtClean="0">
                          <a:solidFill>
                            <a:schemeClr val="dk1"/>
                          </a:solidFill>
                          <a:latin typeface="+mn-lt"/>
                          <a:ea typeface="+mn-ea"/>
                          <a:cs typeface="+mn-cs"/>
                        </a:rPr>
                        <a:t> </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kern="1200" dirty="0" err="1" smtClean="0">
                          <a:solidFill>
                            <a:schemeClr val="dk1"/>
                          </a:solidFill>
                          <a:latin typeface="+mn-lt"/>
                          <a:ea typeface="+mn-ea"/>
                          <a:cs typeface="+mn-cs"/>
                        </a:rPr>
                        <a:t>Limacodidae</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kern="1200" dirty="0" smtClean="0">
                          <a:solidFill>
                            <a:schemeClr val="dk1"/>
                          </a:solidFill>
                          <a:latin typeface="+mn-lt"/>
                          <a:ea typeface="+mn-ea"/>
                          <a:cs typeface="+mn-cs"/>
                        </a:rPr>
                        <a:t>Lepidoptera</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Yellowing and wilting leaves of inner and middle whorls</a:t>
            </a:r>
            <a:endParaRPr lang="en-US" sz="2800" dirty="0"/>
          </a:p>
        </p:txBody>
      </p:sp>
      <p:pic>
        <p:nvPicPr>
          <p:cNvPr id="1026" name="Picture 2" descr="D:\all imps\pests of crops\citrus\infection_v2.jpg"/>
          <p:cNvPicPr>
            <a:picLocks noGrp="1" noChangeAspect="1" noChangeArrowheads="1"/>
          </p:cNvPicPr>
          <p:nvPr>
            <p:ph idx="1"/>
          </p:nvPr>
        </p:nvPicPr>
        <p:blipFill>
          <a:blip r:embed="rId2"/>
          <a:srcRect/>
          <a:stretch>
            <a:fillRect/>
          </a:stretch>
        </p:blipFill>
        <p:spPr bwMode="auto">
          <a:xfrm>
            <a:off x="609600" y="1524000"/>
            <a:ext cx="8077200" cy="4724400"/>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Chewed up fibrous matter from holes</a:t>
            </a:r>
            <a:endParaRPr lang="en-US" sz="2800" dirty="0"/>
          </a:p>
        </p:txBody>
      </p:sp>
      <p:sp>
        <p:nvSpPr>
          <p:cNvPr id="3" name="Content Placeholder 2"/>
          <p:cNvSpPr>
            <a:spLocks noGrp="1"/>
          </p:cNvSpPr>
          <p:nvPr>
            <p:ph idx="1"/>
          </p:nvPr>
        </p:nvSpPr>
        <p:spPr/>
        <p:txBody>
          <a:bodyPr/>
          <a:lstStyle/>
          <a:p>
            <a:endParaRPr lang="en-US"/>
          </a:p>
        </p:txBody>
      </p:sp>
      <p:pic>
        <p:nvPicPr>
          <p:cNvPr id="30722" name="Picture 2" descr="D:\all imps\pests of crops\citrus\IMG_8322 (2).JPG"/>
          <p:cNvPicPr>
            <a:picLocks noChangeAspect="1" noChangeArrowheads="1"/>
          </p:cNvPicPr>
          <p:nvPr/>
        </p:nvPicPr>
        <p:blipFill>
          <a:blip r:embed="rId2"/>
          <a:srcRect/>
          <a:stretch>
            <a:fillRect/>
          </a:stretch>
        </p:blipFill>
        <p:spPr bwMode="auto">
          <a:xfrm>
            <a:off x="990600" y="1371600"/>
            <a:ext cx="7239000" cy="5257800"/>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400" dirty="0" smtClean="0"/>
              <a:t>Presence of circular holes on the stem with brownish black viscous fluid oozing out from the holes</a:t>
            </a:r>
            <a:br>
              <a:rPr lang="en-US" sz="2400" dirty="0" smtClean="0"/>
            </a:br>
            <a:endParaRPr lang="en-US" sz="2400" dirty="0"/>
          </a:p>
        </p:txBody>
      </p:sp>
      <p:sp>
        <p:nvSpPr>
          <p:cNvPr id="3" name="Content Placeholder 2"/>
          <p:cNvSpPr>
            <a:spLocks noGrp="1"/>
          </p:cNvSpPr>
          <p:nvPr>
            <p:ph idx="1"/>
          </p:nvPr>
        </p:nvSpPr>
        <p:spPr/>
        <p:txBody>
          <a:bodyPr/>
          <a:lstStyle/>
          <a:p>
            <a:endParaRPr lang="en-US"/>
          </a:p>
        </p:txBody>
      </p:sp>
      <p:pic>
        <p:nvPicPr>
          <p:cNvPr id="32770" name="Picture 2" descr="D:\all imps\pests of crops\citrus\red_palm_weevil_sypt001.jpg"/>
          <p:cNvPicPr>
            <a:picLocks noChangeAspect="1" noChangeArrowheads="1"/>
          </p:cNvPicPr>
          <p:nvPr/>
        </p:nvPicPr>
        <p:blipFill>
          <a:blip r:embed="rId2"/>
          <a:srcRect/>
          <a:stretch>
            <a:fillRect/>
          </a:stretch>
        </p:blipFill>
        <p:spPr bwMode="auto">
          <a:xfrm>
            <a:off x="533400" y="1676400"/>
            <a:ext cx="8077200" cy="4495800"/>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Longitudinal splitting of leaf bases and presence of cocoons</a:t>
            </a:r>
            <a:endParaRPr lang="en-US" sz="2800" dirty="0"/>
          </a:p>
        </p:txBody>
      </p:sp>
      <p:sp>
        <p:nvSpPr>
          <p:cNvPr id="3" name="Content Placeholder 2"/>
          <p:cNvSpPr>
            <a:spLocks noGrp="1"/>
          </p:cNvSpPr>
          <p:nvPr>
            <p:ph idx="1"/>
          </p:nvPr>
        </p:nvSpPr>
        <p:spPr/>
        <p:txBody>
          <a:bodyPr/>
          <a:lstStyle/>
          <a:p>
            <a:endParaRPr lang="en-US" dirty="0"/>
          </a:p>
        </p:txBody>
      </p:sp>
      <p:pic>
        <p:nvPicPr>
          <p:cNvPr id="2052" name="Picture 4" descr="D:\all imps\pests of crops\citrus\palmetto_weevil_10.jpg"/>
          <p:cNvPicPr>
            <a:picLocks noChangeAspect="1" noChangeArrowheads="1"/>
          </p:cNvPicPr>
          <p:nvPr/>
        </p:nvPicPr>
        <p:blipFill>
          <a:blip r:embed="rId2"/>
          <a:srcRect/>
          <a:stretch>
            <a:fillRect/>
          </a:stretch>
        </p:blipFill>
        <p:spPr bwMode="auto">
          <a:xfrm>
            <a:off x="533400" y="1676400"/>
            <a:ext cx="8153400" cy="4419600"/>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just">
              <a:buNone/>
            </a:pPr>
            <a:r>
              <a:rPr lang="en-US" sz="2400" b="1" u="sng" dirty="0" smtClean="0"/>
              <a:t>MANAGEMENT:</a:t>
            </a:r>
          </a:p>
          <a:p>
            <a:pPr algn="just"/>
            <a:r>
              <a:rPr lang="en-US" sz="2400" dirty="0" smtClean="0"/>
              <a:t>Disposal of felled trunks, tree stumps, dying and dead palms, dead plants due to lightening or bud rot</a:t>
            </a:r>
          </a:p>
          <a:p>
            <a:pPr algn="just"/>
            <a:r>
              <a:rPr lang="en-US" sz="2400" dirty="0" smtClean="0"/>
              <a:t> Avoiding wounds, mechanical injuries and stripping of leaves ·     Avoiding damage to roots and stem during cultural operation.</a:t>
            </a:r>
          </a:p>
          <a:p>
            <a:pPr algn="just"/>
            <a:r>
              <a:rPr lang="en-US" sz="2400" dirty="0" smtClean="0"/>
              <a:t>Removal of rhinoceros beetle from the hole using an arrow headed rod and filling the hole with </a:t>
            </a:r>
            <a:r>
              <a:rPr lang="en-US" sz="2400" dirty="0" err="1" smtClean="0"/>
              <a:t>neem</a:t>
            </a:r>
            <a:r>
              <a:rPr lang="en-US" sz="2400" dirty="0" smtClean="0"/>
              <a:t> cake 100 g + 150 g sand to prevent weevil attack on young plants.</a:t>
            </a:r>
          </a:p>
          <a:p>
            <a:pPr algn="just"/>
            <a:r>
              <a:rPr lang="en-US" sz="2400" dirty="0" smtClean="0"/>
              <a:t>Arranging bucket traps (Pheromone traps) at 1-1.5 m height on tree trunk to attract the pest and the weevils collected in the buckets destroyed or killed using poison baiting.</a:t>
            </a:r>
          </a:p>
          <a:p>
            <a:pPr algn="just">
              <a:buNone/>
            </a:pPr>
            <a:endParaRPr lang="en-US" sz="2400" b="1" u="sng"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just"/>
            <a:r>
              <a:rPr lang="en-US" sz="2400" dirty="0" smtClean="0"/>
              <a:t>The affected plant puts scraped off and swabbed with coal tar</a:t>
            </a:r>
          </a:p>
          <a:p>
            <a:pPr algn="just"/>
            <a:r>
              <a:rPr lang="en-US" sz="2400" dirty="0" smtClean="0"/>
              <a:t> Release of sterile males to compete with the normal males to reduce the progeny.</a:t>
            </a:r>
          </a:p>
          <a:p>
            <a:pPr algn="just"/>
            <a:r>
              <a:rPr lang="en-US" sz="2400" dirty="0" err="1" smtClean="0"/>
              <a:t>Chistling</a:t>
            </a:r>
            <a:r>
              <a:rPr lang="en-US" sz="2400" dirty="0" smtClean="0"/>
              <a:t> out the affected portions and filling with concrete mixture so that the plant can withstand strong winds.</a:t>
            </a:r>
          </a:p>
          <a:p>
            <a:pPr algn="just"/>
            <a:r>
              <a:rPr lang="en-US" sz="2400" dirty="0" smtClean="0"/>
              <a:t> Earwig, </a:t>
            </a:r>
            <a:r>
              <a:rPr lang="en-US" sz="2400" i="1" dirty="0" err="1" smtClean="0"/>
              <a:t>Cheliosoches</a:t>
            </a:r>
            <a:r>
              <a:rPr lang="en-US" sz="2400" dirty="0" smtClean="0"/>
              <a:t> </a:t>
            </a:r>
            <a:r>
              <a:rPr lang="en-US" sz="2400" i="1" dirty="0" err="1" smtClean="0"/>
              <a:t>moris</a:t>
            </a:r>
            <a:r>
              <a:rPr lang="en-US" sz="2400" dirty="0" smtClean="0"/>
              <a:t> feeds on eggs and grubs</a:t>
            </a:r>
          </a:p>
          <a:p>
            <a:pPr algn="just"/>
            <a:r>
              <a:rPr lang="en-US" sz="2400" dirty="0" smtClean="0">
                <a:solidFill>
                  <a:srgbClr val="FF0000"/>
                </a:solidFill>
              </a:rPr>
              <a:t> Root feeding with </a:t>
            </a:r>
            <a:r>
              <a:rPr lang="en-US" sz="2400" dirty="0" err="1" smtClean="0">
                <a:solidFill>
                  <a:srgbClr val="FF0000"/>
                </a:solidFill>
              </a:rPr>
              <a:t>monocrotophos</a:t>
            </a:r>
            <a:r>
              <a:rPr lang="en-US" sz="2400" dirty="0" smtClean="0">
                <a:solidFill>
                  <a:srgbClr val="FF0000"/>
                </a:solidFill>
              </a:rPr>
              <a:t> 10 ml mixed with water 10 ml. (Do not harvest the nuts for the next 45 days).</a:t>
            </a:r>
          </a:p>
          <a:p>
            <a:pPr algn="just">
              <a:buNone/>
            </a:pPr>
            <a:r>
              <a:rPr lang="en-US" sz="2400" dirty="0" smtClean="0">
                <a:solidFill>
                  <a:srgbClr val="FF0000"/>
                </a:solidFill>
              </a:rPr>
              <a:t> </a:t>
            </a:r>
          </a:p>
          <a:p>
            <a:pPr algn="just"/>
            <a:endParaRPr lang="en-US" sz="24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smtClean="0"/>
              <a:t>COCONUT</a:t>
            </a:r>
            <a:r>
              <a:rPr lang="en-US" sz="2400" dirty="0" smtClean="0"/>
              <a:t> </a:t>
            </a:r>
            <a:r>
              <a:rPr lang="en-US" sz="2400" b="1" dirty="0" smtClean="0"/>
              <a:t>BLACK</a:t>
            </a:r>
            <a:r>
              <a:rPr lang="en-US" sz="2400" dirty="0" smtClean="0"/>
              <a:t> </a:t>
            </a:r>
            <a:r>
              <a:rPr lang="en-US" sz="2400" b="1" dirty="0" smtClean="0"/>
              <a:t>HEADED</a:t>
            </a:r>
            <a:r>
              <a:rPr lang="en-US" sz="2400" dirty="0" smtClean="0"/>
              <a:t> </a:t>
            </a:r>
            <a:r>
              <a:rPr lang="en-US" sz="2400" b="1" dirty="0" smtClean="0"/>
              <a:t>CATERPILLAR</a:t>
            </a:r>
            <a:r>
              <a:rPr lang="en-US" sz="2400" dirty="0" smtClean="0"/>
              <a:t> </a:t>
            </a:r>
            <a:r>
              <a:rPr lang="en-US" sz="2400" i="1" dirty="0" err="1" smtClean="0"/>
              <a:t>Opisina</a:t>
            </a:r>
            <a:r>
              <a:rPr lang="en-US" sz="2400" dirty="0" smtClean="0"/>
              <a:t> </a:t>
            </a:r>
            <a:r>
              <a:rPr lang="en-US" sz="2400" i="1" dirty="0" err="1" smtClean="0"/>
              <a:t>arenosella</a:t>
            </a:r>
            <a:r>
              <a:rPr lang="en-US" sz="2400" dirty="0" smtClean="0"/>
              <a:t> </a:t>
            </a:r>
            <a:r>
              <a:rPr lang="en-US" sz="2400" dirty="0" err="1" smtClean="0"/>
              <a:t>Cryptophasidae</a:t>
            </a:r>
            <a:r>
              <a:rPr lang="en-US" sz="2400" dirty="0" smtClean="0"/>
              <a:t>: Lepidoptera</a:t>
            </a:r>
            <a:endParaRPr lang="en-US" sz="2400" dirty="0"/>
          </a:p>
        </p:txBody>
      </p:sp>
      <p:sp>
        <p:nvSpPr>
          <p:cNvPr id="3" name="Content Placeholder 2"/>
          <p:cNvSpPr>
            <a:spLocks noGrp="1"/>
          </p:cNvSpPr>
          <p:nvPr>
            <p:ph idx="1"/>
          </p:nvPr>
        </p:nvSpPr>
        <p:spPr/>
        <p:txBody>
          <a:bodyPr>
            <a:normAutofit/>
          </a:bodyPr>
          <a:lstStyle/>
          <a:p>
            <a:pPr algn="just">
              <a:buNone/>
            </a:pPr>
            <a:r>
              <a:rPr lang="en-US" sz="2400" b="1" u="sng" dirty="0" smtClean="0"/>
              <a:t>DISTRIBUTION:</a:t>
            </a:r>
          </a:p>
          <a:p>
            <a:pPr algn="just"/>
            <a:r>
              <a:rPr lang="en-US" sz="2400" dirty="0" smtClean="0"/>
              <a:t>It is the most important </a:t>
            </a:r>
            <a:r>
              <a:rPr lang="en-US" sz="2400" dirty="0" err="1" smtClean="0"/>
              <a:t>lepidopterous</a:t>
            </a:r>
            <a:r>
              <a:rPr lang="en-US" sz="2400" dirty="0" smtClean="0"/>
              <a:t> pests of coconut in India and Sri Lanka. </a:t>
            </a:r>
          </a:p>
          <a:p>
            <a:pPr algn="just"/>
            <a:r>
              <a:rPr lang="en-US" sz="2400" dirty="0" smtClean="0"/>
              <a:t>It occurs more commonly along the west and east coast regions.</a:t>
            </a:r>
          </a:p>
          <a:p>
            <a:pPr algn="just"/>
            <a:r>
              <a:rPr lang="en-US" sz="2400" dirty="0" smtClean="0"/>
              <a:t> It has been observed infesting coconut in some inland regions of Karnataka and Tamil Nadu also.</a:t>
            </a:r>
          </a:p>
          <a:p>
            <a:pPr algn="just">
              <a:buNone/>
            </a:pPr>
            <a:endParaRPr lang="en-US" sz="2400" b="1" u="sng" dirty="0"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just">
              <a:buNone/>
            </a:pPr>
            <a:r>
              <a:rPr lang="en-US" sz="2400" b="1" u="sng" dirty="0" smtClean="0"/>
              <a:t>APPEARANCE:</a:t>
            </a:r>
          </a:p>
          <a:p>
            <a:pPr algn="just"/>
            <a:r>
              <a:rPr lang="en-US" sz="2400" dirty="0" smtClean="0"/>
              <a:t>Adult is a </a:t>
            </a:r>
            <a:r>
              <a:rPr lang="en-US" sz="2400" dirty="0" err="1" smtClean="0"/>
              <a:t>greyish</a:t>
            </a:r>
            <a:r>
              <a:rPr lang="en-US" sz="2400" dirty="0" smtClean="0"/>
              <a:t> white moth measuring 10-15 mm long and 20-25 mm in wing span across outstretched wings.</a:t>
            </a:r>
          </a:p>
          <a:p>
            <a:pPr algn="just"/>
            <a:r>
              <a:rPr lang="en-US" sz="2400" dirty="0" smtClean="0"/>
              <a:t>The moth is straw to ash grey in </a:t>
            </a:r>
            <a:r>
              <a:rPr lang="en-US" sz="2400" dirty="0" err="1" smtClean="0"/>
              <a:t>colour</a:t>
            </a:r>
            <a:r>
              <a:rPr lang="en-US" sz="2400" dirty="0" smtClean="0"/>
              <a:t>, medium sized with uniform pale whitish upper wings. </a:t>
            </a:r>
          </a:p>
          <a:p>
            <a:pPr algn="just"/>
            <a:r>
              <a:rPr lang="en-US" sz="2400" dirty="0" smtClean="0"/>
              <a:t>Caterpillar is light green with red brown stripes and black head, feed gregariously on the surface tissues of the leaflets scraped out from their lower surface. </a:t>
            </a:r>
          </a:p>
          <a:p>
            <a:pPr algn="just">
              <a:buNone/>
            </a:pPr>
            <a:endParaRPr lang="en-US" sz="2400" b="1" u="sng"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170" name="Picture 2" descr="D:\all imps\pests of crops\citrus\1 Black headed caterpillar 1.jpg"/>
          <p:cNvPicPr>
            <a:picLocks noGrp="1" noChangeAspect="1" noChangeArrowheads="1"/>
          </p:cNvPicPr>
          <p:nvPr>
            <p:ph idx="1"/>
          </p:nvPr>
        </p:nvPicPr>
        <p:blipFill>
          <a:blip r:embed="rId2"/>
          <a:srcRect/>
          <a:stretch>
            <a:fillRect/>
          </a:stretch>
        </p:blipFill>
        <p:spPr bwMode="auto">
          <a:xfrm>
            <a:off x="457200" y="1742012"/>
            <a:ext cx="8229600" cy="4242339"/>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3314" name="Picture 2"/>
          <p:cNvPicPr>
            <a:picLocks noGrp="1" noChangeAspect="1" noChangeArrowheads="1"/>
          </p:cNvPicPr>
          <p:nvPr>
            <p:ph idx="1"/>
          </p:nvPr>
        </p:nvPicPr>
        <p:blipFill>
          <a:blip r:embed="rId2"/>
          <a:srcRect/>
          <a:stretch>
            <a:fillRect/>
          </a:stretch>
        </p:blipFill>
        <p:spPr bwMode="auto">
          <a:xfrm>
            <a:off x="533400" y="1524000"/>
            <a:ext cx="8153399" cy="4648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dirty="0" smtClean="0"/>
              <a:t/>
            </a:r>
            <a:br>
              <a:rPr lang="en-US" sz="2800" b="1" dirty="0" smtClean="0"/>
            </a:br>
            <a:r>
              <a:rPr lang="en-US" sz="2800" b="1" dirty="0" smtClean="0"/>
              <a:t>RHINOCEROS</a:t>
            </a:r>
            <a:r>
              <a:rPr lang="en-US" sz="2800" dirty="0" smtClean="0"/>
              <a:t> </a:t>
            </a:r>
            <a:r>
              <a:rPr lang="en-US" sz="2800" b="1" dirty="0" smtClean="0"/>
              <a:t>BEETLE</a:t>
            </a:r>
            <a:r>
              <a:rPr lang="en-US" sz="2800" dirty="0" smtClean="0"/>
              <a:t> </a:t>
            </a:r>
            <a:r>
              <a:rPr lang="en-US" sz="2800" i="1" dirty="0" err="1" smtClean="0"/>
              <a:t>Oryctes</a:t>
            </a:r>
            <a:r>
              <a:rPr lang="en-US" sz="2800" dirty="0" smtClean="0"/>
              <a:t> </a:t>
            </a:r>
            <a:r>
              <a:rPr lang="en-US" sz="2800" i="1" dirty="0" smtClean="0"/>
              <a:t>rhinoceros</a:t>
            </a:r>
            <a:r>
              <a:rPr lang="en-US" sz="2800" dirty="0" smtClean="0"/>
              <a:t> </a:t>
            </a:r>
            <a:r>
              <a:rPr lang="en-US" sz="2800" dirty="0" smtClean="0"/>
              <a:t/>
            </a:r>
            <a:br>
              <a:rPr lang="en-US" sz="2800" dirty="0" smtClean="0"/>
            </a:br>
            <a:r>
              <a:rPr lang="en-US" sz="2800" dirty="0" smtClean="0"/>
              <a:t>(</a:t>
            </a:r>
            <a:r>
              <a:rPr lang="en-US" sz="2800" dirty="0" err="1" smtClean="0"/>
              <a:t>Scarabaeidae</a:t>
            </a:r>
            <a:r>
              <a:rPr lang="en-US" sz="2800" dirty="0" smtClean="0"/>
              <a:t>: </a:t>
            </a:r>
            <a:r>
              <a:rPr lang="en-US" sz="2800" dirty="0" smtClean="0"/>
              <a:t>Coleoptera)</a:t>
            </a:r>
            <a:r>
              <a:rPr lang="en-US" sz="2800" dirty="0" smtClean="0"/>
              <a:t/>
            </a:r>
            <a:br>
              <a:rPr lang="en-US" sz="2800" dirty="0" smtClean="0"/>
            </a:br>
            <a:endParaRPr lang="en-US" sz="2800" dirty="0"/>
          </a:p>
        </p:txBody>
      </p:sp>
      <p:sp>
        <p:nvSpPr>
          <p:cNvPr id="3" name="Content Placeholder 2"/>
          <p:cNvSpPr>
            <a:spLocks noGrp="1"/>
          </p:cNvSpPr>
          <p:nvPr>
            <p:ph idx="1"/>
          </p:nvPr>
        </p:nvSpPr>
        <p:spPr/>
        <p:txBody>
          <a:bodyPr>
            <a:normAutofit/>
          </a:bodyPr>
          <a:lstStyle/>
          <a:p>
            <a:pPr algn="just">
              <a:buNone/>
            </a:pPr>
            <a:r>
              <a:rPr lang="en-US" sz="2400" b="1" u="sng" dirty="0" smtClean="0"/>
              <a:t>DISTRIBUTION:</a:t>
            </a:r>
          </a:p>
          <a:p>
            <a:pPr algn="just"/>
            <a:r>
              <a:rPr lang="en-US" sz="2400" dirty="0" smtClean="0"/>
              <a:t>It has a wide distribution in Asia, Australia and Pacific Islands and is reported from all regions where coconut is grown. </a:t>
            </a:r>
          </a:p>
          <a:p>
            <a:pPr algn="just"/>
            <a:r>
              <a:rPr lang="en-US" sz="2400" dirty="0" smtClean="0"/>
              <a:t>It also attacks coconut, oil palm, date palm, sugarcane, banana, sisal, pineapple, papaya </a:t>
            </a:r>
            <a:r>
              <a:rPr lang="en-US" sz="2400" i="1" dirty="0" smtClean="0"/>
              <a:t>etc</a:t>
            </a:r>
            <a:r>
              <a:rPr lang="en-US" sz="2400" dirty="0" smtClean="0"/>
              <a:t>.</a:t>
            </a:r>
          </a:p>
          <a:p>
            <a:pPr algn="just">
              <a:buNone/>
            </a:pPr>
            <a:r>
              <a:rPr lang="en-US" sz="2400" b="1" u="sng" dirty="0" smtClean="0"/>
              <a:t>APPEARENCE:</a:t>
            </a:r>
          </a:p>
          <a:p>
            <a:pPr algn="just"/>
            <a:r>
              <a:rPr lang="en-US" sz="2400" dirty="0" smtClean="0"/>
              <a:t>Adult is a stout beetle measuring 35-50 mm in length, shiny and black above and reddish brown and hairy ventrally.</a:t>
            </a:r>
          </a:p>
          <a:p>
            <a:pPr algn="just"/>
            <a:r>
              <a:rPr lang="en-US" sz="2400" dirty="0" smtClean="0"/>
              <a:t>On the face, beetle </a:t>
            </a:r>
            <a:r>
              <a:rPr lang="en-US" sz="2400" dirty="0" smtClean="0">
                <a:solidFill>
                  <a:srgbClr val="FF0000"/>
                </a:solidFill>
              </a:rPr>
              <a:t>has a pointed horn </a:t>
            </a:r>
            <a:r>
              <a:rPr lang="en-US" sz="2400" dirty="0" smtClean="0"/>
              <a:t>and hence the name, rhinoceros beetle</a:t>
            </a:r>
            <a:endParaRPr lang="en-US" sz="2400" b="1" u="sng" dirty="0" smtClean="0"/>
          </a:p>
          <a:p>
            <a:pPr algn="just">
              <a:buNone/>
            </a:pPr>
            <a:endParaRPr lang="en-US" sz="2400" b="1" u="sng"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6146" name="Picture 2" descr="D:\all imps\pests of crops\citrus\opisina-arenosella-a2.jpg"/>
          <p:cNvPicPr>
            <a:picLocks noChangeAspect="1" noChangeArrowheads="1"/>
          </p:cNvPicPr>
          <p:nvPr/>
        </p:nvPicPr>
        <p:blipFill>
          <a:blip r:embed="rId2"/>
          <a:srcRect/>
          <a:stretch>
            <a:fillRect/>
          </a:stretch>
        </p:blipFill>
        <p:spPr bwMode="auto">
          <a:xfrm>
            <a:off x="457200" y="1676400"/>
            <a:ext cx="8229600" cy="4343400"/>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just">
              <a:buNone/>
            </a:pPr>
            <a:r>
              <a:rPr lang="en-US" sz="2400" b="1" u="sng" dirty="0" smtClean="0"/>
              <a:t>LIFE CYCLE:</a:t>
            </a:r>
          </a:p>
          <a:p>
            <a:pPr algn="just"/>
            <a:r>
              <a:rPr lang="en-US" sz="2400" dirty="0" smtClean="0"/>
              <a:t>The female moth lays about 130 creamy white scale like eggs in batches along the underside of the leaflet generally near the old larval galleries. </a:t>
            </a:r>
          </a:p>
          <a:p>
            <a:pPr algn="just"/>
            <a:r>
              <a:rPr lang="en-US" sz="2400" dirty="0" smtClean="0"/>
              <a:t>Eggs hatch in about 4-5 days.</a:t>
            </a:r>
          </a:p>
          <a:p>
            <a:pPr algn="just"/>
            <a:r>
              <a:rPr lang="en-US" sz="2400" dirty="0" smtClean="0"/>
              <a:t>The grown up larva is about 15 mm long. </a:t>
            </a:r>
          </a:p>
          <a:p>
            <a:pPr algn="just"/>
            <a:r>
              <a:rPr lang="en-US" sz="2400" dirty="0" smtClean="0"/>
              <a:t>Larval period lasts for about 40 days. The larva pupates inside the gallery.</a:t>
            </a:r>
          </a:p>
          <a:p>
            <a:pPr algn="just"/>
            <a:r>
              <a:rPr lang="en-US" sz="2400" dirty="0" smtClean="0"/>
              <a:t> Adult emerges after 12-14 days.</a:t>
            </a:r>
          </a:p>
          <a:p>
            <a:pPr algn="just"/>
            <a:r>
              <a:rPr lang="en-US" sz="2400" dirty="0" smtClean="0"/>
              <a:t>Total life history occupies about 45-60 days.</a:t>
            </a:r>
          </a:p>
          <a:p>
            <a:pPr algn="just">
              <a:buNone/>
            </a:pPr>
            <a:endParaRPr lang="en-US" sz="2400" b="1" u="sng"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just">
              <a:buNone/>
            </a:pPr>
            <a:r>
              <a:rPr lang="en-US" sz="2400" b="1" u="sng" dirty="0" smtClean="0"/>
              <a:t>SYMPTOMS OF DAMAGE:</a:t>
            </a:r>
          </a:p>
          <a:p>
            <a:pPr algn="just"/>
            <a:r>
              <a:rPr lang="en-US" sz="2400" dirty="0" smtClean="0"/>
              <a:t>The leaflets are reduced to papery tissues. </a:t>
            </a:r>
          </a:p>
          <a:p>
            <a:pPr algn="just"/>
            <a:r>
              <a:rPr lang="en-US" sz="2400" dirty="0" smtClean="0"/>
              <a:t>The larva constructs a gallery of silk and </a:t>
            </a:r>
            <a:r>
              <a:rPr lang="en-US" sz="2400" dirty="0" err="1" smtClean="0"/>
              <a:t>frass</a:t>
            </a:r>
            <a:r>
              <a:rPr lang="en-US" sz="2400" dirty="0" smtClean="0"/>
              <a:t> and lives and feeds under it.</a:t>
            </a:r>
          </a:p>
          <a:p>
            <a:pPr algn="just"/>
            <a:r>
              <a:rPr lang="en-US" sz="2400" dirty="0" smtClean="0"/>
              <a:t> The attacked leaflets turn brown in </a:t>
            </a:r>
            <a:r>
              <a:rPr lang="en-US" sz="2400" dirty="0" err="1" smtClean="0"/>
              <a:t>colour</a:t>
            </a:r>
            <a:r>
              <a:rPr lang="en-US" sz="2400" dirty="0" smtClean="0"/>
              <a:t> and dry up.</a:t>
            </a:r>
          </a:p>
          <a:p>
            <a:pPr algn="just"/>
            <a:r>
              <a:rPr lang="en-US" sz="2400" dirty="0" smtClean="0"/>
              <a:t> The production of nuts gets adversely affected as photosynthetic activity of the palm is much reduced. </a:t>
            </a:r>
          </a:p>
          <a:p>
            <a:pPr algn="just"/>
            <a:r>
              <a:rPr lang="en-US" sz="2400" dirty="0" smtClean="0"/>
              <a:t>The fronds become unsuitable for thatching and other purposes. The damage is more during hot months (April-June) and less during rainy season.</a:t>
            </a:r>
          </a:p>
          <a:p>
            <a:pPr algn="just">
              <a:buNone/>
            </a:pPr>
            <a:endParaRPr lang="en-US" sz="2400" b="1" u="sng" dirty="0" smtClean="0"/>
          </a:p>
          <a:p>
            <a:pPr algn="just">
              <a:buNone/>
            </a:pPr>
            <a:endParaRPr lang="en-US" sz="2400" b="1" u="sng" dirty="0"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just">
              <a:buNone/>
            </a:pPr>
            <a:r>
              <a:rPr lang="en-US" sz="2400" dirty="0" smtClean="0"/>
              <a:t>	The symptoms are as followed:</a:t>
            </a:r>
          </a:p>
          <a:p>
            <a:pPr algn="just"/>
            <a:r>
              <a:rPr lang="en-US" sz="2400" dirty="0" smtClean="0"/>
              <a:t>Folded leaflets with silken galleries and </a:t>
            </a:r>
            <a:r>
              <a:rPr lang="en-US" sz="2400" dirty="0" err="1" smtClean="0"/>
              <a:t>frass</a:t>
            </a:r>
            <a:r>
              <a:rPr lang="en-US" sz="2400" dirty="0" smtClean="0"/>
              <a:t> </a:t>
            </a:r>
          </a:p>
          <a:p>
            <a:pPr algn="just"/>
            <a:r>
              <a:rPr lang="en-US" sz="2400" dirty="0" smtClean="0"/>
              <a:t> Large scale drying of leaflets</a:t>
            </a:r>
          </a:p>
          <a:p>
            <a:pPr algn="just"/>
            <a:r>
              <a:rPr lang="en-US" sz="2400" dirty="0" smtClean="0"/>
              <a:t>In case of severe attack the whole plantation presenting a </a:t>
            </a:r>
            <a:r>
              <a:rPr lang="en-US" sz="2400" dirty="0" smtClean="0">
                <a:solidFill>
                  <a:srgbClr val="FF0000"/>
                </a:solidFill>
              </a:rPr>
              <a:t>burnt up appearance </a:t>
            </a:r>
            <a:r>
              <a:rPr lang="en-US" sz="2400" dirty="0" smtClean="0"/>
              <a:t>from a distance</a:t>
            </a:r>
          </a:p>
          <a:p>
            <a:pPr algn="just"/>
            <a:endParaRPr lang="en-US" sz="240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solidFill>
                  <a:srgbClr val="FF0000"/>
                </a:solidFill>
              </a:rPr>
              <a:t>burnt up appearance</a:t>
            </a:r>
            <a:endParaRPr lang="en-US" sz="2800" dirty="0"/>
          </a:p>
        </p:txBody>
      </p:sp>
      <p:pic>
        <p:nvPicPr>
          <p:cNvPr id="9218" name="Picture 2" descr="D:\all imps\pests of crops\citrus\catersym.jpg"/>
          <p:cNvPicPr>
            <a:picLocks noGrp="1" noChangeAspect="1" noChangeArrowheads="1"/>
          </p:cNvPicPr>
          <p:nvPr>
            <p:ph idx="1"/>
          </p:nvPr>
        </p:nvPicPr>
        <p:blipFill>
          <a:blip r:embed="rId2"/>
          <a:srcRect/>
          <a:stretch>
            <a:fillRect/>
          </a:stretch>
        </p:blipFill>
        <p:spPr bwMode="auto">
          <a:xfrm>
            <a:off x="609600" y="1524000"/>
            <a:ext cx="8077200" cy="4800600"/>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42" name="Picture 2"/>
          <p:cNvPicPr>
            <a:picLocks noChangeAspect="1" noChangeArrowheads="1"/>
          </p:cNvPicPr>
          <p:nvPr/>
        </p:nvPicPr>
        <p:blipFill>
          <a:blip r:embed="rId2"/>
          <a:srcRect/>
          <a:stretch>
            <a:fillRect/>
          </a:stretch>
        </p:blipFill>
        <p:spPr bwMode="auto">
          <a:xfrm>
            <a:off x="533400" y="1600200"/>
            <a:ext cx="8153400" cy="4724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Folded leaflets with silken galleries</a:t>
            </a:r>
            <a:endParaRPr lang="en-US" sz="2800" dirty="0"/>
          </a:p>
        </p:txBody>
      </p:sp>
      <p:sp>
        <p:nvSpPr>
          <p:cNvPr id="3" name="Content Placeholder 2"/>
          <p:cNvSpPr>
            <a:spLocks noGrp="1"/>
          </p:cNvSpPr>
          <p:nvPr>
            <p:ph idx="1"/>
          </p:nvPr>
        </p:nvSpPr>
        <p:spPr/>
        <p:txBody>
          <a:bodyPr/>
          <a:lstStyle/>
          <a:p>
            <a:endParaRPr lang="en-US"/>
          </a:p>
        </p:txBody>
      </p:sp>
      <p:pic>
        <p:nvPicPr>
          <p:cNvPr id="8194" name="Picture 2" descr="D:\all imps\pests of crops\citrus\black_head_cp003.jpg"/>
          <p:cNvPicPr>
            <a:picLocks noChangeAspect="1" noChangeArrowheads="1"/>
          </p:cNvPicPr>
          <p:nvPr/>
        </p:nvPicPr>
        <p:blipFill>
          <a:blip r:embed="rId2"/>
          <a:srcRect/>
          <a:stretch>
            <a:fillRect/>
          </a:stretch>
        </p:blipFill>
        <p:spPr bwMode="auto">
          <a:xfrm>
            <a:off x="457200" y="1676400"/>
            <a:ext cx="8229600" cy="4495800"/>
          </a:xfrm>
          <a:prstGeom prst="rect">
            <a:avLst/>
          </a:prstGeom>
          <a:noFill/>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Large scale drying of leaflets</a:t>
            </a:r>
            <a:endParaRPr lang="en-US" sz="2800" dirty="0"/>
          </a:p>
        </p:txBody>
      </p:sp>
      <p:pic>
        <p:nvPicPr>
          <p:cNvPr id="11266" name="Picture 2" descr="D:\all imps\pests of crops\citrus\04BG_MY3_COCONUT_1478619f.jpg"/>
          <p:cNvPicPr>
            <a:picLocks noGrp="1" noChangeAspect="1" noChangeArrowheads="1"/>
          </p:cNvPicPr>
          <p:nvPr>
            <p:ph idx="1"/>
          </p:nvPr>
        </p:nvPicPr>
        <p:blipFill>
          <a:blip r:embed="rId2"/>
          <a:srcRect/>
          <a:stretch>
            <a:fillRect/>
          </a:stretch>
        </p:blipFill>
        <p:spPr bwMode="auto">
          <a:xfrm>
            <a:off x="533400" y="1524000"/>
            <a:ext cx="8077200" cy="4800600"/>
          </a:xfrm>
          <a:prstGeom prst="rect">
            <a:avLst/>
          </a:prstGeom>
          <a:noFill/>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just">
              <a:buNone/>
            </a:pPr>
            <a:r>
              <a:rPr lang="en-US" sz="2400" b="1" u="sng" dirty="0" smtClean="0"/>
              <a:t>MANAGEMENT:</a:t>
            </a:r>
          </a:p>
          <a:p>
            <a:pPr algn="just">
              <a:buNone/>
            </a:pPr>
            <a:r>
              <a:rPr lang="en-US" sz="2400" dirty="0" smtClean="0"/>
              <a:t>	Due to hidden nature of the caterpillars and height of the plants chemical control measures are often inadequate.</a:t>
            </a:r>
          </a:p>
          <a:p>
            <a:pPr algn="just"/>
            <a:r>
              <a:rPr lang="en-US" sz="2400" dirty="0" smtClean="0"/>
              <a:t>Clipping and destroying the infested portions</a:t>
            </a:r>
          </a:p>
          <a:p>
            <a:pPr algn="just"/>
            <a:r>
              <a:rPr lang="en-US" sz="2400" dirty="0" smtClean="0"/>
              <a:t>Bacteria like </a:t>
            </a:r>
            <a:r>
              <a:rPr lang="en-US" sz="2400" i="1" dirty="0" err="1" smtClean="0"/>
              <a:t>Serratia</a:t>
            </a:r>
            <a:r>
              <a:rPr lang="en-US" sz="2400" dirty="0" smtClean="0"/>
              <a:t> </a:t>
            </a:r>
            <a:r>
              <a:rPr lang="en-US" sz="2400" i="1" dirty="0" err="1" smtClean="0"/>
              <a:t>marcescens</a:t>
            </a:r>
            <a:r>
              <a:rPr lang="en-US" sz="2400" dirty="0" smtClean="0"/>
              <a:t> and </a:t>
            </a:r>
            <a:r>
              <a:rPr lang="en-US" sz="2400" i="1" dirty="0" smtClean="0"/>
              <a:t>Bacillus</a:t>
            </a:r>
            <a:r>
              <a:rPr lang="en-US" sz="2400" dirty="0" smtClean="0"/>
              <a:t> </a:t>
            </a:r>
            <a:r>
              <a:rPr lang="en-US" sz="2400" i="1" dirty="0" err="1" smtClean="0"/>
              <a:t>thuringiensis</a:t>
            </a:r>
            <a:r>
              <a:rPr lang="en-US" sz="2400" dirty="0" smtClean="0"/>
              <a:t> cause disease in larvae. </a:t>
            </a:r>
          </a:p>
          <a:p>
            <a:pPr algn="just"/>
            <a:r>
              <a:rPr lang="en-US" sz="2400" dirty="0" smtClean="0"/>
              <a:t>Predatory </a:t>
            </a:r>
            <a:r>
              <a:rPr lang="en-US" sz="2400" dirty="0" err="1" smtClean="0"/>
              <a:t>carabid</a:t>
            </a:r>
            <a:r>
              <a:rPr lang="en-US" sz="2400" dirty="0" smtClean="0"/>
              <a:t> beetle </a:t>
            </a:r>
            <a:r>
              <a:rPr lang="en-US" sz="2400" i="1" dirty="0" err="1" smtClean="0"/>
              <a:t>Parena</a:t>
            </a:r>
            <a:r>
              <a:rPr lang="en-US" sz="2400" dirty="0" smtClean="0"/>
              <a:t> </a:t>
            </a:r>
            <a:r>
              <a:rPr lang="en-US" sz="2400" i="1" dirty="0" err="1" smtClean="0"/>
              <a:t>laticincta</a:t>
            </a:r>
            <a:endParaRPr lang="en-US" sz="2400" dirty="0" smtClean="0"/>
          </a:p>
          <a:p>
            <a:pPr algn="just"/>
            <a:endParaRPr lang="en-US" sz="2400" dirty="0" smtClean="0"/>
          </a:p>
          <a:p>
            <a:pPr algn="just"/>
            <a:endParaRPr lang="en-US" sz="2400" dirty="0" smtClean="0"/>
          </a:p>
          <a:p>
            <a:pPr algn="just">
              <a:buNone/>
            </a:pPr>
            <a:endParaRPr lang="en-US" sz="2400" dirty="0" smtClean="0"/>
          </a:p>
          <a:p>
            <a:pPr algn="just">
              <a:buNone/>
            </a:pPr>
            <a:endParaRPr lang="en-US" sz="2400" b="1" u="sng"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906963"/>
          </a:xfrm>
        </p:spPr>
        <p:txBody>
          <a:bodyPr>
            <a:normAutofit lnSpcReduction="10000"/>
          </a:bodyPr>
          <a:lstStyle/>
          <a:p>
            <a:pPr algn="just">
              <a:buNone/>
            </a:pPr>
            <a:r>
              <a:rPr lang="en-US" sz="2400" dirty="0" smtClean="0">
                <a:solidFill>
                  <a:srgbClr val="FF0000"/>
                </a:solidFill>
              </a:rPr>
              <a:t>*****</a:t>
            </a:r>
            <a:r>
              <a:rPr lang="en-US" sz="2400" dirty="0" smtClean="0"/>
              <a:t>A host of parasites attack different stages of the pest. For obtaining effective control, schedule release of a combination of these parasites should be adopted four times depending on the stage of the pest.</a:t>
            </a:r>
          </a:p>
          <a:p>
            <a:pPr algn="just">
              <a:buNone/>
            </a:pPr>
            <a:r>
              <a:rPr lang="en-US" sz="2400" dirty="0" smtClean="0"/>
              <a:t>		1st release immediately when the infestation is observed. 	2nd – a fortnight after the first</a:t>
            </a:r>
          </a:p>
          <a:p>
            <a:pPr algn="just">
              <a:buNone/>
            </a:pPr>
            <a:r>
              <a:rPr lang="en-US" sz="2400" dirty="0" smtClean="0"/>
              <a:t>		3rd – a month after the second </a:t>
            </a:r>
          </a:p>
          <a:p>
            <a:pPr algn="just">
              <a:buNone/>
            </a:pPr>
            <a:r>
              <a:rPr lang="en-US" sz="2400" dirty="0" smtClean="0"/>
              <a:t>		4th – a fortnight after the third</a:t>
            </a:r>
          </a:p>
          <a:p>
            <a:pPr algn="just"/>
            <a:r>
              <a:rPr lang="en-US" sz="2400" dirty="0" smtClean="0"/>
              <a:t>These parasites are mass multiplied on suitable alternate hosts at four parasite breeding stations located in the important coconut growing areas of A.P. </a:t>
            </a:r>
            <a:r>
              <a:rPr lang="en-US" sz="2400" i="1" dirty="0" smtClean="0"/>
              <a:t>viz.,</a:t>
            </a:r>
            <a:r>
              <a:rPr lang="en-US" sz="2400" dirty="0" smtClean="0"/>
              <a:t> </a:t>
            </a:r>
            <a:r>
              <a:rPr lang="en-US" sz="2400" dirty="0" err="1" smtClean="0"/>
              <a:t>Sompeta</a:t>
            </a:r>
            <a:r>
              <a:rPr lang="en-US" sz="2400" dirty="0" smtClean="0"/>
              <a:t> (</a:t>
            </a:r>
            <a:r>
              <a:rPr lang="en-US" sz="2400" dirty="0" err="1" smtClean="0"/>
              <a:t>Srikakaulam</a:t>
            </a:r>
            <a:r>
              <a:rPr lang="en-US" sz="2400" dirty="0" smtClean="0"/>
              <a:t>), </a:t>
            </a:r>
            <a:r>
              <a:rPr lang="en-US" sz="2400" dirty="0" err="1" smtClean="0"/>
              <a:t>Rajole</a:t>
            </a:r>
            <a:r>
              <a:rPr lang="en-US" sz="2400" dirty="0" smtClean="0"/>
              <a:t> and </a:t>
            </a:r>
            <a:r>
              <a:rPr lang="en-US" sz="2400" dirty="0" err="1" smtClean="0"/>
              <a:t>Ambajipet</a:t>
            </a:r>
            <a:r>
              <a:rPr lang="en-US" sz="2400" dirty="0" smtClean="0"/>
              <a:t> (</a:t>
            </a:r>
            <a:r>
              <a:rPr lang="en-US" sz="2400" dirty="0" err="1" smtClean="0"/>
              <a:t>EastGodavari</a:t>
            </a:r>
            <a:r>
              <a:rPr lang="en-US" sz="2400" dirty="0" smtClean="0"/>
              <a:t>) and </a:t>
            </a:r>
            <a:r>
              <a:rPr lang="en-US" sz="2400" dirty="0" err="1" smtClean="0"/>
              <a:t>Narsapur</a:t>
            </a:r>
            <a:r>
              <a:rPr lang="en-US" sz="2400" dirty="0" smtClean="0"/>
              <a:t> (West Godavari) .</a:t>
            </a:r>
          </a:p>
          <a:p>
            <a:pPr algn="just"/>
            <a:endParaRPr lang="en-US" sz="2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600201"/>
            <a:ext cx="8229600" cy="1752600"/>
          </a:xfrm>
        </p:spPr>
        <p:txBody>
          <a:bodyPr>
            <a:normAutofit/>
          </a:bodyPr>
          <a:lstStyle/>
          <a:p>
            <a:pPr algn="just"/>
            <a:r>
              <a:rPr lang="en-US" sz="2400" dirty="0" smtClean="0"/>
              <a:t>The cephalic horn is longer in males than in females</a:t>
            </a:r>
          </a:p>
          <a:p>
            <a:pPr algn="just"/>
            <a:r>
              <a:rPr lang="en-US" sz="2400" dirty="0" smtClean="0"/>
              <a:t>Adult lives for more than 200 days under </a:t>
            </a:r>
            <a:r>
              <a:rPr lang="en-US" sz="2400" dirty="0" err="1" smtClean="0"/>
              <a:t>favourable</a:t>
            </a:r>
            <a:r>
              <a:rPr lang="en-US" sz="2400" dirty="0" smtClean="0"/>
              <a:t> conditions. </a:t>
            </a:r>
          </a:p>
          <a:p>
            <a:pPr algn="just"/>
            <a:r>
              <a:rPr lang="en-US" sz="2400" dirty="0" smtClean="0"/>
              <a:t>Beetles are attracted to light</a:t>
            </a:r>
          </a:p>
          <a:p>
            <a:pPr algn="just"/>
            <a:endParaRPr lang="en-US" sz="2400" dirty="0"/>
          </a:p>
        </p:txBody>
      </p:sp>
      <p:pic>
        <p:nvPicPr>
          <p:cNvPr id="1028" name="Picture 4"/>
          <p:cNvPicPr>
            <a:picLocks noChangeAspect="1" noChangeArrowheads="1"/>
          </p:cNvPicPr>
          <p:nvPr/>
        </p:nvPicPr>
        <p:blipFill>
          <a:blip r:embed="rId2"/>
          <a:srcRect/>
          <a:stretch>
            <a:fillRect/>
          </a:stretch>
        </p:blipFill>
        <p:spPr bwMode="auto">
          <a:xfrm>
            <a:off x="2057400" y="3657600"/>
            <a:ext cx="4800600" cy="26955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just"/>
            <a:r>
              <a:rPr lang="en-US" sz="2400" dirty="0" smtClean="0"/>
              <a:t>The parasites and their hosts are listed below</a:t>
            </a:r>
          </a:p>
          <a:p>
            <a:pPr>
              <a:buNone/>
            </a:pPr>
            <a:r>
              <a:rPr lang="en-US" sz="2400" dirty="0" smtClean="0"/>
              <a:t>		Egg parasite		 </a:t>
            </a:r>
            <a:r>
              <a:rPr lang="en-US" sz="2400" i="1" dirty="0" err="1" smtClean="0"/>
              <a:t>Trichogramma</a:t>
            </a:r>
            <a:r>
              <a:rPr lang="en-US" sz="2400" dirty="0" smtClean="0"/>
              <a:t> </a:t>
            </a:r>
            <a:r>
              <a:rPr lang="en-US" sz="2400" i="1" dirty="0" err="1" smtClean="0"/>
              <a:t>chilonis</a:t>
            </a:r>
            <a:endParaRPr lang="en-US" sz="2400" i="1" dirty="0" smtClean="0"/>
          </a:p>
          <a:p>
            <a:pPr>
              <a:buNone/>
            </a:pPr>
            <a:r>
              <a:rPr lang="en-US" sz="2400" i="1" dirty="0" smtClean="0"/>
              <a:t>		</a:t>
            </a:r>
            <a:r>
              <a:rPr lang="en-US" sz="2400" dirty="0" smtClean="0"/>
              <a:t>Early larval 		</a:t>
            </a:r>
            <a:r>
              <a:rPr lang="en-US" sz="2400" i="1" dirty="0" err="1" smtClean="0"/>
              <a:t>Cotesia</a:t>
            </a:r>
            <a:r>
              <a:rPr lang="en-US" sz="2400" dirty="0" smtClean="0"/>
              <a:t> </a:t>
            </a:r>
            <a:r>
              <a:rPr lang="en-US" sz="2400" i="1" dirty="0" err="1" smtClean="0"/>
              <a:t>taragamae</a:t>
            </a:r>
            <a:endParaRPr lang="en-US" sz="2400" dirty="0" smtClean="0"/>
          </a:p>
          <a:p>
            <a:pPr>
              <a:buNone/>
            </a:pPr>
            <a:r>
              <a:rPr lang="en-US" sz="2400" dirty="0" smtClean="0"/>
              <a:t>		 Mid larval		 </a:t>
            </a:r>
            <a:r>
              <a:rPr lang="en-US" sz="2400" i="1" dirty="0" err="1" smtClean="0"/>
              <a:t>Bracon</a:t>
            </a:r>
            <a:r>
              <a:rPr lang="en-US" sz="2400" dirty="0" smtClean="0"/>
              <a:t> </a:t>
            </a:r>
            <a:r>
              <a:rPr lang="en-US" sz="2400" i="1" dirty="0" err="1" smtClean="0"/>
              <a:t>brevicornis</a:t>
            </a:r>
            <a:endParaRPr lang="en-US" sz="2400" dirty="0" smtClean="0"/>
          </a:p>
          <a:p>
            <a:pPr>
              <a:buNone/>
            </a:pPr>
            <a:r>
              <a:rPr lang="en-US" sz="2400" dirty="0" smtClean="0"/>
              <a:t>		Late larval 		</a:t>
            </a:r>
            <a:r>
              <a:rPr lang="en-US" sz="2400" i="1" dirty="0" err="1" smtClean="0"/>
              <a:t>Goniozus</a:t>
            </a:r>
            <a:r>
              <a:rPr lang="en-US" sz="2400" dirty="0" smtClean="0"/>
              <a:t> </a:t>
            </a:r>
            <a:r>
              <a:rPr lang="en-US" sz="2400" i="1" dirty="0" err="1" smtClean="0"/>
              <a:t>nephantidis</a:t>
            </a:r>
            <a:endParaRPr lang="en-US" sz="2400" i="1" dirty="0" smtClean="0"/>
          </a:p>
          <a:p>
            <a:pPr>
              <a:buNone/>
            </a:pPr>
            <a:r>
              <a:rPr lang="en-US" sz="2400" i="1" dirty="0" smtClean="0"/>
              <a:t>		</a:t>
            </a:r>
            <a:r>
              <a:rPr lang="en-US" sz="2400" dirty="0" smtClean="0"/>
              <a:t> Pre </a:t>
            </a:r>
            <a:r>
              <a:rPr lang="en-US" sz="2400" dirty="0" err="1" smtClean="0"/>
              <a:t>pupal</a:t>
            </a:r>
            <a:r>
              <a:rPr lang="en-US" sz="2400" dirty="0" smtClean="0"/>
              <a:t>		 </a:t>
            </a:r>
            <a:r>
              <a:rPr lang="en-US" sz="2400" i="1" dirty="0" err="1" smtClean="0"/>
              <a:t>Elamus</a:t>
            </a:r>
            <a:r>
              <a:rPr lang="en-US" sz="2400" dirty="0" smtClean="0"/>
              <a:t> </a:t>
            </a:r>
            <a:r>
              <a:rPr lang="en-US" sz="2400" i="1" dirty="0" err="1" smtClean="0"/>
              <a:t>nephantidis</a:t>
            </a:r>
            <a:endParaRPr lang="en-US" sz="2400" dirty="0" smtClean="0"/>
          </a:p>
          <a:p>
            <a:pPr>
              <a:buNone/>
            </a:pPr>
            <a:r>
              <a:rPr lang="en-US" sz="2400" dirty="0" smtClean="0"/>
              <a:t>		 </a:t>
            </a:r>
            <a:r>
              <a:rPr lang="en-US" sz="2400" dirty="0" err="1" smtClean="0"/>
              <a:t>Pupal</a:t>
            </a:r>
            <a:r>
              <a:rPr lang="en-US" sz="2400" dirty="0" smtClean="0"/>
              <a:t> 			</a:t>
            </a:r>
            <a:r>
              <a:rPr lang="en-US" sz="2400" i="1" dirty="0" err="1" smtClean="0"/>
              <a:t>Stomatoceros</a:t>
            </a:r>
            <a:r>
              <a:rPr lang="en-US" sz="2400" dirty="0" smtClean="0"/>
              <a:t> </a:t>
            </a:r>
            <a:r>
              <a:rPr lang="en-US" sz="2400" i="1" dirty="0" err="1" smtClean="0"/>
              <a:t>sulcatiscutellum</a:t>
            </a:r>
            <a:endParaRPr lang="en-US" sz="2400" dirty="0" smtClean="0"/>
          </a:p>
          <a:p>
            <a:pPr>
              <a:buNone/>
            </a:pPr>
            <a:r>
              <a:rPr lang="en-US" sz="2400" dirty="0" smtClean="0"/>
              <a:t> </a:t>
            </a:r>
          </a:p>
          <a:p>
            <a:pPr algn="just">
              <a:buNone/>
            </a:pPr>
            <a:endParaRPr lang="en-US" sz="2400"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2800" dirty="0" smtClean="0">
                <a:solidFill>
                  <a:srgbClr val="FF0000"/>
                </a:solidFill>
              </a:rPr>
              <a:t>*****</a:t>
            </a:r>
            <a:r>
              <a:rPr lang="en-US" sz="2800" u="sng" dirty="0" smtClean="0">
                <a:solidFill>
                  <a:srgbClr val="FF0000"/>
                </a:solidFill>
              </a:rPr>
              <a:t>Root feeding technique in coconut</a:t>
            </a:r>
            <a:endParaRPr lang="en-US" sz="2800" u="sng" dirty="0">
              <a:solidFill>
                <a:srgbClr val="FF0000"/>
              </a:solidFill>
            </a:endParaRPr>
          </a:p>
        </p:txBody>
      </p:sp>
      <p:sp>
        <p:nvSpPr>
          <p:cNvPr id="3" name="Content Placeholder 2"/>
          <p:cNvSpPr>
            <a:spLocks noGrp="1"/>
          </p:cNvSpPr>
          <p:nvPr>
            <p:ph idx="1"/>
          </p:nvPr>
        </p:nvSpPr>
        <p:spPr>
          <a:xfrm>
            <a:off x="457200" y="1066800"/>
            <a:ext cx="8229600" cy="5562600"/>
          </a:xfrm>
        </p:spPr>
        <p:txBody>
          <a:bodyPr>
            <a:normAutofit lnSpcReduction="10000"/>
          </a:bodyPr>
          <a:lstStyle/>
          <a:p>
            <a:pPr algn="just"/>
            <a:r>
              <a:rPr lang="en-US" sz="2400" dirty="0" smtClean="0"/>
              <a:t>A dark brown </a:t>
            </a:r>
            <a:r>
              <a:rPr lang="en-US" sz="2400" dirty="0" err="1" smtClean="0"/>
              <a:t>coloured</a:t>
            </a:r>
            <a:r>
              <a:rPr lang="en-US" sz="2400" dirty="0" smtClean="0"/>
              <a:t> root is selected for root for root administration of </a:t>
            </a:r>
            <a:r>
              <a:rPr lang="en-US" sz="2400" dirty="0" err="1" smtClean="0"/>
              <a:t>monocrotophos</a:t>
            </a:r>
            <a:r>
              <a:rPr lang="en-US" sz="2400" dirty="0" smtClean="0"/>
              <a:t> to the trees. </a:t>
            </a:r>
          </a:p>
          <a:p>
            <a:pPr algn="just"/>
            <a:r>
              <a:rPr lang="en-US" sz="2400" dirty="0" smtClean="0"/>
              <a:t>The root is given a slant </a:t>
            </a:r>
            <a:r>
              <a:rPr lang="en-US" sz="2400" dirty="0" err="1" smtClean="0"/>
              <a:t>cut.The</a:t>
            </a:r>
            <a:r>
              <a:rPr lang="en-US" sz="2400" dirty="0" smtClean="0"/>
              <a:t> cut end of the root is kept in polythene bag containing 10 ml of </a:t>
            </a:r>
            <a:r>
              <a:rPr lang="en-US" sz="2400" dirty="0" err="1" smtClean="0"/>
              <a:t>monocrotophos</a:t>
            </a:r>
            <a:r>
              <a:rPr lang="en-US" sz="2400" dirty="0" smtClean="0"/>
              <a:t> mixed in 10 ml of water for plants having 15 feet height.  </a:t>
            </a:r>
          </a:p>
          <a:p>
            <a:pPr algn="just"/>
            <a:r>
              <a:rPr lang="en-IN" sz="2400" dirty="0" smtClean="0"/>
              <a:t>Secure the bag tightly to the root with a cotton thread. </a:t>
            </a:r>
          </a:p>
          <a:p>
            <a:pPr algn="just"/>
            <a:r>
              <a:rPr lang="en-IN" sz="2400" dirty="0" smtClean="0"/>
              <a:t>24-48 hours later, check whether there is absorption. </a:t>
            </a:r>
          </a:p>
          <a:p>
            <a:pPr algn="just"/>
            <a:r>
              <a:rPr lang="en-IN" sz="2400" dirty="0" smtClean="0"/>
              <a:t>If there is no absorption select another root. </a:t>
            </a:r>
          </a:p>
          <a:p>
            <a:pPr algn="just"/>
            <a:r>
              <a:rPr lang="en-IN" sz="2400" dirty="0" smtClean="0"/>
              <a:t>These methods should not be resorted to as a routine practice and it is suggested only for cases of severe epidemic outbreak of the pest and when the survival of the tree is threatened.</a:t>
            </a:r>
          </a:p>
          <a:p>
            <a:pPr algn="just">
              <a:buNone/>
            </a:pPr>
            <a:r>
              <a:rPr lang="en-US" sz="2400" b="1" dirty="0" smtClean="0">
                <a:solidFill>
                  <a:srgbClr val="FF0000"/>
                </a:solidFill>
              </a:rPr>
              <a:t>Note</a:t>
            </a:r>
            <a:r>
              <a:rPr lang="en-US" sz="2400" dirty="0" smtClean="0">
                <a:solidFill>
                  <a:srgbClr val="FF0000"/>
                </a:solidFill>
              </a:rPr>
              <a:t>: Before administering the chemical the mature nuts should be harvested. After root administration there should be a gap of at least 45 days for harvest of nuts.</a:t>
            </a:r>
          </a:p>
          <a:p>
            <a:pPr algn="just">
              <a:buNone/>
            </a:pPr>
            <a:endParaRPr lang="en-US" sz="2400"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122" name="Picture 2"/>
          <p:cNvPicPr>
            <a:picLocks noChangeAspect="1" noChangeArrowheads="1"/>
          </p:cNvPicPr>
          <p:nvPr/>
        </p:nvPicPr>
        <p:blipFill>
          <a:blip r:embed="rId2"/>
          <a:srcRect/>
          <a:stretch>
            <a:fillRect/>
          </a:stretch>
        </p:blipFill>
        <p:spPr bwMode="auto">
          <a:xfrm>
            <a:off x="381000" y="1600200"/>
            <a:ext cx="4572000" cy="4572000"/>
          </a:xfrm>
          <a:prstGeom prst="rect">
            <a:avLst/>
          </a:prstGeom>
          <a:noFill/>
          <a:ln w="9525">
            <a:noFill/>
            <a:miter lim="800000"/>
            <a:headEnd/>
            <a:tailEnd/>
          </a:ln>
          <a:effectLst/>
        </p:spPr>
      </p:pic>
      <p:pic>
        <p:nvPicPr>
          <p:cNvPr id="5123" name="Picture 3"/>
          <p:cNvPicPr>
            <a:picLocks noChangeAspect="1" noChangeArrowheads="1"/>
          </p:cNvPicPr>
          <p:nvPr/>
        </p:nvPicPr>
        <p:blipFill>
          <a:blip r:embed="rId3"/>
          <a:srcRect/>
          <a:stretch>
            <a:fillRect/>
          </a:stretch>
        </p:blipFill>
        <p:spPr bwMode="auto">
          <a:xfrm>
            <a:off x="4953000" y="1600200"/>
            <a:ext cx="3733800" cy="4572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b="1" dirty="0" smtClean="0"/>
              <a:t/>
            </a:r>
            <a:br>
              <a:rPr lang="en-US" sz="2800" b="1" dirty="0" smtClean="0"/>
            </a:br>
            <a:r>
              <a:rPr lang="en-US" sz="2800" b="1" dirty="0" smtClean="0"/>
              <a:t>SLUG</a:t>
            </a:r>
            <a:r>
              <a:rPr lang="en-US" sz="2800" dirty="0" smtClean="0"/>
              <a:t> </a:t>
            </a:r>
            <a:r>
              <a:rPr lang="en-US" sz="2800" b="1" dirty="0" smtClean="0"/>
              <a:t>CATERPILLARS</a:t>
            </a:r>
            <a:r>
              <a:rPr lang="en-US" sz="2800" dirty="0" smtClean="0"/>
              <a:t> </a:t>
            </a:r>
            <a:r>
              <a:rPr lang="en-US" sz="2800" i="1" dirty="0" err="1" smtClean="0"/>
              <a:t>Contheyla</a:t>
            </a:r>
            <a:r>
              <a:rPr lang="en-US" sz="2800" dirty="0" smtClean="0"/>
              <a:t> </a:t>
            </a:r>
            <a:r>
              <a:rPr lang="en-US" sz="2800" i="1" dirty="0" smtClean="0"/>
              <a:t>rotunda</a:t>
            </a:r>
            <a:r>
              <a:rPr lang="en-US" sz="2800" dirty="0" smtClean="0"/>
              <a:t> </a:t>
            </a:r>
            <a:r>
              <a:rPr lang="en-US" sz="2800" dirty="0" err="1" smtClean="0"/>
              <a:t>Limacodidae</a:t>
            </a:r>
            <a:r>
              <a:rPr lang="en-US" sz="2800" dirty="0" smtClean="0"/>
              <a:t>: Lepidoptera</a:t>
            </a:r>
            <a:br>
              <a:rPr lang="en-US" sz="2800" dirty="0" smtClean="0"/>
            </a:br>
            <a:endParaRPr lang="en-US" sz="2800" dirty="0"/>
          </a:p>
        </p:txBody>
      </p:sp>
      <p:sp>
        <p:nvSpPr>
          <p:cNvPr id="3" name="Content Placeholder 2"/>
          <p:cNvSpPr>
            <a:spLocks noGrp="1"/>
          </p:cNvSpPr>
          <p:nvPr>
            <p:ph idx="1"/>
          </p:nvPr>
        </p:nvSpPr>
        <p:spPr/>
        <p:txBody>
          <a:bodyPr>
            <a:normAutofit fontScale="92500" lnSpcReduction="10000"/>
          </a:bodyPr>
          <a:lstStyle/>
          <a:p>
            <a:pPr algn="just"/>
            <a:r>
              <a:rPr lang="en-US" sz="2400" dirty="0" smtClean="0"/>
              <a:t>It is a sporadic pest. </a:t>
            </a:r>
            <a:r>
              <a:rPr lang="en-US" sz="2400" i="1" dirty="0" smtClean="0"/>
              <a:t>C.</a:t>
            </a:r>
            <a:r>
              <a:rPr lang="en-US" sz="2400" dirty="0" smtClean="0"/>
              <a:t> </a:t>
            </a:r>
            <a:r>
              <a:rPr lang="en-US" sz="2400" i="1" dirty="0" smtClean="0"/>
              <a:t>rotunda</a:t>
            </a:r>
            <a:r>
              <a:rPr lang="en-US" sz="2400" dirty="0" smtClean="0"/>
              <a:t> is common in west coast, The caterpillar feeds on leaves, buds, flower shoots and developing fruits.</a:t>
            </a:r>
          </a:p>
          <a:p>
            <a:pPr algn="just"/>
            <a:r>
              <a:rPr lang="en-US" sz="2400" dirty="0" smtClean="0"/>
              <a:t>Caterpillar is fleshy, slug like with series of tufts of spines highly irritating to touch, hence called “nettle grub”. Pupation takes place in hard shell like grayish cocoon</a:t>
            </a:r>
          </a:p>
          <a:p>
            <a:pPr algn="just">
              <a:buNone/>
            </a:pPr>
            <a:r>
              <a:rPr lang="en-US" sz="2400" b="1" u="sng" dirty="0" smtClean="0"/>
              <a:t>MANAGEMENT:</a:t>
            </a:r>
          </a:p>
          <a:p>
            <a:pPr algn="just"/>
            <a:r>
              <a:rPr lang="en-US" sz="2400" dirty="0" smtClean="0"/>
              <a:t>Clipping the affected leaves along with the larvae.</a:t>
            </a:r>
          </a:p>
          <a:p>
            <a:pPr algn="just"/>
            <a:r>
              <a:rPr lang="en-US" sz="2400" dirty="0" smtClean="0"/>
              <a:t> Natural </a:t>
            </a:r>
            <a:r>
              <a:rPr lang="en-US" sz="2400" dirty="0" err="1" smtClean="0"/>
              <a:t>parasitisation</a:t>
            </a:r>
            <a:r>
              <a:rPr lang="en-US" sz="2400" dirty="0" smtClean="0"/>
              <a:t> occurs with larval and </a:t>
            </a:r>
            <a:r>
              <a:rPr lang="en-US" sz="2400" dirty="0" err="1" smtClean="0"/>
              <a:t>pupal</a:t>
            </a:r>
            <a:r>
              <a:rPr lang="en-US" sz="2400" dirty="0" smtClean="0"/>
              <a:t> parasites.</a:t>
            </a:r>
          </a:p>
          <a:p>
            <a:pPr algn="just"/>
            <a:r>
              <a:rPr lang="en-US" sz="2400" dirty="0" smtClean="0"/>
              <a:t> Bacterial and fungal infections on larvae and pupae are common in rainy season.</a:t>
            </a:r>
          </a:p>
          <a:p>
            <a:pPr algn="just"/>
            <a:r>
              <a:rPr lang="en-US" sz="2400" dirty="0" smtClean="0"/>
              <a:t>Spray application of </a:t>
            </a:r>
            <a:r>
              <a:rPr lang="en-US" sz="2400" dirty="0" err="1" smtClean="0"/>
              <a:t>carbaryl</a:t>
            </a:r>
            <a:r>
              <a:rPr lang="en-US" sz="2400" dirty="0" smtClean="0"/>
              <a:t> 3 g/l or root feeding with </a:t>
            </a:r>
            <a:r>
              <a:rPr lang="en-US" sz="2400" dirty="0" err="1" smtClean="0"/>
              <a:t>monocrotophos</a:t>
            </a:r>
            <a:r>
              <a:rPr lang="en-US" sz="2400" dirty="0" smtClean="0"/>
              <a:t> is effective.</a:t>
            </a:r>
          </a:p>
          <a:p>
            <a:pPr algn="just">
              <a:buNone/>
            </a:pPr>
            <a:endParaRPr lang="en-US" sz="2400"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4338" name="Picture 2"/>
          <p:cNvPicPr>
            <a:picLocks noGrp="1" noChangeAspect="1" noChangeArrowheads="1"/>
          </p:cNvPicPr>
          <p:nvPr>
            <p:ph idx="1"/>
          </p:nvPr>
        </p:nvPicPr>
        <p:blipFill>
          <a:blip r:embed="rId2"/>
          <a:srcRect/>
          <a:stretch>
            <a:fillRect/>
          </a:stretch>
        </p:blipFill>
        <p:spPr bwMode="auto">
          <a:xfrm>
            <a:off x="457200" y="266700"/>
            <a:ext cx="3505200" cy="2857500"/>
          </a:xfrm>
          <a:prstGeom prst="rect">
            <a:avLst/>
          </a:prstGeom>
          <a:noFill/>
          <a:ln w="9525">
            <a:noFill/>
            <a:miter lim="800000"/>
            <a:headEnd/>
            <a:tailEnd/>
          </a:ln>
          <a:effectLst/>
        </p:spPr>
      </p:pic>
      <p:pic>
        <p:nvPicPr>
          <p:cNvPr id="14339" name="Picture 3"/>
          <p:cNvPicPr>
            <a:picLocks noChangeAspect="1" noChangeArrowheads="1"/>
          </p:cNvPicPr>
          <p:nvPr/>
        </p:nvPicPr>
        <p:blipFill>
          <a:blip r:embed="rId3"/>
          <a:srcRect/>
          <a:stretch>
            <a:fillRect/>
          </a:stretch>
        </p:blipFill>
        <p:spPr bwMode="auto">
          <a:xfrm>
            <a:off x="4648200" y="304800"/>
            <a:ext cx="3962399" cy="2819400"/>
          </a:xfrm>
          <a:prstGeom prst="rect">
            <a:avLst/>
          </a:prstGeom>
          <a:noFill/>
          <a:ln w="9525">
            <a:noFill/>
            <a:miter lim="800000"/>
            <a:headEnd/>
            <a:tailEnd/>
          </a:ln>
          <a:effectLst/>
        </p:spPr>
      </p:pic>
      <p:pic>
        <p:nvPicPr>
          <p:cNvPr id="14340" name="Picture 4"/>
          <p:cNvPicPr>
            <a:picLocks noChangeAspect="1" noChangeArrowheads="1"/>
          </p:cNvPicPr>
          <p:nvPr/>
        </p:nvPicPr>
        <p:blipFill>
          <a:blip r:embed="rId4"/>
          <a:srcRect/>
          <a:stretch>
            <a:fillRect/>
          </a:stretch>
        </p:blipFill>
        <p:spPr bwMode="auto">
          <a:xfrm>
            <a:off x="381000" y="3200400"/>
            <a:ext cx="3657600" cy="3124200"/>
          </a:xfrm>
          <a:prstGeom prst="rect">
            <a:avLst/>
          </a:prstGeom>
          <a:noFill/>
          <a:ln w="9525">
            <a:noFill/>
            <a:miter lim="800000"/>
            <a:headEnd/>
            <a:tailEnd/>
          </a:ln>
          <a:effectLst/>
        </p:spPr>
      </p:pic>
      <p:pic>
        <p:nvPicPr>
          <p:cNvPr id="14341" name="Picture 5"/>
          <p:cNvPicPr>
            <a:picLocks noChangeAspect="1" noChangeArrowheads="1"/>
          </p:cNvPicPr>
          <p:nvPr/>
        </p:nvPicPr>
        <p:blipFill>
          <a:blip r:embed="rId5"/>
          <a:srcRect/>
          <a:stretch>
            <a:fillRect/>
          </a:stretch>
        </p:blipFill>
        <p:spPr bwMode="auto">
          <a:xfrm>
            <a:off x="4572000" y="3276600"/>
            <a:ext cx="3962400" cy="2895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5362" name="Picture 2"/>
          <p:cNvPicPr>
            <a:picLocks noChangeAspect="1" noChangeArrowheads="1"/>
          </p:cNvPicPr>
          <p:nvPr/>
        </p:nvPicPr>
        <p:blipFill>
          <a:blip r:embed="rId2"/>
          <a:srcRect/>
          <a:stretch>
            <a:fillRect/>
          </a:stretch>
        </p:blipFill>
        <p:spPr bwMode="auto">
          <a:xfrm>
            <a:off x="2133600" y="1676400"/>
            <a:ext cx="5333999" cy="4419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b="1" dirty="0" smtClean="0"/>
              <a:t/>
            </a:r>
            <a:br>
              <a:rPr lang="en-US" sz="2800" b="1" dirty="0" smtClean="0"/>
            </a:br>
            <a:r>
              <a:rPr lang="en-US" sz="2800" b="1" dirty="0" smtClean="0"/>
              <a:t>TERMITE</a:t>
            </a:r>
            <a:r>
              <a:rPr lang="en-US" sz="2800" dirty="0" smtClean="0"/>
              <a:t> </a:t>
            </a:r>
            <a:r>
              <a:rPr lang="en-US" sz="2800" i="1" dirty="0" err="1" smtClean="0"/>
              <a:t>Odontotermes</a:t>
            </a:r>
            <a:r>
              <a:rPr lang="en-US" sz="2800" dirty="0" smtClean="0"/>
              <a:t> </a:t>
            </a:r>
            <a:r>
              <a:rPr lang="en-US" sz="2800" i="1" dirty="0" err="1" smtClean="0"/>
              <a:t>obesus</a:t>
            </a:r>
            <a:r>
              <a:rPr lang="en-US" sz="2800" dirty="0" smtClean="0"/>
              <a:t> </a:t>
            </a:r>
            <a:r>
              <a:rPr lang="en-US" sz="2800" dirty="0" err="1" smtClean="0"/>
              <a:t>Termitidae</a:t>
            </a:r>
            <a:r>
              <a:rPr lang="en-US" sz="2800" dirty="0" smtClean="0"/>
              <a:t>: </a:t>
            </a:r>
            <a:r>
              <a:rPr lang="en-US" sz="2800" dirty="0" err="1" smtClean="0"/>
              <a:t>Isoptera</a:t>
            </a:r>
            <a:r>
              <a:rPr lang="en-US" sz="2800" dirty="0" smtClean="0"/>
              <a:t/>
            </a:r>
            <a:br>
              <a:rPr lang="en-US" sz="2800" dirty="0" smtClean="0"/>
            </a:br>
            <a:endParaRPr lang="en-US" sz="2800" dirty="0"/>
          </a:p>
        </p:txBody>
      </p:sp>
      <p:sp>
        <p:nvSpPr>
          <p:cNvPr id="3" name="Content Placeholder 2"/>
          <p:cNvSpPr>
            <a:spLocks noGrp="1"/>
          </p:cNvSpPr>
          <p:nvPr>
            <p:ph idx="1"/>
          </p:nvPr>
        </p:nvSpPr>
        <p:spPr/>
        <p:txBody>
          <a:bodyPr>
            <a:normAutofit/>
          </a:bodyPr>
          <a:lstStyle/>
          <a:p>
            <a:pPr algn="just"/>
            <a:r>
              <a:rPr lang="en-US" sz="2400" dirty="0" smtClean="0"/>
              <a:t>Termites damage the seedlings in the nursery and transplanted seedlings. </a:t>
            </a:r>
          </a:p>
          <a:p>
            <a:pPr algn="just"/>
            <a:r>
              <a:rPr lang="en-US" sz="2400" dirty="0" smtClean="0"/>
              <a:t>Wilting of central shoot is a symptom of the attack. </a:t>
            </a:r>
          </a:p>
          <a:p>
            <a:pPr algn="just"/>
            <a:r>
              <a:rPr lang="en-US" sz="2400" dirty="0" smtClean="0"/>
              <a:t>Up to 20% of the seedlings are destroyed by the termites in the </a:t>
            </a:r>
            <a:r>
              <a:rPr lang="en-US" sz="2400" dirty="0" err="1" smtClean="0"/>
              <a:t>laterite</a:t>
            </a:r>
            <a:r>
              <a:rPr lang="en-US" sz="2400" dirty="0" smtClean="0"/>
              <a:t> soils. </a:t>
            </a:r>
          </a:p>
          <a:p>
            <a:pPr algn="just"/>
            <a:r>
              <a:rPr lang="en-US" sz="2400" dirty="0" smtClean="0"/>
              <a:t>Base of trunk is seen plastered with runways made of soil and </a:t>
            </a:r>
            <a:r>
              <a:rPr lang="en-US" sz="2400" dirty="0" err="1" smtClean="0"/>
              <a:t>fibre</a:t>
            </a:r>
            <a:r>
              <a:rPr lang="en-US" sz="2400" dirty="0" smtClean="0"/>
              <a:t>.</a:t>
            </a:r>
          </a:p>
          <a:p>
            <a:pPr algn="just"/>
            <a:r>
              <a:rPr lang="en-US" sz="2400" dirty="0" smtClean="0"/>
              <a:t>Locating termite mounds in or near the coconut nursery or garden, digging out the </a:t>
            </a:r>
            <a:r>
              <a:rPr lang="en-US" sz="2400" dirty="0" err="1" smtClean="0"/>
              <a:t>termitarium</a:t>
            </a:r>
            <a:r>
              <a:rPr lang="en-US" sz="2400" dirty="0" smtClean="0"/>
              <a:t> and destroying the queen, drenching the soil with </a:t>
            </a:r>
            <a:r>
              <a:rPr lang="en-US" sz="2400" dirty="0" err="1" smtClean="0"/>
              <a:t>chlorpyriphos</a:t>
            </a:r>
            <a:r>
              <a:rPr lang="en-US" sz="2400" dirty="0" smtClean="0"/>
              <a:t> 10 ml/l of water are effective measures.</a:t>
            </a:r>
          </a:p>
          <a:p>
            <a:pPr algn="just">
              <a:buNone/>
            </a:pPr>
            <a:endParaRPr lang="en-US" sz="2400"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b="1" dirty="0" smtClean="0"/>
              <a:t/>
            </a:r>
            <a:br>
              <a:rPr lang="en-US" sz="2800" b="1" dirty="0" smtClean="0"/>
            </a:br>
            <a:r>
              <a:rPr lang="en-US" sz="2800" b="1" dirty="0" smtClean="0"/>
              <a:t>COCONUT</a:t>
            </a:r>
            <a:r>
              <a:rPr lang="en-US" sz="2800" dirty="0" smtClean="0"/>
              <a:t> </a:t>
            </a:r>
            <a:r>
              <a:rPr lang="en-US" sz="2800" b="1" dirty="0" smtClean="0"/>
              <a:t>ERIOPHYID</a:t>
            </a:r>
            <a:r>
              <a:rPr lang="en-US" sz="2800" dirty="0" smtClean="0"/>
              <a:t> </a:t>
            </a:r>
            <a:r>
              <a:rPr lang="en-US" sz="2800" b="1" dirty="0" smtClean="0"/>
              <a:t>MITE</a:t>
            </a:r>
            <a:r>
              <a:rPr lang="en-US" sz="2800" dirty="0" smtClean="0"/>
              <a:t> </a:t>
            </a:r>
            <a:r>
              <a:rPr lang="en-US" sz="2800" i="1" dirty="0" err="1" smtClean="0"/>
              <a:t>Eriophyes</a:t>
            </a:r>
            <a:r>
              <a:rPr lang="en-US" sz="2800" dirty="0" smtClean="0"/>
              <a:t> </a:t>
            </a:r>
            <a:r>
              <a:rPr lang="en-US" sz="2800" i="1" dirty="0" err="1" smtClean="0"/>
              <a:t>guerreronis</a:t>
            </a:r>
            <a:r>
              <a:rPr lang="en-US" sz="2800" dirty="0" smtClean="0"/>
              <a:t> </a:t>
            </a:r>
            <a:br>
              <a:rPr lang="en-US" sz="2800" dirty="0" smtClean="0"/>
            </a:br>
            <a:r>
              <a:rPr lang="en-US" sz="2800" dirty="0" err="1" smtClean="0"/>
              <a:t>Eriophyidae</a:t>
            </a:r>
            <a:r>
              <a:rPr lang="en-US" sz="2800" dirty="0" smtClean="0"/>
              <a:t>: </a:t>
            </a:r>
            <a:r>
              <a:rPr lang="en-US" sz="2800" dirty="0" err="1" smtClean="0"/>
              <a:t>Acarina</a:t>
            </a:r>
            <a:r>
              <a:rPr lang="en-US" sz="2800" dirty="0" smtClean="0"/>
              <a:t/>
            </a:r>
            <a:br>
              <a:rPr lang="en-US" sz="2800" dirty="0" smtClean="0"/>
            </a:br>
            <a:endParaRPr lang="en-US" sz="2800" dirty="0"/>
          </a:p>
        </p:txBody>
      </p:sp>
      <p:sp>
        <p:nvSpPr>
          <p:cNvPr id="3" name="Content Placeholder 2"/>
          <p:cNvSpPr>
            <a:spLocks noGrp="1"/>
          </p:cNvSpPr>
          <p:nvPr>
            <p:ph idx="1"/>
          </p:nvPr>
        </p:nvSpPr>
        <p:spPr/>
        <p:txBody>
          <a:bodyPr>
            <a:normAutofit lnSpcReduction="10000"/>
          </a:bodyPr>
          <a:lstStyle/>
          <a:p>
            <a:pPr algn="just"/>
            <a:r>
              <a:rPr lang="en-US" sz="2400" dirty="0" smtClean="0"/>
              <a:t>It became a threat to coconut in south India causing economic losses. The microscopic wormlike </a:t>
            </a:r>
            <a:r>
              <a:rPr lang="en-US" sz="2400" dirty="0" err="1" smtClean="0"/>
              <a:t>eriophyid</a:t>
            </a:r>
            <a:r>
              <a:rPr lang="en-US" sz="2400" dirty="0" smtClean="0"/>
              <a:t> mites are seen in thousands under inner bracts of the </a:t>
            </a:r>
            <a:r>
              <a:rPr lang="en-US" sz="2400" dirty="0" err="1" smtClean="0"/>
              <a:t>perianth</a:t>
            </a:r>
            <a:r>
              <a:rPr lang="en-US" sz="2400" dirty="0" smtClean="0"/>
              <a:t>.</a:t>
            </a:r>
          </a:p>
          <a:p>
            <a:pPr algn="just"/>
            <a:r>
              <a:rPr lang="en-US" sz="2400" dirty="0" smtClean="0"/>
              <a:t> They also feed in colonies on lower leaf surface causing yellow speckling and </a:t>
            </a:r>
            <a:r>
              <a:rPr lang="en-US" sz="2400" dirty="0" err="1" smtClean="0"/>
              <a:t>chlorosis</a:t>
            </a:r>
            <a:r>
              <a:rPr lang="en-US" sz="2400" dirty="0" smtClean="0"/>
              <a:t>.</a:t>
            </a:r>
          </a:p>
          <a:p>
            <a:pPr algn="just"/>
            <a:r>
              <a:rPr lang="en-US" sz="2400" dirty="0" smtClean="0"/>
              <a:t>Triangular pale or yellow patches close to </a:t>
            </a:r>
            <a:r>
              <a:rPr lang="en-US" sz="2400" dirty="0" err="1" smtClean="0"/>
              <a:t>perianth</a:t>
            </a:r>
            <a:r>
              <a:rPr lang="en-US" sz="2400" dirty="0" smtClean="0"/>
              <a:t> initially at the level of </a:t>
            </a:r>
            <a:r>
              <a:rPr lang="en-US" sz="2400" dirty="0" err="1" smtClean="0"/>
              <a:t>perianth</a:t>
            </a:r>
            <a:r>
              <a:rPr lang="en-US" sz="2400" dirty="0" smtClean="0"/>
              <a:t> which turn into brown patches with longitudinal fissures and splits on the husk (</a:t>
            </a:r>
            <a:r>
              <a:rPr lang="en-US" sz="2400" dirty="0" err="1" smtClean="0"/>
              <a:t>warting</a:t>
            </a:r>
            <a:r>
              <a:rPr lang="en-US" sz="2400" dirty="0" smtClean="0"/>
              <a:t>)</a:t>
            </a:r>
          </a:p>
          <a:p>
            <a:pPr algn="just"/>
            <a:r>
              <a:rPr lang="en-US" sz="2400" dirty="0" smtClean="0">
                <a:solidFill>
                  <a:srgbClr val="FF0000"/>
                </a:solidFill>
              </a:rPr>
              <a:t>Shedding of </a:t>
            </a:r>
            <a:r>
              <a:rPr lang="en-US" sz="2400" dirty="0" err="1" smtClean="0">
                <a:solidFill>
                  <a:srgbClr val="FF0000"/>
                </a:solidFill>
              </a:rPr>
              <a:t>butons</a:t>
            </a:r>
            <a:endParaRPr lang="en-US" sz="2400" dirty="0" smtClean="0">
              <a:solidFill>
                <a:srgbClr val="FF0000"/>
              </a:solidFill>
            </a:endParaRPr>
          </a:p>
          <a:p>
            <a:pPr algn="just"/>
            <a:r>
              <a:rPr lang="en-US" sz="2400" dirty="0" smtClean="0">
                <a:solidFill>
                  <a:srgbClr val="FF0000"/>
                </a:solidFill>
              </a:rPr>
              <a:t>Oozing of the gummy exudation from the affected surface. </a:t>
            </a:r>
          </a:p>
          <a:p>
            <a:pPr algn="just"/>
            <a:r>
              <a:rPr lang="en-US" sz="2400" dirty="0" smtClean="0">
                <a:solidFill>
                  <a:srgbClr val="FF0000"/>
                </a:solidFill>
              </a:rPr>
              <a:t>Reduced nut size and copra content.</a:t>
            </a:r>
          </a:p>
          <a:p>
            <a:pPr algn="just"/>
            <a:r>
              <a:rPr lang="en-US" sz="2400" dirty="0" smtClean="0">
                <a:solidFill>
                  <a:srgbClr val="FF0000"/>
                </a:solidFill>
              </a:rPr>
              <a:t>Malformed nuts with cracks and hardened husk. </a:t>
            </a:r>
            <a:endParaRPr lang="en-US" sz="2400" b="1" u="sng" dirty="0">
              <a:solidFill>
                <a:srgbClr val="FF0000"/>
              </a:solidFill>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2800" b="1" u="sng" dirty="0" smtClean="0"/>
              <a:t>Nymph and Adult</a:t>
            </a:r>
            <a:r>
              <a:rPr lang="en-IN" sz="2800" b="1" dirty="0" smtClean="0"/>
              <a:t> - </a:t>
            </a:r>
            <a:r>
              <a:rPr lang="en-IN" sz="2800" dirty="0" smtClean="0"/>
              <a:t>Pale in colour with elongate body and worm like appearance</a:t>
            </a:r>
            <a:endParaRPr lang="en-US" sz="2800" dirty="0"/>
          </a:p>
        </p:txBody>
      </p:sp>
      <p:pic>
        <p:nvPicPr>
          <p:cNvPr id="4" name="Picture 3" descr="C:\Users\Compaq G62-455TX\Desktop\image\mite.bmp"/>
          <p:cNvPicPr>
            <a:picLocks noChangeAspect="1" noChangeArrowheads="1"/>
          </p:cNvPicPr>
          <p:nvPr/>
        </p:nvPicPr>
        <p:blipFill>
          <a:blip r:embed="rId2"/>
          <a:srcRect/>
          <a:stretch>
            <a:fillRect/>
          </a:stretch>
        </p:blipFill>
        <p:spPr bwMode="auto">
          <a:xfrm>
            <a:off x="457200" y="1600200"/>
            <a:ext cx="3276600" cy="3962400"/>
          </a:xfrm>
          <a:prstGeom prst="rect">
            <a:avLst/>
          </a:prstGeom>
          <a:noFill/>
          <a:ln w="9525">
            <a:noFill/>
            <a:miter lim="800000"/>
            <a:headEnd/>
            <a:tailEnd/>
          </a:ln>
        </p:spPr>
      </p:pic>
      <p:pic>
        <p:nvPicPr>
          <p:cNvPr id="16386" name="Picture 2"/>
          <p:cNvPicPr>
            <a:picLocks noGrp="1" noChangeAspect="1" noChangeArrowheads="1"/>
          </p:cNvPicPr>
          <p:nvPr>
            <p:ph idx="1"/>
          </p:nvPr>
        </p:nvPicPr>
        <p:blipFill>
          <a:blip r:embed="rId3"/>
          <a:srcRect/>
          <a:stretch>
            <a:fillRect/>
          </a:stretch>
        </p:blipFill>
        <p:spPr bwMode="auto">
          <a:xfrm>
            <a:off x="3733800" y="1676400"/>
            <a:ext cx="4781550" cy="39052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Malformed nuts with cracks and hardened husk</a:t>
            </a:r>
            <a:endParaRPr lang="en-US" dirty="0"/>
          </a:p>
        </p:txBody>
      </p:sp>
      <p:pic>
        <p:nvPicPr>
          <p:cNvPr id="17410" name="Picture 2"/>
          <p:cNvPicPr>
            <a:picLocks noGrp="1" noChangeAspect="1" noChangeArrowheads="1"/>
          </p:cNvPicPr>
          <p:nvPr>
            <p:ph idx="1"/>
          </p:nvPr>
        </p:nvPicPr>
        <p:blipFill>
          <a:blip r:embed="rId2"/>
          <a:srcRect/>
          <a:stretch>
            <a:fillRect/>
          </a:stretch>
        </p:blipFill>
        <p:spPr bwMode="auto">
          <a:xfrm>
            <a:off x="304800" y="1447800"/>
            <a:ext cx="4572000" cy="4114800"/>
          </a:xfrm>
          <a:prstGeom prst="rect">
            <a:avLst/>
          </a:prstGeom>
          <a:noFill/>
          <a:ln w="9525">
            <a:noFill/>
            <a:miter lim="800000"/>
            <a:headEnd/>
            <a:tailEnd/>
          </a:ln>
          <a:effectLst/>
        </p:spPr>
      </p:pic>
      <p:pic>
        <p:nvPicPr>
          <p:cNvPr id="17411" name="Picture 3"/>
          <p:cNvPicPr>
            <a:picLocks noChangeAspect="1" noChangeArrowheads="1"/>
          </p:cNvPicPr>
          <p:nvPr/>
        </p:nvPicPr>
        <p:blipFill>
          <a:blip r:embed="rId3" cstate="print"/>
          <a:srcRect/>
          <a:stretch>
            <a:fillRect/>
          </a:stretch>
        </p:blipFill>
        <p:spPr bwMode="auto">
          <a:xfrm>
            <a:off x="5410200" y="1524000"/>
            <a:ext cx="2895600" cy="4038600"/>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4876800" cy="5410200"/>
          </a:xfrm>
        </p:spPr>
        <p:txBody>
          <a:bodyPr>
            <a:noAutofit/>
          </a:bodyPr>
          <a:lstStyle/>
          <a:p>
            <a:pPr algn="just">
              <a:buNone/>
            </a:pPr>
            <a:r>
              <a:rPr lang="en-US" sz="2400" b="1" u="sng" dirty="0" smtClean="0"/>
              <a:t>LIFE HISTORY:</a:t>
            </a:r>
          </a:p>
          <a:p>
            <a:pPr algn="just"/>
            <a:r>
              <a:rPr lang="en-US" sz="2400" dirty="0" smtClean="0"/>
              <a:t>Female lays </a:t>
            </a:r>
            <a:r>
              <a:rPr lang="en-US" sz="2400" dirty="0" err="1" smtClean="0"/>
              <a:t>upto</a:t>
            </a:r>
            <a:r>
              <a:rPr lang="en-US" sz="2400" dirty="0" smtClean="0"/>
              <a:t> 140 oval creamy white </a:t>
            </a:r>
            <a:r>
              <a:rPr lang="en-US" sz="2400" dirty="0" smtClean="0">
                <a:solidFill>
                  <a:srgbClr val="FF0000"/>
                </a:solidFill>
              </a:rPr>
              <a:t>*</a:t>
            </a:r>
            <a:r>
              <a:rPr lang="en-US" sz="2400" u="sng" dirty="0" smtClean="0">
                <a:solidFill>
                  <a:srgbClr val="FF0000"/>
                </a:solidFill>
              </a:rPr>
              <a:t>eggs in manure pits </a:t>
            </a:r>
            <a:r>
              <a:rPr lang="en-US" sz="2400" dirty="0" smtClean="0"/>
              <a:t>or decaying vegetable matter at a depth of 5 to 15 cm.</a:t>
            </a:r>
          </a:p>
          <a:p>
            <a:pPr algn="just"/>
            <a:r>
              <a:rPr lang="en-US" sz="2400" dirty="0" smtClean="0"/>
              <a:t>Grub feeds on decaying organic matter. </a:t>
            </a:r>
          </a:p>
          <a:p>
            <a:pPr algn="just"/>
            <a:r>
              <a:rPr lang="en-US" sz="2400" dirty="0" smtClean="0"/>
              <a:t>Full grown grub is 9-10 cm long, stout, fleshy, dirty white, curved </a:t>
            </a:r>
            <a:r>
              <a:rPr lang="en-US" sz="2400" dirty="0" smtClean="0">
                <a:solidFill>
                  <a:srgbClr val="FF0000"/>
                </a:solidFill>
              </a:rPr>
              <a:t>(C- shaped) </a:t>
            </a:r>
            <a:r>
              <a:rPr lang="en-US" sz="2400" dirty="0" smtClean="0"/>
              <a:t>with brownish head. </a:t>
            </a:r>
          </a:p>
          <a:p>
            <a:pPr algn="just"/>
            <a:r>
              <a:rPr lang="en-US" sz="2400" dirty="0" smtClean="0"/>
              <a:t>Tail end dark, body segments wrinkled. </a:t>
            </a:r>
          </a:p>
          <a:p>
            <a:pPr algn="just"/>
            <a:r>
              <a:rPr lang="en-US" sz="2400" dirty="0" smtClean="0"/>
              <a:t>Larval period lasts for 99-182 days.</a:t>
            </a:r>
          </a:p>
          <a:p>
            <a:pPr algn="just"/>
            <a:endParaRPr lang="en-US" sz="2400" b="1" u="sng" dirty="0"/>
          </a:p>
        </p:txBody>
      </p:sp>
      <p:pic>
        <p:nvPicPr>
          <p:cNvPr id="2050" name="Picture 2"/>
          <p:cNvPicPr>
            <a:picLocks noChangeAspect="1" noChangeArrowheads="1"/>
          </p:cNvPicPr>
          <p:nvPr/>
        </p:nvPicPr>
        <p:blipFill>
          <a:blip r:embed="rId2"/>
          <a:srcRect/>
          <a:stretch>
            <a:fillRect/>
          </a:stretch>
        </p:blipFill>
        <p:spPr bwMode="auto">
          <a:xfrm rot="16200000">
            <a:off x="5029200" y="1828800"/>
            <a:ext cx="4495800" cy="3429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solidFill>
                  <a:srgbClr val="FF0000"/>
                </a:solidFill>
              </a:rPr>
              <a:t>Reduced nut size and copra content.</a:t>
            </a:r>
            <a:br>
              <a:rPr lang="en-US" sz="2800" dirty="0" smtClean="0">
                <a:solidFill>
                  <a:srgbClr val="FF0000"/>
                </a:solidFill>
              </a:rPr>
            </a:br>
            <a:endParaRPr lang="en-US" sz="2800" dirty="0"/>
          </a:p>
        </p:txBody>
      </p:sp>
      <p:sp>
        <p:nvSpPr>
          <p:cNvPr id="3" name="Content Placeholder 2"/>
          <p:cNvSpPr>
            <a:spLocks noGrp="1"/>
          </p:cNvSpPr>
          <p:nvPr>
            <p:ph idx="1"/>
          </p:nvPr>
        </p:nvSpPr>
        <p:spPr/>
        <p:txBody>
          <a:bodyPr/>
          <a:lstStyle/>
          <a:p>
            <a:endParaRPr lang="en-US"/>
          </a:p>
        </p:txBody>
      </p:sp>
      <p:pic>
        <p:nvPicPr>
          <p:cNvPr id="4" name="Picture 3" descr="C:\Users\Compaq G62-455TX\Desktop\image\coconut.bmp"/>
          <p:cNvPicPr>
            <a:picLocks noChangeAspect="1" noChangeArrowheads="1"/>
          </p:cNvPicPr>
          <p:nvPr/>
        </p:nvPicPr>
        <p:blipFill>
          <a:blip r:embed="rId2"/>
          <a:srcRect/>
          <a:stretch>
            <a:fillRect/>
          </a:stretch>
        </p:blipFill>
        <p:spPr bwMode="auto">
          <a:xfrm>
            <a:off x="533400" y="1676400"/>
            <a:ext cx="8077200" cy="4419600"/>
          </a:xfrm>
          <a:prstGeom prst="rect">
            <a:avLst/>
          </a:prstGeom>
          <a:noFill/>
          <a:ln w="9525">
            <a:noFill/>
            <a:miter lim="800000"/>
            <a:headEnd/>
            <a:tailEnd/>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943600"/>
          </a:xfrm>
        </p:spPr>
        <p:txBody>
          <a:bodyPr>
            <a:normAutofit/>
          </a:bodyPr>
          <a:lstStyle/>
          <a:p>
            <a:pPr algn="just">
              <a:buNone/>
            </a:pPr>
            <a:r>
              <a:rPr lang="en-US" sz="2400" b="1" u="sng" dirty="0" smtClean="0"/>
              <a:t>MANAGEMENT:</a:t>
            </a:r>
          </a:p>
          <a:p>
            <a:pPr algn="just"/>
            <a:r>
              <a:rPr lang="en-US" sz="2400" dirty="0" smtClean="0"/>
              <a:t>Application of urea 1.3 kg., super phosphate 2.0 kg and </a:t>
            </a:r>
            <a:r>
              <a:rPr lang="en-US" sz="2400" dirty="0" err="1" smtClean="0"/>
              <a:t>murate</a:t>
            </a:r>
            <a:r>
              <a:rPr lang="en-US" sz="2400" dirty="0" smtClean="0"/>
              <a:t> of potash 3.5 kg./ palm / year.</a:t>
            </a:r>
          </a:p>
          <a:p>
            <a:pPr algn="just"/>
            <a:r>
              <a:rPr lang="en-US" sz="2400" dirty="0" smtClean="0"/>
              <a:t>Application of </a:t>
            </a:r>
            <a:r>
              <a:rPr lang="en-US" sz="2400" dirty="0" err="1" smtClean="0"/>
              <a:t>neem</a:t>
            </a:r>
            <a:r>
              <a:rPr lang="en-US" sz="2400" dirty="0" smtClean="0"/>
              <a:t> cake 5 kg and organic manure 50 kg / palm / year.</a:t>
            </a:r>
          </a:p>
          <a:p>
            <a:pPr algn="just"/>
            <a:r>
              <a:rPr lang="en-US" sz="2400" dirty="0" smtClean="0"/>
              <a:t>Grow intercrops, banana, cacao, turmeric, vegetables in rich soils and shelter belt with </a:t>
            </a:r>
            <a:r>
              <a:rPr lang="en-US" sz="2400" dirty="0" err="1" smtClean="0"/>
              <a:t>causuarina</a:t>
            </a:r>
            <a:r>
              <a:rPr lang="en-US" sz="2400" dirty="0" smtClean="0"/>
              <a:t> all around the coconut garden to minimize the pest.</a:t>
            </a:r>
          </a:p>
          <a:p>
            <a:pPr algn="just"/>
            <a:r>
              <a:rPr lang="en-US" sz="2400" dirty="0" smtClean="0"/>
              <a:t>Spraying twice at weekly interval on buttons and developing nuts on bunches with </a:t>
            </a:r>
            <a:r>
              <a:rPr lang="en-US" sz="2400" dirty="0" err="1" smtClean="0"/>
              <a:t>wettable</a:t>
            </a:r>
            <a:r>
              <a:rPr lang="en-US" sz="2400" dirty="0" smtClean="0"/>
              <a:t> </a:t>
            </a:r>
            <a:r>
              <a:rPr lang="en-US" sz="2400" dirty="0" err="1" smtClean="0"/>
              <a:t>sulphur</a:t>
            </a:r>
            <a:r>
              <a:rPr lang="en-US" sz="2400" dirty="0" smtClean="0"/>
              <a:t> 6g/l or </a:t>
            </a:r>
            <a:r>
              <a:rPr lang="en-US" sz="2400" dirty="0" err="1" smtClean="0"/>
              <a:t>prophanophos</a:t>
            </a:r>
            <a:r>
              <a:rPr lang="en-US" sz="2400" dirty="0" smtClean="0"/>
              <a:t> 5ml/l or methyl </a:t>
            </a:r>
            <a:r>
              <a:rPr lang="en-US" sz="2400" dirty="0" err="1" smtClean="0"/>
              <a:t>demeton</a:t>
            </a:r>
            <a:r>
              <a:rPr lang="en-US" sz="2400" dirty="0" smtClean="0"/>
              <a:t> 6ml/l or </a:t>
            </a:r>
            <a:r>
              <a:rPr lang="en-US" sz="2400" dirty="0" err="1" smtClean="0"/>
              <a:t>triazophos</a:t>
            </a:r>
            <a:r>
              <a:rPr lang="en-US" sz="2400" dirty="0" smtClean="0"/>
              <a:t> 5ml/l</a:t>
            </a:r>
          </a:p>
          <a:p>
            <a:pPr algn="just"/>
            <a:r>
              <a:rPr lang="en-US" sz="2400" dirty="0" smtClean="0"/>
              <a:t>Spraying </a:t>
            </a:r>
            <a:r>
              <a:rPr lang="en-US" sz="2400" dirty="0" err="1" smtClean="0"/>
              <a:t>azadirachtin</a:t>
            </a:r>
            <a:r>
              <a:rPr lang="en-US" sz="2400" dirty="0" smtClean="0"/>
              <a:t> 5ml/l on fruit </a:t>
            </a:r>
            <a:r>
              <a:rPr lang="en-US" sz="2400" dirty="0" err="1" smtClean="0"/>
              <a:t>bunchus</a:t>
            </a:r>
            <a:endParaRPr lang="en-US" sz="2400" dirty="0" smtClean="0"/>
          </a:p>
          <a:p>
            <a:pPr algn="just">
              <a:buNone/>
            </a:pPr>
            <a:endParaRPr lang="en-US" sz="2400"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AutoShape 2" descr="Image result for rhinoceros beetle damage in coconu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1267" name="Picture 3" descr="D:\all imps\pests of crops\citrus\rhinocerous dama.jpeg"/>
          <p:cNvPicPr>
            <a:picLocks noGrp="1" noChangeAspect="1" noChangeArrowheads="1"/>
          </p:cNvPicPr>
          <p:nvPr>
            <p:ph idx="1"/>
          </p:nvPr>
        </p:nvPicPr>
        <p:blipFill>
          <a:blip r:embed="rId2"/>
          <a:stretch>
            <a:fillRect/>
          </a:stretch>
        </p:blipFill>
        <p:spPr bwMode="auto">
          <a:xfrm>
            <a:off x="152400" y="228600"/>
            <a:ext cx="4419600" cy="2819400"/>
          </a:xfrm>
          <a:prstGeom prst="rect">
            <a:avLst/>
          </a:prstGeom>
          <a:noFill/>
          <a:ln>
            <a:noFill/>
          </a:ln>
        </p:spPr>
      </p:pic>
      <p:pic>
        <p:nvPicPr>
          <p:cNvPr id="11268" name="Picture 4"/>
          <p:cNvPicPr>
            <a:picLocks noChangeAspect="1" noChangeArrowheads="1"/>
          </p:cNvPicPr>
          <p:nvPr/>
        </p:nvPicPr>
        <p:blipFill>
          <a:blip r:embed="rId3"/>
          <a:stretch>
            <a:fillRect/>
          </a:stretch>
        </p:blipFill>
        <p:spPr bwMode="auto">
          <a:xfrm>
            <a:off x="4648200" y="228600"/>
            <a:ext cx="4267200" cy="2819400"/>
          </a:xfrm>
          <a:prstGeom prst="rect">
            <a:avLst/>
          </a:prstGeom>
          <a:noFill/>
          <a:ln>
            <a:noFill/>
          </a:ln>
        </p:spPr>
      </p:pic>
      <p:pic>
        <p:nvPicPr>
          <p:cNvPr id="11269" name="Picture 5"/>
          <p:cNvPicPr>
            <a:picLocks noChangeAspect="1" noChangeArrowheads="1"/>
          </p:cNvPicPr>
          <p:nvPr/>
        </p:nvPicPr>
        <p:blipFill>
          <a:blip r:embed="rId4"/>
          <a:stretch>
            <a:fillRect/>
          </a:stretch>
        </p:blipFill>
        <p:spPr bwMode="auto">
          <a:xfrm>
            <a:off x="2057400" y="3886200"/>
            <a:ext cx="4876800" cy="2819400"/>
          </a:xfrm>
          <a:prstGeom prst="rect">
            <a:avLst/>
          </a:prstGeom>
          <a:noFill/>
          <a:ln>
            <a:noFill/>
          </a:ln>
        </p:spPr>
      </p:pic>
      <p:sp>
        <p:nvSpPr>
          <p:cNvPr id="6" name="Rectangle 5"/>
          <p:cNvSpPr/>
          <p:nvPr/>
        </p:nvSpPr>
        <p:spPr>
          <a:xfrm>
            <a:off x="2057400" y="3200400"/>
            <a:ext cx="48768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rgbClr val="FF0000"/>
                </a:solidFill>
              </a:rPr>
              <a:t>THANK YOU</a:t>
            </a:r>
            <a:endParaRPr lang="en-IN" sz="4000" b="1" dirty="0">
              <a:solidFill>
                <a:srgbClr val="FF00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just"/>
            <a:r>
              <a:rPr lang="en-US" sz="2400" dirty="0" smtClean="0"/>
              <a:t>The mature larva first turns into a </a:t>
            </a:r>
            <a:r>
              <a:rPr lang="en-US" sz="2400" dirty="0" err="1" smtClean="0"/>
              <a:t>prepupa</a:t>
            </a:r>
            <a:r>
              <a:rPr lang="en-US" sz="2400" dirty="0" smtClean="0"/>
              <a:t>, before becoming a pupa proper. </a:t>
            </a:r>
          </a:p>
          <a:p>
            <a:pPr algn="just"/>
            <a:r>
              <a:rPr lang="en-US" sz="2400" dirty="0" smtClean="0"/>
              <a:t>The pupation takes place in a </a:t>
            </a:r>
            <a:r>
              <a:rPr lang="en-US" sz="2400" dirty="0" err="1" smtClean="0"/>
              <a:t>pupal</a:t>
            </a:r>
            <a:r>
              <a:rPr lang="en-US" sz="2400" dirty="0" smtClean="0"/>
              <a:t> chamber in the soil or rotting plant material. </a:t>
            </a:r>
          </a:p>
          <a:p>
            <a:pPr algn="just"/>
            <a:r>
              <a:rPr lang="en-US" sz="2400" dirty="0" err="1" smtClean="0"/>
              <a:t>Pupal</a:t>
            </a:r>
            <a:r>
              <a:rPr lang="en-US" sz="2400" dirty="0" smtClean="0"/>
              <a:t> period is about 10-25 days, but the adult beetle may not emerge from the cocoon immediately and the maturation period is spent within the </a:t>
            </a:r>
            <a:r>
              <a:rPr lang="en-US" sz="2400" dirty="0" err="1" smtClean="0"/>
              <a:t>pupal</a:t>
            </a:r>
            <a:r>
              <a:rPr lang="en-US" sz="2400" dirty="0" smtClean="0"/>
              <a:t> cocoon.</a:t>
            </a:r>
          </a:p>
          <a:p>
            <a:pPr algn="just"/>
            <a:r>
              <a:rPr lang="en-US" sz="2400" dirty="0" smtClean="0"/>
              <a:t> Egg laying starts 10-60 days after emergence. </a:t>
            </a:r>
          </a:p>
          <a:p>
            <a:pPr algn="just"/>
            <a:r>
              <a:rPr lang="en-US" sz="2400" dirty="0" smtClean="0"/>
              <a:t>Total life cycle takes about 6-12 months.</a:t>
            </a:r>
            <a:endParaRPr lang="en-US" sz="24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074" name="AutoShape 2" descr="http://www.plantheroes.org/sites/default/files/coconut_rhinoceros_beetle_life_cycle_small_1.jpe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6" name="AutoShape 4" descr="http://www.plantheroes.org/sites/default/files/coconut_rhinoceros_beetle_life_cycle_small_1.jpe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077" name="Picture 5" descr="D:\all imps\pests of crops\citrus\coconut_rhinoceros_beetle_life_cycle_small_1.jpeg"/>
          <p:cNvPicPr>
            <a:picLocks noChangeAspect="1" noChangeArrowheads="1"/>
          </p:cNvPicPr>
          <p:nvPr/>
        </p:nvPicPr>
        <p:blipFill>
          <a:blip r:embed="rId2"/>
          <a:srcRect/>
          <a:stretch>
            <a:fillRect/>
          </a:stretch>
        </p:blipFill>
        <p:spPr bwMode="auto">
          <a:xfrm>
            <a:off x="228600" y="125015"/>
            <a:ext cx="8534400" cy="6607969"/>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D:\all imps\pests of crops\citrus\Three_stages_rhinoceros_beetle.jpg"/>
          <p:cNvPicPr>
            <a:picLocks noGrp="1" noChangeAspect="1" noChangeArrowheads="1"/>
          </p:cNvPicPr>
          <p:nvPr>
            <p:ph idx="1"/>
          </p:nvPr>
        </p:nvPicPr>
        <p:blipFill>
          <a:blip r:embed="rId2"/>
          <a:srcRect/>
          <a:stretch>
            <a:fillRect/>
          </a:stretch>
        </p:blipFill>
        <p:spPr bwMode="auto">
          <a:xfrm>
            <a:off x="2642937" y="2286000"/>
            <a:ext cx="6120062" cy="4267200"/>
          </a:xfrm>
          <a:prstGeom prst="rect">
            <a:avLst/>
          </a:prstGeom>
          <a:noFill/>
        </p:spPr>
      </p:pic>
      <p:pic>
        <p:nvPicPr>
          <p:cNvPr id="21507" name="Picture 3" descr="D:\all imps\pests of crops\citrus\eggs rhino.jpg"/>
          <p:cNvPicPr>
            <a:picLocks noChangeAspect="1" noChangeArrowheads="1"/>
          </p:cNvPicPr>
          <p:nvPr/>
        </p:nvPicPr>
        <p:blipFill>
          <a:blip r:embed="rId3"/>
          <a:srcRect/>
          <a:stretch>
            <a:fillRect/>
          </a:stretch>
        </p:blipFill>
        <p:spPr bwMode="auto">
          <a:xfrm>
            <a:off x="533400" y="533400"/>
            <a:ext cx="2762250" cy="2200275"/>
          </a:xfrm>
          <a:prstGeom prst="rect">
            <a:avLst/>
          </a:prstGeom>
          <a:noFill/>
        </p:spPr>
      </p:pic>
      <p:sp>
        <p:nvSpPr>
          <p:cNvPr id="6" name="TextBox 5"/>
          <p:cNvSpPr txBox="1"/>
          <p:nvPr/>
        </p:nvSpPr>
        <p:spPr>
          <a:xfrm>
            <a:off x="4038600" y="1143000"/>
            <a:ext cx="2615268" cy="461665"/>
          </a:xfrm>
          <a:prstGeom prst="rect">
            <a:avLst/>
          </a:prstGeom>
          <a:noFill/>
        </p:spPr>
        <p:txBody>
          <a:bodyPr wrap="none" rtlCol="0">
            <a:spAutoFit/>
          </a:bodyPr>
          <a:lstStyle/>
          <a:p>
            <a:r>
              <a:rPr lang="en-US" sz="2400" dirty="0" smtClean="0"/>
              <a:t>Eggs in manure pits</a:t>
            </a:r>
            <a:endParaRPr lang="en-US" sz="24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393</TotalTime>
  <Words>2149</Words>
  <Application>Microsoft Office PowerPoint</Application>
  <PresentationFormat>On-screen Show (4:3)</PresentationFormat>
  <Paragraphs>228</Paragraphs>
  <Slides>62</Slides>
  <Notes>0</Notes>
  <HiddenSlides>0</HiddenSlides>
  <MMClips>0</MMClips>
  <ScaleCrop>false</ScaleCrop>
  <HeadingPairs>
    <vt:vector size="4" baseType="variant">
      <vt:variant>
        <vt:lpstr>Theme</vt:lpstr>
      </vt:variant>
      <vt:variant>
        <vt:i4>1</vt:i4>
      </vt:variant>
      <vt:variant>
        <vt:lpstr>Slide Titles</vt:lpstr>
      </vt:variant>
      <vt:variant>
        <vt:i4>62</vt:i4>
      </vt:variant>
    </vt:vector>
  </HeadingPairs>
  <TitlesOfParts>
    <vt:vector size="63" baseType="lpstr">
      <vt:lpstr>Office Theme</vt:lpstr>
      <vt:lpstr>Slide 1</vt:lpstr>
      <vt:lpstr>Slide 2</vt:lpstr>
      <vt:lpstr>Slide 3</vt:lpstr>
      <vt:lpstr> RHINOCEROS BEETLE Oryctes rhinoceros  (Scarabaeidae: Coleoptera) </vt:lpstr>
      <vt:lpstr>Slide 5</vt:lpstr>
      <vt:lpstr>Slide 6</vt:lpstr>
      <vt:lpstr>Slide 7</vt:lpstr>
      <vt:lpstr>Slide 8</vt:lpstr>
      <vt:lpstr>Slide 9</vt:lpstr>
      <vt:lpstr>Slide 10</vt:lpstr>
      <vt:lpstr>Slide 11</vt:lpstr>
      <vt:lpstr>Slide 12</vt:lpstr>
      <vt:lpstr>Bores holes on central shoots</vt:lpstr>
      <vt:lpstr>Slide 14</vt:lpstr>
      <vt:lpstr>Typical ‘V’ shaped clipping</vt:lpstr>
      <vt:lpstr>Slide 16</vt:lpstr>
      <vt:lpstr>Slide 17</vt:lpstr>
      <vt:lpstr>Iron rods use for hooking rhinocerus beetles</vt:lpstr>
      <vt:lpstr>pheromone traps Rhinolure @ 1/ha</vt:lpstr>
      <vt:lpstr>  RED PALM WEEVIL Rhynchophorus ferrugineus Curculionidae: Coleoptera   </vt:lpstr>
      <vt:lpstr>Slide 21</vt:lpstr>
      <vt:lpstr>Slide 22</vt:lpstr>
      <vt:lpstr>Slide 23</vt:lpstr>
      <vt:lpstr>Slide 24</vt:lpstr>
      <vt:lpstr>Slide 25</vt:lpstr>
      <vt:lpstr>Slide 26</vt:lpstr>
      <vt:lpstr>Slide 27</vt:lpstr>
      <vt:lpstr>Slide 28</vt:lpstr>
      <vt:lpstr>Slide 29</vt:lpstr>
      <vt:lpstr>Yellowing and wilting leaves of inner and middle whorls</vt:lpstr>
      <vt:lpstr>Chewed up fibrous matter from holes</vt:lpstr>
      <vt:lpstr>Presence of circular holes on the stem with brownish black viscous fluid oozing out from the holes </vt:lpstr>
      <vt:lpstr>Longitudinal splitting of leaf bases and presence of cocoons</vt:lpstr>
      <vt:lpstr>Slide 34</vt:lpstr>
      <vt:lpstr>Slide 35</vt:lpstr>
      <vt:lpstr>COCONUT BLACK HEADED CATERPILLAR Opisina arenosella Cryptophasidae: Lepidoptera</vt:lpstr>
      <vt:lpstr>Slide 37</vt:lpstr>
      <vt:lpstr>Slide 38</vt:lpstr>
      <vt:lpstr>Slide 39</vt:lpstr>
      <vt:lpstr>Slide 40</vt:lpstr>
      <vt:lpstr>Slide 41</vt:lpstr>
      <vt:lpstr>Slide 42</vt:lpstr>
      <vt:lpstr>Slide 43</vt:lpstr>
      <vt:lpstr>burnt up appearance</vt:lpstr>
      <vt:lpstr>Slide 45</vt:lpstr>
      <vt:lpstr>Folded leaflets with silken galleries</vt:lpstr>
      <vt:lpstr>Large scale drying of leaflets</vt:lpstr>
      <vt:lpstr>Slide 48</vt:lpstr>
      <vt:lpstr>Slide 49</vt:lpstr>
      <vt:lpstr>Slide 50</vt:lpstr>
      <vt:lpstr>*****Root feeding technique in coconut</vt:lpstr>
      <vt:lpstr>Slide 52</vt:lpstr>
      <vt:lpstr> SLUG CATERPILLARS Contheyla rotunda Limacodidae: Lepidoptera </vt:lpstr>
      <vt:lpstr>Slide 54</vt:lpstr>
      <vt:lpstr>Slide 55</vt:lpstr>
      <vt:lpstr> TERMITE Odontotermes obesus Termitidae: Isoptera </vt:lpstr>
      <vt:lpstr> COCONUT ERIOPHYID MITE Eriophyes guerreronis  Eriophyidae: Acarina </vt:lpstr>
      <vt:lpstr>Nymph and Adult - Pale in colour with elongate body and worm like appearance</vt:lpstr>
      <vt:lpstr>Malformed nuts with cracks and hardened husk</vt:lpstr>
      <vt:lpstr>Reduced nut size and copra content. </vt:lpstr>
      <vt:lpstr>Slide 61</vt:lpstr>
      <vt:lpstr>Slide 62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Administrator</dc:creator>
  <cp:lastModifiedBy>User</cp:lastModifiedBy>
  <cp:revision>37</cp:revision>
  <dcterms:created xsi:type="dcterms:W3CDTF">2015-08-10T16:12:17Z</dcterms:created>
  <dcterms:modified xsi:type="dcterms:W3CDTF">2019-01-24T06:34:23Z</dcterms:modified>
</cp:coreProperties>
</file>