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307" r:id="rId2"/>
    <p:sldId id="259" r:id="rId3"/>
    <p:sldId id="260" r:id="rId4"/>
    <p:sldId id="261" r:id="rId5"/>
    <p:sldId id="263" r:id="rId6"/>
    <p:sldId id="275" r:id="rId7"/>
    <p:sldId id="277" r:id="rId8"/>
    <p:sldId id="264" r:id="rId9"/>
    <p:sldId id="266" r:id="rId10"/>
    <p:sldId id="268" r:id="rId11"/>
    <p:sldId id="269" r:id="rId12"/>
    <p:sldId id="278" r:id="rId13"/>
    <p:sldId id="282" r:id="rId14"/>
    <p:sldId id="283"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858"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E28D1C-AAB9-419A-A698-5FE144D83AE1}" type="datetimeFigureOut">
              <a:rPr lang="en-US" smtClean="0"/>
              <a:pPr/>
              <a:t>4/9/2020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C1CD92-1EAA-45FE-A0ED-AACE4526646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558728F-E443-421E-AA18-D2BA57414122}" type="datetimeFigureOut">
              <a:rPr lang="en-US" smtClean="0"/>
              <a:pPr/>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6856B5-08DF-4C60-AFD3-89CCADAC451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58728F-E443-421E-AA18-D2BA57414122}" type="datetimeFigureOut">
              <a:rPr lang="en-US" smtClean="0"/>
              <a:pPr/>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6856B5-08DF-4C60-AFD3-89CCADAC451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58728F-E443-421E-AA18-D2BA57414122}" type="datetimeFigureOut">
              <a:rPr lang="en-US" smtClean="0"/>
              <a:pPr/>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6856B5-08DF-4C60-AFD3-89CCADAC451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58728F-E443-421E-AA18-D2BA57414122}" type="datetimeFigureOut">
              <a:rPr lang="en-US" smtClean="0"/>
              <a:pPr/>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6856B5-08DF-4C60-AFD3-89CCADAC451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58728F-E443-421E-AA18-D2BA57414122}" type="datetimeFigureOut">
              <a:rPr lang="en-US" smtClean="0"/>
              <a:pPr/>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6856B5-08DF-4C60-AFD3-89CCADAC451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558728F-E443-421E-AA18-D2BA57414122}" type="datetimeFigureOut">
              <a:rPr lang="en-US" smtClean="0"/>
              <a:pPr/>
              <a:t>4/9/2020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6856B5-08DF-4C60-AFD3-89CCADAC451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558728F-E443-421E-AA18-D2BA57414122}" type="datetimeFigureOut">
              <a:rPr lang="en-US" smtClean="0"/>
              <a:pPr/>
              <a:t>4/9/2020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6856B5-08DF-4C60-AFD3-89CCADAC451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558728F-E443-421E-AA18-D2BA57414122}" type="datetimeFigureOut">
              <a:rPr lang="en-US" smtClean="0"/>
              <a:pPr/>
              <a:t>4/9/2020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6856B5-08DF-4C60-AFD3-89CCADAC451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58728F-E443-421E-AA18-D2BA57414122}" type="datetimeFigureOut">
              <a:rPr lang="en-US" smtClean="0"/>
              <a:pPr/>
              <a:t>4/9/2020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6856B5-08DF-4C60-AFD3-89CCADAC451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58728F-E443-421E-AA18-D2BA57414122}" type="datetimeFigureOut">
              <a:rPr lang="en-US" smtClean="0"/>
              <a:pPr/>
              <a:t>4/9/2020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6856B5-08DF-4C60-AFD3-89CCADAC451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58728F-E443-421E-AA18-D2BA57414122}" type="datetimeFigureOut">
              <a:rPr lang="en-US" smtClean="0"/>
              <a:pPr/>
              <a:t>4/9/2020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6856B5-08DF-4C60-AFD3-89CCADAC451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58728F-E443-421E-AA18-D2BA57414122}" type="datetimeFigureOut">
              <a:rPr lang="en-US" smtClean="0"/>
              <a:pPr/>
              <a:t>4/9/2020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6856B5-08DF-4C60-AFD3-89CCADAC451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p:cNvSpPr/>
          <p:nvPr/>
        </p:nvSpPr>
        <p:spPr>
          <a:xfrm>
            <a:off x="-18" y="1"/>
            <a:ext cx="9144017" cy="1752599"/>
          </a:xfrm>
          <a:custGeom>
            <a:avLst/>
            <a:gdLst/>
            <a:ahLst/>
            <a:cxnLst/>
            <a:rect l="l" t="t" r="r" b="b"/>
            <a:pathLst>
              <a:path w="20104100" h="3702685">
                <a:moveTo>
                  <a:pt x="20103858" y="1919420"/>
                </a:moveTo>
                <a:lnTo>
                  <a:pt x="16205028" y="1919420"/>
                </a:lnTo>
                <a:lnTo>
                  <a:pt x="16325299" y="1919488"/>
                </a:lnTo>
                <a:lnTo>
                  <a:pt x="16561864" y="1922169"/>
                </a:lnTo>
                <a:lnTo>
                  <a:pt x="16792933" y="1928361"/>
                </a:lnTo>
                <a:lnTo>
                  <a:pt x="17018272" y="1938202"/>
                </a:lnTo>
                <a:lnTo>
                  <a:pt x="17237646" y="1951831"/>
                </a:lnTo>
                <a:lnTo>
                  <a:pt x="17345024" y="1960109"/>
                </a:lnTo>
                <a:lnTo>
                  <a:pt x="17450822" y="1969387"/>
                </a:lnTo>
                <a:lnTo>
                  <a:pt x="17555013" y="1979681"/>
                </a:lnTo>
                <a:lnTo>
                  <a:pt x="17657567" y="1991009"/>
                </a:lnTo>
                <a:lnTo>
                  <a:pt x="17758454" y="2003388"/>
                </a:lnTo>
                <a:lnTo>
                  <a:pt x="17857646" y="2016835"/>
                </a:lnTo>
                <a:lnTo>
                  <a:pt x="17955113" y="2031369"/>
                </a:lnTo>
                <a:lnTo>
                  <a:pt x="18050825" y="2047006"/>
                </a:lnTo>
                <a:lnTo>
                  <a:pt x="18144754" y="2063763"/>
                </a:lnTo>
                <a:lnTo>
                  <a:pt x="18236871" y="2081659"/>
                </a:lnTo>
                <a:lnTo>
                  <a:pt x="18327146" y="2100710"/>
                </a:lnTo>
                <a:lnTo>
                  <a:pt x="18415550" y="2120934"/>
                </a:lnTo>
                <a:lnTo>
                  <a:pt x="18502054" y="2142348"/>
                </a:lnTo>
                <a:lnTo>
                  <a:pt x="18586628" y="2164969"/>
                </a:lnTo>
                <a:lnTo>
                  <a:pt x="18669244" y="2188816"/>
                </a:lnTo>
                <a:lnTo>
                  <a:pt x="18749871" y="2213904"/>
                </a:lnTo>
                <a:lnTo>
                  <a:pt x="18828482" y="2240252"/>
                </a:lnTo>
                <a:lnTo>
                  <a:pt x="18905046" y="2267878"/>
                </a:lnTo>
                <a:lnTo>
                  <a:pt x="18979534" y="2296797"/>
                </a:lnTo>
                <a:lnTo>
                  <a:pt x="19051918" y="2327029"/>
                </a:lnTo>
                <a:lnTo>
                  <a:pt x="19122168" y="2358589"/>
                </a:lnTo>
                <a:lnTo>
                  <a:pt x="19190254" y="2391496"/>
                </a:lnTo>
                <a:lnTo>
                  <a:pt x="19256148" y="2425766"/>
                </a:lnTo>
                <a:lnTo>
                  <a:pt x="19319820" y="2461418"/>
                </a:lnTo>
                <a:lnTo>
                  <a:pt x="19381241" y="2498469"/>
                </a:lnTo>
                <a:lnTo>
                  <a:pt x="19440382" y="2536935"/>
                </a:lnTo>
                <a:lnTo>
                  <a:pt x="19497214" y="2576834"/>
                </a:lnTo>
                <a:lnTo>
                  <a:pt x="19551707" y="2618185"/>
                </a:lnTo>
                <a:lnTo>
                  <a:pt x="19603832" y="2661003"/>
                </a:lnTo>
                <a:lnTo>
                  <a:pt x="19653560" y="2705307"/>
                </a:lnTo>
                <a:lnTo>
                  <a:pt x="19700861" y="2751113"/>
                </a:lnTo>
                <a:lnTo>
                  <a:pt x="19745708" y="2798440"/>
                </a:lnTo>
                <a:lnTo>
                  <a:pt x="19788069" y="2847304"/>
                </a:lnTo>
                <a:lnTo>
                  <a:pt x="19827916" y="2897723"/>
                </a:lnTo>
                <a:lnTo>
                  <a:pt x="19865220" y="2949714"/>
                </a:lnTo>
                <a:lnTo>
                  <a:pt x="19899952" y="3003294"/>
                </a:lnTo>
                <a:lnTo>
                  <a:pt x="19932082" y="3058482"/>
                </a:lnTo>
                <a:lnTo>
                  <a:pt x="19961581" y="3115294"/>
                </a:lnTo>
                <a:lnTo>
                  <a:pt x="19988419" y="3173748"/>
                </a:lnTo>
                <a:lnTo>
                  <a:pt x="20012569" y="3233861"/>
                </a:lnTo>
                <a:lnTo>
                  <a:pt x="20034000" y="3295650"/>
                </a:lnTo>
                <a:lnTo>
                  <a:pt x="20052683" y="3359133"/>
                </a:lnTo>
                <a:lnTo>
                  <a:pt x="20068589" y="3424327"/>
                </a:lnTo>
                <a:lnTo>
                  <a:pt x="20081688" y="3491250"/>
                </a:lnTo>
                <a:lnTo>
                  <a:pt x="20091953" y="3559918"/>
                </a:lnTo>
                <a:lnTo>
                  <a:pt x="20099352" y="3630350"/>
                </a:lnTo>
                <a:lnTo>
                  <a:pt x="20103858" y="3702563"/>
                </a:lnTo>
                <a:lnTo>
                  <a:pt x="20103858" y="1919420"/>
                </a:lnTo>
                <a:close/>
              </a:path>
              <a:path w="20104100" h="3702685">
                <a:moveTo>
                  <a:pt x="20103858" y="0"/>
                </a:moveTo>
                <a:lnTo>
                  <a:pt x="0" y="0"/>
                </a:lnTo>
                <a:lnTo>
                  <a:pt x="0" y="1884642"/>
                </a:lnTo>
                <a:lnTo>
                  <a:pt x="4597" y="1944659"/>
                </a:lnTo>
                <a:lnTo>
                  <a:pt x="12088" y="2003018"/>
                </a:lnTo>
                <a:lnTo>
                  <a:pt x="22442" y="2059736"/>
                </a:lnTo>
                <a:lnTo>
                  <a:pt x="35631" y="2114831"/>
                </a:lnTo>
                <a:lnTo>
                  <a:pt x="51626" y="2168319"/>
                </a:lnTo>
                <a:lnTo>
                  <a:pt x="70396" y="2220219"/>
                </a:lnTo>
                <a:lnTo>
                  <a:pt x="91914" y="2270548"/>
                </a:lnTo>
                <a:lnTo>
                  <a:pt x="116149" y="2319323"/>
                </a:lnTo>
                <a:lnTo>
                  <a:pt x="143072" y="2366562"/>
                </a:lnTo>
                <a:lnTo>
                  <a:pt x="172655" y="2412281"/>
                </a:lnTo>
                <a:lnTo>
                  <a:pt x="204868" y="2456499"/>
                </a:lnTo>
                <a:lnTo>
                  <a:pt x="239681" y="2499232"/>
                </a:lnTo>
                <a:lnTo>
                  <a:pt x="277066" y="2540498"/>
                </a:lnTo>
                <a:lnTo>
                  <a:pt x="316994" y="2580315"/>
                </a:lnTo>
                <a:lnTo>
                  <a:pt x="359434" y="2618699"/>
                </a:lnTo>
                <a:lnTo>
                  <a:pt x="404359" y="2655668"/>
                </a:lnTo>
                <a:lnTo>
                  <a:pt x="451737" y="2691240"/>
                </a:lnTo>
                <a:lnTo>
                  <a:pt x="501542" y="2725432"/>
                </a:lnTo>
                <a:lnTo>
                  <a:pt x="553742" y="2758261"/>
                </a:lnTo>
                <a:lnTo>
                  <a:pt x="608310" y="2789744"/>
                </a:lnTo>
                <a:lnTo>
                  <a:pt x="665215" y="2819899"/>
                </a:lnTo>
                <a:lnTo>
                  <a:pt x="724429" y="2848744"/>
                </a:lnTo>
                <a:lnTo>
                  <a:pt x="785922" y="2876295"/>
                </a:lnTo>
                <a:lnTo>
                  <a:pt x="849665" y="2902570"/>
                </a:lnTo>
                <a:lnTo>
                  <a:pt x="915628" y="2927587"/>
                </a:lnTo>
                <a:lnTo>
                  <a:pt x="983784" y="2951362"/>
                </a:lnTo>
                <a:lnTo>
                  <a:pt x="1054101" y="2973913"/>
                </a:lnTo>
                <a:lnTo>
                  <a:pt x="1126552" y="2995258"/>
                </a:lnTo>
                <a:lnTo>
                  <a:pt x="1201107" y="3015414"/>
                </a:lnTo>
                <a:lnTo>
                  <a:pt x="1277736" y="3034398"/>
                </a:lnTo>
                <a:lnTo>
                  <a:pt x="1356411" y="3052228"/>
                </a:lnTo>
                <a:lnTo>
                  <a:pt x="1437102" y="3068920"/>
                </a:lnTo>
                <a:lnTo>
                  <a:pt x="1519780" y="3084493"/>
                </a:lnTo>
                <a:lnTo>
                  <a:pt x="1604416" y="3098964"/>
                </a:lnTo>
                <a:lnTo>
                  <a:pt x="1690981" y="3112349"/>
                </a:lnTo>
                <a:lnTo>
                  <a:pt x="1779444" y="3124667"/>
                </a:lnTo>
                <a:lnTo>
                  <a:pt x="1869778" y="3135935"/>
                </a:lnTo>
                <a:lnTo>
                  <a:pt x="1961953" y="3146170"/>
                </a:lnTo>
                <a:lnTo>
                  <a:pt x="2055939" y="3155389"/>
                </a:lnTo>
                <a:lnTo>
                  <a:pt x="2151707" y="3163611"/>
                </a:lnTo>
                <a:lnTo>
                  <a:pt x="2249229" y="3170851"/>
                </a:lnTo>
                <a:lnTo>
                  <a:pt x="2348475" y="3177129"/>
                </a:lnTo>
                <a:lnTo>
                  <a:pt x="2449416" y="3182460"/>
                </a:lnTo>
                <a:lnTo>
                  <a:pt x="2656264" y="3190354"/>
                </a:lnTo>
                <a:lnTo>
                  <a:pt x="2869540" y="3194672"/>
                </a:lnTo>
                <a:lnTo>
                  <a:pt x="3089011" y="3195554"/>
                </a:lnTo>
                <a:lnTo>
                  <a:pt x="3314442" y="3193138"/>
                </a:lnTo>
                <a:lnTo>
                  <a:pt x="3663253" y="3183634"/>
                </a:lnTo>
                <a:lnTo>
                  <a:pt x="4024160" y="3167492"/>
                </a:lnTo>
                <a:lnTo>
                  <a:pt x="4522822" y="3136453"/>
                </a:lnTo>
                <a:lnTo>
                  <a:pt x="5171566" y="3083925"/>
                </a:lnTo>
                <a:lnTo>
                  <a:pt x="6120707" y="2988644"/>
                </a:lnTo>
                <a:lnTo>
                  <a:pt x="12130071" y="2223146"/>
                </a:lnTo>
                <a:lnTo>
                  <a:pt x="13285353" y="2096004"/>
                </a:lnTo>
                <a:lnTo>
                  <a:pt x="14125608" y="2018783"/>
                </a:lnTo>
                <a:lnTo>
                  <a:pt x="14803571" y="1969331"/>
                </a:lnTo>
                <a:lnTo>
                  <a:pt x="15328747" y="1941084"/>
                </a:lnTo>
                <a:lnTo>
                  <a:pt x="15711372" y="1927229"/>
                </a:lnTo>
                <a:lnTo>
                  <a:pt x="16083470" y="1920177"/>
                </a:lnTo>
                <a:lnTo>
                  <a:pt x="20103858" y="1919420"/>
                </a:lnTo>
                <a:lnTo>
                  <a:pt x="20103858" y="0"/>
                </a:lnTo>
                <a:close/>
              </a:path>
            </a:pathLst>
          </a:custGeom>
          <a:solidFill>
            <a:srgbClr val="C7C4E2"/>
          </a:solidFill>
        </p:spPr>
        <p:txBody>
          <a:bodyPr wrap="square" lIns="0" tIns="0" rIns="0" bIns="0" rtlCol="0"/>
          <a:lstStyle/>
          <a:p>
            <a:endParaRPr/>
          </a:p>
        </p:txBody>
      </p:sp>
      <p:sp>
        <p:nvSpPr>
          <p:cNvPr id="5" name="object 4"/>
          <p:cNvSpPr/>
          <p:nvPr/>
        </p:nvSpPr>
        <p:spPr>
          <a:xfrm>
            <a:off x="-18" y="1"/>
            <a:ext cx="9144017" cy="1676400"/>
          </a:xfrm>
          <a:custGeom>
            <a:avLst/>
            <a:gdLst/>
            <a:ahLst/>
            <a:cxnLst/>
            <a:rect l="l" t="t" r="r" b="b"/>
            <a:pathLst>
              <a:path w="20104100" h="3488054">
                <a:moveTo>
                  <a:pt x="20103858" y="1614286"/>
                </a:moveTo>
                <a:lnTo>
                  <a:pt x="16553217" y="1614286"/>
                </a:lnTo>
                <a:lnTo>
                  <a:pt x="16786217" y="1617073"/>
                </a:lnTo>
                <a:lnTo>
                  <a:pt x="17013405" y="1623742"/>
                </a:lnTo>
                <a:lnTo>
                  <a:pt x="17234539" y="1634441"/>
                </a:lnTo>
                <a:lnTo>
                  <a:pt x="17342762" y="1641348"/>
                </a:lnTo>
                <a:lnTo>
                  <a:pt x="17449382" y="1649319"/>
                </a:lnTo>
                <a:lnTo>
                  <a:pt x="17554369" y="1658372"/>
                </a:lnTo>
                <a:lnTo>
                  <a:pt x="17657694" y="1668526"/>
                </a:lnTo>
                <a:lnTo>
                  <a:pt x="17759326" y="1679799"/>
                </a:lnTo>
                <a:lnTo>
                  <a:pt x="17859235" y="1692210"/>
                </a:lnTo>
                <a:lnTo>
                  <a:pt x="17957392" y="1705777"/>
                </a:lnTo>
                <a:lnTo>
                  <a:pt x="18053767" y="1720520"/>
                </a:lnTo>
                <a:lnTo>
                  <a:pt x="18148329" y="1736456"/>
                </a:lnTo>
                <a:lnTo>
                  <a:pt x="18241049" y="1753605"/>
                </a:lnTo>
                <a:lnTo>
                  <a:pt x="18331897" y="1771984"/>
                </a:lnTo>
                <a:lnTo>
                  <a:pt x="18420843" y="1791614"/>
                </a:lnTo>
                <a:lnTo>
                  <a:pt x="18507858" y="1812512"/>
                </a:lnTo>
                <a:lnTo>
                  <a:pt x="18592910" y="1834697"/>
                </a:lnTo>
                <a:lnTo>
                  <a:pt x="18675971" y="1858187"/>
                </a:lnTo>
                <a:lnTo>
                  <a:pt x="18757010" y="1883001"/>
                </a:lnTo>
                <a:lnTo>
                  <a:pt x="18835997" y="1909159"/>
                </a:lnTo>
                <a:lnTo>
                  <a:pt x="18912903" y="1936677"/>
                </a:lnTo>
                <a:lnTo>
                  <a:pt x="18987698" y="1965576"/>
                </a:lnTo>
                <a:lnTo>
                  <a:pt x="19060352" y="1995873"/>
                </a:lnTo>
                <a:lnTo>
                  <a:pt x="19130834" y="2027588"/>
                </a:lnTo>
                <a:lnTo>
                  <a:pt x="19199115" y="2060739"/>
                </a:lnTo>
                <a:lnTo>
                  <a:pt x="19265165" y="2095344"/>
                </a:lnTo>
                <a:lnTo>
                  <a:pt x="19328954" y="2131422"/>
                </a:lnTo>
                <a:lnTo>
                  <a:pt x="19390453" y="2168992"/>
                </a:lnTo>
                <a:lnTo>
                  <a:pt x="19449631" y="2208073"/>
                </a:lnTo>
                <a:lnTo>
                  <a:pt x="19506458" y="2248683"/>
                </a:lnTo>
                <a:lnTo>
                  <a:pt x="19560904" y="2290840"/>
                </a:lnTo>
                <a:lnTo>
                  <a:pt x="19612940" y="2334563"/>
                </a:lnTo>
                <a:lnTo>
                  <a:pt x="19662536" y="2379872"/>
                </a:lnTo>
                <a:lnTo>
                  <a:pt x="19709662" y="2426784"/>
                </a:lnTo>
                <a:lnTo>
                  <a:pt x="19754287" y="2475318"/>
                </a:lnTo>
                <a:lnTo>
                  <a:pt x="19796382" y="2525493"/>
                </a:lnTo>
                <a:lnTo>
                  <a:pt x="19835917" y="2577327"/>
                </a:lnTo>
                <a:lnTo>
                  <a:pt x="19872862" y="2630840"/>
                </a:lnTo>
                <a:lnTo>
                  <a:pt x="19907188" y="2686049"/>
                </a:lnTo>
                <a:lnTo>
                  <a:pt x="19938863" y="2742973"/>
                </a:lnTo>
                <a:lnTo>
                  <a:pt x="19967859" y="2801632"/>
                </a:lnTo>
                <a:lnTo>
                  <a:pt x="19994146" y="2862042"/>
                </a:lnTo>
                <a:lnTo>
                  <a:pt x="20017693" y="2924224"/>
                </a:lnTo>
                <a:lnTo>
                  <a:pt x="20038470" y="2988196"/>
                </a:lnTo>
                <a:lnTo>
                  <a:pt x="20056448" y="3053976"/>
                </a:lnTo>
                <a:lnTo>
                  <a:pt x="20071597" y="3121583"/>
                </a:lnTo>
                <a:lnTo>
                  <a:pt x="20083887" y="3191036"/>
                </a:lnTo>
                <a:lnTo>
                  <a:pt x="20093288" y="3262353"/>
                </a:lnTo>
                <a:lnTo>
                  <a:pt x="20099770" y="3335554"/>
                </a:lnTo>
                <a:lnTo>
                  <a:pt x="20103303" y="3410655"/>
                </a:lnTo>
                <a:lnTo>
                  <a:pt x="20103858" y="3487677"/>
                </a:lnTo>
                <a:lnTo>
                  <a:pt x="20103858" y="1614286"/>
                </a:lnTo>
                <a:close/>
              </a:path>
              <a:path w="20104100" h="3488054">
                <a:moveTo>
                  <a:pt x="20103858" y="0"/>
                </a:moveTo>
                <a:lnTo>
                  <a:pt x="0" y="0"/>
                </a:lnTo>
                <a:lnTo>
                  <a:pt x="104" y="1834697"/>
                </a:lnTo>
                <a:lnTo>
                  <a:pt x="4062" y="1894933"/>
                </a:lnTo>
                <a:lnTo>
                  <a:pt x="11068" y="1954996"/>
                </a:lnTo>
                <a:lnTo>
                  <a:pt x="20988" y="2013311"/>
                </a:lnTo>
                <a:lnTo>
                  <a:pt x="33792" y="2069895"/>
                </a:lnTo>
                <a:lnTo>
                  <a:pt x="49449" y="2124767"/>
                </a:lnTo>
                <a:lnTo>
                  <a:pt x="67930" y="2177947"/>
                </a:lnTo>
                <a:lnTo>
                  <a:pt x="89205" y="2229452"/>
                </a:lnTo>
                <a:lnTo>
                  <a:pt x="113244" y="2279301"/>
                </a:lnTo>
                <a:lnTo>
                  <a:pt x="140017" y="2327513"/>
                </a:lnTo>
                <a:lnTo>
                  <a:pt x="169495" y="2374107"/>
                </a:lnTo>
                <a:lnTo>
                  <a:pt x="201646" y="2419101"/>
                </a:lnTo>
                <a:lnTo>
                  <a:pt x="236443" y="2462514"/>
                </a:lnTo>
                <a:lnTo>
                  <a:pt x="273853" y="2504364"/>
                </a:lnTo>
                <a:lnTo>
                  <a:pt x="313848" y="2544670"/>
                </a:lnTo>
                <a:lnTo>
                  <a:pt x="356398" y="2583451"/>
                </a:lnTo>
                <a:lnTo>
                  <a:pt x="401473" y="2620725"/>
                </a:lnTo>
                <a:lnTo>
                  <a:pt x="449042" y="2656511"/>
                </a:lnTo>
                <a:lnTo>
                  <a:pt x="499077" y="2690827"/>
                </a:lnTo>
                <a:lnTo>
                  <a:pt x="551546" y="2723693"/>
                </a:lnTo>
                <a:lnTo>
                  <a:pt x="606420" y="2755126"/>
                </a:lnTo>
                <a:lnTo>
                  <a:pt x="663670" y="2785146"/>
                </a:lnTo>
                <a:lnTo>
                  <a:pt x="723265" y="2813770"/>
                </a:lnTo>
                <a:lnTo>
                  <a:pt x="785176" y="2841018"/>
                </a:lnTo>
                <a:lnTo>
                  <a:pt x="849371" y="2866909"/>
                </a:lnTo>
                <a:lnTo>
                  <a:pt x="915823" y="2891460"/>
                </a:lnTo>
                <a:lnTo>
                  <a:pt x="984500" y="2914691"/>
                </a:lnTo>
                <a:lnTo>
                  <a:pt x="1055373" y="2936620"/>
                </a:lnTo>
                <a:lnTo>
                  <a:pt x="1128411" y="2957266"/>
                </a:lnTo>
                <a:lnTo>
                  <a:pt x="1203586" y="2976648"/>
                </a:lnTo>
                <a:lnTo>
                  <a:pt x="1280866" y="2994783"/>
                </a:lnTo>
                <a:lnTo>
                  <a:pt x="1360223" y="3011691"/>
                </a:lnTo>
                <a:lnTo>
                  <a:pt x="1441626" y="3027390"/>
                </a:lnTo>
                <a:lnTo>
                  <a:pt x="1525045" y="3041899"/>
                </a:lnTo>
                <a:lnTo>
                  <a:pt x="1610450" y="3055236"/>
                </a:lnTo>
                <a:lnTo>
                  <a:pt x="1697812" y="3067421"/>
                </a:lnTo>
                <a:lnTo>
                  <a:pt x="1787101" y="3078471"/>
                </a:lnTo>
                <a:lnTo>
                  <a:pt x="1878286" y="3088406"/>
                </a:lnTo>
                <a:lnTo>
                  <a:pt x="1971338" y="3097243"/>
                </a:lnTo>
                <a:lnTo>
                  <a:pt x="2066226" y="3105003"/>
                </a:lnTo>
                <a:lnTo>
                  <a:pt x="2162922" y="3111702"/>
                </a:lnTo>
                <a:lnTo>
                  <a:pt x="2261395" y="3117361"/>
                </a:lnTo>
                <a:lnTo>
                  <a:pt x="2361614" y="3121997"/>
                </a:lnTo>
                <a:lnTo>
                  <a:pt x="2463551" y="3125629"/>
                </a:lnTo>
                <a:lnTo>
                  <a:pt x="2567175" y="3128275"/>
                </a:lnTo>
                <a:lnTo>
                  <a:pt x="2779365" y="3130688"/>
                </a:lnTo>
                <a:lnTo>
                  <a:pt x="2997946" y="3129383"/>
                </a:lnTo>
                <a:lnTo>
                  <a:pt x="3222677" y="3124509"/>
                </a:lnTo>
                <a:lnTo>
                  <a:pt x="3570783" y="3110833"/>
                </a:lnTo>
                <a:lnTo>
                  <a:pt x="3931383" y="3089966"/>
                </a:lnTo>
                <a:lnTo>
                  <a:pt x="4430221" y="3051827"/>
                </a:lnTo>
                <a:lnTo>
                  <a:pt x="5080067" y="2989248"/>
                </a:lnTo>
                <a:lnTo>
                  <a:pt x="6032241" y="2877987"/>
                </a:lnTo>
                <a:lnTo>
                  <a:pt x="12229851" y="1975953"/>
                </a:lnTo>
                <a:lnTo>
                  <a:pt x="13390869" y="1829337"/>
                </a:lnTo>
                <a:lnTo>
                  <a:pt x="14095519" y="1752894"/>
                </a:lnTo>
                <a:lnTo>
                  <a:pt x="14644565" y="1702054"/>
                </a:lnTo>
                <a:lnTo>
                  <a:pt x="15178493" y="1661673"/>
                </a:lnTo>
                <a:lnTo>
                  <a:pt x="15567867" y="1638968"/>
                </a:lnTo>
                <a:lnTo>
                  <a:pt x="15946852" y="1623319"/>
                </a:lnTo>
                <a:lnTo>
                  <a:pt x="16193339" y="1617056"/>
                </a:lnTo>
                <a:lnTo>
                  <a:pt x="16434611" y="1614301"/>
                </a:lnTo>
                <a:lnTo>
                  <a:pt x="20103858" y="1614286"/>
                </a:lnTo>
                <a:lnTo>
                  <a:pt x="20103858" y="0"/>
                </a:lnTo>
                <a:close/>
              </a:path>
            </a:pathLst>
          </a:custGeom>
          <a:solidFill>
            <a:srgbClr val="233D5F"/>
          </a:solidFill>
        </p:spPr>
        <p:txBody>
          <a:bodyPr wrap="square" lIns="0" tIns="0" rIns="0" bIns="0" rtlCol="0"/>
          <a:lstStyle/>
          <a:p>
            <a:endParaRPr/>
          </a:p>
        </p:txBody>
      </p:sp>
      <p:sp>
        <p:nvSpPr>
          <p:cNvPr id="6" name="object 5"/>
          <p:cNvSpPr txBox="1">
            <a:spLocks/>
          </p:cNvSpPr>
          <p:nvPr/>
        </p:nvSpPr>
        <p:spPr>
          <a:xfrm>
            <a:off x="228600" y="914400"/>
            <a:ext cx="1447800" cy="460366"/>
          </a:xfrm>
          <a:prstGeom prst="rect">
            <a:avLst/>
          </a:prstGeom>
        </p:spPr>
        <p:txBody>
          <a:bodyPr vert="horz" wrap="square" lIns="0" tIns="5445" rIns="0" bIns="0" rtlCol="0" anchor="ctr">
            <a:spAutoFit/>
          </a:bodyPr>
          <a:lstStyle/>
          <a:p>
            <a:pPr marL="6050" marR="0" lvl="0" indent="0" algn="ctr" defTabSz="914400" rtl="0" eaLnBrk="1" fontAlgn="auto" latinLnBrk="0" hangingPunct="1">
              <a:lnSpc>
                <a:spcPts val="1970"/>
              </a:lnSpc>
              <a:spcBef>
                <a:spcPts val="43"/>
              </a:spcBef>
              <a:spcAft>
                <a:spcPts val="0"/>
              </a:spcAft>
              <a:buClrTx/>
              <a:buSzTx/>
              <a:buFontTx/>
              <a:buNone/>
              <a:tabLst/>
              <a:defRPr/>
            </a:pPr>
            <a:r>
              <a:rPr kumimoji="0" lang="en-IN" sz="1600" b="0" i="0" u="sng" strike="noStrike" kern="1200" cap="none" spc="5" normalizeH="0" baseline="0" noProof="0" dirty="0" smtClean="0">
                <a:ln>
                  <a:noFill/>
                </a:ln>
                <a:solidFill>
                  <a:schemeClr val="bg1"/>
                </a:solidFill>
                <a:effectLst/>
                <a:uLnTx/>
                <a:uFillTx/>
                <a:latin typeface="+mj-lt"/>
                <a:ea typeface="+mj-ea"/>
                <a:cs typeface="+mj-cs"/>
              </a:rPr>
              <a:t>Centurion</a:t>
            </a:r>
          </a:p>
          <a:p>
            <a:pPr marL="18453" marR="0" lvl="0" indent="0" algn="ctr" defTabSz="914400" rtl="0" eaLnBrk="1" fontAlgn="auto" latinLnBrk="0" hangingPunct="1">
              <a:lnSpc>
                <a:spcPts val="1541"/>
              </a:lnSpc>
              <a:spcBef>
                <a:spcPct val="0"/>
              </a:spcBef>
              <a:spcAft>
                <a:spcPts val="0"/>
              </a:spcAft>
              <a:buClrTx/>
              <a:buSzTx/>
              <a:buFontTx/>
              <a:buNone/>
              <a:tabLst/>
              <a:defRPr/>
            </a:pPr>
            <a:r>
              <a:rPr kumimoji="0" lang="en-IN" sz="1600" b="0" i="0" u="none" strike="noStrike" kern="1200" cap="none" spc="5" normalizeH="0" baseline="0" noProof="0" dirty="0" smtClean="0">
                <a:ln>
                  <a:noFill/>
                </a:ln>
                <a:solidFill>
                  <a:schemeClr val="bg1"/>
                </a:solidFill>
                <a:effectLst/>
                <a:uLnTx/>
                <a:uFillTx/>
                <a:latin typeface="+mj-lt"/>
                <a:ea typeface="+mj-ea"/>
                <a:cs typeface="+mj-cs"/>
              </a:rPr>
              <a:t>U</a:t>
            </a:r>
            <a:r>
              <a:rPr kumimoji="0" lang="en-IN" sz="1600" b="0" i="0" u="none" strike="noStrike" kern="1200" cap="none" spc="14" normalizeH="0" baseline="0" noProof="0" dirty="0" smtClean="0">
                <a:ln>
                  <a:noFill/>
                </a:ln>
                <a:solidFill>
                  <a:schemeClr val="bg1"/>
                </a:solidFill>
                <a:effectLst/>
                <a:uLnTx/>
                <a:uFillTx/>
                <a:latin typeface="+mj-lt"/>
                <a:ea typeface="+mj-ea"/>
                <a:cs typeface="+mj-cs"/>
              </a:rPr>
              <a:t>N</a:t>
            </a:r>
            <a:r>
              <a:rPr kumimoji="0" lang="en-IN" sz="1600" b="0" i="0" u="none" strike="noStrike" kern="1200" cap="none" spc="2" normalizeH="0" baseline="0" noProof="0" dirty="0" smtClean="0">
                <a:ln>
                  <a:noFill/>
                </a:ln>
                <a:solidFill>
                  <a:schemeClr val="bg1"/>
                </a:solidFill>
                <a:effectLst/>
                <a:uLnTx/>
                <a:uFillTx/>
                <a:latin typeface="+mj-lt"/>
                <a:ea typeface="+mj-ea"/>
                <a:cs typeface="+mj-cs"/>
              </a:rPr>
              <a:t>I</a:t>
            </a:r>
            <a:r>
              <a:rPr kumimoji="0" lang="en-IN" sz="1600" b="0" i="0" u="none" strike="noStrike" kern="1200" cap="none" spc="14" normalizeH="0" baseline="0" noProof="0" dirty="0" smtClean="0">
                <a:ln>
                  <a:noFill/>
                </a:ln>
                <a:solidFill>
                  <a:schemeClr val="bg1"/>
                </a:solidFill>
                <a:effectLst/>
                <a:uLnTx/>
                <a:uFillTx/>
                <a:latin typeface="+mj-lt"/>
                <a:ea typeface="+mj-ea"/>
                <a:cs typeface="+mj-cs"/>
              </a:rPr>
              <a:t>V</a:t>
            </a:r>
            <a:r>
              <a:rPr kumimoji="0" lang="en-IN" sz="1600" b="0" i="0" u="none" strike="noStrike" kern="1200" cap="none" spc="10" normalizeH="0" baseline="0" noProof="0" dirty="0" smtClean="0">
                <a:ln>
                  <a:noFill/>
                </a:ln>
                <a:solidFill>
                  <a:schemeClr val="bg1"/>
                </a:solidFill>
                <a:effectLst/>
                <a:uLnTx/>
                <a:uFillTx/>
                <a:latin typeface="+mj-lt"/>
                <a:ea typeface="+mj-ea"/>
                <a:cs typeface="+mj-cs"/>
              </a:rPr>
              <a:t>E</a:t>
            </a:r>
            <a:r>
              <a:rPr kumimoji="0" lang="en-IN" sz="1600" b="0" i="0" u="none" strike="noStrike" kern="1200" cap="none" spc="12" normalizeH="0" baseline="0" noProof="0" dirty="0" smtClean="0">
                <a:ln>
                  <a:noFill/>
                </a:ln>
                <a:solidFill>
                  <a:schemeClr val="bg1"/>
                </a:solidFill>
                <a:effectLst/>
                <a:uLnTx/>
                <a:uFillTx/>
                <a:latin typeface="+mj-lt"/>
                <a:ea typeface="+mj-ea"/>
                <a:cs typeface="+mj-cs"/>
              </a:rPr>
              <a:t>R</a:t>
            </a:r>
            <a:r>
              <a:rPr kumimoji="0" lang="en-IN" sz="1600" b="0" i="0" u="none" strike="noStrike" kern="1200" cap="none" spc="10" normalizeH="0" baseline="0" noProof="0" dirty="0" smtClean="0">
                <a:ln>
                  <a:noFill/>
                </a:ln>
                <a:solidFill>
                  <a:schemeClr val="bg1"/>
                </a:solidFill>
                <a:effectLst/>
                <a:uLnTx/>
                <a:uFillTx/>
                <a:latin typeface="+mj-lt"/>
                <a:ea typeface="+mj-ea"/>
                <a:cs typeface="+mj-cs"/>
              </a:rPr>
              <a:t>S</a:t>
            </a:r>
            <a:r>
              <a:rPr kumimoji="0" lang="en-IN" sz="1600" b="0" i="0" u="none" strike="noStrike" kern="1200" cap="none" spc="2" normalizeH="0" baseline="0" noProof="0" dirty="0" smtClean="0">
                <a:ln>
                  <a:noFill/>
                </a:ln>
                <a:solidFill>
                  <a:schemeClr val="bg1"/>
                </a:solidFill>
                <a:effectLst/>
                <a:uLnTx/>
                <a:uFillTx/>
                <a:latin typeface="+mj-lt"/>
                <a:ea typeface="+mj-ea"/>
                <a:cs typeface="+mj-cs"/>
              </a:rPr>
              <a:t>I</a:t>
            </a:r>
            <a:r>
              <a:rPr kumimoji="0" lang="en-IN" sz="1600" b="0" i="0" u="none" strike="noStrike" kern="1200" cap="none" spc="10" normalizeH="0" baseline="0" noProof="0" dirty="0" smtClean="0">
                <a:ln>
                  <a:noFill/>
                </a:ln>
                <a:solidFill>
                  <a:schemeClr val="bg1"/>
                </a:solidFill>
                <a:effectLst/>
                <a:uLnTx/>
                <a:uFillTx/>
                <a:latin typeface="+mj-lt"/>
                <a:ea typeface="+mj-ea"/>
                <a:cs typeface="+mj-cs"/>
              </a:rPr>
              <a:t>T</a:t>
            </a:r>
            <a:r>
              <a:rPr kumimoji="0" lang="en-IN" sz="1600" b="0" i="0" u="none" strike="noStrike" kern="1200" cap="none" spc="14" normalizeH="0" baseline="0" noProof="0" dirty="0" smtClean="0">
                <a:ln>
                  <a:noFill/>
                </a:ln>
                <a:solidFill>
                  <a:schemeClr val="bg1"/>
                </a:solidFill>
                <a:effectLst/>
                <a:uLnTx/>
                <a:uFillTx/>
                <a:latin typeface="+mj-lt"/>
                <a:ea typeface="+mj-ea"/>
                <a:cs typeface="+mj-cs"/>
              </a:rPr>
              <a:t>Y</a:t>
            </a:r>
            <a:endParaRPr kumimoji="0" lang="en-IN" sz="1600" b="0" i="0" u="none" strike="noStrike" kern="1200" cap="none" spc="0" normalizeH="0" baseline="0" noProof="0" dirty="0">
              <a:ln>
                <a:noFill/>
              </a:ln>
              <a:solidFill>
                <a:schemeClr val="bg1"/>
              </a:solidFill>
              <a:effectLst/>
              <a:uLnTx/>
              <a:uFillTx/>
              <a:latin typeface="+mj-lt"/>
              <a:ea typeface="+mj-ea"/>
              <a:cs typeface="+mj-cs"/>
            </a:endParaRPr>
          </a:p>
        </p:txBody>
      </p:sp>
      <p:sp>
        <p:nvSpPr>
          <p:cNvPr id="7" name="object 8"/>
          <p:cNvSpPr/>
          <p:nvPr/>
        </p:nvSpPr>
        <p:spPr>
          <a:xfrm>
            <a:off x="457200" y="96253"/>
            <a:ext cx="990600" cy="894347"/>
          </a:xfrm>
          <a:prstGeom prst="rect">
            <a:avLst/>
          </a:prstGeom>
          <a:blipFill>
            <a:blip r:embed="rId2" cstate="print"/>
            <a:stretch>
              <a:fillRect/>
            </a:stretch>
          </a:blipFill>
        </p:spPr>
        <p:txBody>
          <a:bodyPr wrap="square" lIns="0" tIns="0" rIns="0" bIns="0" rtlCol="0"/>
          <a:lstStyle/>
          <a:p>
            <a:endParaRPr/>
          </a:p>
        </p:txBody>
      </p:sp>
      <p:sp>
        <p:nvSpPr>
          <p:cNvPr id="8" name="Rectangle 7"/>
          <p:cNvSpPr/>
          <p:nvPr/>
        </p:nvSpPr>
        <p:spPr>
          <a:xfrm>
            <a:off x="0" y="6324600"/>
            <a:ext cx="9144000" cy="533400"/>
          </a:xfrm>
          <a:prstGeom prst="rect">
            <a:avLst/>
          </a:prstGeom>
          <a:solidFill>
            <a:schemeClr val="tx2">
              <a:lumMod val="5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 name="object 2"/>
          <p:cNvSpPr txBox="1"/>
          <p:nvPr/>
        </p:nvSpPr>
        <p:spPr>
          <a:xfrm>
            <a:off x="69380" y="6414480"/>
            <a:ext cx="4807420" cy="367320"/>
          </a:xfrm>
          <a:prstGeom prst="rect">
            <a:avLst/>
          </a:prstGeom>
        </p:spPr>
        <p:txBody>
          <a:bodyPr vert="horz" wrap="square" lIns="0" tIns="8168" rIns="0" bIns="0" rtlCol="0">
            <a:spAutoFit/>
          </a:bodyPr>
          <a:lstStyle/>
          <a:p>
            <a:pPr marL="6050">
              <a:lnSpc>
                <a:spcPts val="1846"/>
              </a:lnSpc>
              <a:spcBef>
                <a:spcPts val="64"/>
              </a:spcBef>
              <a:tabLst>
                <a:tab pos="2107918" algn="l"/>
              </a:tabLst>
            </a:pPr>
            <a:r>
              <a:rPr lang="en-US" sz="1600" spc="50" dirty="0">
                <a:solidFill>
                  <a:srgbClr val="FFFFFF"/>
                </a:solidFill>
                <a:latin typeface="Times New Roman"/>
                <a:cs typeface="Times New Roman"/>
              </a:rPr>
              <a:t>C</a:t>
            </a:r>
            <a:r>
              <a:rPr sz="1600" spc="50" smtClean="0">
                <a:solidFill>
                  <a:srgbClr val="FFFFFF"/>
                </a:solidFill>
                <a:latin typeface="Times New Roman"/>
                <a:cs typeface="Times New Roman"/>
              </a:rPr>
              <a:t>enturion</a:t>
            </a:r>
            <a:r>
              <a:rPr sz="1600" spc="40" smtClean="0">
                <a:solidFill>
                  <a:srgbClr val="FFFFFF"/>
                </a:solidFill>
                <a:latin typeface="Times New Roman"/>
                <a:cs typeface="Times New Roman"/>
              </a:rPr>
              <a:t> </a:t>
            </a:r>
            <a:r>
              <a:rPr lang="en-US" sz="1600" spc="48" dirty="0" smtClean="0">
                <a:solidFill>
                  <a:srgbClr val="FFFFFF"/>
                </a:solidFill>
                <a:latin typeface="Times New Roman"/>
                <a:cs typeface="Times New Roman"/>
              </a:rPr>
              <a:t>U</a:t>
            </a:r>
            <a:r>
              <a:rPr sz="1600" spc="48" smtClean="0">
                <a:solidFill>
                  <a:srgbClr val="FFFFFF"/>
                </a:solidFill>
                <a:latin typeface="Times New Roman"/>
                <a:cs typeface="Times New Roman"/>
              </a:rPr>
              <a:t>niversity</a:t>
            </a:r>
            <a:r>
              <a:rPr lang="en-US" sz="1600" spc="40" dirty="0" smtClean="0">
                <a:solidFill>
                  <a:srgbClr val="FFFFFF"/>
                </a:solidFill>
                <a:latin typeface="Times New Roman"/>
                <a:cs typeface="Times New Roman"/>
              </a:rPr>
              <a:t> </a:t>
            </a:r>
            <a:r>
              <a:rPr sz="1600" spc="52" smtClean="0">
                <a:solidFill>
                  <a:srgbClr val="FFFFFF"/>
                </a:solidFill>
                <a:latin typeface="Times New Roman"/>
                <a:cs typeface="Times New Roman"/>
              </a:rPr>
              <a:t>of</a:t>
            </a:r>
            <a:r>
              <a:rPr sz="1600" spc="52">
                <a:solidFill>
                  <a:srgbClr val="FFFFFF"/>
                </a:solidFill>
                <a:latin typeface="Times New Roman"/>
                <a:cs typeface="Times New Roman"/>
              </a:rPr>
              <a:t>	</a:t>
            </a:r>
            <a:r>
              <a:rPr lang="en-US" sz="1600" spc="54" dirty="0" smtClean="0">
                <a:solidFill>
                  <a:srgbClr val="FFFFFF"/>
                </a:solidFill>
                <a:latin typeface="Times New Roman"/>
                <a:cs typeface="Times New Roman"/>
              </a:rPr>
              <a:t>T</a:t>
            </a:r>
            <a:r>
              <a:rPr sz="1600" spc="54" smtClean="0">
                <a:solidFill>
                  <a:srgbClr val="FFFFFF"/>
                </a:solidFill>
                <a:latin typeface="Times New Roman"/>
                <a:cs typeface="Times New Roman"/>
              </a:rPr>
              <a:t>echnology</a:t>
            </a:r>
            <a:r>
              <a:rPr lang="en-US" sz="1600" spc="54" dirty="0" smtClean="0">
                <a:solidFill>
                  <a:srgbClr val="FFFFFF"/>
                </a:solidFill>
                <a:latin typeface="Times New Roman"/>
                <a:cs typeface="Times New Roman"/>
              </a:rPr>
              <a:t> </a:t>
            </a:r>
            <a:r>
              <a:rPr sz="1600" spc="60" smtClean="0">
                <a:solidFill>
                  <a:srgbClr val="FFFFFF"/>
                </a:solidFill>
                <a:latin typeface="Times New Roman"/>
                <a:cs typeface="Times New Roman"/>
              </a:rPr>
              <a:t>and</a:t>
            </a:r>
            <a:r>
              <a:rPr sz="1600" spc="-17" smtClean="0">
                <a:solidFill>
                  <a:srgbClr val="FFFFFF"/>
                </a:solidFill>
                <a:latin typeface="Times New Roman"/>
                <a:cs typeface="Times New Roman"/>
              </a:rPr>
              <a:t> </a:t>
            </a:r>
            <a:r>
              <a:rPr lang="en-US" sz="1600" spc="62" dirty="0" smtClean="0">
                <a:solidFill>
                  <a:srgbClr val="FFFFFF"/>
                </a:solidFill>
                <a:latin typeface="Times New Roman"/>
                <a:cs typeface="Times New Roman"/>
              </a:rPr>
              <a:t>M</a:t>
            </a:r>
            <a:r>
              <a:rPr sz="1600" spc="62" smtClean="0">
                <a:solidFill>
                  <a:srgbClr val="FFFFFF"/>
                </a:solidFill>
                <a:latin typeface="Times New Roman"/>
                <a:cs typeface="Times New Roman"/>
              </a:rPr>
              <a:t>anagement</a:t>
            </a:r>
            <a:endParaRPr sz="1600">
              <a:latin typeface="Times New Roman"/>
              <a:cs typeface="Times New Roman"/>
            </a:endParaRPr>
          </a:p>
          <a:p>
            <a:pPr marL="25109">
              <a:lnSpc>
                <a:spcPts val="959"/>
              </a:lnSpc>
            </a:pPr>
            <a:r>
              <a:rPr sz="1200" i="1" spc="10" dirty="0">
                <a:solidFill>
                  <a:srgbClr val="FFFFFF"/>
                </a:solidFill>
                <a:latin typeface="Times New Roman"/>
                <a:cs typeface="Times New Roman"/>
              </a:rPr>
              <a:t>Shaping </a:t>
            </a:r>
            <a:r>
              <a:rPr sz="1200" i="1" spc="5">
                <a:solidFill>
                  <a:srgbClr val="FFFFFF"/>
                </a:solidFill>
                <a:latin typeface="Times New Roman"/>
                <a:cs typeface="Times New Roman"/>
              </a:rPr>
              <a:t>Lives</a:t>
            </a:r>
            <a:r>
              <a:rPr sz="1200" i="1" spc="5" smtClean="0">
                <a:solidFill>
                  <a:srgbClr val="FFFFFF"/>
                </a:solidFill>
                <a:latin typeface="Times New Roman"/>
                <a:cs typeface="Times New Roman"/>
              </a:rPr>
              <a:t>...</a:t>
            </a:r>
            <a:r>
              <a:rPr sz="1200" i="1" spc="10" smtClean="0">
                <a:solidFill>
                  <a:srgbClr val="FFFFFF"/>
                </a:solidFill>
                <a:latin typeface="Times New Roman"/>
                <a:cs typeface="Times New Roman"/>
              </a:rPr>
              <a:t>Empowering</a:t>
            </a:r>
            <a:r>
              <a:rPr sz="1200" i="1" smtClean="0">
                <a:solidFill>
                  <a:srgbClr val="FFFFFF"/>
                </a:solidFill>
                <a:latin typeface="Times New Roman"/>
                <a:cs typeface="Times New Roman"/>
              </a:rPr>
              <a:t> </a:t>
            </a:r>
            <a:r>
              <a:rPr sz="1200" i="1" spc="7" dirty="0">
                <a:solidFill>
                  <a:srgbClr val="FFFFFF"/>
                </a:solidFill>
                <a:latin typeface="Times New Roman"/>
                <a:cs typeface="Times New Roman"/>
              </a:rPr>
              <a:t>Communities..</a:t>
            </a:r>
            <a:r>
              <a:rPr i="1" spc="7" dirty="0">
                <a:solidFill>
                  <a:srgbClr val="FFFFFF"/>
                </a:solidFill>
                <a:latin typeface="Times New Roman"/>
                <a:cs typeface="Times New Roman"/>
              </a:rPr>
              <a:t>.</a:t>
            </a:r>
            <a:endParaRPr>
              <a:latin typeface="Times New Roman"/>
              <a:cs typeface="Times New Roman"/>
            </a:endParaRPr>
          </a:p>
        </p:txBody>
      </p:sp>
      <p:sp>
        <p:nvSpPr>
          <p:cNvPr id="10" name="Rectangle 9"/>
          <p:cNvSpPr/>
          <p:nvPr/>
        </p:nvSpPr>
        <p:spPr>
          <a:xfrm>
            <a:off x="2057400" y="3048000"/>
            <a:ext cx="4859344" cy="646331"/>
          </a:xfrm>
          <a:prstGeom prst="rect">
            <a:avLst/>
          </a:prstGeom>
        </p:spPr>
        <p:txBody>
          <a:bodyPr wrap="none">
            <a:spAutoFit/>
          </a:bodyPr>
          <a:lstStyle/>
          <a:p>
            <a:r>
              <a:rPr lang="en-US" sz="3600" b="1" dirty="0" smtClean="0">
                <a:solidFill>
                  <a:srgbClr val="FF0000"/>
                </a:solidFill>
              </a:rPr>
              <a:t>INSECT PESTS OF CITRUS</a:t>
            </a:r>
            <a:endParaRPr lang="en-IN" sz="3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334000"/>
          </a:xfrm>
        </p:spPr>
        <p:txBody>
          <a:bodyPr>
            <a:noAutofit/>
          </a:bodyPr>
          <a:lstStyle/>
          <a:p>
            <a:pPr algn="just">
              <a:buNone/>
            </a:pPr>
            <a:r>
              <a:rPr lang="en-US" sz="2400" b="1" u="sng" dirty="0" smtClean="0"/>
              <a:t>MANAGEMENT:</a:t>
            </a:r>
          </a:p>
          <a:p>
            <a:pPr algn="just"/>
            <a:r>
              <a:rPr lang="en-US" sz="2400" dirty="0"/>
              <a:t>In small orchards and nurseries with mild infestation, hand picking and destruction of various stages of the pest.</a:t>
            </a:r>
          </a:p>
          <a:p>
            <a:pPr algn="just"/>
            <a:r>
              <a:rPr lang="en-US" sz="2400" dirty="0" smtClean="0"/>
              <a:t>Natural </a:t>
            </a:r>
            <a:r>
              <a:rPr lang="en-US" sz="2400" dirty="0"/>
              <a:t>enemies enumerated below suppress the pest population </a:t>
            </a:r>
            <a:endParaRPr lang="en-US" sz="2400" dirty="0" smtClean="0"/>
          </a:p>
          <a:p>
            <a:pPr algn="just">
              <a:buNone/>
            </a:pPr>
            <a:r>
              <a:rPr lang="en-US" sz="2400" dirty="0"/>
              <a:t>	</a:t>
            </a:r>
            <a:r>
              <a:rPr lang="en-US" sz="2400" dirty="0" smtClean="0"/>
              <a:t>Egg </a:t>
            </a:r>
            <a:r>
              <a:rPr lang="en-US" sz="2400" dirty="0"/>
              <a:t>parasitoids: </a:t>
            </a:r>
            <a:r>
              <a:rPr lang="en-US" sz="2400" i="1" dirty="0" err="1"/>
              <a:t>Trichogramma</a:t>
            </a:r>
            <a:r>
              <a:rPr lang="en-US" sz="2400" dirty="0"/>
              <a:t> </a:t>
            </a:r>
            <a:r>
              <a:rPr lang="en-US" sz="2400" i="1" dirty="0" err="1"/>
              <a:t>evanescens</a:t>
            </a:r>
            <a:r>
              <a:rPr lang="en-US" sz="2400" i="1" dirty="0"/>
              <a:t>;</a:t>
            </a:r>
            <a:r>
              <a:rPr lang="en-US" sz="2400" dirty="0"/>
              <a:t> </a:t>
            </a:r>
            <a:r>
              <a:rPr lang="en-US" sz="2400" i="1" dirty="0" err="1"/>
              <a:t>Telenomus</a:t>
            </a:r>
            <a:r>
              <a:rPr lang="en-US" sz="2400" dirty="0"/>
              <a:t> sp.</a:t>
            </a:r>
          </a:p>
          <a:p>
            <a:pPr algn="just">
              <a:buNone/>
            </a:pPr>
            <a:r>
              <a:rPr lang="en-US" sz="2400" dirty="0" smtClean="0"/>
              <a:t>	Larval </a:t>
            </a:r>
            <a:r>
              <a:rPr lang="en-US" sz="2400" dirty="0"/>
              <a:t>parasitoid: </a:t>
            </a:r>
            <a:r>
              <a:rPr lang="en-US" sz="2400" i="1" dirty="0" err="1"/>
              <a:t>Distatrixpapilionis</a:t>
            </a:r>
            <a:r>
              <a:rPr lang="en-US" sz="2400" i="1" dirty="0"/>
              <a:t>;</a:t>
            </a:r>
            <a:r>
              <a:rPr lang="en-US" sz="2400" dirty="0"/>
              <a:t> </a:t>
            </a:r>
            <a:r>
              <a:rPr lang="en-US" sz="2400" i="1" dirty="0" err="1"/>
              <a:t>Brachymeria</a:t>
            </a:r>
            <a:r>
              <a:rPr lang="en-US" sz="2400" dirty="0"/>
              <a:t> sp. </a:t>
            </a:r>
            <a:endParaRPr lang="en-US" sz="2400" dirty="0" smtClean="0"/>
          </a:p>
          <a:p>
            <a:pPr algn="just">
              <a:buNone/>
            </a:pPr>
            <a:r>
              <a:rPr lang="en-US" sz="2400" dirty="0"/>
              <a:t>	</a:t>
            </a:r>
            <a:r>
              <a:rPr lang="en-US" sz="2400" dirty="0" err="1" smtClean="0"/>
              <a:t>Pupal</a:t>
            </a:r>
            <a:r>
              <a:rPr lang="en-US" sz="2400" dirty="0" smtClean="0"/>
              <a:t> </a:t>
            </a:r>
            <a:r>
              <a:rPr lang="en-US" sz="2400" dirty="0"/>
              <a:t>parasitoid: </a:t>
            </a:r>
            <a:r>
              <a:rPr lang="en-US" sz="2400" i="1" dirty="0" err="1"/>
              <a:t>Pterolus</a:t>
            </a:r>
            <a:r>
              <a:rPr lang="en-US" sz="2400" dirty="0"/>
              <a:t> sp</a:t>
            </a:r>
            <a:r>
              <a:rPr lang="en-US" sz="2400" dirty="0" smtClean="0"/>
              <a:t>.</a:t>
            </a:r>
          </a:p>
          <a:p>
            <a:pPr algn="just"/>
            <a:r>
              <a:rPr lang="en-US" sz="2400" dirty="0"/>
              <a:t>Spraying of </a:t>
            </a:r>
            <a:r>
              <a:rPr lang="en-US" sz="2400" dirty="0" err="1"/>
              <a:t>monocrotophos</a:t>
            </a:r>
            <a:r>
              <a:rPr lang="en-US" sz="2400" dirty="0"/>
              <a:t> 1.6 ml/l or </a:t>
            </a:r>
            <a:r>
              <a:rPr lang="en-US" sz="2400" dirty="0" err="1"/>
              <a:t>dichlorvos</a:t>
            </a:r>
            <a:r>
              <a:rPr lang="en-US" sz="2400" dirty="0"/>
              <a:t> 1 m/l or methyl parathion 2 ml/l</a:t>
            </a:r>
          </a:p>
          <a:p>
            <a:pPr algn="just"/>
            <a:r>
              <a:rPr lang="en-US" sz="2400" dirty="0" smtClean="0"/>
              <a:t>when </a:t>
            </a:r>
            <a:r>
              <a:rPr lang="en-US" sz="2400" dirty="0"/>
              <a:t>the caterpillars are small. </a:t>
            </a:r>
            <a:r>
              <a:rPr lang="en-US" sz="2400" i="1" dirty="0"/>
              <a:t>B.</a:t>
            </a:r>
            <a:r>
              <a:rPr lang="en-US" sz="2400" dirty="0"/>
              <a:t> </a:t>
            </a:r>
            <a:r>
              <a:rPr lang="en-US" sz="2400" i="1" dirty="0"/>
              <a:t>t.</a:t>
            </a:r>
            <a:r>
              <a:rPr lang="en-US" sz="2400" dirty="0"/>
              <a:t> formulation HALT at 9 g/l is also recommended</a:t>
            </a:r>
            <a:r>
              <a:rPr lang="en-US" sz="2400" dirty="0" smtClean="0"/>
              <a:t>.</a:t>
            </a:r>
            <a:endParaRPr lang="en-US" sz="2400" dirty="0"/>
          </a:p>
          <a:p>
            <a:pPr algn="just">
              <a:buNone/>
            </a:pPr>
            <a:endParaRPr lang="en-US" sz="2400" b="1" u="sng"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smtClean="0"/>
              <a:t/>
            </a:r>
            <a:br>
              <a:rPr lang="en-US" sz="2400" b="1" dirty="0" smtClean="0"/>
            </a:br>
            <a:r>
              <a:rPr lang="en-US" sz="2400" b="1" dirty="0" smtClean="0"/>
              <a:t>CITRUS</a:t>
            </a:r>
            <a:r>
              <a:rPr lang="en-US" sz="2400" dirty="0" smtClean="0"/>
              <a:t> </a:t>
            </a:r>
            <a:r>
              <a:rPr lang="en-US" sz="2400" b="1" dirty="0"/>
              <a:t>FRUIT</a:t>
            </a:r>
            <a:r>
              <a:rPr lang="en-US" sz="2400" dirty="0"/>
              <a:t> </a:t>
            </a:r>
            <a:r>
              <a:rPr lang="en-US" sz="2400" b="1" dirty="0"/>
              <a:t>SUCKING</a:t>
            </a:r>
            <a:r>
              <a:rPr lang="en-US" sz="2400" dirty="0"/>
              <a:t> </a:t>
            </a:r>
            <a:r>
              <a:rPr lang="en-US" sz="2400" b="1" dirty="0"/>
              <a:t>MOTHS</a:t>
            </a:r>
            <a:r>
              <a:rPr lang="en-US" sz="2400" dirty="0"/>
              <a:t/>
            </a:r>
            <a:br>
              <a:rPr lang="en-US" sz="2400" dirty="0"/>
            </a:br>
            <a:r>
              <a:rPr lang="en-US" sz="2400" i="1" dirty="0" err="1"/>
              <a:t>Eudocima</a:t>
            </a:r>
            <a:r>
              <a:rPr lang="en-US" sz="2400" dirty="0"/>
              <a:t> </a:t>
            </a:r>
            <a:r>
              <a:rPr lang="en-US" sz="2400" i="1" dirty="0" err="1"/>
              <a:t>materna</a:t>
            </a:r>
            <a:r>
              <a:rPr lang="en-US" sz="2400" i="1" dirty="0"/>
              <a:t>,</a:t>
            </a:r>
            <a:r>
              <a:rPr lang="en-US" sz="2400" dirty="0"/>
              <a:t> </a:t>
            </a:r>
            <a:r>
              <a:rPr lang="en-US" sz="2400" i="1" dirty="0" err="1"/>
              <a:t>Eudocima</a:t>
            </a:r>
            <a:r>
              <a:rPr lang="en-US" sz="2400" dirty="0"/>
              <a:t> </a:t>
            </a:r>
            <a:r>
              <a:rPr lang="en-US" sz="2400" i="1" dirty="0" err="1"/>
              <a:t>fullonica</a:t>
            </a:r>
            <a:r>
              <a:rPr lang="en-US" sz="2400" dirty="0"/>
              <a:t>, </a:t>
            </a:r>
            <a:r>
              <a:rPr lang="en-US" sz="2400" i="1" dirty="0" err="1"/>
              <a:t>Eudocima</a:t>
            </a:r>
            <a:r>
              <a:rPr lang="en-US" sz="2400" dirty="0"/>
              <a:t> </a:t>
            </a:r>
            <a:r>
              <a:rPr lang="en-US" sz="2400" i="1" dirty="0" err="1"/>
              <a:t>ancilla</a:t>
            </a:r>
            <a:r>
              <a:rPr lang="en-US" sz="2400" dirty="0"/>
              <a:t> </a:t>
            </a:r>
            <a:r>
              <a:rPr lang="en-US" sz="2400" dirty="0" err="1"/>
              <a:t>Noctuidae</a:t>
            </a:r>
            <a:r>
              <a:rPr lang="en-US" sz="2400" dirty="0"/>
              <a:t>: Lepidoptera</a:t>
            </a:r>
            <a:br>
              <a:rPr lang="en-US" sz="2400" dirty="0"/>
            </a:br>
            <a:endParaRPr lang="en-US" sz="2400" dirty="0"/>
          </a:p>
        </p:txBody>
      </p:sp>
      <p:sp>
        <p:nvSpPr>
          <p:cNvPr id="3" name="Content Placeholder 2"/>
          <p:cNvSpPr>
            <a:spLocks noGrp="1"/>
          </p:cNvSpPr>
          <p:nvPr>
            <p:ph idx="1"/>
          </p:nvPr>
        </p:nvSpPr>
        <p:spPr/>
        <p:txBody>
          <a:bodyPr>
            <a:normAutofit/>
          </a:bodyPr>
          <a:lstStyle/>
          <a:p>
            <a:pPr algn="just">
              <a:buNone/>
            </a:pPr>
            <a:r>
              <a:rPr lang="en-US" sz="2400" b="1" u="sng" dirty="0" smtClean="0"/>
              <a:t>DISTRIBUTION:</a:t>
            </a:r>
          </a:p>
          <a:p>
            <a:pPr algn="just"/>
            <a:r>
              <a:rPr lang="en-US" sz="2400" dirty="0"/>
              <a:t>This	</a:t>
            </a:r>
            <a:r>
              <a:rPr lang="en-US" sz="2400" dirty="0" smtClean="0"/>
              <a:t>pest is distributed in Australia, China, Japan</a:t>
            </a:r>
            <a:r>
              <a:rPr lang="en-US" sz="2400" dirty="0"/>
              <a:t>,	</a:t>
            </a:r>
            <a:r>
              <a:rPr lang="en-US" sz="2400" dirty="0" smtClean="0"/>
              <a:t>Korea, Philippines</a:t>
            </a:r>
            <a:r>
              <a:rPr lang="en-US" sz="2400" dirty="0"/>
              <a:t>, </a:t>
            </a:r>
            <a:r>
              <a:rPr lang="en-US" sz="2400" dirty="0" err="1"/>
              <a:t>Hawai</a:t>
            </a:r>
            <a:r>
              <a:rPr lang="en-US" sz="2400" dirty="0"/>
              <a:t>, Thailand etc. </a:t>
            </a:r>
            <a:endParaRPr lang="en-US" sz="2400" dirty="0" smtClean="0"/>
          </a:p>
          <a:p>
            <a:pPr algn="just"/>
            <a:r>
              <a:rPr lang="en-US" sz="2400" dirty="0" smtClean="0"/>
              <a:t>Besides </a:t>
            </a:r>
            <a:r>
              <a:rPr lang="en-US" sz="2400" dirty="0"/>
              <a:t>citrus, it also attacks grapes, apple, castor, </a:t>
            </a:r>
            <a:r>
              <a:rPr lang="en-US" sz="2400" dirty="0" err="1"/>
              <a:t>ber</a:t>
            </a:r>
            <a:r>
              <a:rPr lang="en-US" sz="2400" dirty="0"/>
              <a:t>, pomegranate, guava etc</a:t>
            </a:r>
            <a:r>
              <a:rPr lang="en-US" sz="2400" dirty="0" smtClean="0"/>
              <a:t>.</a:t>
            </a:r>
          </a:p>
          <a:p>
            <a:pPr algn="just">
              <a:buNone/>
            </a:pPr>
            <a:r>
              <a:rPr lang="en-US" sz="2400" b="1" u="sng" dirty="0" smtClean="0"/>
              <a:t>APPEARANCE: </a:t>
            </a:r>
          </a:p>
          <a:p>
            <a:pPr algn="just"/>
            <a:r>
              <a:rPr lang="en-US" sz="2400" b="1" i="1" dirty="0"/>
              <a:t>E.</a:t>
            </a:r>
            <a:r>
              <a:rPr lang="en-US" sz="2400" dirty="0"/>
              <a:t> </a:t>
            </a:r>
            <a:r>
              <a:rPr lang="en-US" sz="2400" b="1" i="1" dirty="0" err="1"/>
              <a:t>materna</a:t>
            </a:r>
            <a:r>
              <a:rPr lang="en-US" sz="2400" b="1" dirty="0"/>
              <a:t>:</a:t>
            </a:r>
            <a:r>
              <a:rPr lang="en-US" sz="2400" dirty="0"/>
              <a:t> The moth has brownish black forewings with a white stripe and </a:t>
            </a:r>
            <a:r>
              <a:rPr lang="en-US" sz="2400" dirty="0" smtClean="0"/>
              <a:t>yellowish hind </a:t>
            </a:r>
            <a:r>
              <a:rPr lang="en-US" sz="2400" dirty="0"/>
              <a:t>wings with a circular black spot in the middle.</a:t>
            </a:r>
          </a:p>
          <a:p>
            <a:pPr algn="just">
              <a:buNone/>
            </a:pPr>
            <a:endParaRPr lang="en-US" sz="2400" b="1" u="sng" dirty="0"/>
          </a:p>
          <a:p>
            <a:pPr algn="just">
              <a:buNone/>
            </a:pPr>
            <a:endParaRPr lang="en-US" sz="2400" b="1" u="sng"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9218" name="Picture 2" descr="D:\all imps\pests of crops\citrus\e_matern.jpg"/>
          <p:cNvPicPr>
            <a:picLocks noGrp="1" noChangeAspect="1" noChangeArrowheads="1"/>
          </p:cNvPicPr>
          <p:nvPr>
            <p:ph idx="1"/>
          </p:nvPr>
        </p:nvPicPr>
        <p:blipFill>
          <a:blip r:embed="rId2"/>
          <a:srcRect/>
          <a:stretch>
            <a:fillRect/>
          </a:stretch>
        </p:blipFill>
        <p:spPr bwMode="auto">
          <a:xfrm>
            <a:off x="4572000" y="1981200"/>
            <a:ext cx="4114800" cy="3962400"/>
          </a:xfrm>
          <a:prstGeom prst="rect">
            <a:avLst/>
          </a:prstGeom>
          <a:noFill/>
        </p:spPr>
      </p:pic>
      <p:pic>
        <p:nvPicPr>
          <p:cNvPr id="9219" name="Picture 3" descr="D:\all imps\pests of crops\citrus\eud mat.jpg"/>
          <p:cNvPicPr>
            <a:picLocks noChangeAspect="1" noChangeArrowheads="1"/>
          </p:cNvPicPr>
          <p:nvPr/>
        </p:nvPicPr>
        <p:blipFill>
          <a:blip r:embed="rId3"/>
          <a:srcRect/>
          <a:stretch>
            <a:fillRect/>
          </a:stretch>
        </p:blipFill>
        <p:spPr bwMode="auto">
          <a:xfrm>
            <a:off x="533400" y="1981200"/>
            <a:ext cx="4057650" cy="396240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buNone/>
            </a:pPr>
            <a:r>
              <a:rPr lang="en-US" sz="2400" b="1" u="sng" dirty="0" smtClean="0"/>
              <a:t>SYMPTOMS OF DAMAGE:</a:t>
            </a:r>
          </a:p>
          <a:p>
            <a:pPr algn="just">
              <a:buNone/>
            </a:pPr>
            <a:r>
              <a:rPr lang="en-US" sz="2400" dirty="0" smtClean="0">
                <a:solidFill>
                  <a:srgbClr val="FF0000"/>
                </a:solidFill>
              </a:rPr>
              <a:t>*****This </a:t>
            </a:r>
            <a:r>
              <a:rPr lang="en-US" sz="2400" dirty="0">
                <a:solidFill>
                  <a:srgbClr val="FF0000"/>
                </a:solidFill>
              </a:rPr>
              <a:t>is the only group where the adult moths are harmful and damage the citrus fruits</a:t>
            </a:r>
            <a:r>
              <a:rPr lang="en-US" sz="2400" dirty="0" smtClean="0">
                <a:solidFill>
                  <a:srgbClr val="FF0000"/>
                </a:solidFill>
              </a:rPr>
              <a:t>.</a:t>
            </a:r>
          </a:p>
          <a:p>
            <a:pPr algn="just"/>
            <a:r>
              <a:rPr lang="en-US" sz="2400" dirty="0" smtClean="0"/>
              <a:t> </a:t>
            </a:r>
            <a:r>
              <a:rPr lang="en-US" sz="2400" dirty="0"/>
              <a:t>Moth pierces the ripe fruit with its strong proboscis and sucks the sweet juice. </a:t>
            </a:r>
            <a:endParaRPr lang="en-US" sz="2400" dirty="0" smtClean="0"/>
          </a:p>
          <a:p>
            <a:pPr algn="just"/>
            <a:r>
              <a:rPr lang="en-US" sz="2400" dirty="0" smtClean="0"/>
              <a:t>The </a:t>
            </a:r>
            <a:r>
              <a:rPr lang="en-US" sz="2400" dirty="0"/>
              <a:t>feeding injury opens way for invasion of bacteria, which makes the fruit rot around the punctures and drop prematurely</a:t>
            </a:r>
          </a:p>
          <a:p>
            <a:pPr algn="just"/>
            <a:r>
              <a:rPr lang="en-US" sz="2400" i="1" dirty="0"/>
              <a:t>Achaea</a:t>
            </a:r>
            <a:r>
              <a:rPr lang="en-US" sz="2400" dirty="0"/>
              <a:t> </a:t>
            </a:r>
            <a:r>
              <a:rPr lang="en-US" sz="2400" i="1" dirty="0" err="1"/>
              <a:t>janata</a:t>
            </a:r>
            <a:r>
              <a:rPr lang="en-US" sz="2400" dirty="0"/>
              <a:t> moth also sucks the juice from the unripe fruits</a:t>
            </a:r>
            <a:r>
              <a:rPr lang="en-US" sz="2400" dirty="0" smtClean="0"/>
              <a:t>. The </a:t>
            </a:r>
            <a:r>
              <a:rPr lang="en-US" sz="2400" dirty="0"/>
              <a:t>damage results in </a:t>
            </a:r>
            <a:endParaRPr lang="en-US" sz="2400" dirty="0" smtClean="0"/>
          </a:p>
          <a:p>
            <a:pPr algn="just">
              <a:buNone/>
            </a:pPr>
            <a:r>
              <a:rPr lang="en-US" sz="2400" dirty="0" smtClean="0"/>
              <a:t>	 </a:t>
            </a:r>
            <a:r>
              <a:rPr lang="en-US" sz="2400" dirty="0"/>
              <a:t>Premature dropping of fruits.</a:t>
            </a:r>
          </a:p>
          <a:p>
            <a:pPr algn="just">
              <a:buNone/>
            </a:pPr>
            <a:r>
              <a:rPr lang="en-US" sz="2400" dirty="0" smtClean="0"/>
              <a:t>	 </a:t>
            </a:r>
            <a:r>
              <a:rPr lang="en-US" sz="2400" dirty="0"/>
              <a:t>Rotting at the site of feeding injury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Damage due to citrus fruit sucking moths</a:t>
            </a:r>
            <a:endParaRPr lang="en-US" sz="2400" dirty="0"/>
          </a:p>
        </p:txBody>
      </p:sp>
      <p:pic>
        <p:nvPicPr>
          <p:cNvPr id="12290" name="Picture 2" descr="D:\all imps\pests of crops\citrus\damage due to eudocema.jpg"/>
          <p:cNvPicPr>
            <a:picLocks noGrp="1" noChangeAspect="1" noChangeArrowheads="1"/>
          </p:cNvPicPr>
          <p:nvPr>
            <p:ph idx="1"/>
          </p:nvPr>
        </p:nvPicPr>
        <p:blipFill>
          <a:blip r:embed="rId2"/>
          <a:srcRect/>
          <a:stretch>
            <a:fillRect/>
          </a:stretch>
        </p:blipFill>
        <p:spPr bwMode="auto">
          <a:xfrm>
            <a:off x="609600" y="1600200"/>
            <a:ext cx="8153400" cy="4724399"/>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381001" y="304801"/>
          <a:ext cx="8534399" cy="6172200"/>
        </p:xfrm>
        <a:graphic>
          <a:graphicData uri="http://schemas.openxmlformats.org/drawingml/2006/table">
            <a:tbl>
              <a:tblPr firstRow="1" bandRow="1">
                <a:tableStyleId>{5C22544A-7EE6-4342-B048-85BDC9FD1C3A}</a:tableStyleId>
              </a:tblPr>
              <a:tblGrid>
                <a:gridCol w="2133599"/>
                <a:gridCol w="2743200"/>
                <a:gridCol w="1981200"/>
                <a:gridCol w="1676400"/>
              </a:tblGrid>
              <a:tr h="931970">
                <a:tc>
                  <a:txBody>
                    <a:bodyPr/>
                    <a:lstStyle/>
                    <a:p>
                      <a:r>
                        <a:rPr lang="en-US" sz="2400" dirty="0" smtClean="0"/>
                        <a:t>Common name</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dirty="0" smtClean="0"/>
                        <a:t>Scientific</a:t>
                      </a:r>
                      <a:r>
                        <a:rPr lang="en-US" sz="2400" baseline="0" dirty="0" smtClean="0"/>
                        <a:t> name</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dirty="0" smtClean="0"/>
                        <a:t>Family</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dirty="0" smtClean="0"/>
                        <a:t>Order</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8038">
                <a:tc>
                  <a:txBody>
                    <a:bodyPr/>
                    <a:lstStyle/>
                    <a:p>
                      <a:r>
                        <a:rPr lang="en-US" sz="2400" b="1" kern="1200" dirty="0" smtClean="0">
                          <a:solidFill>
                            <a:schemeClr val="dk1"/>
                          </a:solidFill>
                          <a:latin typeface="+mn-lt"/>
                          <a:ea typeface="+mn-ea"/>
                          <a:cs typeface="+mn-cs"/>
                        </a:rPr>
                        <a:t>1. Citrus</a:t>
                      </a:r>
                      <a:r>
                        <a:rPr lang="en-US" sz="2400" b="1" kern="1200" baseline="0" dirty="0" smtClean="0">
                          <a:solidFill>
                            <a:schemeClr val="dk1"/>
                          </a:solidFill>
                          <a:latin typeface="+mn-lt"/>
                          <a:ea typeface="+mn-ea"/>
                          <a:cs typeface="+mn-cs"/>
                        </a:rPr>
                        <a:t> butterfly</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i="1" dirty="0" err="1" smtClean="0"/>
                        <a:t>Papilio</a:t>
                      </a:r>
                      <a:r>
                        <a:rPr lang="en-US" sz="2400" b="0" i="1" baseline="0" dirty="0" smtClean="0"/>
                        <a:t> </a:t>
                      </a:r>
                      <a:r>
                        <a:rPr lang="en-US" sz="2400" b="0" i="1" baseline="0" dirty="0" err="1" smtClean="0"/>
                        <a:t>demoleus</a:t>
                      </a:r>
                      <a:r>
                        <a:rPr lang="en-US" sz="2400" b="0" i="1" baseline="0" dirty="0" smtClean="0"/>
                        <a:t>, </a:t>
                      </a:r>
                      <a:r>
                        <a:rPr lang="en-US" sz="2400" b="0" i="1" baseline="0" dirty="0" err="1" smtClean="0"/>
                        <a:t>Papilio</a:t>
                      </a:r>
                      <a:r>
                        <a:rPr lang="en-US" sz="2400" b="0" i="1" baseline="0" dirty="0" smtClean="0"/>
                        <a:t> </a:t>
                      </a:r>
                      <a:r>
                        <a:rPr lang="en-US" sz="2400" b="0" i="1" baseline="0" dirty="0" err="1" smtClean="0"/>
                        <a:t>polytes</a:t>
                      </a:r>
                      <a:r>
                        <a:rPr lang="en-US" sz="2400" b="0" i="1" baseline="0" dirty="0" smtClean="0"/>
                        <a:t>, </a:t>
                      </a:r>
                      <a:r>
                        <a:rPr lang="en-US" sz="2400" b="0" i="1" baseline="0" dirty="0" err="1" smtClean="0"/>
                        <a:t>Papilio</a:t>
                      </a:r>
                      <a:r>
                        <a:rPr lang="en-US" sz="2400" b="0" i="1" baseline="0" dirty="0" smtClean="0"/>
                        <a:t> </a:t>
                      </a:r>
                      <a:r>
                        <a:rPr lang="en-US" sz="2400" b="0" i="1" baseline="0" dirty="0" err="1" smtClean="0"/>
                        <a:t>helenus</a:t>
                      </a:r>
                      <a:endParaRPr lang="en-US" sz="2400" b="0"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kern="1200" dirty="0" err="1" smtClean="0">
                          <a:solidFill>
                            <a:schemeClr val="dk1"/>
                          </a:solidFill>
                          <a:latin typeface="+mn-lt"/>
                          <a:ea typeface="+mn-ea"/>
                          <a:cs typeface="+mn-cs"/>
                        </a:rPr>
                        <a:t>Papilionidae</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kern="1200" dirty="0" smtClean="0">
                          <a:solidFill>
                            <a:schemeClr val="dk1"/>
                          </a:solidFill>
                          <a:latin typeface="+mn-lt"/>
                          <a:ea typeface="+mn-ea"/>
                          <a:cs typeface="+mn-cs"/>
                        </a:rPr>
                        <a:t>Lepidoptera</a:t>
                      </a:r>
                      <a:endParaRPr lang="en-US" sz="2400" dirty="0" smtClean="0"/>
                    </a:p>
                    <a:p>
                      <a:r>
                        <a:rPr lang="en-US" sz="2400" kern="1200" dirty="0" smtClean="0">
                          <a:solidFill>
                            <a:schemeClr val="dk1"/>
                          </a:solidFill>
                          <a:latin typeface="+mn-lt"/>
                          <a:ea typeface="+mn-ea"/>
                          <a:cs typeface="+mn-cs"/>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6151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kern="1200" dirty="0" smtClean="0">
                          <a:solidFill>
                            <a:schemeClr val="dk1"/>
                          </a:solidFill>
                          <a:latin typeface="+mn-lt"/>
                          <a:ea typeface="+mn-ea"/>
                          <a:cs typeface="+mn-cs"/>
                        </a:rPr>
                        <a:t>2.</a:t>
                      </a:r>
                      <a:r>
                        <a:rPr lang="en-US" sz="2400" b="1" kern="1200" baseline="0" dirty="0" smtClean="0">
                          <a:solidFill>
                            <a:schemeClr val="dk1"/>
                          </a:solidFill>
                          <a:latin typeface="+mn-lt"/>
                          <a:ea typeface="+mn-ea"/>
                          <a:cs typeface="+mn-cs"/>
                        </a:rPr>
                        <a:t> Citrus fruit sucking moth</a:t>
                      </a:r>
                      <a:endParaRPr lang="en-US" sz="2400" kern="1200" dirty="0" smtClean="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i="1" kern="1200" dirty="0" err="1" smtClean="0">
                          <a:solidFill>
                            <a:schemeClr val="dk1"/>
                          </a:solidFill>
                          <a:latin typeface="+mn-lt"/>
                          <a:ea typeface="+mn-ea"/>
                          <a:cs typeface="+mn-cs"/>
                        </a:rPr>
                        <a:t>E</a:t>
                      </a:r>
                      <a:r>
                        <a:rPr lang="en-US" sz="2400" i="1" kern="1200" baseline="0" dirty="0" err="1" smtClean="0">
                          <a:solidFill>
                            <a:schemeClr val="dk1"/>
                          </a:solidFill>
                          <a:latin typeface="+mn-lt"/>
                          <a:ea typeface="+mn-ea"/>
                          <a:cs typeface="+mn-cs"/>
                        </a:rPr>
                        <a:t>udocima</a:t>
                      </a:r>
                      <a:r>
                        <a:rPr lang="en-US" sz="2400" i="1" kern="1200" baseline="0" dirty="0" smtClean="0">
                          <a:solidFill>
                            <a:schemeClr val="dk1"/>
                          </a:solidFill>
                          <a:latin typeface="+mn-lt"/>
                          <a:ea typeface="+mn-ea"/>
                          <a:cs typeface="+mn-cs"/>
                        </a:rPr>
                        <a:t> </a:t>
                      </a:r>
                      <a:r>
                        <a:rPr lang="en-US" sz="2400" i="1" kern="1200" baseline="0" dirty="0" err="1" smtClean="0">
                          <a:solidFill>
                            <a:schemeClr val="dk1"/>
                          </a:solidFill>
                          <a:latin typeface="+mn-lt"/>
                          <a:ea typeface="+mn-ea"/>
                          <a:cs typeface="+mn-cs"/>
                        </a:rPr>
                        <a:t>materna</a:t>
                      </a:r>
                      <a:r>
                        <a:rPr lang="en-US" sz="2400" i="1" kern="1200" baseline="0" dirty="0" smtClean="0">
                          <a:solidFill>
                            <a:schemeClr val="dk1"/>
                          </a:solidFill>
                          <a:latin typeface="+mn-lt"/>
                          <a:ea typeface="+mn-ea"/>
                          <a:cs typeface="+mn-cs"/>
                        </a:rPr>
                        <a:t>, </a:t>
                      </a:r>
                      <a:r>
                        <a:rPr lang="en-US" sz="2400" i="1" kern="1200" baseline="0" dirty="0" err="1" smtClean="0">
                          <a:solidFill>
                            <a:schemeClr val="dk1"/>
                          </a:solidFill>
                          <a:latin typeface="+mn-lt"/>
                          <a:ea typeface="+mn-ea"/>
                          <a:cs typeface="+mn-cs"/>
                        </a:rPr>
                        <a:t>E.fullonica</a:t>
                      </a:r>
                      <a:r>
                        <a:rPr lang="en-US" sz="2400" i="1" kern="1200" baseline="0" dirty="0" smtClean="0">
                          <a:solidFill>
                            <a:schemeClr val="dk1"/>
                          </a:solidFill>
                          <a:latin typeface="+mn-lt"/>
                          <a:ea typeface="+mn-ea"/>
                          <a:cs typeface="+mn-cs"/>
                        </a:rPr>
                        <a:t>, </a:t>
                      </a:r>
                      <a:r>
                        <a:rPr lang="en-US" sz="2400" i="1" kern="1200" baseline="0" dirty="0" err="1" smtClean="0">
                          <a:solidFill>
                            <a:schemeClr val="dk1"/>
                          </a:solidFill>
                          <a:latin typeface="+mn-lt"/>
                          <a:ea typeface="+mn-ea"/>
                          <a:cs typeface="+mn-cs"/>
                        </a:rPr>
                        <a:t>E.ancilla</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kern="1200" dirty="0" err="1" smtClean="0">
                          <a:solidFill>
                            <a:schemeClr val="dk1"/>
                          </a:solidFill>
                          <a:latin typeface="+mn-lt"/>
                          <a:ea typeface="+mn-ea"/>
                          <a:cs typeface="+mn-cs"/>
                        </a:rPr>
                        <a:t>Noctuidae</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kern="1200" dirty="0" smtClean="0">
                          <a:solidFill>
                            <a:schemeClr val="dk1"/>
                          </a:solidFill>
                          <a:latin typeface="+mn-lt"/>
                          <a:ea typeface="+mn-ea"/>
                          <a:cs typeface="+mn-cs"/>
                        </a:rPr>
                        <a:t>Lepidoptera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65359">
                <a:tc>
                  <a:txBody>
                    <a:bodyPr/>
                    <a:lstStyle/>
                    <a:p>
                      <a:r>
                        <a:rPr lang="en-US" sz="2400" b="1" dirty="0" smtClean="0"/>
                        <a:t>3. </a:t>
                      </a:r>
                      <a:r>
                        <a:rPr lang="en-IN" sz="2400" b="1" kern="1200" dirty="0" smtClean="0">
                          <a:solidFill>
                            <a:schemeClr val="dk1"/>
                          </a:solidFill>
                          <a:latin typeface="+mn-lt"/>
                          <a:ea typeface="+mn-ea"/>
                          <a:cs typeface="+mn-cs"/>
                        </a:rPr>
                        <a:t>Citrus leaf miner</a:t>
                      </a:r>
                      <a:endParaRPr lang="en-US" sz="2400" kern="1200" dirty="0" smtClean="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sz="2400" i="1" kern="1200" dirty="0" err="1" smtClean="0">
                          <a:solidFill>
                            <a:schemeClr val="dk1"/>
                          </a:solidFill>
                          <a:latin typeface="+mn-lt"/>
                          <a:ea typeface="+mn-ea"/>
                          <a:cs typeface="+mn-cs"/>
                        </a:rPr>
                        <a:t>Phyllocnistis</a:t>
                      </a:r>
                      <a:r>
                        <a:rPr lang="en-IN" sz="2400" i="1" kern="1200" dirty="0" smtClean="0">
                          <a:solidFill>
                            <a:schemeClr val="dk1"/>
                          </a:solidFill>
                          <a:latin typeface="+mn-lt"/>
                          <a:ea typeface="+mn-ea"/>
                          <a:cs typeface="+mn-cs"/>
                        </a:rPr>
                        <a:t> </a:t>
                      </a:r>
                      <a:r>
                        <a:rPr lang="en-IN" sz="2400" i="1" kern="1200" dirty="0" err="1" smtClean="0">
                          <a:solidFill>
                            <a:schemeClr val="dk1"/>
                          </a:solidFill>
                          <a:latin typeface="+mn-lt"/>
                          <a:ea typeface="+mn-ea"/>
                          <a:cs typeface="+mn-cs"/>
                        </a:rPr>
                        <a:t>citrella</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sz="2400" kern="1200" dirty="0" err="1" smtClean="0">
                          <a:solidFill>
                            <a:schemeClr val="dk1"/>
                          </a:solidFill>
                          <a:latin typeface="+mn-lt"/>
                          <a:ea typeface="+mn-ea"/>
                          <a:cs typeface="+mn-cs"/>
                        </a:rPr>
                        <a:t>Gracillaridae</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kern="1200" dirty="0" smtClean="0">
                          <a:solidFill>
                            <a:schemeClr val="dk1"/>
                          </a:solidFill>
                          <a:latin typeface="+mn-lt"/>
                          <a:ea typeface="+mn-ea"/>
                          <a:cs typeface="+mn-cs"/>
                        </a:rPr>
                        <a:t>Lepidoptera</a:t>
                      </a:r>
                      <a:endParaRPr lang="en-IN" sz="2400" kern="1200" dirty="0" smtClean="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65359">
                <a:tc>
                  <a:txBody>
                    <a:bodyPr/>
                    <a:lstStyle/>
                    <a:p>
                      <a:r>
                        <a:rPr lang="en-US" sz="2400" b="1" kern="1200" dirty="0" smtClean="0">
                          <a:solidFill>
                            <a:schemeClr val="dk1"/>
                          </a:solidFill>
                          <a:latin typeface="+mn-lt"/>
                          <a:ea typeface="+mn-ea"/>
                          <a:cs typeface="+mn-cs"/>
                        </a:rPr>
                        <a:t>4.</a:t>
                      </a:r>
                      <a:r>
                        <a:rPr lang="en-US" sz="2400" b="1" kern="1200" baseline="0" dirty="0" smtClean="0">
                          <a:solidFill>
                            <a:schemeClr val="dk1"/>
                          </a:solidFill>
                          <a:latin typeface="+mn-lt"/>
                          <a:ea typeface="+mn-ea"/>
                          <a:cs typeface="+mn-cs"/>
                        </a:rPr>
                        <a:t> Citrus rust mite</a:t>
                      </a:r>
                      <a:endParaRPr lang="en-US" sz="2400" b="1" kern="1200" dirty="0" smtClean="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i="1" dirty="0" err="1" smtClean="0"/>
                        <a:t>Phyllocoptruta</a:t>
                      </a:r>
                      <a:r>
                        <a:rPr lang="en-US" sz="2400" i="1" dirty="0" smtClean="0"/>
                        <a:t> </a:t>
                      </a:r>
                      <a:r>
                        <a:rPr lang="en-US" sz="2400" i="1" dirty="0" err="1" smtClean="0"/>
                        <a:t>oleivora</a:t>
                      </a:r>
                      <a:endParaRPr lang="en-US" sz="2400"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dirty="0" err="1" smtClean="0"/>
                        <a:t>Eriophyidae</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sz="2400" kern="1200" dirty="0" err="1" smtClean="0">
                          <a:solidFill>
                            <a:schemeClr val="dk1"/>
                          </a:solidFill>
                          <a:latin typeface="+mn-lt"/>
                          <a:ea typeface="+mn-ea"/>
                          <a:cs typeface="+mn-cs"/>
                        </a:rPr>
                        <a:t>Acarina</a:t>
                      </a:r>
                      <a:endParaRPr lang="en-IN" sz="2400" kern="1200" dirty="0" smtClean="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49964">
                <a:tc>
                  <a:txBody>
                    <a:bodyPr/>
                    <a:lstStyle/>
                    <a:p>
                      <a:r>
                        <a:rPr lang="en-US" sz="2400" b="1" kern="1200" dirty="0" smtClean="0">
                          <a:solidFill>
                            <a:schemeClr val="dk1"/>
                          </a:solidFill>
                          <a:latin typeface="+mn-lt"/>
                          <a:ea typeface="+mn-ea"/>
                          <a:cs typeface="+mn-cs"/>
                        </a:rPr>
                        <a:t>5. Citrus bark eating caterpillar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i="1" dirty="0" err="1" smtClean="0"/>
                        <a:t>Indarbela</a:t>
                      </a:r>
                      <a:r>
                        <a:rPr lang="en-US" sz="2400" i="1" baseline="0" dirty="0" smtClean="0"/>
                        <a:t> </a:t>
                      </a:r>
                      <a:r>
                        <a:rPr lang="en-US" sz="2400" i="1" baseline="0" dirty="0" err="1" smtClean="0"/>
                        <a:t>tetraonis</a:t>
                      </a:r>
                      <a:endParaRPr lang="en-US" sz="2400" i="1" baseline="0" dirty="0" smtClean="0"/>
                    </a:p>
                    <a:p>
                      <a:r>
                        <a:rPr lang="en-US" sz="2400" i="1" baseline="0" dirty="0" smtClean="0"/>
                        <a:t>I. </a:t>
                      </a:r>
                      <a:r>
                        <a:rPr lang="en-US" sz="2400" i="1" baseline="0" dirty="0" err="1" smtClean="0"/>
                        <a:t>quadrinotata</a:t>
                      </a:r>
                      <a:endParaRPr lang="en-US" sz="2400"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dirty="0" err="1" smtClean="0"/>
                        <a:t>Meterbellidae</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sz="2400" kern="1200" dirty="0" smtClean="0">
                          <a:solidFill>
                            <a:schemeClr val="dk1"/>
                          </a:solidFill>
                          <a:latin typeface="+mn-lt"/>
                          <a:ea typeface="+mn-ea"/>
                          <a:cs typeface="+mn-cs"/>
                        </a:rPr>
                        <a:t>Lepidoptera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smtClean="0"/>
              <a:t/>
            </a:r>
            <a:br>
              <a:rPr lang="en-US" sz="3100" b="1" dirty="0" smtClean="0"/>
            </a:br>
            <a:r>
              <a:rPr lang="en-US" sz="3100" b="1" dirty="0"/>
              <a:t/>
            </a:r>
            <a:br>
              <a:rPr lang="en-US" sz="3100" b="1" dirty="0"/>
            </a:br>
            <a:r>
              <a:rPr lang="en-US" sz="3100" b="1" dirty="0" smtClean="0"/>
              <a:t/>
            </a:r>
            <a:br>
              <a:rPr lang="en-US" sz="3100" b="1" dirty="0" smtClean="0"/>
            </a:br>
            <a:r>
              <a:rPr lang="en-US" sz="3100" b="1" dirty="0" smtClean="0"/>
              <a:t>CITRUS</a:t>
            </a:r>
            <a:r>
              <a:rPr lang="en-US" sz="3100" dirty="0" smtClean="0"/>
              <a:t> </a:t>
            </a:r>
            <a:r>
              <a:rPr lang="en-US" sz="3100" b="1" dirty="0"/>
              <a:t>BUTTERFLY</a:t>
            </a:r>
            <a:r>
              <a:rPr lang="en-US" sz="3100" dirty="0"/>
              <a:t> </a:t>
            </a:r>
            <a:r>
              <a:rPr lang="en-US" sz="3100" i="1" dirty="0" err="1"/>
              <a:t>Papilio</a:t>
            </a:r>
            <a:r>
              <a:rPr lang="en-US" sz="3100" dirty="0"/>
              <a:t> </a:t>
            </a:r>
            <a:r>
              <a:rPr lang="en-US" sz="3100" i="1" dirty="0" err="1"/>
              <a:t>demoleus</a:t>
            </a:r>
            <a:r>
              <a:rPr lang="en-US" sz="3100" dirty="0"/>
              <a:t> </a:t>
            </a:r>
            <a:r>
              <a:rPr lang="en-US" sz="3100" i="1" dirty="0" err="1"/>
              <a:t>Papilio</a:t>
            </a:r>
            <a:r>
              <a:rPr lang="en-US" sz="3100" dirty="0"/>
              <a:t> </a:t>
            </a:r>
            <a:r>
              <a:rPr lang="en-US" sz="3100" i="1" dirty="0" err="1"/>
              <a:t>polytes</a:t>
            </a:r>
            <a:r>
              <a:rPr lang="en-US" sz="3100" dirty="0"/>
              <a:t> </a:t>
            </a:r>
            <a:r>
              <a:rPr lang="en-US" sz="3100" i="1" dirty="0" err="1"/>
              <a:t>Papilio</a:t>
            </a:r>
            <a:r>
              <a:rPr lang="en-US" sz="3100" dirty="0"/>
              <a:t> </a:t>
            </a:r>
            <a:r>
              <a:rPr lang="en-US" sz="3100" i="1" dirty="0" err="1"/>
              <a:t>helenus</a:t>
            </a:r>
            <a:r>
              <a:rPr lang="en-US" sz="3100" dirty="0"/>
              <a:t/>
            </a:r>
            <a:br>
              <a:rPr lang="en-US" sz="3100" dirty="0"/>
            </a:br>
            <a:r>
              <a:rPr lang="en-US" sz="3100" dirty="0" err="1"/>
              <a:t>Papilionidae</a:t>
            </a:r>
            <a:r>
              <a:rPr lang="en-US" sz="3100" dirty="0"/>
              <a:t>: Lepidoptera</a:t>
            </a:r>
            <a:r>
              <a:rPr lang="en-US" dirty="0"/>
              <a:t/>
            </a:r>
            <a:br>
              <a:rPr lang="en-US" dirty="0"/>
            </a:br>
            <a:r>
              <a:rPr lang="en-US" dirty="0"/>
              <a:t> </a:t>
            </a:r>
            <a:br>
              <a:rPr lang="en-US" dirty="0"/>
            </a:br>
            <a:endParaRPr lang="en-US" dirty="0"/>
          </a:p>
        </p:txBody>
      </p:sp>
      <p:sp>
        <p:nvSpPr>
          <p:cNvPr id="3" name="Content Placeholder 2"/>
          <p:cNvSpPr>
            <a:spLocks noGrp="1"/>
          </p:cNvSpPr>
          <p:nvPr>
            <p:ph idx="1"/>
          </p:nvPr>
        </p:nvSpPr>
        <p:spPr/>
        <p:txBody>
          <a:bodyPr>
            <a:normAutofit/>
          </a:bodyPr>
          <a:lstStyle/>
          <a:p>
            <a:pPr algn="just">
              <a:buNone/>
            </a:pPr>
            <a:r>
              <a:rPr lang="en-US" sz="2400" b="1" u="sng" dirty="0" smtClean="0"/>
              <a:t>DISTRIBUTION:</a:t>
            </a:r>
          </a:p>
          <a:p>
            <a:pPr algn="just"/>
            <a:r>
              <a:rPr lang="en-US" sz="2400" dirty="0"/>
              <a:t> </a:t>
            </a:r>
            <a:r>
              <a:rPr lang="en-US" sz="2400" dirty="0" smtClean="0"/>
              <a:t>These </a:t>
            </a:r>
            <a:r>
              <a:rPr lang="en-US" sz="2400" dirty="0"/>
              <a:t>are most destructive pests of citrus seedlings</a:t>
            </a:r>
            <a:r>
              <a:rPr lang="en-US" sz="2400" dirty="0" smtClean="0"/>
              <a:t>.</a:t>
            </a:r>
          </a:p>
          <a:p>
            <a:pPr algn="just"/>
            <a:r>
              <a:rPr lang="en-US" sz="2400" dirty="0" smtClean="0"/>
              <a:t> </a:t>
            </a:r>
            <a:r>
              <a:rPr lang="en-US" sz="2400" dirty="0"/>
              <a:t>This pest is widely distributed in Burma, Bangladesh, Sri Lanka, India and Pakistan. </a:t>
            </a:r>
            <a:endParaRPr lang="en-US" sz="2400" dirty="0" smtClean="0"/>
          </a:p>
          <a:p>
            <a:pPr algn="just"/>
            <a:r>
              <a:rPr lang="en-US" sz="2400" dirty="0" smtClean="0"/>
              <a:t>It </a:t>
            </a:r>
            <a:r>
              <a:rPr lang="en-US" sz="2400" dirty="0"/>
              <a:t>infests almost all citrus varieties though Malta (</a:t>
            </a:r>
            <a:r>
              <a:rPr lang="en-US" sz="2400" i="1" dirty="0"/>
              <a:t>Citrus</a:t>
            </a:r>
            <a:r>
              <a:rPr lang="en-US" sz="2400" dirty="0"/>
              <a:t> </a:t>
            </a:r>
            <a:r>
              <a:rPr lang="en-US" sz="2400" i="1" dirty="0" err="1"/>
              <a:t>sinensis</a:t>
            </a:r>
            <a:r>
              <a:rPr lang="en-US" sz="2400" dirty="0"/>
              <a:t>) is its preferred host. </a:t>
            </a:r>
            <a:endParaRPr lang="en-US" sz="2400" dirty="0" smtClean="0"/>
          </a:p>
          <a:p>
            <a:pPr algn="just"/>
            <a:r>
              <a:rPr lang="en-US" sz="2400" dirty="0" smtClean="0"/>
              <a:t>It </a:t>
            </a:r>
            <a:r>
              <a:rPr lang="en-US" sz="2400" dirty="0"/>
              <a:t>can feed and breed on all varieties of cultivated or wild citrus and various other species of family </a:t>
            </a:r>
            <a:r>
              <a:rPr lang="en-US" sz="2400" dirty="0" err="1"/>
              <a:t>Rutaceae</a:t>
            </a:r>
            <a:r>
              <a:rPr lang="en-US" sz="2400" dirty="0"/>
              <a:t>. </a:t>
            </a:r>
            <a:endParaRPr lang="en-US" sz="2400" dirty="0" smtClean="0"/>
          </a:p>
          <a:p>
            <a:pPr algn="just"/>
            <a:r>
              <a:rPr lang="en-US" sz="2400" dirty="0" smtClean="0"/>
              <a:t>Besides </a:t>
            </a:r>
            <a:r>
              <a:rPr lang="en-US" sz="2400" dirty="0"/>
              <a:t>citrus, it also attacks </a:t>
            </a:r>
            <a:r>
              <a:rPr lang="en-US" sz="2400" dirty="0" err="1"/>
              <a:t>ber</a:t>
            </a:r>
            <a:r>
              <a:rPr lang="en-US" sz="2400" dirty="0"/>
              <a:t>, wood apple, curry leaf.</a:t>
            </a:r>
          </a:p>
          <a:p>
            <a:pPr algn="just">
              <a:buNone/>
            </a:pPr>
            <a:endParaRPr lang="en-US" sz="2400" b="1" u="sng"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buNone/>
            </a:pPr>
            <a:r>
              <a:rPr lang="en-US" sz="2400" b="1" u="sng" dirty="0" smtClean="0"/>
              <a:t>APPEARANCE:</a:t>
            </a:r>
          </a:p>
          <a:p>
            <a:pPr algn="just"/>
            <a:r>
              <a:rPr lang="en-US" sz="2400" i="1" dirty="0" err="1"/>
              <a:t>P</a:t>
            </a:r>
            <a:r>
              <a:rPr lang="en-US" sz="2400" dirty="0" err="1"/>
              <a:t>.</a:t>
            </a:r>
            <a:r>
              <a:rPr lang="en-US" sz="2400" i="1" dirty="0" err="1"/>
              <a:t>demoleus</a:t>
            </a:r>
            <a:r>
              <a:rPr lang="en-US" sz="2400" dirty="0"/>
              <a:t> is a big beautiful butterfly with yellow and black markings on all the four </a:t>
            </a:r>
            <a:r>
              <a:rPr lang="en-US" sz="2400" dirty="0" smtClean="0"/>
              <a:t>wings</a:t>
            </a:r>
          </a:p>
          <a:p>
            <a:pPr algn="just"/>
            <a:r>
              <a:rPr lang="en-US" sz="2400" dirty="0">
                <a:solidFill>
                  <a:srgbClr val="FF0000"/>
                </a:solidFill>
              </a:rPr>
              <a:t>Its hind wings have a brick red oval patch near the anal margin </a:t>
            </a:r>
            <a:r>
              <a:rPr lang="en-US" sz="2400" dirty="0"/>
              <a:t>and there is </a:t>
            </a:r>
            <a:r>
              <a:rPr lang="en-US" sz="2400" dirty="0">
                <a:solidFill>
                  <a:srgbClr val="FF0000"/>
                </a:solidFill>
              </a:rPr>
              <a:t>no tail like extension </a:t>
            </a:r>
            <a:r>
              <a:rPr lang="en-US" sz="2400" dirty="0"/>
              <a:t>behind though common in </a:t>
            </a:r>
            <a:r>
              <a:rPr lang="en-US" sz="2400" dirty="0" err="1"/>
              <a:t>Papilionidae</a:t>
            </a:r>
            <a:r>
              <a:rPr lang="en-US" sz="2400" dirty="0" smtClean="0"/>
              <a:t>.</a:t>
            </a:r>
          </a:p>
          <a:p>
            <a:pPr algn="just"/>
            <a:r>
              <a:rPr lang="en-US" sz="2400" dirty="0"/>
              <a:t>Freshly hatched caterpillars are dark brown and soon develop irregular white markings on their body </a:t>
            </a:r>
            <a:r>
              <a:rPr lang="en-US" sz="2400" dirty="0">
                <a:solidFill>
                  <a:srgbClr val="FF0000"/>
                </a:solidFill>
              </a:rPr>
              <a:t>resembling bird’s drop</a:t>
            </a:r>
            <a:r>
              <a:rPr lang="en-US" sz="2400" dirty="0" smtClean="0"/>
              <a:t>.</a:t>
            </a:r>
          </a:p>
          <a:p>
            <a:pPr algn="just"/>
            <a:r>
              <a:rPr lang="en-US" sz="2400" dirty="0"/>
              <a:t>The full grown caterpillar is deep green and cylindrical in form and measures about 40-50 mm in length with a hump in front and has a horn like structure on the dorsal side of the last body segment.</a:t>
            </a:r>
            <a:endParaRPr lang="en-US" sz="2400" b="1" u="sng"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2400" dirty="0">
                <a:solidFill>
                  <a:srgbClr val="FF0000"/>
                </a:solidFill>
              </a:rPr>
              <a:t>When the caterpillar is disturbed, it pushes out from the top of its </a:t>
            </a:r>
            <a:r>
              <a:rPr lang="en-US" sz="2400" dirty="0" err="1">
                <a:solidFill>
                  <a:srgbClr val="FF0000"/>
                </a:solidFill>
              </a:rPr>
              <a:t>prothorax</a:t>
            </a:r>
            <a:r>
              <a:rPr lang="en-US" sz="2400" dirty="0">
                <a:solidFill>
                  <a:srgbClr val="FF0000"/>
                </a:solidFill>
              </a:rPr>
              <a:t> a bifid, purple structure called </a:t>
            </a:r>
            <a:r>
              <a:rPr lang="en-US" sz="2400" dirty="0" err="1">
                <a:solidFill>
                  <a:srgbClr val="FF0000"/>
                </a:solidFill>
              </a:rPr>
              <a:t>osmeterium</a:t>
            </a:r>
            <a:r>
              <a:rPr lang="en-US" sz="2400" dirty="0">
                <a:solidFill>
                  <a:srgbClr val="FF0000"/>
                </a:solidFill>
              </a:rPr>
              <a:t> </a:t>
            </a:r>
            <a:r>
              <a:rPr lang="en-US" sz="2400" dirty="0" smtClean="0">
                <a:solidFill>
                  <a:srgbClr val="FF0000"/>
                </a:solidFill>
              </a:rPr>
              <a:t>which </a:t>
            </a:r>
            <a:r>
              <a:rPr lang="en-US" sz="2400" dirty="0">
                <a:solidFill>
                  <a:srgbClr val="FF0000"/>
                </a:solidFill>
              </a:rPr>
              <a:t>emits a distinct </a:t>
            </a:r>
            <a:r>
              <a:rPr lang="en-US" sz="2400" dirty="0" smtClean="0">
                <a:solidFill>
                  <a:srgbClr val="FF0000"/>
                </a:solidFill>
              </a:rPr>
              <a:t>smell</a:t>
            </a:r>
          </a:p>
          <a:p>
            <a:pPr algn="just"/>
            <a:endParaRPr lang="en-US" sz="2400" dirty="0"/>
          </a:p>
        </p:txBody>
      </p:sp>
      <p:pic>
        <p:nvPicPr>
          <p:cNvPr id="2050" name="Picture 2" descr="D:\all imps\pests of crops\citrus\osmeteria.jpg"/>
          <p:cNvPicPr>
            <a:picLocks noChangeAspect="1" noChangeArrowheads="1"/>
          </p:cNvPicPr>
          <p:nvPr/>
        </p:nvPicPr>
        <p:blipFill>
          <a:blip r:embed="rId2"/>
          <a:srcRect/>
          <a:stretch>
            <a:fillRect/>
          </a:stretch>
        </p:blipFill>
        <p:spPr bwMode="auto">
          <a:xfrm>
            <a:off x="1295400" y="2971800"/>
            <a:ext cx="6172200" cy="36576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i="1" dirty="0" err="1" smtClean="0"/>
              <a:t>Papilio</a:t>
            </a:r>
            <a:r>
              <a:rPr lang="en-US" b="0" i="1" baseline="0" dirty="0" smtClean="0"/>
              <a:t> </a:t>
            </a:r>
            <a:r>
              <a:rPr lang="en-US" b="0" i="1" baseline="0" dirty="0" err="1" smtClean="0"/>
              <a:t>demoleus</a:t>
            </a:r>
            <a:r>
              <a:rPr lang="en-US" b="0" i="1" baseline="0" dirty="0" smtClean="0"/>
              <a:t>,, </a:t>
            </a:r>
            <a:r>
              <a:rPr lang="en-US" b="0" i="1" baseline="0" dirty="0" err="1" smtClean="0"/>
              <a:t>Papilio</a:t>
            </a:r>
            <a:r>
              <a:rPr lang="en-US" b="0" i="1" baseline="0" dirty="0" smtClean="0"/>
              <a:t> </a:t>
            </a:r>
            <a:r>
              <a:rPr lang="en-US" b="0" i="1" baseline="0" dirty="0" err="1" smtClean="0"/>
              <a:t>helenus</a:t>
            </a:r>
            <a:r>
              <a:rPr lang="en-US" b="0" i="1" dirty="0" smtClean="0"/>
              <a:t/>
            </a:r>
            <a:br>
              <a:rPr lang="en-US" b="0" i="1" dirty="0" smtClean="0"/>
            </a:br>
            <a:endParaRPr lang="en-US" dirty="0"/>
          </a:p>
        </p:txBody>
      </p:sp>
      <p:pic>
        <p:nvPicPr>
          <p:cNvPr id="7170" name="Picture 2" descr="D:\all imps\pests of crops\citrus\Papilio demoleus Gilliat - 25-VI-2011-a-bis.jpg"/>
          <p:cNvPicPr>
            <a:picLocks noGrp="1" noChangeAspect="1" noChangeArrowheads="1"/>
          </p:cNvPicPr>
          <p:nvPr>
            <p:ph idx="1"/>
          </p:nvPr>
        </p:nvPicPr>
        <p:blipFill>
          <a:blip r:embed="rId2"/>
          <a:srcRect/>
          <a:stretch>
            <a:fillRect/>
          </a:stretch>
        </p:blipFill>
        <p:spPr bwMode="auto">
          <a:xfrm>
            <a:off x="838200" y="1828800"/>
            <a:ext cx="7772399" cy="44196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1" baseline="0" dirty="0" err="1" smtClean="0"/>
              <a:t>Papilio</a:t>
            </a:r>
            <a:r>
              <a:rPr lang="en-US" b="0" i="1" baseline="0" dirty="0" smtClean="0"/>
              <a:t> </a:t>
            </a:r>
            <a:r>
              <a:rPr lang="en-US" b="0" i="1" baseline="0" dirty="0" err="1" smtClean="0"/>
              <a:t>polytes</a:t>
            </a:r>
            <a:endParaRPr lang="en-US" dirty="0"/>
          </a:p>
        </p:txBody>
      </p:sp>
      <p:pic>
        <p:nvPicPr>
          <p:cNvPr id="8194" name="Picture 2" descr="D:\all imps\pests of crops\citrus\Papilio polytes romulus 9331-001a.jpg"/>
          <p:cNvPicPr>
            <a:picLocks noGrp="1" noChangeAspect="1" noChangeArrowheads="1"/>
          </p:cNvPicPr>
          <p:nvPr>
            <p:ph idx="1"/>
          </p:nvPr>
        </p:nvPicPr>
        <p:blipFill>
          <a:blip r:embed="rId2"/>
          <a:srcRect/>
          <a:stretch>
            <a:fillRect/>
          </a:stretch>
        </p:blipFill>
        <p:spPr bwMode="auto">
          <a:xfrm>
            <a:off x="533400" y="1600200"/>
            <a:ext cx="8229600" cy="48006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buNone/>
            </a:pPr>
            <a:r>
              <a:rPr lang="en-US" sz="2400" b="1" u="sng" dirty="0" smtClean="0"/>
              <a:t>LIFE CYCLE:</a:t>
            </a:r>
          </a:p>
          <a:p>
            <a:pPr algn="just"/>
            <a:r>
              <a:rPr lang="en-US" sz="2400" dirty="0">
                <a:solidFill>
                  <a:srgbClr val="FF0000"/>
                </a:solidFill>
              </a:rPr>
              <a:t>Yellowish white, round, smooth eggs </a:t>
            </a:r>
            <a:r>
              <a:rPr lang="en-US" sz="2400" dirty="0"/>
              <a:t>are laid singly on tender leaves and shoots by </a:t>
            </a:r>
            <a:r>
              <a:rPr lang="en-US" sz="2400" i="1" dirty="0"/>
              <a:t>P</a:t>
            </a:r>
            <a:r>
              <a:rPr lang="en-US" sz="2400" dirty="0"/>
              <a:t>. </a:t>
            </a:r>
            <a:r>
              <a:rPr lang="en-US" sz="2400" i="1" dirty="0" err="1"/>
              <a:t>demoleus</a:t>
            </a:r>
            <a:r>
              <a:rPr lang="en-US" sz="2400" i="1" dirty="0"/>
              <a:t>.</a:t>
            </a:r>
            <a:r>
              <a:rPr lang="en-US" sz="2400" dirty="0"/>
              <a:t> </a:t>
            </a:r>
            <a:endParaRPr lang="en-US" sz="2400" dirty="0" smtClean="0"/>
          </a:p>
          <a:p>
            <a:pPr algn="just"/>
            <a:r>
              <a:rPr lang="en-US" sz="2400" dirty="0" smtClean="0"/>
              <a:t>Egg </a:t>
            </a:r>
            <a:r>
              <a:rPr lang="en-US" sz="2400" dirty="0"/>
              <a:t>hatches in about 3 – 8 days</a:t>
            </a:r>
            <a:r>
              <a:rPr lang="en-US" sz="2400" dirty="0" smtClean="0"/>
              <a:t>.</a:t>
            </a:r>
          </a:p>
          <a:p>
            <a:pPr algn="just"/>
            <a:r>
              <a:rPr lang="en-US" sz="2400" dirty="0"/>
              <a:t>The larval duration varies between 11 – 40 days.</a:t>
            </a:r>
          </a:p>
          <a:p>
            <a:pPr algn="just"/>
            <a:r>
              <a:rPr lang="en-US" sz="2400" dirty="0"/>
              <a:t>Pupation takes place on plant parts. </a:t>
            </a:r>
            <a:endParaRPr lang="en-US" sz="2400" dirty="0" smtClean="0"/>
          </a:p>
          <a:p>
            <a:pPr algn="just"/>
            <a:r>
              <a:rPr lang="en-US" sz="2400" dirty="0" smtClean="0">
                <a:solidFill>
                  <a:srgbClr val="FF0000"/>
                </a:solidFill>
              </a:rPr>
              <a:t>Pupa </a:t>
            </a:r>
            <a:r>
              <a:rPr lang="en-US" sz="2400" dirty="0">
                <a:solidFill>
                  <a:srgbClr val="FF0000"/>
                </a:solidFill>
              </a:rPr>
              <a:t>which is a chrysalis </a:t>
            </a:r>
            <a:r>
              <a:rPr lang="en-US" sz="2400" dirty="0"/>
              <a:t>is seen girdled by a fine silken thread on a twig of the plant. Adult emerges in a week in summer and in 12 – 20 weeks in winter.</a:t>
            </a:r>
          </a:p>
          <a:p>
            <a:pPr algn="just"/>
            <a:r>
              <a:rPr lang="en-US" sz="2400" dirty="0">
                <a:solidFill>
                  <a:srgbClr val="FF0000"/>
                </a:solidFill>
              </a:rPr>
              <a:t>Hibernation is in </a:t>
            </a:r>
            <a:r>
              <a:rPr lang="en-US" sz="2400" dirty="0" err="1">
                <a:solidFill>
                  <a:srgbClr val="FF0000"/>
                </a:solidFill>
              </a:rPr>
              <a:t>pupal</a:t>
            </a:r>
            <a:r>
              <a:rPr lang="en-US" sz="2400" dirty="0">
                <a:solidFill>
                  <a:srgbClr val="FF0000"/>
                </a:solidFill>
              </a:rPr>
              <a:t> stage </a:t>
            </a:r>
            <a:r>
              <a:rPr lang="en-US" sz="2400" dirty="0"/>
              <a:t>and there are 2-4 overlapping generations per year</a:t>
            </a:r>
            <a:r>
              <a:rPr lang="en-US" sz="2400" dirty="0" smtClean="0"/>
              <a:t>.</a:t>
            </a:r>
            <a:endParaRPr lang="en-US" sz="2400" dirty="0"/>
          </a:p>
          <a:p>
            <a:pPr algn="just">
              <a:buNone/>
            </a:pPr>
            <a:endParaRPr lang="en-US" sz="2400" b="1" u="sng"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buNone/>
            </a:pPr>
            <a:r>
              <a:rPr lang="en-US" sz="2400" b="1" u="sng" dirty="0" smtClean="0"/>
              <a:t>SYMPYOMS OF DAMAGE:</a:t>
            </a:r>
          </a:p>
          <a:p>
            <a:pPr algn="just">
              <a:buNone/>
            </a:pPr>
            <a:r>
              <a:rPr lang="en-US" sz="2400" dirty="0" smtClean="0"/>
              <a:t>	The </a:t>
            </a:r>
            <a:r>
              <a:rPr lang="en-US" sz="2400" dirty="0"/>
              <a:t>caterpillars feed voraciously on tender leaves right up to the mid ribs and defoliate the entire seedlings or the tree leaving behind the only midribs. Thus the symptom of damage is</a:t>
            </a:r>
          </a:p>
          <a:p>
            <a:pPr algn="just"/>
            <a:r>
              <a:rPr lang="en-US" sz="2400" dirty="0" smtClean="0">
                <a:solidFill>
                  <a:srgbClr val="FF0000"/>
                </a:solidFill>
              </a:rPr>
              <a:t>Leaves </a:t>
            </a:r>
            <a:r>
              <a:rPr lang="en-US" sz="2400" dirty="0">
                <a:solidFill>
                  <a:srgbClr val="FF0000"/>
                </a:solidFill>
              </a:rPr>
              <a:t>fed up to midribs</a:t>
            </a:r>
          </a:p>
          <a:p>
            <a:pPr algn="just">
              <a:buNone/>
            </a:pPr>
            <a:endParaRPr lang="en-US" sz="2400" b="1" u="sng"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TotalTime>
  <Words>432</Words>
  <Application>Microsoft Office PowerPoint</Application>
  <PresentationFormat>On-screen Show (4:3)</PresentationFormat>
  <Paragraphs>78</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Slide 1</vt:lpstr>
      <vt:lpstr>Slide 2</vt:lpstr>
      <vt:lpstr>   CITRUS BUTTERFLY Papilio demoleus Papilio polytes Papilio helenus Papilionidae: Lepidoptera   </vt:lpstr>
      <vt:lpstr>Slide 4</vt:lpstr>
      <vt:lpstr>Slide 5</vt:lpstr>
      <vt:lpstr>Papilio demoleus,, Papilio helenus </vt:lpstr>
      <vt:lpstr>Papilio polytes</vt:lpstr>
      <vt:lpstr>Slide 8</vt:lpstr>
      <vt:lpstr>Slide 9</vt:lpstr>
      <vt:lpstr>Slide 10</vt:lpstr>
      <vt:lpstr> CITRUS FRUIT SUCKING MOTHS Eudocima materna, Eudocima fullonica, Eudocima ancilla Noctuidae: Lepidoptera </vt:lpstr>
      <vt:lpstr>Slide 12</vt:lpstr>
      <vt:lpstr>Slide 13</vt:lpstr>
      <vt:lpstr>Damage due to citrus fruit sucking moths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LIPSA DASH</cp:lastModifiedBy>
  <cp:revision>19</cp:revision>
  <dcterms:created xsi:type="dcterms:W3CDTF">2015-08-09T13:30:08Z</dcterms:created>
  <dcterms:modified xsi:type="dcterms:W3CDTF">2020-04-09T06:52:11Z</dcterms:modified>
</cp:coreProperties>
</file>