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1" r:id="rId2"/>
    <p:sldId id="333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5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73DC-0E44-45D8-8113-E55F821B2A93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0FC0-F4BE-437C-BE93-B1492C348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73DC-0E44-45D8-8113-E55F821B2A93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0FC0-F4BE-437C-BE93-B1492C348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73DC-0E44-45D8-8113-E55F821B2A93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0FC0-F4BE-437C-BE93-B1492C348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73DC-0E44-45D8-8113-E55F821B2A93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0FC0-F4BE-437C-BE93-B1492C348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73DC-0E44-45D8-8113-E55F821B2A93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0FC0-F4BE-437C-BE93-B1492C348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73DC-0E44-45D8-8113-E55F821B2A93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0FC0-F4BE-437C-BE93-B1492C348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73DC-0E44-45D8-8113-E55F821B2A93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0FC0-F4BE-437C-BE93-B1492C348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73DC-0E44-45D8-8113-E55F821B2A93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0FC0-F4BE-437C-BE93-B1492C348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73DC-0E44-45D8-8113-E55F821B2A93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0FC0-F4BE-437C-BE93-B1492C348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73DC-0E44-45D8-8113-E55F821B2A93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0FC0-F4BE-437C-BE93-B1492C348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73DC-0E44-45D8-8113-E55F821B2A93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70FC0-F4BE-437C-BE93-B1492C348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373DC-0E44-45D8-8113-E55F821B2A93}" type="datetimeFigureOut">
              <a:rPr lang="en-US" smtClean="0"/>
              <a:pPr/>
              <a:t>10-Jun-20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70FC0-F4BE-437C-BE93-B1492C348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-18" y="1"/>
            <a:ext cx="9144017" cy="1752599"/>
          </a:xfrm>
          <a:custGeom>
            <a:avLst/>
            <a:gdLst/>
            <a:ahLst/>
            <a:cxnLst/>
            <a:rect l="l" t="t" r="r" b="b"/>
            <a:pathLst>
              <a:path w="20104100" h="3702685">
                <a:moveTo>
                  <a:pt x="20103858" y="1919420"/>
                </a:moveTo>
                <a:lnTo>
                  <a:pt x="16205028" y="1919420"/>
                </a:lnTo>
                <a:lnTo>
                  <a:pt x="16325299" y="1919488"/>
                </a:lnTo>
                <a:lnTo>
                  <a:pt x="16561864" y="1922169"/>
                </a:lnTo>
                <a:lnTo>
                  <a:pt x="16792933" y="1928361"/>
                </a:lnTo>
                <a:lnTo>
                  <a:pt x="17018272" y="1938202"/>
                </a:lnTo>
                <a:lnTo>
                  <a:pt x="17237646" y="1951831"/>
                </a:lnTo>
                <a:lnTo>
                  <a:pt x="17345024" y="1960109"/>
                </a:lnTo>
                <a:lnTo>
                  <a:pt x="17450822" y="1969387"/>
                </a:lnTo>
                <a:lnTo>
                  <a:pt x="17555013" y="1979681"/>
                </a:lnTo>
                <a:lnTo>
                  <a:pt x="17657567" y="1991009"/>
                </a:lnTo>
                <a:lnTo>
                  <a:pt x="17758454" y="2003388"/>
                </a:lnTo>
                <a:lnTo>
                  <a:pt x="17857646" y="2016835"/>
                </a:lnTo>
                <a:lnTo>
                  <a:pt x="17955113" y="2031369"/>
                </a:lnTo>
                <a:lnTo>
                  <a:pt x="18050825" y="2047006"/>
                </a:lnTo>
                <a:lnTo>
                  <a:pt x="18144754" y="2063763"/>
                </a:lnTo>
                <a:lnTo>
                  <a:pt x="18236871" y="2081659"/>
                </a:lnTo>
                <a:lnTo>
                  <a:pt x="18327146" y="2100710"/>
                </a:lnTo>
                <a:lnTo>
                  <a:pt x="18415550" y="2120934"/>
                </a:lnTo>
                <a:lnTo>
                  <a:pt x="18502054" y="2142348"/>
                </a:lnTo>
                <a:lnTo>
                  <a:pt x="18586628" y="2164969"/>
                </a:lnTo>
                <a:lnTo>
                  <a:pt x="18669244" y="2188816"/>
                </a:lnTo>
                <a:lnTo>
                  <a:pt x="18749871" y="2213904"/>
                </a:lnTo>
                <a:lnTo>
                  <a:pt x="18828482" y="2240252"/>
                </a:lnTo>
                <a:lnTo>
                  <a:pt x="18905046" y="2267878"/>
                </a:lnTo>
                <a:lnTo>
                  <a:pt x="18979534" y="2296797"/>
                </a:lnTo>
                <a:lnTo>
                  <a:pt x="19051918" y="2327029"/>
                </a:lnTo>
                <a:lnTo>
                  <a:pt x="19122168" y="2358589"/>
                </a:lnTo>
                <a:lnTo>
                  <a:pt x="19190254" y="2391496"/>
                </a:lnTo>
                <a:lnTo>
                  <a:pt x="19256148" y="2425766"/>
                </a:lnTo>
                <a:lnTo>
                  <a:pt x="19319820" y="2461418"/>
                </a:lnTo>
                <a:lnTo>
                  <a:pt x="19381241" y="2498469"/>
                </a:lnTo>
                <a:lnTo>
                  <a:pt x="19440382" y="2536935"/>
                </a:lnTo>
                <a:lnTo>
                  <a:pt x="19497214" y="2576834"/>
                </a:lnTo>
                <a:lnTo>
                  <a:pt x="19551707" y="2618185"/>
                </a:lnTo>
                <a:lnTo>
                  <a:pt x="19603832" y="2661003"/>
                </a:lnTo>
                <a:lnTo>
                  <a:pt x="19653560" y="2705307"/>
                </a:lnTo>
                <a:lnTo>
                  <a:pt x="19700861" y="2751113"/>
                </a:lnTo>
                <a:lnTo>
                  <a:pt x="19745708" y="2798440"/>
                </a:lnTo>
                <a:lnTo>
                  <a:pt x="19788069" y="2847304"/>
                </a:lnTo>
                <a:lnTo>
                  <a:pt x="19827916" y="2897723"/>
                </a:lnTo>
                <a:lnTo>
                  <a:pt x="19865220" y="2949714"/>
                </a:lnTo>
                <a:lnTo>
                  <a:pt x="19899952" y="3003294"/>
                </a:lnTo>
                <a:lnTo>
                  <a:pt x="19932082" y="3058482"/>
                </a:lnTo>
                <a:lnTo>
                  <a:pt x="19961581" y="3115294"/>
                </a:lnTo>
                <a:lnTo>
                  <a:pt x="19988419" y="3173748"/>
                </a:lnTo>
                <a:lnTo>
                  <a:pt x="20012569" y="3233861"/>
                </a:lnTo>
                <a:lnTo>
                  <a:pt x="20034000" y="3295650"/>
                </a:lnTo>
                <a:lnTo>
                  <a:pt x="20052683" y="3359133"/>
                </a:lnTo>
                <a:lnTo>
                  <a:pt x="20068589" y="3424327"/>
                </a:lnTo>
                <a:lnTo>
                  <a:pt x="20081688" y="3491250"/>
                </a:lnTo>
                <a:lnTo>
                  <a:pt x="20091953" y="3559918"/>
                </a:lnTo>
                <a:lnTo>
                  <a:pt x="20099352" y="3630350"/>
                </a:lnTo>
                <a:lnTo>
                  <a:pt x="20103858" y="3702563"/>
                </a:lnTo>
                <a:lnTo>
                  <a:pt x="20103858" y="1919420"/>
                </a:lnTo>
                <a:close/>
              </a:path>
              <a:path w="20104100" h="3702685">
                <a:moveTo>
                  <a:pt x="20103858" y="0"/>
                </a:moveTo>
                <a:lnTo>
                  <a:pt x="0" y="0"/>
                </a:lnTo>
                <a:lnTo>
                  <a:pt x="0" y="1884642"/>
                </a:lnTo>
                <a:lnTo>
                  <a:pt x="4597" y="1944659"/>
                </a:lnTo>
                <a:lnTo>
                  <a:pt x="12088" y="2003018"/>
                </a:lnTo>
                <a:lnTo>
                  <a:pt x="22442" y="2059736"/>
                </a:lnTo>
                <a:lnTo>
                  <a:pt x="35631" y="2114831"/>
                </a:lnTo>
                <a:lnTo>
                  <a:pt x="51626" y="2168319"/>
                </a:lnTo>
                <a:lnTo>
                  <a:pt x="70396" y="2220219"/>
                </a:lnTo>
                <a:lnTo>
                  <a:pt x="91914" y="2270548"/>
                </a:lnTo>
                <a:lnTo>
                  <a:pt x="116149" y="2319323"/>
                </a:lnTo>
                <a:lnTo>
                  <a:pt x="143072" y="2366562"/>
                </a:lnTo>
                <a:lnTo>
                  <a:pt x="172655" y="2412281"/>
                </a:lnTo>
                <a:lnTo>
                  <a:pt x="204868" y="2456499"/>
                </a:lnTo>
                <a:lnTo>
                  <a:pt x="239681" y="2499232"/>
                </a:lnTo>
                <a:lnTo>
                  <a:pt x="277066" y="2540498"/>
                </a:lnTo>
                <a:lnTo>
                  <a:pt x="316994" y="2580315"/>
                </a:lnTo>
                <a:lnTo>
                  <a:pt x="359434" y="2618699"/>
                </a:lnTo>
                <a:lnTo>
                  <a:pt x="404359" y="2655668"/>
                </a:lnTo>
                <a:lnTo>
                  <a:pt x="451737" y="2691240"/>
                </a:lnTo>
                <a:lnTo>
                  <a:pt x="501542" y="2725432"/>
                </a:lnTo>
                <a:lnTo>
                  <a:pt x="553742" y="2758261"/>
                </a:lnTo>
                <a:lnTo>
                  <a:pt x="608310" y="2789744"/>
                </a:lnTo>
                <a:lnTo>
                  <a:pt x="665215" y="2819899"/>
                </a:lnTo>
                <a:lnTo>
                  <a:pt x="724429" y="2848744"/>
                </a:lnTo>
                <a:lnTo>
                  <a:pt x="785922" y="2876295"/>
                </a:lnTo>
                <a:lnTo>
                  <a:pt x="849665" y="2902570"/>
                </a:lnTo>
                <a:lnTo>
                  <a:pt x="915628" y="2927587"/>
                </a:lnTo>
                <a:lnTo>
                  <a:pt x="983784" y="2951362"/>
                </a:lnTo>
                <a:lnTo>
                  <a:pt x="1054101" y="2973913"/>
                </a:lnTo>
                <a:lnTo>
                  <a:pt x="1126552" y="2995258"/>
                </a:lnTo>
                <a:lnTo>
                  <a:pt x="1201107" y="3015414"/>
                </a:lnTo>
                <a:lnTo>
                  <a:pt x="1277736" y="3034398"/>
                </a:lnTo>
                <a:lnTo>
                  <a:pt x="1356411" y="3052228"/>
                </a:lnTo>
                <a:lnTo>
                  <a:pt x="1437102" y="3068920"/>
                </a:lnTo>
                <a:lnTo>
                  <a:pt x="1519780" y="3084493"/>
                </a:lnTo>
                <a:lnTo>
                  <a:pt x="1604416" y="3098964"/>
                </a:lnTo>
                <a:lnTo>
                  <a:pt x="1690981" y="3112349"/>
                </a:lnTo>
                <a:lnTo>
                  <a:pt x="1779444" y="3124667"/>
                </a:lnTo>
                <a:lnTo>
                  <a:pt x="1869778" y="3135935"/>
                </a:lnTo>
                <a:lnTo>
                  <a:pt x="1961953" y="3146170"/>
                </a:lnTo>
                <a:lnTo>
                  <a:pt x="2055939" y="3155389"/>
                </a:lnTo>
                <a:lnTo>
                  <a:pt x="2151707" y="3163611"/>
                </a:lnTo>
                <a:lnTo>
                  <a:pt x="2249229" y="3170851"/>
                </a:lnTo>
                <a:lnTo>
                  <a:pt x="2348475" y="3177129"/>
                </a:lnTo>
                <a:lnTo>
                  <a:pt x="2449416" y="3182460"/>
                </a:lnTo>
                <a:lnTo>
                  <a:pt x="2656264" y="3190354"/>
                </a:lnTo>
                <a:lnTo>
                  <a:pt x="2869540" y="3194672"/>
                </a:lnTo>
                <a:lnTo>
                  <a:pt x="3089011" y="3195554"/>
                </a:lnTo>
                <a:lnTo>
                  <a:pt x="3314442" y="3193138"/>
                </a:lnTo>
                <a:lnTo>
                  <a:pt x="3663253" y="3183634"/>
                </a:lnTo>
                <a:lnTo>
                  <a:pt x="4024160" y="3167492"/>
                </a:lnTo>
                <a:lnTo>
                  <a:pt x="4522822" y="3136453"/>
                </a:lnTo>
                <a:lnTo>
                  <a:pt x="5171566" y="3083925"/>
                </a:lnTo>
                <a:lnTo>
                  <a:pt x="6120707" y="2988644"/>
                </a:lnTo>
                <a:lnTo>
                  <a:pt x="12130071" y="2223146"/>
                </a:lnTo>
                <a:lnTo>
                  <a:pt x="13285353" y="2096004"/>
                </a:lnTo>
                <a:lnTo>
                  <a:pt x="14125608" y="2018783"/>
                </a:lnTo>
                <a:lnTo>
                  <a:pt x="14803571" y="1969331"/>
                </a:lnTo>
                <a:lnTo>
                  <a:pt x="15328747" y="1941084"/>
                </a:lnTo>
                <a:lnTo>
                  <a:pt x="15711372" y="1927229"/>
                </a:lnTo>
                <a:lnTo>
                  <a:pt x="16083470" y="1920177"/>
                </a:lnTo>
                <a:lnTo>
                  <a:pt x="20103858" y="1919420"/>
                </a:lnTo>
                <a:lnTo>
                  <a:pt x="20103858" y="0"/>
                </a:lnTo>
                <a:close/>
              </a:path>
            </a:pathLst>
          </a:custGeom>
          <a:solidFill>
            <a:srgbClr val="C7C4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/>
          <p:nvPr/>
        </p:nvSpPr>
        <p:spPr>
          <a:xfrm>
            <a:off x="-18" y="1"/>
            <a:ext cx="9144017" cy="1676400"/>
          </a:xfrm>
          <a:custGeom>
            <a:avLst/>
            <a:gdLst/>
            <a:ahLst/>
            <a:cxnLst/>
            <a:rect l="l" t="t" r="r" b="b"/>
            <a:pathLst>
              <a:path w="20104100" h="3488054">
                <a:moveTo>
                  <a:pt x="20103858" y="1614286"/>
                </a:moveTo>
                <a:lnTo>
                  <a:pt x="16553217" y="1614286"/>
                </a:lnTo>
                <a:lnTo>
                  <a:pt x="16786217" y="1617073"/>
                </a:lnTo>
                <a:lnTo>
                  <a:pt x="17013405" y="1623742"/>
                </a:lnTo>
                <a:lnTo>
                  <a:pt x="17234539" y="1634441"/>
                </a:lnTo>
                <a:lnTo>
                  <a:pt x="17342762" y="1641348"/>
                </a:lnTo>
                <a:lnTo>
                  <a:pt x="17449382" y="1649319"/>
                </a:lnTo>
                <a:lnTo>
                  <a:pt x="17554369" y="1658372"/>
                </a:lnTo>
                <a:lnTo>
                  <a:pt x="17657694" y="1668526"/>
                </a:lnTo>
                <a:lnTo>
                  <a:pt x="17759326" y="1679799"/>
                </a:lnTo>
                <a:lnTo>
                  <a:pt x="17859235" y="1692210"/>
                </a:lnTo>
                <a:lnTo>
                  <a:pt x="17957392" y="1705777"/>
                </a:lnTo>
                <a:lnTo>
                  <a:pt x="18053767" y="1720520"/>
                </a:lnTo>
                <a:lnTo>
                  <a:pt x="18148329" y="1736456"/>
                </a:lnTo>
                <a:lnTo>
                  <a:pt x="18241049" y="1753605"/>
                </a:lnTo>
                <a:lnTo>
                  <a:pt x="18331897" y="1771984"/>
                </a:lnTo>
                <a:lnTo>
                  <a:pt x="18420843" y="1791614"/>
                </a:lnTo>
                <a:lnTo>
                  <a:pt x="18507858" y="1812512"/>
                </a:lnTo>
                <a:lnTo>
                  <a:pt x="18592910" y="1834697"/>
                </a:lnTo>
                <a:lnTo>
                  <a:pt x="18675971" y="1858187"/>
                </a:lnTo>
                <a:lnTo>
                  <a:pt x="18757010" y="1883001"/>
                </a:lnTo>
                <a:lnTo>
                  <a:pt x="18835997" y="1909159"/>
                </a:lnTo>
                <a:lnTo>
                  <a:pt x="18912903" y="1936677"/>
                </a:lnTo>
                <a:lnTo>
                  <a:pt x="18987698" y="1965576"/>
                </a:lnTo>
                <a:lnTo>
                  <a:pt x="19060352" y="1995873"/>
                </a:lnTo>
                <a:lnTo>
                  <a:pt x="19130834" y="2027588"/>
                </a:lnTo>
                <a:lnTo>
                  <a:pt x="19199115" y="2060739"/>
                </a:lnTo>
                <a:lnTo>
                  <a:pt x="19265165" y="2095344"/>
                </a:lnTo>
                <a:lnTo>
                  <a:pt x="19328954" y="2131422"/>
                </a:lnTo>
                <a:lnTo>
                  <a:pt x="19390453" y="2168992"/>
                </a:lnTo>
                <a:lnTo>
                  <a:pt x="19449631" y="2208073"/>
                </a:lnTo>
                <a:lnTo>
                  <a:pt x="19506458" y="2248683"/>
                </a:lnTo>
                <a:lnTo>
                  <a:pt x="19560904" y="2290840"/>
                </a:lnTo>
                <a:lnTo>
                  <a:pt x="19612940" y="2334563"/>
                </a:lnTo>
                <a:lnTo>
                  <a:pt x="19662536" y="2379872"/>
                </a:lnTo>
                <a:lnTo>
                  <a:pt x="19709662" y="2426784"/>
                </a:lnTo>
                <a:lnTo>
                  <a:pt x="19754287" y="2475318"/>
                </a:lnTo>
                <a:lnTo>
                  <a:pt x="19796382" y="2525493"/>
                </a:lnTo>
                <a:lnTo>
                  <a:pt x="19835917" y="2577327"/>
                </a:lnTo>
                <a:lnTo>
                  <a:pt x="19872862" y="2630840"/>
                </a:lnTo>
                <a:lnTo>
                  <a:pt x="19907188" y="2686049"/>
                </a:lnTo>
                <a:lnTo>
                  <a:pt x="19938863" y="2742973"/>
                </a:lnTo>
                <a:lnTo>
                  <a:pt x="19967859" y="2801632"/>
                </a:lnTo>
                <a:lnTo>
                  <a:pt x="19994146" y="2862042"/>
                </a:lnTo>
                <a:lnTo>
                  <a:pt x="20017693" y="2924224"/>
                </a:lnTo>
                <a:lnTo>
                  <a:pt x="20038470" y="2988196"/>
                </a:lnTo>
                <a:lnTo>
                  <a:pt x="20056448" y="3053976"/>
                </a:lnTo>
                <a:lnTo>
                  <a:pt x="20071597" y="3121583"/>
                </a:lnTo>
                <a:lnTo>
                  <a:pt x="20083887" y="3191036"/>
                </a:lnTo>
                <a:lnTo>
                  <a:pt x="20093288" y="3262353"/>
                </a:lnTo>
                <a:lnTo>
                  <a:pt x="20099770" y="3335554"/>
                </a:lnTo>
                <a:lnTo>
                  <a:pt x="20103303" y="3410655"/>
                </a:lnTo>
                <a:lnTo>
                  <a:pt x="20103858" y="3487677"/>
                </a:lnTo>
                <a:lnTo>
                  <a:pt x="20103858" y="1614286"/>
                </a:lnTo>
                <a:close/>
              </a:path>
              <a:path w="20104100" h="3488054">
                <a:moveTo>
                  <a:pt x="20103858" y="0"/>
                </a:moveTo>
                <a:lnTo>
                  <a:pt x="0" y="0"/>
                </a:lnTo>
                <a:lnTo>
                  <a:pt x="104" y="1834697"/>
                </a:lnTo>
                <a:lnTo>
                  <a:pt x="4062" y="1894933"/>
                </a:lnTo>
                <a:lnTo>
                  <a:pt x="11068" y="1954996"/>
                </a:lnTo>
                <a:lnTo>
                  <a:pt x="20988" y="2013311"/>
                </a:lnTo>
                <a:lnTo>
                  <a:pt x="33792" y="2069895"/>
                </a:lnTo>
                <a:lnTo>
                  <a:pt x="49449" y="2124767"/>
                </a:lnTo>
                <a:lnTo>
                  <a:pt x="67930" y="2177947"/>
                </a:lnTo>
                <a:lnTo>
                  <a:pt x="89205" y="2229452"/>
                </a:lnTo>
                <a:lnTo>
                  <a:pt x="113244" y="2279301"/>
                </a:lnTo>
                <a:lnTo>
                  <a:pt x="140017" y="2327513"/>
                </a:lnTo>
                <a:lnTo>
                  <a:pt x="169495" y="2374107"/>
                </a:lnTo>
                <a:lnTo>
                  <a:pt x="201646" y="2419101"/>
                </a:lnTo>
                <a:lnTo>
                  <a:pt x="236443" y="2462514"/>
                </a:lnTo>
                <a:lnTo>
                  <a:pt x="273853" y="2504364"/>
                </a:lnTo>
                <a:lnTo>
                  <a:pt x="313848" y="2544670"/>
                </a:lnTo>
                <a:lnTo>
                  <a:pt x="356398" y="2583451"/>
                </a:lnTo>
                <a:lnTo>
                  <a:pt x="401473" y="2620725"/>
                </a:lnTo>
                <a:lnTo>
                  <a:pt x="449042" y="2656511"/>
                </a:lnTo>
                <a:lnTo>
                  <a:pt x="499077" y="2690827"/>
                </a:lnTo>
                <a:lnTo>
                  <a:pt x="551546" y="2723693"/>
                </a:lnTo>
                <a:lnTo>
                  <a:pt x="606420" y="2755126"/>
                </a:lnTo>
                <a:lnTo>
                  <a:pt x="663670" y="2785146"/>
                </a:lnTo>
                <a:lnTo>
                  <a:pt x="723265" y="2813770"/>
                </a:lnTo>
                <a:lnTo>
                  <a:pt x="785176" y="2841018"/>
                </a:lnTo>
                <a:lnTo>
                  <a:pt x="849371" y="2866909"/>
                </a:lnTo>
                <a:lnTo>
                  <a:pt x="915823" y="2891460"/>
                </a:lnTo>
                <a:lnTo>
                  <a:pt x="984500" y="2914691"/>
                </a:lnTo>
                <a:lnTo>
                  <a:pt x="1055373" y="2936620"/>
                </a:lnTo>
                <a:lnTo>
                  <a:pt x="1128411" y="2957266"/>
                </a:lnTo>
                <a:lnTo>
                  <a:pt x="1203586" y="2976648"/>
                </a:lnTo>
                <a:lnTo>
                  <a:pt x="1280866" y="2994783"/>
                </a:lnTo>
                <a:lnTo>
                  <a:pt x="1360223" y="3011691"/>
                </a:lnTo>
                <a:lnTo>
                  <a:pt x="1441626" y="3027390"/>
                </a:lnTo>
                <a:lnTo>
                  <a:pt x="1525045" y="3041899"/>
                </a:lnTo>
                <a:lnTo>
                  <a:pt x="1610450" y="3055236"/>
                </a:lnTo>
                <a:lnTo>
                  <a:pt x="1697812" y="3067421"/>
                </a:lnTo>
                <a:lnTo>
                  <a:pt x="1787101" y="3078471"/>
                </a:lnTo>
                <a:lnTo>
                  <a:pt x="1878286" y="3088406"/>
                </a:lnTo>
                <a:lnTo>
                  <a:pt x="1971338" y="3097243"/>
                </a:lnTo>
                <a:lnTo>
                  <a:pt x="2066226" y="3105003"/>
                </a:lnTo>
                <a:lnTo>
                  <a:pt x="2162922" y="3111702"/>
                </a:lnTo>
                <a:lnTo>
                  <a:pt x="2261395" y="3117361"/>
                </a:lnTo>
                <a:lnTo>
                  <a:pt x="2361614" y="3121997"/>
                </a:lnTo>
                <a:lnTo>
                  <a:pt x="2463551" y="3125629"/>
                </a:lnTo>
                <a:lnTo>
                  <a:pt x="2567175" y="3128275"/>
                </a:lnTo>
                <a:lnTo>
                  <a:pt x="2779365" y="3130688"/>
                </a:lnTo>
                <a:lnTo>
                  <a:pt x="2997946" y="3129383"/>
                </a:lnTo>
                <a:lnTo>
                  <a:pt x="3222677" y="3124509"/>
                </a:lnTo>
                <a:lnTo>
                  <a:pt x="3570783" y="3110833"/>
                </a:lnTo>
                <a:lnTo>
                  <a:pt x="3931383" y="3089966"/>
                </a:lnTo>
                <a:lnTo>
                  <a:pt x="4430221" y="3051827"/>
                </a:lnTo>
                <a:lnTo>
                  <a:pt x="5080067" y="2989248"/>
                </a:lnTo>
                <a:lnTo>
                  <a:pt x="6032241" y="2877987"/>
                </a:lnTo>
                <a:lnTo>
                  <a:pt x="12229851" y="1975953"/>
                </a:lnTo>
                <a:lnTo>
                  <a:pt x="13390869" y="1829337"/>
                </a:lnTo>
                <a:lnTo>
                  <a:pt x="14095519" y="1752894"/>
                </a:lnTo>
                <a:lnTo>
                  <a:pt x="14644565" y="1702054"/>
                </a:lnTo>
                <a:lnTo>
                  <a:pt x="15178493" y="1661673"/>
                </a:lnTo>
                <a:lnTo>
                  <a:pt x="15567867" y="1638968"/>
                </a:lnTo>
                <a:lnTo>
                  <a:pt x="15946852" y="1623319"/>
                </a:lnTo>
                <a:lnTo>
                  <a:pt x="16193339" y="1617056"/>
                </a:lnTo>
                <a:lnTo>
                  <a:pt x="16434611" y="1614301"/>
                </a:lnTo>
                <a:lnTo>
                  <a:pt x="20103858" y="1614286"/>
                </a:lnTo>
                <a:lnTo>
                  <a:pt x="20103858" y="0"/>
                </a:lnTo>
                <a:close/>
              </a:path>
            </a:pathLst>
          </a:custGeom>
          <a:solidFill>
            <a:srgbClr val="233D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>
            <a:spLocks/>
          </p:cNvSpPr>
          <p:nvPr/>
        </p:nvSpPr>
        <p:spPr>
          <a:xfrm>
            <a:off x="228600" y="914400"/>
            <a:ext cx="1447800" cy="460366"/>
          </a:xfrm>
          <a:prstGeom prst="rect">
            <a:avLst/>
          </a:prstGeom>
        </p:spPr>
        <p:txBody>
          <a:bodyPr vert="horz" wrap="square" lIns="0" tIns="5445" rIns="0" bIns="0" rtlCol="0" anchor="ctr">
            <a:spAutoFit/>
          </a:bodyPr>
          <a:lstStyle/>
          <a:p>
            <a:pPr marL="6050" marR="0" lvl="0" indent="0" algn="ctr" defTabSz="914400" rtl="0" eaLnBrk="1" fontAlgn="auto" latinLnBrk="0" hangingPunct="1">
              <a:lnSpc>
                <a:spcPts val="1970"/>
              </a:lnSpc>
              <a:spcBef>
                <a:spcPts val="4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sng" strike="noStrike" kern="1200" cap="none" spc="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Centurion</a:t>
            </a:r>
          </a:p>
          <a:p>
            <a:pPr marL="18453" marR="0" lvl="0" indent="0" algn="ctr" defTabSz="914400" rtl="0" eaLnBrk="1" fontAlgn="auto" latinLnBrk="0" hangingPunct="1">
              <a:lnSpc>
                <a:spcPts val="1541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</a:t>
            </a:r>
            <a:r>
              <a:rPr kumimoji="0" lang="en-IN" sz="1600" b="0" i="0" u="none" strike="noStrike" kern="1200" cap="none" spc="14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</a:t>
            </a:r>
            <a:r>
              <a:rPr kumimoji="0" lang="en-IN" sz="1600" b="0" i="0" u="none" strike="noStrike" kern="1200" cap="none" spc="2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IN" sz="1600" b="0" i="0" u="none" strike="noStrike" kern="1200" cap="none" spc="14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</a:t>
            </a:r>
            <a:r>
              <a:rPr kumimoji="0" lang="en-IN" sz="1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</a:t>
            </a:r>
            <a:r>
              <a:rPr kumimoji="0" lang="en-IN" sz="1600" b="0" i="0" u="none" strike="noStrike" kern="1200" cap="none" spc="12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</a:t>
            </a:r>
            <a:r>
              <a:rPr kumimoji="0" lang="en-IN" sz="1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</a:t>
            </a:r>
            <a:r>
              <a:rPr kumimoji="0" lang="en-IN" sz="1600" b="0" i="0" u="none" strike="noStrike" kern="1200" cap="none" spc="2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IN" sz="1600" b="0" i="0" u="none" strike="noStrike" kern="1200" cap="none" spc="1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</a:t>
            </a:r>
            <a:r>
              <a:rPr kumimoji="0" lang="en-IN" sz="1600" b="0" i="0" u="none" strike="noStrike" kern="1200" cap="none" spc="14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</a:t>
            </a: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object 8"/>
          <p:cNvSpPr/>
          <p:nvPr/>
        </p:nvSpPr>
        <p:spPr>
          <a:xfrm>
            <a:off x="457200" y="96253"/>
            <a:ext cx="990600" cy="894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object 2"/>
          <p:cNvSpPr txBox="1"/>
          <p:nvPr/>
        </p:nvSpPr>
        <p:spPr>
          <a:xfrm>
            <a:off x="69380" y="6414480"/>
            <a:ext cx="4807420" cy="367320"/>
          </a:xfrm>
          <a:prstGeom prst="rect">
            <a:avLst/>
          </a:prstGeom>
        </p:spPr>
        <p:txBody>
          <a:bodyPr vert="horz" wrap="square" lIns="0" tIns="8168" rIns="0" bIns="0" rtlCol="0">
            <a:spAutoFit/>
          </a:bodyPr>
          <a:lstStyle/>
          <a:p>
            <a:pPr marL="6050">
              <a:lnSpc>
                <a:spcPts val="1846"/>
              </a:lnSpc>
              <a:spcBef>
                <a:spcPts val="64"/>
              </a:spcBef>
              <a:tabLst>
                <a:tab pos="2107918" algn="l"/>
              </a:tabLst>
            </a:pPr>
            <a:r>
              <a:rPr lang="en-US" sz="1600" spc="5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600" spc="50" smtClean="0">
                <a:solidFill>
                  <a:srgbClr val="FFFFFF"/>
                </a:solidFill>
                <a:latin typeface="Times New Roman"/>
                <a:cs typeface="Times New Roman"/>
              </a:rPr>
              <a:t>enturion</a:t>
            </a:r>
            <a:r>
              <a:rPr sz="1600" spc="4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1600" spc="48" dirty="0" smtClean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600" spc="48" smtClean="0">
                <a:solidFill>
                  <a:srgbClr val="FFFFFF"/>
                </a:solidFill>
                <a:latin typeface="Times New Roman"/>
                <a:cs typeface="Times New Roman"/>
              </a:rPr>
              <a:t>niversity</a:t>
            </a:r>
            <a:r>
              <a:rPr lang="en-US" sz="1600" spc="4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52" smtClean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600" spc="52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lang="en-US" sz="1600" spc="5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spc="54" smtClean="0">
                <a:solidFill>
                  <a:srgbClr val="FFFFFF"/>
                </a:solidFill>
                <a:latin typeface="Times New Roman"/>
                <a:cs typeface="Times New Roman"/>
              </a:rPr>
              <a:t>echnology</a:t>
            </a:r>
            <a:r>
              <a:rPr lang="en-US" sz="1600" spc="54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60" smtClean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600" spc="-17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1600" spc="62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600" spc="62" smtClean="0">
                <a:solidFill>
                  <a:srgbClr val="FFFFFF"/>
                </a:solidFill>
                <a:latin typeface="Times New Roman"/>
                <a:cs typeface="Times New Roman"/>
              </a:rPr>
              <a:t>anagement</a:t>
            </a:r>
            <a:endParaRPr sz="1600">
              <a:latin typeface="Times New Roman"/>
              <a:cs typeface="Times New Roman"/>
            </a:endParaRPr>
          </a:p>
          <a:p>
            <a:pPr marL="25109">
              <a:lnSpc>
                <a:spcPts val="959"/>
              </a:lnSpc>
            </a:pPr>
            <a:r>
              <a:rPr sz="1200" i="1" spc="10" dirty="0">
                <a:solidFill>
                  <a:srgbClr val="FFFFFF"/>
                </a:solidFill>
                <a:latin typeface="Times New Roman"/>
                <a:cs typeface="Times New Roman"/>
              </a:rPr>
              <a:t>Shaping </a:t>
            </a:r>
            <a:r>
              <a:rPr sz="1200" i="1" spc="5">
                <a:solidFill>
                  <a:srgbClr val="FFFFFF"/>
                </a:solidFill>
                <a:latin typeface="Times New Roman"/>
                <a:cs typeface="Times New Roman"/>
              </a:rPr>
              <a:t>Lives</a:t>
            </a:r>
            <a:r>
              <a:rPr sz="1200" i="1" spc="5" smtClean="0">
                <a:solidFill>
                  <a:srgbClr val="FFFFFF"/>
                </a:solidFill>
                <a:latin typeface="Times New Roman"/>
                <a:cs typeface="Times New Roman"/>
              </a:rPr>
              <a:t>...</a:t>
            </a:r>
            <a:r>
              <a:rPr sz="1200" i="1" spc="10" smtClean="0">
                <a:solidFill>
                  <a:srgbClr val="FFFFFF"/>
                </a:solidFill>
                <a:latin typeface="Times New Roman"/>
                <a:cs typeface="Times New Roman"/>
              </a:rPr>
              <a:t>Empowering</a:t>
            </a:r>
            <a:r>
              <a:rPr sz="1200" i="1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i="1" spc="7" dirty="0">
                <a:solidFill>
                  <a:srgbClr val="FFFFFF"/>
                </a:solidFill>
                <a:latin typeface="Times New Roman"/>
                <a:cs typeface="Times New Roman"/>
              </a:rPr>
              <a:t>Communities..</a:t>
            </a:r>
            <a:r>
              <a:rPr i="1" spc="7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2704454"/>
            <a:ext cx="76962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PESTS OF VEGETABLE CROPS AND </a:t>
            </a:r>
          </a:p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THEIR MANAGEMENT </a:t>
            </a:r>
            <a:endParaRPr lang="en-US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3200" b="1" dirty="0" smtClean="0">
                <a:solidFill>
                  <a:srgbClr val="0070C0"/>
                </a:solidFill>
              </a:rPr>
              <a:t>SERPENTINE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LEAF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</a:rPr>
              <a:t>MINER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br>
              <a:rPr lang="en-US" sz="3200" dirty="0" smtClean="0">
                <a:solidFill>
                  <a:srgbClr val="0070C0"/>
                </a:solidFill>
              </a:rPr>
            </a:br>
            <a:r>
              <a:rPr lang="en-US" sz="3200" i="1" dirty="0" err="1" smtClean="0">
                <a:solidFill>
                  <a:srgbClr val="0070C0"/>
                </a:solidFill>
              </a:rPr>
              <a:t>Liriomyza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</a:rPr>
              <a:t>trifolii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Agromyzidae</a:t>
            </a:r>
            <a:r>
              <a:rPr lang="en-US" sz="3200" dirty="0" smtClean="0">
                <a:solidFill>
                  <a:srgbClr val="0070C0"/>
                </a:solidFill>
              </a:rPr>
              <a:t>: </a:t>
            </a:r>
            <a:r>
              <a:rPr lang="en-US" sz="3200" dirty="0" err="1" smtClean="0">
                <a:solidFill>
                  <a:srgbClr val="0070C0"/>
                </a:solidFill>
              </a:rPr>
              <a:t>Diptera</a:t>
            </a:r>
            <a:r>
              <a:rPr lang="en-US" sz="3200" dirty="0" smtClean="0">
                <a:solidFill>
                  <a:srgbClr val="0070C0"/>
                </a:solidFill>
              </a:rPr>
              <a:t/>
            </a:r>
            <a:br>
              <a:rPr lang="en-US" sz="3200" dirty="0" smtClean="0">
                <a:solidFill>
                  <a:srgbClr val="0070C0"/>
                </a:solidFill>
              </a:rPr>
            </a:b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***It has been </a:t>
            </a:r>
            <a:r>
              <a:rPr lang="en-US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introduced pest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into India through chrysanthemum cuttings.</a:t>
            </a:r>
          </a:p>
          <a:p>
            <a:pPr algn="just">
              <a:buNone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APPEARANCE: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a pale yellowish fly, measuring 1.5 mm in length.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Maggots are minute,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apodous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pale orange yellowish 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383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54421"/>
            <a:ext cx="8229600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0150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LIFE HISTORY: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female fly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punctures upper surface of leaf to lay eggs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singly. The egg hatches in 4 days.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Full grown maggot measures 3 mm. 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Larval duration is about 7 days. 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Pupation is in soil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Some pupae are found in leaves. 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Total life cycle takes 3 weeks. 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Generally it does not cause economic damage.</a:t>
            </a:r>
          </a:p>
          <a:p>
            <a:pPr algn="just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9768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SYMPTOMS OF DAMAGE: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Maggot feeds on chlorophyll mining in between epidermal layers.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Leaves with serpentine mines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Drying dropping of leaves in severe cases</a:t>
            </a:r>
          </a:p>
          <a:p>
            <a:pPr algn="just">
              <a:buNone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MANAGEMENT: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Collect and destroy mined leaves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Spray NSKE 5%</a:t>
            </a:r>
            <a:endParaRPr lang="en-US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8925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crop_prot_crop_insect-veg_tomato_clip_image002_0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6894"/>
            <a:ext cx="4495800" cy="2997200"/>
          </a:xfrm>
          <a:prstGeom prst="rect">
            <a:avLst/>
          </a:prstGeom>
          <a:noFill/>
        </p:spPr>
      </p:pic>
      <p:pic>
        <p:nvPicPr>
          <p:cNvPr id="14343" name="Picture 7" descr="crop_prot_crop_insect-veg_tomato_clip_image002_0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1963" y="3024094"/>
            <a:ext cx="4572000" cy="3048000"/>
          </a:xfrm>
          <a:prstGeom prst="rect">
            <a:avLst/>
          </a:prstGeom>
          <a:noFill/>
        </p:spPr>
      </p:pic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2720788" y="6443944"/>
            <a:ext cx="3562350" cy="3667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 dirty="0">
                <a:solidFill>
                  <a:srgbClr val="FF3300"/>
                </a:solidFill>
              </a:rPr>
              <a:t>Leaf mining damage on leaves</a:t>
            </a:r>
            <a:r>
              <a:rPr lang="en-US" dirty="0">
                <a:solidFill>
                  <a:srgbClr val="FF33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42723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Leaf eating caterpillar </a:t>
            </a:r>
            <a:b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Spodoptera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litura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Noctuidae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Lepidoptera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APPEARANCE:</a:t>
            </a:r>
          </a:p>
          <a:p>
            <a:pPr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Identification of the pest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Egg: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-masses appear golden brown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Larva: -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pale greenish with dark markings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Gregarious in the early stages</a:t>
            </a:r>
          </a:p>
          <a:p>
            <a:pPr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Adult</a:t>
            </a:r>
            <a:endParaRPr lang="en-US" sz="24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Forewings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– brown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with wavy white marking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Hind wings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  white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colour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with a brown patch along the margin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buNone/>
            </a:pPr>
            <a:endParaRPr lang="en-US" sz="2400" b="1" u="sng" dirty="0" smtClean="0"/>
          </a:p>
          <a:p>
            <a:pPr>
              <a:buNone/>
            </a:pP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xmlns="" val="23178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crop_prot_crop_insect-veg_tomato_clip_image002_0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838200"/>
            <a:ext cx="3286125" cy="2190750"/>
          </a:xfrm>
          <a:prstGeom prst="rect">
            <a:avLst/>
          </a:prstGeom>
          <a:noFill/>
        </p:spPr>
      </p:pic>
      <p:pic>
        <p:nvPicPr>
          <p:cNvPr id="23559" name="Picture 7" descr="crop_prot_crop_insect-veg_tomato_clip_image002_00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609600"/>
            <a:ext cx="4095750" cy="2733675"/>
          </a:xfrm>
          <a:prstGeom prst="rect">
            <a:avLst/>
          </a:prstGeom>
          <a:noFill/>
        </p:spPr>
      </p:pic>
      <p:pic>
        <p:nvPicPr>
          <p:cNvPr id="23561" name="Picture 9" descr="crop_prot_crop_insect-veg_tomato_clip_image002_00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3657600"/>
            <a:ext cx="3228975" cy="2152650"/>
          </a:xfrm>
          <a:prstGeom prst="rect">
            <a:avLst/>
          </a:prstGeom>
          <a:noFill/>
        </p:spPr>
      </p:pic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2117725" y="3389313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Larva 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6537325" y="3617913"/>
            <a:ext cx="781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Pupa 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3641725" y="5827713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Adult </a:t>
            </a:r>
          </a:p>
        </p:txBody>
      </p:sp>
    </p:spTree>
    <p:extLst>
      <p:ext uri="{BB962C8B-B14F-4D97-AF65-F5344CB8AC3E}">
        <p14:creationId xmlns:p14="http://schemas.microsoft.com/office/powerpoint/2010/main" xmlns="" val="400402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/>
              <a:t>SYMPTOMS OF DAMAGE</a:t>
            </a:r>
            <a:endParaRPr lang="en-US" sz="2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Young larva scrap leaves on ventral surface</a:t>
            </a:r>
          </a:p>
          <a:p>
            <a:r>
              <a:rPr lang="en-US" sz="2400" dirty="0" smtClean="0"/>
              <a:t>Grownups defoliate crops</a:t>
            </a:r>
          </a:p>
          <a:p>
            <a:pPr algn="just">
              <a:buNone/>
            </a:pPr>
            <a:endParaRPr lang="en-US" sz="2400" b="1" u="sng" dirty="0" smtClean="0"/>
          </a:p>
          <a:p>
            <a:pPr algn="just">
              <a:buNone/>
            </a:pPr>
            <a:endParaRPr lang="en-US" sz="2400" b="1" u="sng" dirty="0"/>
          </a:p>
        </p:txBody>
      </p:sp>
      <p:pic>
        <p:nvPicPr>
          <p:cNvPr id="6" name="Picture 5" descr="crop_prot_crop_insect-veg_tomato_clip_image002_00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764904"/>
            <a:ext cx="2714625" cy="1807096"/>
          </a:xfrm>
          <a:prstGeom prst="rect">
            <a:avLst/>
          </a:prstGeom>
          <a:noFill/>
        </p:spPr>
      </p:pic>
      <p:pic>
        <p:nvPicPr>
          <p:cNvPr id="7" name="Picture 7" descr="crop_prot_crop_insect-veg_tomato_clip_image002_0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3450" y="2743200"/>
            <a:ext cx="2571750" cy="1828800"/>
          </a:xfrm>
          <a:prstGeom prst="rect">
            <a:avLst/>
          </a:prstGeom>
          <a:noFill/>
        </p:spPr>
      </p:pic>
      <p:pic>
        <p:nvPicPr>
          <p:cNvPr id="8" name="Picture 9" descr="crop_prot_crop_insect-veg_tomato_clip_image002_00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4543425"/>
            <a:ext cx="2667000" cy="1857375"/>
          </a:xfrm>
          <a:prstGeom prst="rect">
            <a:avLst/>
          </a:prstGeom>
          <a:noFill/>
        </p:spPr>
      </p:pic>
      <p:pic>
        <p:nvPicPr>
          <p:cNvPr id="9" name="Picture 11" descr="crop_prot_crop_insect-veg_tomato_clip_image002_00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52975" y="4572000"/>
            <a:ext cx="2638425" cy="1762646"/>
          </a:xfrm>
          <a:prstGeom prst="rect">
            <a:avLst/>
          </a:prstGeom>
          <a:noFill/>
        </p:spPr>
      </p:pic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565150" y="5029200"/>
            <a:ext cx="164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Foliar damage</a:t>
            </a:r>
          </a:p>
        </p:txBody>
      </p:sp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7461250" y="5105400"/>
            <a:ext cx="168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flower damage</a:t>
            </a: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438150" y="3276600"/>
            <a:ext cx="161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Larval feeding</a:t>
            </a: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7423150" y="3276600"/>
            <a:ext cx="164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scrapping</a:t>
            </a:r>
          </a:p>
        </p:txBody>
      </p:sp>
    </p:spTree>
    <p:extLst>
      <p:ext uri="{BB962C8B-B14F-4D97-AF65-F5344CB8AC3E}">
        <p14:creationId xmlns:p14="http://schemas.microsoft.com/office/powerpoint/2010/main" xmlns="" val="61104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534400" cy="590232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Management</a:t>
            </a:r>
            <a:endParaRPr lang="en-US" sz="2800" u="sng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Plough the soil to expose and kill the pupae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*Grow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castor along border and irrigation channel as trap crop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Flood the field to drive out the hibernating larvae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Set up light trap @1/ha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Pheromone traps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Pherodin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SL)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@ 15/ ha to attract male moths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Collect and destroy egg masses in castor and tomato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Hand pick grown up larvae and kill them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Spray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NPV @ 1.5 X 1012 POBs / ha + 2.5 Kg crude sugar + 0.1 %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teepol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Poison </a:t>
            </a:r>
            <a:r>
              <a:rPr lang="en-US" sz="2400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bait {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Rice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bran 5 Kg + Molasses or Brown sugar 500g +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Carbaryl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50 WP 500g+ 3lit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water/ha}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Mix the ingredients well – Kept around the field in the evening hours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Spray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chlorpyriphos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 EC 2lit/ha or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dichlorovos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76 WSC 1 lit/ha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983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b="1" dirty="0" smtClean="0"/>
              <a:t>Whitefly</a:t>
            </a:r>
            <a:r>
              <a:rPr lang="en-US" sz="3800" dirty="0"/>
              <a:t>:  </a:t>
            </a:r>
            <a:r>
              <a:rPr lang="en-US" sz="3800" b="1" i="1" dirty="0" err="1"/>
              <a:t>Bemisia</a:t>
            </a:r>
            <a:r>
              <a:rPr lang="en-US" sz="3800" b="1" i="1" dirty="0"/>
              <a:t> </a:t>
            </a:r>
            <a:r>
              <a:rPr lang="en-US" sz="3800" b="1" i="1" dirty="0" err="1"/>
              <a:t>tabaci</a:t>
            </a:r>
            <a:r>
              <a:rPr lang="en-US" sz="3800" dirty="0"/>
              <a:t/>
            </a:r>
            <a:br>
              <a:rPr lang="en-US" sz="3800" dirty="0"/>
            </a:br>
            <a:endParaRPr lang="en-US" sz="38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Symptoms of damage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Chlorotic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spots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Yellowing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Downward curling and drying of leaves.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** Vector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tomato leaf curl disease.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03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rop_prot_crop_insect-veg_tomato_clip_image002_0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3897" y="2514600"/>
            <a:ext cx="88115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INSECT PESTS OF TOMATO AND THEIR MANAGEMENT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978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3" name="Picture 9" descr="crop_prot_crop_insect-veg_tomato_clip_image002_00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66825"/>
            <a:ext cx="3201988" cy="4346348"/>
          </a:xfrm>
          <a:prstGeom prst="rect">
            <a:avLst/>
          </a:prstGeom>
          <a:noFill/>
        </p:spPr>
      </p:pic>
      <p:pic>
        <p:nvPicPr>
          <p:cNvPr id="26635" name="Picture 11" descr="crop_prot_crop_insect-veg_tomato_clip_image002_0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235449"/>
            <a:ext cx="3066880" cy="4089173"/>
          </a:xfrm>
          <a:prstGeom prst="rect">
            <a:avLst/>
          </a:prstGeom>
          <a:noFill/>
        </p:spPr>
      </p:pic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3124200" y="6096000"/>
            <a:ext cx="2355850" cy="3667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/>
              <a:t>Tomato leaf curling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10880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9272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Marks of Identification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b="1" dirty="0" smtClean="0"/>
              <a:t>Egg</a:t>
            </a:r>
            <a:r>
              <a:rPr lang="en-US" dirty="0" smtClean="0"/>
              <a:t>-pear shaped, light yellowish, stalked</a:t>
            </a:r>
          </a:p>
          <a:p>
            <a:r>
              <a:rPr lang="en-US" b="1" dirty="0" smtClean="0"/>
              <a:t>Nymph</a:t>
            </a:r>
            <a:r>
              <a:rPr lang="en-US" b="1" dirty="0"/>
              <a:t>:</a:t>
            </a:r>
            <a:r>
              <a:rPr lang="en-US" dirty="0"/>
              <a:t> On hatching - Oval, scale-like, greenish white</a:t>
            </a:r>
          </a:p>
          <a:p>
            <a:r>
              <a:rPr lang="en-US" b="1" dirty="0"/>
              <a:t>Adult:</a:t>
            </a:r>
            <a:r>
              <a:rPr lang="en-US" dirty="0"/>
              <a:t> White, tiny, scale-like adults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27653" name="Picture 5" descr="crop_prot_crop_insect-veg_tomato_clip_image002_00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4038600"/>
            <a:ext cx="3276600" cy="25225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2551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458200" cy="6019800"/>
          </a:xfrm>
        </p:spPr>
        <p:txBody>
          <a:bodyPr/>
          <a:lstStyle/>
          <a:p>
            <a:pPr algn="just">
              <a:lnSpc>
                <a:spcPct val="90000"/>
              </a:lnSpc>
              <a:buNone/>
            </a:pPr>
            <a:r>
              <a:rPr lang="en-US" sz="26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Management</a:t>
            </a:r>
            <a:r>
              <a:rPr lang="en-US" sz="26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lnSpc>
                <a:spcPct val="90000"/>
              </a:lnSpc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Uproot and destroy the diseased leaf curl plants</a:t>
            </a:r>
          </a:p>
          <a:p>
            <a:pPr algn="just">
              <a:lnSpc>
                <a:spcPct val="90000"/>
              </a:lnSpc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Use nitrogen and irrigation judiciously.</a:t>
            </a:r>
          </a:p>
          <a:p>
            <a:pPr algn="just">
              <a:lnSpc>
                <a:spcPct val="90000"/>
              </a:lnSpc>
            </a:pPr>
            <a:r>
              <a:rPr lang="en-US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Remove alternate weed host </a:t>
            </a:r>
            <a:r>
              <a:rPr lang="en-US" sz="2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Abutilon </a:t>
            </a:r>
            <a:r>
              <a:rPr lang="en-US" sz="26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indicum</a:t>
            </a:r>
            <a:endParaRPr lang="en-US" sz="2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Use yellow sticky traps at 12/ha to attract and kill insects.</a:t>
            </a:r>
          </a:p>
          <a:p>
            <a:pPr algn="just">
              <a:lnSpc>
                <a:spcPct val="90000"/>
              </a:lnSpc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Apply 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carbofuran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3% 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 @ 40 kg /ha or spray any one of the following insecticides</a:t>
            </a:r>
          </a:p>
          <a:p>
            <a:pPr algn="just">
              <a:lnSpc>
                <a:spcPct val="90000"/>
              </a:lnSpc>
            </a:pP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Dimethoate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30 % EC1.0  ml/lit.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Malathion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50 % EC1.5 ml/ lit.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Oxydemeton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–Methyl 25 % EC1.0 ml/ lit.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Thiamethoxam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25 % WG4.0  ml/10 lit.</a:t>
            </a:r>
            <a:br>
              <a:rPr lang="en-US" sz="2600" dirty="0">
                <a:latin typeface="Times New Roman" pitchFamily="18" charset="0"/>
                <a:cs typeface="Times New Roman" pitchFamily="18" charset="0"/>
              </a:rPr>
            </a:b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46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b="1"/>
              <a:t>5. Thrips</a:t>
            </a:r>
            <a:r>
              <a:rPr lang="en-US" sz="3800"/>
              <a:t>: </a:t>
            </a:r>
            <a:r>
              <a:rPr lang="en-US" sz="3800" b="1" i="1"/>
              <a:t>Thrips tabaci</a:t>
            </a:r>
            <a:r>
              <a:rPr lang="en-US" sz="3800" b="1"/>
              <a:t>, </a:t>
            </a:r>
            <a:r>
              <a:rPr lang="en-US" sz="3800" b="1" i="1"/>
              <a:t>F. rankliniella</a:t>
            </a:r>
            <a:r>
              <a:rPr lang="en-US" sz="3800"/>
              <a:t/>
            </a:r>
            <a:br>
              <a:rPr lang="en-US" sz="3800"/>
            </a:br>
            <a:endParaRPr lang="en-US" sz="380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16525"/>
          </a:xfrm>
        </p:spPr>
        <p:txBody>
          <a:bodyPr/>
          <a:lstStyle/>
          <a:p>
            <a:pPr>
              <a:buNone/>
            </a:pPr>
            <a:r>
              <a:rPr lang="en-US" b="1" u="sng" dirty="0">
                <a:solidFill>
                  <a:srgbClr val="FF3300"/>
                </a:solidFill>
              </a:rPr>
              <a:t>Symptoms of damage</a:t>
            </a:r>
            <a:endParaRPr lang="en-US" u="sng" dirty="0">
              <a:solidFill>
                <a:srgbClr val="FF3300"/>
              </a:solidFill>
            </a:endParaRPr>
          </a:p>
          <a:p>
            <a:r>
              <a:rPr lang="en-US" dirty="0"/>
              <a:t>Silvery streaks on leaf surface</a:t>
            </a:r>
          </a:p>
          <a:p>
            <a:r>
              <a:rPr lang="en-US" dirty="0"/>
              <a:t>pre-mature dropping of flowers</a:t>
            </a:r>
          </a:p>
          <a:p>
            <a:r>
              <a:rPr lang="en-US" dirty="0"/>
              <a:t>Bud necrosis.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***Vector </a:t>
            </a:r>
            <a:r>
              <a:rPr lang="en-US" dirty="0">
                <a:solidFill>
                  <a:srgbClr val="7030A0"/>
                </a:solidFill>
              </a:rPr>
              <a:t>of tomato spotted wilt virus.</a:t>
            </a:r>
          </a:p>
          <a:p>
            <a:pPr>
              <a:buNone/>
            </a:pPr>
            <a:r>
              <a:rPr lang="en-US" b="1" u="sng" dirty="0">
                <a:solidFill>
                  <a:srgbClr val="FF3300"/>
                </a:solidFill>
              </a:rPr>
              <a:t>Identification of the pest</a:t>
            </a:r>
            <a:r>
              <a:rPr lang="en-US" u="sng" dirty="0">
                <a:solidFill>
                  <a:srgbClr val="FF3300"/>
                </a:solidFill>
              </a:rPr>
              <a:t> </a:t>
            </a:r>
          </a:p>
          <a:p>
            <a:r>
              <a:rPr lang="en-US" b="1" dirty="0"/>
              <a:t>Nymphs:</a:t>
            </a:r>
            <a:r>
              <a:rPr lang="en-US" dirty="0"/>
              <a:t> yellowish</a:t>
            </a:r>
          </a:p>
          <a:p>
            <a:r>
              <a:rPr lang="en-US" b="1" dirty="0"/>
              <a:t>Adult:</a:t>
            </a:r>
            <a:r>
              <a:rPr lang="en-US" dirty="0"/>
              <a:t> dark </a:t>
            </a:r>
            <a:r>
              <a:rPr lang="en-US" dirty="0" err="1"/>
              <a:t>coloured</a:t>
            </a:r>
            <a:r>
              <a:rPr lang="en-US" dirty="0"/>
              <a:t> with fringed wings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781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rgbClr val="FF3300"/>
                </a:solidFill>
              </a:rPr>
              <a:t>Management</a:t>
            </a:r>
            <a:endParaRPr lang="en-US">
              <a:solidFill>
                <a:srgbClr val="FF3300"/>
              </a:solidFill>
            </a:endParaRPr>
          </a:p>
          <a:p>
            <a:r>
              <a:rPr lang="en-US"/>
              <a:t>Mechanically uproot the diseased plants and destroy them</a:t>
            </a:r>
          </a:p>
          <a:p>
            <a:r>
              <a:rPr lang="en-US"/>
              <a:t>Use yellow sticky traps @ 15/ ha</a:t>
            </a:r>
          </a:p>
          <a:p>
            <a:r>
              <a:rPr lang="en-US"/>
              <a:t>Release larvae of </a:t>
            </a:r>
            <a:r>
              <a:rPr lang="en-US" i="1"/>
              <a:t>Chrysoperla cornea</a:t>
            </a:r>
            <a:r>
              <a:rPr lang="en-US"/>
              <a:t> @ 10,000/ ha</a:t>
            </a:r>
          </a:p>
          <a:p>
            <a:r>
              <a:rPr lang="en-US"/>
              <a:t>Spray methyl demeton 25 EC @ 1lit/ha or dimethoate 30 EC @1lit/ha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032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b="1" dirty="0" smtClean="0"/>
              <a:t>Striped </a:t>
            </a:r>
            <a:r>
              <a:rPr lang="en-US" sz="3800" b="1" dirty="0" err="1"/>
              <a:t>mealybug</a:t>
            </a:r>
            <a:r>
              <a:rPr lang="en-US" sz="3800" b="1" dirty="0"/>
              <a:t>: </a:t>
            </a:r>
            <a:r>
              <a:rPr lang="en-US" sz="3800" dirty="0"/>
              <a:t> </a:t>
            </a:r>
            <a:r>
              <a:rPr lang="en-US" sz="3800" b="1" i="1" dirty="0" err="1"/>
              <a:t>Ferrisia</a:t>
            </a:r>
            <a:r>
              <a:rPr lang="en-US" sz="3800" b="1" i="1" dirty="0"/>
              <a:t> </a:t>
            </a:r>
            <a:r>
              <a:rPr lang="en-US" sz="3800" b="1" i="1" dirty="0" err="1"/>
              <a:t>virgata</a:t>
            </a:r>
            <a:r>
              <a:rPr lang="en-US" sz="3800" dirty="0"/>
              <a:t/>
            </a:r>
            <a:br>
              <a:rPr lang="en-US" sz="3800" dirty="0"/>
            </a:br>
            <a:endParaRPr lang="en-US" sz="3800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453072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Symptoms 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of damage </a:t>
            </a:r>
          </a:p>
          <a:p>
            <a:pPr algn="just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Presence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white, cottony mealy bugs on the leaves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twigs </a:t>
            </a:r>
          </a:p>
          <a:p>
            <a:pPr algn="just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Stunted growth.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Identification 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of the pest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lnSpc>
                <a:spcPct val="9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Crawler: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Yellowish to pale white 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colour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Adult: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Females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apterous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long, slender covered with white waxy secretion</a:t>
            </a:r>
          </a:p>
          <a:p>
            <a:pPr algn="just">
              <a:lnSpc>
                <a:spcPct val="9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460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crop_prot_crop_insect-veg_tomato_clip_image002_00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371600"/>
            <a:ext cx="3228975" cy="2152650"/>
          </a:xfrm>
          <a:prstGeom prst="rect">
            <a:avLst/>
          </a:prstGeom>
          <a:noFill/>
        </p:spPr>
      </p:pic>
      <p:pic>
        <p:nvPicPr>
          <p:cNvPr id="34823" name="Picture 7" descr="crop_prot_crop_insect-veg_tomato_clip_image002_00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71600"/>
            <a:ext cx="3438525" cy="2247900"/>
          </a:xfrm>
          <a:prstGeom prst="rect">
            <a:avLst/>
          </a:prstGeom>
          <a:noFill/>
        </p:spPr>
      </p:pic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5394325" y="3748088"/>
            <a:ext cx="180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Spot like canker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1889125" y="3846513"/>
            <a:ext cx="220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Nymphs and adults </a:t>
            </a:r>
          </a:p>
        </p:txBody>
      </p:sp>
    </p:spTree>
    <p:extLst>
      <p:ext uri="{BB962C8B-B14F-4D97-AF65-F5344CB8AC3E}">
        <p14:creationId xmlns:p14="http://schemas.microsoft.com/office/powerpoint/2010/main" xmlns="" val="38237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solidFill>
                  <a:srgbClr val="0070C0"/>
                </a:solidFill>
              </a:rPr>
              <a:t>Management</a:t>
            </a:r>
            <a:endParaRPr lang="en-US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Spray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neem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oil 0.5% along with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teepol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ml/lit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Spray any following insecticides</a:t>
            </a:r>
          </a:p>
          <a:p>
            <a:pPr>
              <a:lnSpc>
                <a:spcPct val="9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Phosphomidon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40 SL 2ml/lit</a:t>
            </a:r>
          </a:p>
          <a:p>
            <a:pPr lvl="1">
              <a:lnSpc>
                <a:spcPct val="9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Imidacloprid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80.5 SC 0.6 ml/lit</a:t>
            </a:r>
          </a:p>
          <a:p>
            <a:pPr lvl="1">
              <a:lnSpc>
                <a:spcPct val="9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Chlorpriphos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 EC 2ml/lit</a:t>
            </a:r>
          </a:p>
          <a:p>
            <a:pPr lvl="1">
              <a:lnSpc>
                <a:spcPct val="9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Thiamethoxam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25 WSG 0.6 mg/lit</a:t>
            </a:r>
          </a:p>
          <a:p>
            <a:pPr lvl="1">
              <a:lnSpc>
                <a:spcPct val="9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Profenophos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2ml/lit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754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598" y="250970"/>
          <a:ext cx="8763002" cy="6302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8912"/>
                <a:gridCol w="2323090"/>
                <a:gridCol w="2209800"/>
                <a:gridCol w="1981200"/>
              </a:tblGrid>
              <a:tr h="734972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Common name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Scientific</a:t>
                      </a:r>
                      <a:r>
                        <a:rPr lang="en-US" sz="2400" b="1" baseline="0" dirty="0" smtClean="0"/>
                        <a:t> name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Family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Order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886"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Tomato</a:t>
                      </a:r>
                      <a:r>
                        <a:rPr lang="en-US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fruit borer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1" dirty="0" err="1" smtClean="0"/>
                        <a:t>Helicoverpa</a:t>
                      </a:r>
                      <a:r>
                        <a:rPr lang="en-US" sz="2400" b="1" i="1" baseline="0" dirty="0" smtClean="0"/>
                        <a:t> </a:t>
                      </a:r>
                      <a:r>
                        <a:rPr lang="en-US" sz="2400" b="1" i="1" baseline="0" dirty="0" err="1" smtClean="0"/>
                        <a:t>armigea</a:t>
                      </a:r>
                      <a:endParaRPr lang="en-US" sz="2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Noctuidae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Lepidoptera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4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2. Serpentine</a:t>
                      </a:r>
                      <a:r>
                        <a:rPr lang="en-US" sz="2400" b="1" baseline="0" dirty="0" smtClean="0"/>
                        <a:t> leaf miner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1" dirty="0" err="1" smtClean="0"/>
                        <a:t>Liriomyza</a:t>
                      </a:r>
                      <a:r>
                        <a:rPr lang="en-US" sz="2400" b="1" i="1" dirty="0" smtClean="0"/>
                        <a:t> </a:t>
                      </a:r>
                      <a:r>
                        <a:rPr lang="en-US" sz="2400" b="1" i="1" dirty="0" err="1" smtClean="0"/>
                        <a:t>trifolii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Agromyzidae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Diptera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65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3. Leaf</a:t>
                      </a:r>
                      <a:r>
                        <a:rPr lang="en-US" sz="2400" b="1" baseline="0" dirty="0" smtClean="0"/>
                        <a:t> eating caterpillar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Spodoptera</a:t>
                      </a:r>
                      <a:r>
                        <a:rPr lang="en-US" sz="2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litura</a:t>
                      </a:r>
                      <a:endParaRPr lang="en-US" sz="2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Noctuidae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Lepidoptera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77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4. 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White fly</a:t>
                      </a:r>
                    </a:p>
                    <a:p>
                      <a:endParaRPr lang="en-US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Bemecia</a:t>
                      </a:r>
                      <a:r>
                        <a:rPr lang="en-US" sz="2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tabaci</a:t>
                      </a:r>
                      <a:endParaRPr lang="en-US" sz="2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Aleyrodidae</a:t>
                      </a:r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Hemiptera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8866"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</a:t>
                      </a:r>
                      <a:r>
                        <a:rPr lang="en-US" sz="2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Thrips</a:t>
                      </a:r>
                      <a:r>
                        <a:rPr lang="en-US" sz="2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1" dirty="0" err="1" smtClean="0"/>
                        <a:t>Thrips</a:t>
                      </a:r>
                      <a:r>
                        <a:rPr lang="en-US" sz="2400" b="1" i="1" baseline="0" dirty="0" smtClean="0"/>
                        <a:t> </a:t>
                      </a:r>
                      <a:r>
                        <a:rPr lang="en-US" sz="2400" b="1" i="1" baseline="0" dirty="0" err="1" smtClean="0"/>
                        <a:t>tabaci</a:t>
                      </a:r>
                      <a:endParaRPr lang="en-US" sz="2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Thripidae</a:t>
                      </a:r>
                      <a:r>
                        <a:rPr lang="en-US" sz="2400" b="1" baseline="0" dirty="0" smtClean="0"/>
                        <a:t> 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Thysanoptera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8866"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 Striped mealy bug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i="1" dirty="0" err="1" smtClean="0"/>
                        <a:t>Ferrisia</a:t>
                      </a:r>
                      <a:r>
                        <a:rPr lang="en-US" sz="2400" b="1" i="1" dirty="0" smtClean="0"/>
                        <a:t> </a:t>
                      </a:r>
                      <a:r>
                        <a:rPr lang="en-US" sz="2400" b="1" i="1" dirty="0" err="1" smtClean="0"/>
                        <a:t>virgata</a:t>
                      </a:r>
                      <a:endParaRPr lang="en-US" sz="24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Psuedococcidae</a:t>
                      </a:r>
                      <a:r>
                        <a:rPr lang="en-US" sz="2400" b="1" baseline="0" dirty="0" smtClean="0"/>
                        <a:t> 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Hemiptera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017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TOMATO FRUIT BORER </a:t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100" i="1" dirty="0" err="1" smtClean="0">
                <a:latin typeface="Times New Roman" pitchFamily="18" charset="0"/>
                <a:cs typeface="Times New Roman" pitchFamily="18" charset="0"/>
              </a:rPr>
              <a:t>Helicoverpa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i="1" dirty="0" err="1" smtClean="0">
                <a:latin typeface="Times New Roman" pitchFamily="18" charset="0"/>
                <a:cs typeface="Times New Roman" pitchFamily="18" charset="0"/>
              </a:rPr>
              <a:t>armigera</a:t>
            </a:r>
            <a:r>
              <a:rPr lang="en-US" sz="31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latin typeface="Times New Roman" pitchFamily="18" charset="0"/>
                <a:cs typeface="Times New Roman" pitchFamily="18" charset="0"/>
              </a:rPr>
              <a:t>Noctuidae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: Lepidoptera</a:t>
            </a:r>
            <a:br>
              <a:rPr lang="en-US" sz="3100" dirty="0" smtClean="0">
                <a:latin typeface="Times New Roman" pitchFamily="18" charset="0"/>
                <a:cs typeface="Times New Roman" pitchFamily="18" charset="0"/>
              </a:rPr>
            </a:br>
            <a:endParaRPr 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APPEARANCE :</a:t>
            </a:r>
          </a:p>
          <a:p>
            <a:pPr algn="just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Moth is stout, medium sized with brownish/greyish forewings with a dark cross band near outer margin and dark spots near costal margins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with a wing expanse of 3.7 cm.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Caterpillars are of varying color. Body covered with radiating hairs. Initially brown and later turn greenish with darker broken lines along the side of the body.</a:t>
            </a:r>
          </a:p>
          <a:p>
            <a:pPr algn="just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u="sng" dirty="0"/>
          </a:p>
        </p:txBody>
      </p:sp>
      <p:pic>
        <p:nvPicPr>
          <p:cNvPr id="4" name="Picture 13" descr="crop_prot_crop_insect-veg_tomato_clip_image002_0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467225"/>
            <a:ext cx="3238500" cy="2162175"/>
          </a:xfrm>
          <a:prstGeom prst="rect">
            <a:avLst/>
          </a:prstGeom>
          <a:noFill/>
        </p:spPr>
      </p:pic>
      <p:pic>
        <p:nvPicPr>
          <p:cNvPr id="5" name="Picture 9" descr="crop_prot_crop_insect-veg_tomato_clip_image002_00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564062"/>
            <a:ext cx="2895600" cy="2065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7020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610600" cy="58674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LIFE HISTORY: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spherical, yellowish eggs are laid singly on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tender parts and buds of plants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The egg period lasts for 2-4 days.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larval period lasts for 18-25 days.</a:t>
            </a:r>
            <a:endParaRPr lang="en-US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full grown caterpillar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pupates in the soil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an earthen cell and emerges in 16-21 days.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581400"/>
            <a:ext cx="9067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8344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400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SYMPTOMS OF DAMAGE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Single caterpillar can destroy 2-8 fruits.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larvae bore into the fruits and make them unfit for consumption and marketing.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Presence of circular holes and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larva feeding by thrusting only a part of its body into tomato fruit 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743200"/>
            <a:ext cx="84582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8070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86800" cy="5791200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buNone/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Management</a:t>
            </a:r>
          </a:p>
          <a:p>
            <a:pPr algn="just"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Collect and destroy the infected fruits and grown up larvae.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*Grow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simultaneously 40 days old American tall marigold and 25 days old tomato seedling at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1:10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rows</a:t>
            </a:r>
          </a:p>
          <a:p>
            <a:pPr algn="just"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Setup pheromone trap with Helilure at 12/ha</a:t>
            </a:r>
          </a:p>
          <a:p>
            <a:pPr algn="just"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Collection and destruction of damaged fruits and grown up caterpillars.</a:t>
            </a:r>
          </a:p>
          <a:p>
            <a:pPr algn="just"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Release 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Trichogramma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pretiosum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@ 1 lakh nos. /ha/release at an interval of 7 days starting from flower initiation stage based on ETL of 10% damage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737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287963"/>
          </a:xfrm>
        </p:spPr>
        <p:txBody>
          <a:bodyPr/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For 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Helicoverpa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armigera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HaNPV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1.5 x 10</a:t>
            </a:r>
            <a:r>
              <a:rPr lang="en-US" sz="2600" baseline="30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POBs/ha 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i.e.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NPV of 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H. </a:t>
            </a:r>
            <a:r>
              <a:rPr lang="en-US" sz="2600" b="1" i="1" dirty="0" err="1" smtClean="0">
                <a:latin typeface="Times New Roman" pitchFamily="18" charset="0"/>
                <a:cs typeface="Times New Roman" pitchFamily="18" charset="0"/>
              </a:rPr>
              <a:t>armigera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  0.43%  AS @ 3.0 ml/lit or 2 % AS @ 1.0 ml per lit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For 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Spodoptera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litura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Sl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NPV 1.5 x 10</a:t>
            </a:r>
            <a:r>
              <a:rPr lang="en-US" sz="2600" baseline="30000" dirty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POBs/ha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Provide poison bait with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carbaryl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50 WP 1.25 kg, rice bran 12.5 kg,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jaggery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1.25 kg and water 7.5 lit/ha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Spray 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Bacillus </a:t>
            </a:r>
            <a:r>
              <a:rPr lang="en-US" sz="2600" i="1" dirty="0" err="1">
                <a:latin typeface="Times New Roman" pitchFamily="18" charset="0"/>
                <a:cs typeface="Times New Roman" pitchFamily="18" charset="0"/>
              </a:rPr>
              <a:t>thuringiensis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2g/lit or any one of the following insecticide </a:t>
            </a:r>
          </a:p>
        </p:txBody>
      </p:sp>
    </p:spTree>
    <p:extLst>
      <p:ext uri="{BB962C8B-B14F-4D97-AF65-F5344CB8AC3E}">
        <p14:creationId xmlns:p14="http://schemas.microsoft.com/office/powerpoint/2010/main" xmlns="" val="382826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InsecticideDose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Azadirachtin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1.0 % EC (10000 ppm)2.0 ml/ lit.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Indoxacarb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14.5 %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SC8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ml/10 lit.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Flubendiamide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WG5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g/10 lit.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Novaluron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10 %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EC7.5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ml/10 lit.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Phosalone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35 %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EC13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ml/10 lit.</a:t>
            </a:r>
          </a:p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Quinalphos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25 %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EC1.0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ml/ lit.</a:t>
            </a:r>
          </a:p>
        </p:txBody>
      </p:sp>
    </p:spTree>
    <p:extLst>
      <p:ext uri="{BB962C8B-B14F-4D97-AF65-F5344CB8AC3E}">
        <p14:creationId xmlns:p14="http://schemas.microsoft.com/office/powerpoint/2010/main" xmlns="" val="328976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Words>703</Words>
  <Application>Microsoft Office PowerPoint</Application>
  <PresentationFormat>On-screen Show (4:3)</PresentationFormat>
  <Paragraphs>166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 TOMATO FRUIT BORER  Helicoverpa armigera: Noctuidae: Lepidoptera </vt:lpstr>
      <vt:lpstr>Slide 5</vt:lpstr>
      <vt:lpstr>Slide 6</vt:lpstr>
      <vt:lpstr>Slide 7</vt:lpstr>
      <vt:lpstr>Slide 8</vt:lpstr>
      <vt:lpstr>Slide 9</vt:lpstr>
      <vt:lpstr> SERPENTINE LEAF MINER  Liriomyza trifolii Agromyzidae: Diptera </vt:lpstr>
      <vt:lpstr>Slide 11</vt:lpstr>
      <vt:lpstr>Slide 12</vt:lpstr>
      <vt:lpstr>Slide 13</vt:lpstr>
      <vt:lpstr>Slide 14</vt:lpstr>
      <vt:lpstr>Leaf eating caterpillar  Spodoptera litura, Noctuidae, Lepidoptera</vt:lpstr>
      <vt:lpstr>Slide 16</vt:lpstr>
      <vt:lpstr>SYMPTOMS OF DAMAGE</vt:lpstr>
      <vt:lpstr>Slide 18</vt:lpstr>
      <vt:lpstr>Whitefly:  Bemisia tabaci </vt:lpstr>
      <vt:lpstr>Slide 20</vt:lpstr>
      <vt:lpstr>Slide 21</vt:lpstr>
      <vt:lpstr>Slide 22</vt:lpstr>
      <vt:lpstr>5. Thrips: Thrips tabaci, F. rankliniella </vt:lpstr>
      <vt:lpstr>Slide 24</vt:lpstr>
      <vt:lpstr>Striped mealybug:  Ferrisia virgata 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DEEPAYAN</cp:lastModifiedBy>
  <cp:revision>30</cp:revision>
  <dcterms:created xsi:type="dcterms:W3CDTF">2015-07-16T14:19:45Z</dcterms:created>
  <dcterms:modified xsi:type="dcterms:W3CDTF">2020-06-10T00:24:14Z</dcterms:modified>
</cp:coreProperties>
</file>