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1" r:id="rId2"/>
    <p:sldId id="359" r:id="rId3"/>
    <p:sldId id="360"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80" r:id="rId23"/>
    <p:sldId id="381" r:id="rId24"/>
    <p:sldId id="3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9" d="100"/>
          <a:sy n="69" d="100"/>
        </p:scale>
        <p:origin x="-1332"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8373DC-0E44-45D8-8113-E55F821B2A93}" type="datetimeFigureOut">
              <a:rPr lang="en-US" smtClean="0"/>
              <a:pPr/>
              <a:t>10-Jun-20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0FC0-F4BE-437C-BE93-B1492C3480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373DC-0E44-45D8-8113-E55F821B2A93}" type="datetimeFigureOut">
              <a:rPr lang="en-US" smtClean="0"/>
              <a:pPr/>
              <a:t>10-Jun-20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0FC0-F4BE-437C-BE93-B1492C3480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373DC-0E44-45D8-8113-E55F821B2A93}" type="datetimeFigureOut">
              <a:rPr lang="en-US" smtClean="0"/>
              <a:pPr/>
              <a:t>10-Jun-20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0FC0-F4BE-437C-BE93-B1492C3480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373DC-0E44-45D8-8113-E55F821B2A93}" type="datetimeFigureOut">
              <a:rPr lang="en-US" smtClean="0"/>
              <a:pPr/>
              <a:t>10-Jun-20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0FC0-F4BE-437C-BE93-B1492C3480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373DC-0E44-45D8-8113-E55F821B2A93}" type="datetimeFigureOut">
              <a:rPr lang="en-US" smtClean="0"/>
              <a:pPr/>
              <a:t>10-Jun-20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70FC0-F4BE-437C-BE93-B1492C3480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8373DC-0E44-45D8-8113-E55F821B2A93}" type="datetimeFigureOut">
              <a:rPr lang="en-US" smtClean="0"/>
              <a:pPr/>
              <a:t>10-Jun-20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70FC0-F4BE-437C-BE93-B1492C3480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8373DC-0E44-45D8-8113-E55F821B2A93}" type="datetimeFigureOut">
              <a:rPr lang="en-US" smtClean="0"/>
              <a:pPr/>
              <a:t>10-Jun-20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C70FC0-F4BE-437C-BE93-B1492C3480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8373DC-0E44-45D8-8113-E55F821B2A93}" type="datetimeFigureOut">
              <a:rPr lang="en-US" smtClean="0"/>
              <a:pPr/>
              <a:t>10-Jun-20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70FC0-F4BE-437C-BE93-B1492C3480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373DC-0E44-45D8-8113-E55F821B2A93}" type="datetimeFigureOut">
              <a:rPr lang="en-US" smtClean="0"/>
              <a:pPr/>
              <a:t>10-Jun-20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C70FC0-F4BE-437C-BE93-B1492C3480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373DC-0E44-45D8-8113-E55F821B2A93}" type="datetimeFigureOut">
              <a:rPr lang="en-US" smtClean="0"/>
              <a:pPr/>
              <a:t>10-Jun-20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70FC0-F4BE-437C-BE93-B1492C3480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373DC-0E44-45D8-8113-E55F821B2A93}" type="datetimeFigureOut">
              <a:rPr lang="en-US" smtClean="0"/>
              <a:pPr/>
              <a:t>10-Jun-20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70FC0-F4BE-437C-BE93-B1492C3480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373DC-0E44-45D8-8113-E55F821B2A93}" type="datetimeFigureOut">
              <a:rPr lang="en-US" smtClean="0"/>
              <a:pPr/>
              <a:t>10-Jun-20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70FC0-F4BE-437C-BE93-B1492C3480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18" y="1"/>
            <a:ext cx="9144017" cy="1752599"/>
          </a:xfrm>
          <a:custGeom>
            <a:avLst/>
            <a:gdLst/>
            <a:ahLst/>
            <a:cxnLst/>
            <a:rect l="l" t="t" r="r" b="b"/>
            <a:pathLst>
              <a:path w="20104100" h="3702685">
                <a:moveTo>
                  <a:pt x="20103858" y="1919420"/>
                </a:moveTo>
                <a:lnTo>
                  <a:pt x="16205028" y="1919420"/>
                </a:lnTo>
                <a:lnTo>
                  <a:pt x="16325299" y="1919488"/>
                </a:lnTo>
                <a:lnTo>
                  <a:pt x="16561864" y="1922169"/>
                </a:lnTo>
                <a:lnTo>
                  <a:pt x="16792933" y="1928361"/>
                </a:lnTo>
                <a:lnTo>
                  <a:pt x="17018272" y="1938202"/>
                </a:lnTo>
                <a:lnTo>
                  <a:pt x="17237646" y="1951831"/>
                </a:lnTo>
                <a:lnTo>
                  <a:pt x="17345024" y="1960109"/>
                </a:lnTo>
                <a:lnTo>
                  <a:pt x="17450822" y="1969387"/>
                </a:lnTo>
                <a:lnTo>
                  <a:pt x="17555013" y="1979681"/>
                </a:lnTo>
                <a:lnTo>
                  <a:pt x="17657567" y="1991009"/>
                </a:lnTo>
                <a:lnTo>
                  <a:pt x="17758454" y="2003388"/>
                </a:lnTo>
                <a:lnTo>
                  <a:pt x="17857646" y="2016835"/>
                </a:lnTo>
                <a:lnTo>
                  <a:pt x="17955113" y="2031369"/>
                </a:lnTo>
                <a:lnTo>
                  <a:pt x="18050825" y="2047006"/>
                </a:lnTo>
                <a:lnTo>
                  <a:pt x="18144754" y="2063763"/>
                </a:lnTo>
                <a:lnTo>
                  <a:pt x="18236871" y="2081659"/>
                </a:lnTo>
                <a:lnTo>
                  <a:pt x="18327146" y="2100710"/>
                </a:lnTo>
                <a:lnTo>
                  <a:pt x="18415550" y="2120934"/>
                </a:lnTo>
                <a:lnTo>
                  <a:pt x="18502054" y="2142348"/>
                </a:lnTo>
                <a:lnTo>
                  <a:pt x="18586628" y="2164969"/>
                </a:lnTo>
                <a:lnTo>
                  <a:pt x="18669244" y="2188816"/>
                </a:lnTo>
                <a:lnTo>
                  <a:pt x="18749871" y="2213904"/>
                </a:lnTo>
                <a:lnTo>
                  <a:pt x="18828482" y="2240252"/>
                </a:lnTo>
                <a:lnTo>
                  <a:pt x="18905046" y="2267878"/>
                </a:lnTo>
                <a:lnTo>
                  <a:pt x="18979534" y="2296797"/>
                </a:lnTo>
                <a:lnTo>
                  <a:pt x="19051918" y="2327029"/>
                </a:lnTo>
                <a:lnTo>
                  <a:pt x="19122168" y="2358589"/>
                </a:lnTo>
                <a:lnTo>
                  <a:pt x="19190254" y="2391496"/>
                </a:lnTo>
                <a:lnTo>
                  <a:pt x="19256148" y="2425766"/>
                </a:lnTo>
                <a:lnTo>
                  <a:pt x="19319820" y="2461418"/>
                </a:lnTo>
                <a:lnTo>
                  <a:pt x="19381241" y="2498469"/>
                </a:lnTo>
                <a:lnTo>
                  <a:pt x="19440382" y="2536935"/>
                </a:lnTo>
                <a:lnTo>
                  <a:pt x="19497214" y="2576834"/>
                </a:lnTo>
                <a:lnTo>
                  <a:pt x="19551707" y="2618185"/>
                </a:lnTo>
                <a:lnTo>
                  <a:pt x="19603832" y="2661003"/>
                </a:lnTo>
                <a:lnTo>
                  <a:pt x="19653560" y="2705307"/>
                </a:lnTo>
                <a:lnTo>
                  <a:pt x="19700861" y="2751113"/>
                </a:lnTo>
                <a:lnTo>
                  <a:pt x="19745708" y="2798440"/>
                </a:lnTo>
                <a:lnTo>
                  <a:pt x="19788069" y="2847304"/>
                </a:lnTo>
                <a:lnTo>
                  <a:pt x="19827916" y="2897723"/>
                </a:lnTo>
                <a:lnTo>
                  <a:pt x="19865220" y="2949714"/>
                </a:lnTo>
                <a:lnTo>
                  <a:pt x="19899952" y="3003294"/>
                </a:lnTo>
                <a:lnTo>
                  <a:pt x="19932082" y="3058482"/>
                </a:lnTo>
                <a:lnTo>
                  <a:pt x="19961581" y="3115294"/>
                </a:lnTo>
                <a:lnTo>
                  <a:pt x="19988419" y="3173748"/>
                </a:lnTo>
                <a:lnTo>
                  <a:pt x="20012569" y="3233861"/>
                </a:lnTo>
                <a:lnTo>
                  <a:pt x="20034000" y="3295650"/>
                </a:lnTo>
                <a:lnTo>
                  <a:pt x="20052683" y="3359133"/>
                </a:lnTo>
                <a:lnTo>
                  <a:pt x="20068589" y="3424327"/>
                </a:lnTo>
                <a:lnTo>
                  <a:pt x="20081688" y="3491250"/>
                </a:lnTo>
                <a:lnTo>
                  <a:pt x="20091953" y="3559918"/>
                </a:lnTo>
                <a:lnTo>
                  <a:pt x="20099352" y="3630350"/>
                </a:lnTo>
                <a:lnTo>
                  <a:pt x="20103858" y="3702563"/>
                </a:lnTo>
                <a:lnTo>
                  <a:pt x="20103858" y="1919420"/>
                </a:lnTo>
                <a:close/>
              </a:path>
              <a:path w="20104100" h="3702685">
                <a:moveTo>
                  <a:pt x="20103858" y="0"/>
                </a:moveTo>
                <a:lnTo>
                  <a:pt x="0" y="0"/>
                </a:lnTo>
                <a:lnTo>
                  <a:pt x="0" y="1884642"/>
                </a:lnTo>
                <a:lnTo>
                  <a:pt x="4597" y="1944659"/>
                </a:lnTo>
                <a:lnTo>
                  <a:pt x="12088" y="2003018"/>
                </a:lnTo>
                <a:lnTo>
                  <a:pt x="22442" y="2059736"/>
                </a:lnTo>
                <a:lnTo>
                  <a:pt x="35631" y="2114831"/>
                </a:lnTo>
                <a:lnTo>
                  <a:pt x="51626" y="2168319"/>
                </a:lnTo>
                <a:lnTo>
                  <a:pt x="70396" y="2220219"/>
                </a:lnTo>
                <a:lnTo>
                  <a:pt x="91914" y="2270548"/>
                </a:lnTo>
                <a:lnTo>
                  <a:pt x="116149" y="2319323"/>
                </a:lnTo>
                <a:lnTo>
                  <a:pt x="143072" y="2366562"/>
                </a:lnTo>
                <a:lnTo>
                  <a:pt x="172655" y="2412281"/>
                </a:lnTo>
                <a:lnTo>
                  <a:pt x="204868" y="2456499"/>
                </a:lnTo>
                <a:lnTo>
                  <a:pt x="239681" y="2499232"/>
                </a:lnTo>
                <a:lnTo>
                  <a:pt x="277066" y="2540498"/>
                </a:lnTo>
                <a:lnTo>
                  <a:pt x="316994" y="2580315"/>
                </a:lnTo>
                <a:lnTo>
                  <a:pt x="359434" y="2618699"/>
                </a:lnTo>
                <a:lnTo>
                  <a:pt x="404359" y="2655668"/>
                </a:lnTo>
                <a:lnTo>
                  <a:pt x="451737" y="2691240"/>
                </a:lnTo>
                <a:lnTo>
                  <a:pt x="501542" y="2725432"/>
                </a:lnTo>
                <a:lnTo>
                  <a:pt x="553742" y="2758261"/>
                </a:lnTo>
                <a:lnTo>
                  <a:pt x="608310" y="2789744"/>
                </a:lnTo>
                <a:lnTo>
                  <a:pt x="665215" y="2819899"/>
                </a:lnTo>
                <a:lnTo>
                  <a:pt x="724429" y="2848744"/>
                </a:lnTo>
                <a:lnTo>
                  <a:pt x="785922" y="2876295"/>
                </a:lnTo>
                <a:lnTo>
                  <a:pt x="849665" y="2902570"/>
                </a:lnTo>
                <a:lnTo>
                  <a:pt x="915628" y="2927587"/>
                </a:lnTo>
                <a:lnTo>
                  <a:pt x="983784" y="2951362"/>
                </a:lnTo>
                <a:lnTo>
                  <a:pt x="1054101" y="2973913"/>
                </a:lnTo>
                <a:lnTo>
                  <a:pt x="1126552" y="2995258"/>
                </a:lnTo>
                <a:lnTo>
                  <a:pt x="1201107" y="3015414"/>
                </a:lnTo>
                <a:lnTo>
                  <a:pt x="1277736" y="3034398"/>
                </a:lnTo>
                <a:lnTo>
                  <a:pt x="1356411" y="3052228"/>
                </a:lnTo>
                <a:lnTo>
                  <a:pt x="1437102" y="3068920"/>
                </a:lnTo>
                <a:lnTo>
                  <a:pt x="1519780" y="3084493"/>
                </a:lnTo>
                <a:lnTo>
                  <a:pt x="1604416" y="3098964"/>
                </a:lnTo>
                <a:lnTo>
                  <a:pt x="1690981" y="3112349"/>
                </a:lnTo>
                <a:lnTo>
                  <a:pt x="1779444" y="3124667"/>
                </a:lnTo>
                <a:lnTo>
                  <a:pt x="1869778" y="3135935"/>
                </a:lnTo>
                <a:lnTo>
                  <a:pt x="1961953" y="3146170"/>
                </a:lnTo>
                <a:lnTo>
                  <a:pt x="2055939" y="3155389"/>
                </a:lnTo>
                <a:lnTo>
                  <a:pt x="2151707" y="3163611"/>
                </a:lnTo>
                <a:lnTo>
                  <a:pt x="2249229" y="3170851"/>
                </a:lnTo>
                <a:lnTo>
                  <a:pt x="2348475" y="3177129"/>
                </a:lnTo>
                <a:lnTo>
                  <a:pt x="2449416" y="3182460"/>
                </a:lnTo>
                <a:lnTo>
                  <a:pt x="2656264" y="3190354"/>
                </a:lnTo>
                <a:lnTo>
                  <a:pt x="2869540" y="3194672"/>
                </a:lnTo>
                <a:lnTo>
                  <a:pt x="3089011" y="3195554"/>
                </a:lnTo>
                <a:lnTo>
                  <a:pt x="3314442" y="3193138"/>
                </a:lnTo>
                <a:lnTo>
                  <a:pt x="3663253" y="3183634"/>
                </a:lnTo>
                <a:lnTo>
                  <a:pt x="4024160" y="3167492"/>
                </a:lnTo>
                <a:lnTo>
                  <a:pt x="4522822" y="3136453"/>
                </a:lnTo>
                <a:lnTo>
                  <a:pt x="5171566" y="3083925"/>
                </a:lnTo>
                <a:lnTo>
                  <a:pt x="6120707" y="2988644"/>
                </a:lnTo>
                <a:lnTo>
                  <a:pt x="12130071" y="2223146"/>
                </a:lnTo>
                <a:lnTo>
                  <a:pt x="13285353" y="2096004"/>
                </a:lnTo>
                <a:lnTo>
                  <a:pt x="14125608" y="2018783"/>
                </a:lnTo>
                <a:lnTo>
                  <a:pt x="14803571" y="1969331"/>
                </a:lnTo>
                <a:lnTo>
                  <a:pt x="15328747" y="1941084"/>
                </a:lnTo>
                <a:lnTo>
                  <a:pt x="15711372" y="1927229"/>
                </a:lnTo>
                <a:lnTo>
                  <a:pt x="16083470" y="1920177"/>
                </a:lnTo>
                <a:lnTo>
                  <a:pt x="20103858" y="1919420"/>
                </a:lnTo>
                <a:lnTo>
                  <a:pt x="20103858" y="0"/>
                </a:lnTo>
                <a:close/>
              </a:path>
            </a:pathLst>
          </a:custGeom>
          <a:solidFill>
            <a:srgbClr val="C7C4E2"/>
          </a:solidFill>
        </p:spPr>
        <p:txBody>
          <a:bodyPr wrap="square" lIns="0" tIns="0" rIns="0" bIns="0" rtlCol="0"/>
          <a:lstStyle/>
          <a:p>
            <a:endParaRPr/>
          </a:p>
        </p:txBody>
      </p:sp>
      <p:sp>
        <p:nvSpPr>
          <p:cNvPr id="5" name="object 4"/>
          <p:cNvSpPr/>
          <p:nvPr/>
        </p:nvSpPr>
        <p:spPr>
          <a:xfrm>
            <a:off x="-18" y="1"/>
            <a:ext cx="9144017" cy="1676400"/>
          </a:xfrm>
          <a:custGeom>
            <a:avLst/>
            <a:gdLst/>
            <a:ahLst/>
            <a:cxnLst/>
            <a:rect l="l" t="t" r="r" b="b"/>
            <a:pathLst>
              <a:path w="20104100" h="3488054">
                <a:moveTo>
                  <a:pt x="20103858" y="1614286"/>
                </a:moveTo>
                <a:lnTo>
                  <a:pt x="16553217" y="1614286"/>
                </a:lnTo>
                <a:lnTo>
                  <a:pt x="16786217" y="1617073"/>
                </a:lnTo>
                <a:lnTo>
                  <a:pt x="17013405" y="1623742"/>
                </a:lnTo>
                <a:lnTo>
                  <a:pt x="17234539" y="1634441"/>
                </a:lnTo>
                <a:lnTo>
                  <a:pt x="17342762" y="1641348"/>
                </a:lnTo>
                <a:lnTo>
                  <a:pt x="17449382" y="1649319"/>
                </a:lnTo>
                <a:lnTo>
                  <a:pt x="17554369" y="1658372"/>
                </a:lnTo>
                <a:lnTo>
                  <a:pt x="17657694" y="1668526"/>
                </a:lnTo>
                <a:lnTo>
                  <a:pt x="17759326" y="1679799"/>
                </a:lnTo>
                <a:lnTo>
                  <a:pt x="17859235" y="1692210"/>
                </a:lnTo>
                <a:lnTo>
                  <a:pt x="17957392" y="1705777"/>
                </a:lnTo>
                <a:lnTo>
                  <a:pt x="18053767" y="1720520"/>
                </a:lnTo>
                <a:lnTo>
                  <a:pt x="18148329" y="1736456"/>
                </a:lnTo>
                <a:lnTo>
                  <a:pt x="18241049" y="1753605"/>
                </a:lnTo>
                <a:lnTo>
                  <a:pt x="18331897" y="1771984"/>
                </a:lnTo>
                <a:lnTo>
                  <a:pt x="18420843" y="1791614"/>
                </a:lnTo>
                <a:lnTo>
                  <a:pt x="18507858" y="1812512"/>
                </a:lnTo>
                <a:lnTo>
                  <a:pt x="18592910" y="1834697"/>
                </a:lnTo>
                <a:lnTo>
                  <a:pt x="18675971" y="1858187"/>
                </a:lnTo>
                <a:lnTo>
                  <a:pt x="18757010" y="1883001"/>
                </a:lnTo>
                <a:lnTo>
                  <a:pt x="18835997" y="1909159"/>
                </a:lnTo>
                <a:lnTo>
                  <a:pt x="18912903" y="1936677"/>
                </a:lnTo>
                <a:lnTo>
                  <a:pt x="18987698" y="1965576"/>
                </a:lnTo>
                <a:lnTo>
                  <a:pt x="19060352" y="1995873"/>
                </a:lnTo>
                <a:lnTo>
                  <a:pt x="19130834" y="2027588"/>
                </a:lnTo>
                <a:lnTo>
                  <a:pt x="19199115" y="2060739"/>
                </a:lnTo>
                <a:lnTo>
                  <a:pt x="19265165" y="2095344"/>
                </a:lnTo>
                <a:lnTo>
                  <a:pt x="19328954" y="2131422"/>
                </a:lnTo>
                <a:lnTo>
                  <a:pt x="19390453" y="2168992"/>
                </a:lnTo>
                <a:lnTo>
                  <a:pt x="19449631" y="2208073"/>
                </a:lnTo>
                <a:lnTo>
                  <a:pt x="19506458" y="2248683"/>
                </a:lnTo>
                <a:lnTo>
                  <a:pt x="19560904" y="2290840"/>
                </a:lnTo>
                <a:lnTo>
                  <a:pt x="19612940" y="2334563"/>
                </a:lnTo>
                <a:lnTo>
                  <a:pt x="19662536" y="2379872"/>
                </a:lnTo>
                <a:lnTo>
                  <a:pt x="19709662" y="2426784"/>
                </a:lnTo>
                <a:lnTo>
                  <a:pt x="19754287" y="2475318"/>
                </a:lnTo>
                <a:lnTo>
                  <a:pt x="19796382" y="2525493"/>
                </a:lnTo>
                <a:lnTo>
                  <a:pt x="19835917" y="2577327"/>
                </a:lnTo>
                <a:lnTo>
                  <a:pt x="19872862" y="2630840"/>
                </a:lnTo>
                <a:lnTo>
                  <a:pt x="19907188" y="2686049"/>
                </a:lnTo>
                <a:lnTo>
                  <a:pt x="19938863" y="2742973"/>
                </a:lnTo>
                <a:lnTo>
                  <a:pt x="19967859" y="2801632"/>
                </a:lnTo>
                <a:lnTo>
                  <a:pt x="19994146" y="2862042"/>
                </a:lnTo>
                <a:lnTo>
                  <a:pt x="20017693" y="2924224"/>
                </a:lnTo>
                <a:lnTo>
                  <a:pt x="20038470" y="2988196"/>
                </a:lnTo>
                <a:lnTo>
                  <a:pt x="20056448" y="3053976"/>
                </a:lnTo>
                <a:lnTo>
                  <a:pt x="20071597" y="3121583"/>
                </a:lnTo>
                <a:lnTo>
                  <a:pt x="20083887" y="3191036"/>
                </a:lnTo>
                <a:lnTo>
                  <a:pt x="20093288" y="3262353"/>
                </a:lnTo>
                <a:lnTo>
                  <a:pt x="20099770" y="3335554"/>
                </a:lnTo>
                <a:lnTo>
                  <a:pt x="20103303" y="3410655"/>
                </a:lnTo>
                <a:lnTo>
                  <a:pt x="20103858" y="3487677"/>
                </a:lnTo>
                <a:lnTo>
                  <a:pt x="20103858" y="1614286"/>
                </a:lnTo>
                <a:close/>
              </a:path>
              <a:path w="20104100" h="3488054">
                <a:moveTo>
                  <a:pt x="20103858" y="0"/>
                </a:moveTo>
                <a:lnTo>
                  <a:pt x="0" y="0"/>
                </a:lnTo>
                <a:lnTo>
                  <a:pt x="104" y="1834697"/>
                </a:lnTo>
                <a:lnTo>
                  <a:pt x="4062" y="1894933"/>
                </a:lnTo>
                <a:lnTo>
                  <a:pt x="11068" y="1954996"/>
                </a:lnTo>
                <a:lnTo>
                  <a:pt x="20988" y="2013311"/>
                </a:lnTo>
                <a:lnTo>
                  <a:pt x="33792" y="2069895"/>
                </a:lnTo>
                <a:lnTo>
                  <a:pt x="49449" y="2124767"/>
                </a:lnTo>
                <a:lnTo>
                  <a:pt x="67930" y="2177947"/>
                </a:lnTo>
                <a:lnTo>
                  <a:pt x="89205" y="2229452"/>
                </a:lnTo>
                <a:lnTo>
                  <a:pt x="113244" y="2279301"/>
                </a:lnTo>
                <a:lnTo>
                  <a:pt x="140017" y="2327513"/>
                </a:lnTo>
                <a:lnTo>
                  <a:pt x="169495" y="2374107"/>
                </a:lnTo>
                <a:lnTo>
                  <a:pt x="201646" y="2419101"/>
                </a:lnTo>
                <a:lnTo>
                  <a:pt x="236443" y="2462514"/>
                </a:lnTo>
                <a:lnTo>
                  <a:pt x="273853" y="2504364"/>
                </a:lnTo>
                <a:lnTo>
                  <a:pt x="313848" y="2544670"/>
                </a:lnTo>
                <a:lnTo>
                  <a:pt x="356398" y="2583451"/>
                </a:lnTo>
                <a:lnTo>
                  <a:pt x="401473" y="2620725"/>
                </a:lnTo>
                <a:lnTo>
                  <a:pt x="449042" y="2656511"/>
                </a:lnTo>
                <a:lnTo>
                  <a:pt x="499077" y="2690827"/>
                </a:lnTo>
                <a:lnTo>
                  <a:pt x="551546" y="2723693"/>
                </a:lnTo>
                <a:lnTo>
                  <a:pt x="606420" y="2755126"/>
                </a:lnTo>
                <a:lnTo>
                  <a:pt x="663670" y="2785146"/>
                </a:lnTo>
                <a:lnTo>
                  <a:pt x="723265" y="2813770"/>
                </a:lnTo>
                <a:lnTo>
                  <a:pt x="785176" y="2841018"/>
                </a:lnTo>
                <a:lnTo>
                  <a:pt x="849371" y="2866909"/>
                </a:lnTo>
                <a:lnTo>
                  <a:pt x="915823" y="2891460"/>
                </a:lnTo>
                <a:lnTo>
                  <a:pt x="984500" y="2914691"/>
                </a:lnTo>
                <a:lnTo>
                  <a:pt x="1055373" y="2936620"/>
                </a:lnTo>
                <a:lnTo>
                  <a:pt x="1128411" y="2957266"/>
                </a:lnTo>
                <a:lnTo>
                  <a:pt x="1203586" y="2976648"/>
                </a:lnTo>
                <a:lnTo>
                  <a:pt x="1280866" y="2994783"/>
                </a:lnTo>
                <a:lnTo>
                  <a:pt x="1360223" y="3011691"/>
                </a:lnTo>
                <a:lnTo>
                  <a:pt x="1441626" y="3027390"/>
                </a:lnTo>
                <a:lnTo>
                  <a:pt x="1525045" y="3041899"/>
                </a:lnTo>
                <a:lnTo>
                  <a:pt x="1610450" y="3055236"/>
                </a:lnTo>
                <a:lnTo>
                  <a:pt x="1697812" y="3067421"/>
                </a:lnTo>
                <a:lnTo>
                  <a:pt x="1787101" y="3078471"/>
                </a:lnTo>
                <a:lnTo>
                  <a:pt x="1878286" y="3088406"/>
                </a:lnTo>
                <a:lnTo>
                  <a:pt x="1971338" y="3097243"/>
                </a:lnTo>
                <a:lnTo>
                  <a:pt x="2066226" y="3105003"/>
                </a:lnTo>
                <a:lnTo>
                  <a:pt x="2162922" y="3111702"/>
                </a:lnTo>
                <a:lnTo>
                  <a:pt x="2261395" y="3117361"/>
                </a:lnTo>
                <a:lnTo>
                  <a:pt x="2361614" y="3121997"/>
                </a:lnTo>
                <a:lnTo>
                  <a:pt x="2463551" y="3125629"/>
                </a:lnTo>
                <a:lnTo>
                  <a:pt x="2567175" y="3128275"/>
                </a:lnTo>
                <a:lnTo>
                  <a:pt x="2779365" y="3130688"/>
                </a:lnTo>
                <a:lnTo>
                  <a:pt x="2997946" y="3129383"/>
                </a:lnTo>
                <a:lnTo>
                  <a:pt x="3222677" y="3124509"/>
                </a:lnTo>
                <a:lnTo>
                  <a:pt x="3570783" y="3110833"/>
                </a:lnTo>
                <a:lnTo>
                  <a:pt x="3931383" y="3089966"/>
                </a:lnTo>
                <a:lnTo>
                  <a:pt x="4430221" y="3051827"/>
                </a:lnTo>
                <a:lnTo>
                  <a:pt x="5080067" y="2989248"/>
                </a:lnTo>
                <a:lnTo>
                  <a:pt x="6032241" y="2877987"/>
                </a:lnTo>
                <a:lnTo>
                  <a:pt x="12229851" y="1975953"/>
                </a:lnTo>
                <a:lnTo>
                  <a:pt x="13390869" y="1829337"/>
                </a:lnTo>
                <a:lnTo>
                  <a:pt x="14095519" y="1752894"/>
                </a:lnTo>
                <a:lnTo>
                  <a:pt x="14644565" y="1702054"/>
                </a:lnTo>
                <a:lnTo>
                  <a:pt x="15178493" y="1661673"/>
                </a:lnTo>
                <a:lnTo>
                  <a:pt x="15567867" y="1638968"/>
                </a:lnTo>
                <a:lnTo>
                  <a:pt x="15946852" y="1623319"/>
                </a:lnTo>
                <a:lnTo>
                  <a:pt x="16193339" y="1617056"/>
                </a:lnTo>
                <a:lnTo>
                  <a:pt x="16434611" y="1614301"/>
                </a:lnTo>
                <a:lnTo>
                  <a:pt x="20103858" y="1614286"/>
                </a:lnTo>
                <a:lnTo>
                  <a:pt x="20103858" y="0"/>
                </a:lnTo>
                <a:close/>
              </a:path>
            </a:pathLst>
          </a:custGeom>
          <a:solidFill>
            <a:srgbClr val="233D5F"/>
          </a:solidFill>
        </p:spPr>
        <p:txBody>
          <a:bodyPr wrap="square" lIns="0" tIns="0" rIns="0" bIns="0" rtlCol="0"/>
          <a:lstStyle/>
          <a:p>
            <a:endParaRPr/>
          </a:p>
        </p:txBody>
      </p:sp>
      <p:sp>
        <p:nvSpPr>
          <p:cNvPr id="6" name="object 5"/>
          <p:cNvSpPr txBox="1">
            <a:spLocks/>
          </p:cNvSpPr>
          <p:nvPr/>
        </p:nvSpPr>
        <p:spPr>
          <a:xfrm>
            <a:off x="228600" y="914400"/>
            <a:ext cx="1447800" cy="460366"/>
          </a:xfrm>
          <a:prstGeom prst="rect">
            <a:avLst/>
          </a:prstGeom>
        </p:spPr>
        <p:txBody>
          <a:bodyPr vert="horz" wrap="square" lIns="0" tIns="5445" rIns="0" bIns="0" rtlCol="0" anchor="ctr">
            <a:spAutoFit/>
          </a:bodyPr>
          <a:lstStyle/>
          <a:p>
            <a:pPr marL="6050" marR="0" lvl="0" indent="0" algn="ctr" defTabSz="914400" rtl="0" eaLnBrk="1" fontAlgn="auto" latinLnBrk="0" hangingPunct="1">
              <a:lnSpc>
                <a:spcPts val="1970"/>
              </a:lnSpc>
              <a:spcBef>
                <a:spcPts val="43"/>
              </a:spcBef>
              <a:spcAft>
                <a:spcPts val="0"/>
              </a:spcAft>
              <a:buClrTx/>
              <a:buSzTx/>
              <a:buFontTx/>
              <a:buNone/>
              <a:tabLst/>
              <a:defRPr/>
            </a:pPr>
            <a:r>
              <a:rPr kumimoji="0" lang="en-IN" sz="1600" b="0" i="0" u="sng" strike="noStrike" kern="1200" cap="none" spc="5" normalizeH="0" baseline="0" noProof="0" dirty="0" smtClean="0">
                <a:ln>
                  <a:noFill/>
                </a:ln>
                <a:solidFill>
                  <a:schemeClr val="bg1"/>
                </a:solidFill>
                <a:effectLst/>
                <a:uLnTx/>
                <a:uFillTx/>
                <a:latin typeface="+mj-lt"/>
                <a:ea typeface="+mj-ea"/>
                <a:cs typeface="+mj-cs"/>
              </a:rPr>
              <a:t>Centurion</a:t>
            </a:r>
          </a:p>
          <a:p>
            <a:pPr marL="18453" marR="0" lvl="0" indent="0" algn="ctr" defTabSz="914400" rtl="0" eaLnBrk="1" fontAlgn="auto" latinLnBrk="0" hangingPunct="1">
              <a:lnSpc>
                <a:spcPts val="1541"/>
              </a:lnSpc>
              <a:spcBef>
                <a:spcPct val="0"/>
              </a:spcBef>
              <a:spcAft>
                <a:spcPts val="0"/>
              </a:spcAft>
              <a:buClrTx/>
              <a:buSzTx/>
              <a:buFontTx/>
              <a:buNone/>
              <a:tabLst/>
              <a:defRPr/>
            </a:pPr>
            <a:r>
              <a:rPr kumimoji="0" lang="en-IN" sz="1600" b="0" i="0" u="none" strike="noStrike" kern="1200" cap="none" spc="5" normalizeH="0" baseline="0" noProof="0" dirty="0" smtClean="0">
                <a:ln>
                  <a:noFill/>
                </a:ln>
                <a:solidFill>
                  <a:schemeClr val="bg1"/>
                </a:solidFill>
                <a:effectLst/>
                <a:uLnTx/>
                <a:uFillTx/>
                <a:latin typeface="+mj-lt"/>
                <a:ea typeface="+mj-ea"/>
                <a:cs typeface="+mj-cs"/>
              </a:rPr>
              <a:t>U</a:t>
            </a:r>
            <a:r>
              <a:rPr kumimoji="0" lang="en-IN" sz="1600" b="0" i="0" u="none" strike="noStrike" kern="1200" cap="none" spc="14" normalizeH="0" baseline="0" noProof="0" dirty="0" smtClean="0">
                <a:ln>
                  <a:noFill/>
                </a:ln>
                <a:solidFill>
                  <a:schemeClr val="bg1"/>
                </a:solidFill>
                <a:effectLst/>
                <a:uLnTx/>
                <a:uFillTx/>
                <a:latin typeface="+mj-lt"/>
                <a:ea typeface="+mj-ea"/>
                <a:cs typeface="+mj-cs"/>
              </a:rPr>
              <a:t>N</a:t>
            </a:r>
            <a:r>
              <a:rPr kumimoji="0" lang="en-IN" sz="1600" b="0" i="0" u="none" strike="noStrike" kern="1200" cap="none" spc="2" normalizeH="0" baseline="0" noProof="0" dirty="0" smtClean="0">
                <a:ln>
                  <a:noFill/>
                </a:ln>
                <a:solidFill>
                  <a:schemeClr val="bg1"/>
                </a:solidFill>
                <a:effectLst/>
                <a:uLnTx/>
                <a:uFillTx/>
                <a:latin typeface="+mj-lt"/>
                <a:ea typeface="+mj-ea"/>
                <a:cs typeface="+mj-cs"/>
              </a:rPr>
              <a:t>I</a:t>
            </a:r>
            <a:r>
              <a:rPr kumimoji="0" lang="en-IN" sz="1600" b="0" i="0" u="none" strike="noStrike" kern="1200" cap="none" spc="14" normalizeH="0" baseline="0" noProof="0" dirty="0" smtClean="0">
                <a:ln>
                  <a:noFill/>
                </a:ln>
                <a:solidFill>
                  <a:schemeClr val="bg1"/>
                </a:solidFill>
                <a:effectLst/>
                <a:uLnTx/>
                <a:uFillTx/>
                <a:latin typeface="+mj-lt"/>
                <a:ea typeface="+mj-ea"/>
                <a:cs typeface="+mj-cs"/>
              </a:rPr>
              <a:t>V</a:t>
            </a:r>
            <a:r>
              <a:rPr kumimoji="0" lang="en-IN" sz="1600" b="0" i="0" u="none" strike="noStrike" kern="1200" cap="none" spc="10" normalizeH="0" baseline="0" noProof="0" dirty="0" smtClean="0">
                <a:ln>
                  <a:noFill/>
                </a:ln>
                <a:solidFill>
                  <a:schemeClr val="bg1"/>
                </a:solidFill>
                <a:effectLst/>
                <a:uLnTx/>
                <a:uFillTx/>
                <a:latin typeface="+mj-lt"/>
                <a:ea typeface="+mj-ea"/>
                <a:cs typeface="+mj-cs"/>
              </a:rPr>
              <a:t>E</a:t>
            </a:r>
            <a:r>
              <a:rPr kumimoji="0" lang="en-IN" sz="1600" b="0" i="0" u="none" strike="noStrike" kern="1200" cap="none" spc="12" normalizeH="0" baseline="0" noProof="0" dirty="0" smtClean="0">
                <a:ln>
                  <a:noFill/>
                </a:ln>
                <a:solidFill>
                  <a:schemeClr val="bg1"/>
                </a:solidFill>
                <a:effectLst/>
                <a:uLnTx/>
                <a:uFillTx/>
                <a:latin typeface="+mj-lt"/>
                <a:ea typeface="+mj-ea"/>
                <a:cs typeface="+mj-cs"/>
              </a:rPr>
              <a:t>R</a:t>
            </a:r>
            <a:r>
              <a:rPr kumimoji="0" lang="en-IN" sz="1600" b="0" i="0" u="none" strike="noStrike" kern="1200" cap="none" spc="10" normalizeH="0" baseline="0" noProof="0" dirty="0" smtClean="0">
                <a:ln>
                  <a:noFill/>
                </a:ln>
                <a:solidFill>
                  <a:schemeClr val="bg1"/>
                </a:solidFill>
                <a:effectLst/>
                <a:uLnTx/>
                <a:uFillTx/>
                <a:latin typeface="+mj-lt"/>
                <a:ea typeface="+mj-ea"/>
                <a:cs typeface="+mj-cs"/>
              </a:rPr>
              <a:t>S</a:t>
            </a:r>
            <a:r>
              <a:rPr kumimoji="0" lang="en-IN" sz="1600" b="0" i="0" u="none" strike="noStrike" kern="1200" cap="none" spc="2" normalizeH="0" baseline="0" noProof="0" dirty="0" smtClean="0">
                <a:ln>
                  <a:noFill/>
                </a:ln>
                <a:solidFill>
                  <a:schemeClr val="bg1"/>
                </a:solidFill>
                <a:effectLst/>
                <a:uLnTx/>
                <a:uFillTx/>
                <a:latin typeface="+mj-lt"/>
                <a:ea typeface="+mj-ea"/>
                <a:cs typeface="+mj-cs"/>
              </a:rPr>
              <a:t>I</a:t>
            </a:r>
            <a:r>
              <a:rPr kumimoji="0" lang="en-IN" sz="1600" b="0" i="0" u="none" strike="noStrike" kern="1200" cap="none" spc="10" normalizeH="0" baseline="0" noProof="0" dirty="0" smtClean="0">
                <a:ln>
                  <a:noFill/>
                </a:ln>
                <a:solidFill>
                  <a:schemeClr val="bg1"/>
                </a:solidFill>
                <a:effectLst/>
                <a:uLnTx/>
                <a:uFillTx/>
                <a:latin typeface="+mj-lt"/>
                <a:ea typeface="+mj-ea"/>
                <a:cs typeface="+mj-cs"/>
              </a:rPr>
              <a:t>T</a:t>
            </a:r>
            <a:r>
              <a:rPr kumimoji="0" lang="en-IN" sz="1600" b="0" i="0" u="none" strike="noStrike" kern="1200" cap="none" spc="14" normalizeH="0" baseline="0" noProof="0" dirty="0" smtClean="0">
                <a:ln>
                  <a:noFill/>
                </a:ln>
                <a:solidFill>
                  <a:schemeClr val="bg1"/>
                </a:solidFill>
                <a:effectLst/>
                <a:uLnTx/>
                <a:uFillTx/>
                <a:latin typeface="+mj-lt"/>
                <a:ea typeface="+mj-ea"/>
                <a:cs typeface="+mj-cs"/>
              </a:rPr>
              <a:t>Y</a:t>
            </a:r>
            <a:endParaRPr kumimoji="0" lang="en-IN" sz="16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object 8"/>
          <p:cNvSpPr/>
          <p:nvPr/>
        </p:nvSpPr>
        <p:spPr>
          <a:xfrm>
            <a:off x="457200" y="96253"/>
            <a:ext cx="990600" cy="894347"/>
          </a:xfrm>
          <a:prstGeom prst="rect">
            <a:avLst/>
          </a:prstGeom>
          <a:blipFill>
            <a:blip r:embed="rId2" cstate="print"/>
            <a:stretch>
              <a:fillRect/>
            </a:stretch>
          </a:blipFill>
        </p:spPr>
        <p:txBody>
          <a:bodyPr wrap="square" lIns="0" tIns="0" rIns="0" bIns="0" rtlCol="0"/>
          <a:lstStyle/>
          <a:p>
            <a:endParaRPr/>
          </a:p>
        </p:txBody>
      </p:sp>
      <p:sp>
        <p:nvSpPr>
          <p:cNvPr id="8" name="Rectangle 7"/>
          <p:cNvSpPr/>
          <p:nvPr/>
        </p:nvSpPr>
        <p:spPr>
          <a:xfrm>
            <a:off x="0" y="6324600"/>
            <a:ext cx="9144000" cy="5334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bject 2"/>
          <p:cNvSpPr txBox="1"/>
          <p:nvPr/>
        </p:nvSpPr>
        <p:spPr>
          <a:xfrm>
            <a:off x="69380" y="6414480"/>
            <a:ext cx="4807420" cy="367320"/>
          </a:xfrm>
          <a:prstGeom prst="rect">
            <a:avLst/>
          </a:prstGeom>
        </p:spPr>
        <p:txBody>
          <a:bodyPr vert="horz" wrap="square" lIns="0" tIns="8168" rIns="0" bIns="0" rtlCol="0">
            <a:spAutoFit/>
          </a:bodyPr>
          <a:lstStyle/>
          <a:p>
            <a:pPr marL="6050">
              <a:lnSpc>
                <a:spcPts val="1846"/>
              </a:lnSpc>
              <a:spcBef>
                <a:spcPts val="64"/>
              </a:spcBef>
              <a:tabLst>
                <a:tab pos="2107918" algn="l"/>
              </a:tabLst>
            </a:pPr>
            <a:r>
              <a:rPr lang="en-US" sz="1600" spc="50" dirty="0">
                <a:solidFill>
                  <a:srgbClr val="FFFFFF"/>
                </a:solidFill>
                <a:latin typeface="Times New Roman"/>
                <a:cs typeface="Times New Roman"/>
              </a:rPr>
              <a:t>C</a:t>
            </a:r>
            <a:r>
              <a:rPr sz="1600" spc="50" smtClean="0">
                <a:solidFill>
                  <a:srgbClr val="FFFFFF"/>
                </a:solidFill>
                <a:latin typeface="Times New Roman"/>
                <a:cs typeface="Times New Roman"/>
              </a:rPr>
              <a:t>enturion</a:t>
            </a:r>
            <a:r>
              <a:rPr sz="1600" spc="40" smtClean="0">
                <a:solidFill>
                  <a:srgbClr val="FFFFFF"/>
                </a:solidFill>
                <a:latin typeface="Times New Roman"/>
                <a:cs typeface="Times New Roman"/>
              </a:rPr>
              <a:t> </a:t>
            </a:r>
            <a:r>
              <a:rPr lang="en-US" sz="1600" spc="48" dirty="0" smtClean="0">
                <a:solidFill>
                  <a:srgbClr val="FFFFFF"/>
                </a:solidFill>
                <a:latin typeface="Times New Roman"/>
                <a:cs typeface="Times New Roman"/>
              </a:rPr>
              <a:t>U</a:t>
            </a:r>
            <a:r>
              <a:rPr sz="1600" spc="48" smtClean="0">
                <a:solidFill>
                  <a:srgbClr val="FFFFFF"/>
                </a:solidFill>
                <a:latin typeface="Times New Roman"/>
                <a:cs typeface="Times New Roman"/>
              </a:rPr>
              <a:t>niversity</a:t>
            </a:r>
            <a:r>
              <a:rPr lang="en-US" sz="1600" spc="40" dirty="0" smtClean="0">
                <a:solidFill>
                  <a:srgbClr val="FFFFFF"/>
                </a:solidFill>
                <a:latin typeface="Times New Roman"/>
                <a:cs typeface="Times New Roman"/>
              </a:rPr>
              <a:t> </a:t>
            </a:r>
            <a:r>
              <a:rPr sz="1600" spc="52" smtClean="0">
                <a:solidFill>
                  <a:srgbClr val="FFFFFF"/>
                </a:solidFill>
                <a:latin typeface="Times New Roman"/>
                <a:cs typeface="Times New Roman"/>
              </a:rPr>
              <a:t>of</a:t>
            </a:r>
            <a:r>
              <a:rPr sz="1600" spc="52">
                <a:solidFill>
                  <a:srgbClr val="FFFFFF"/>
                </a:solidFill>
                <a:latin typeface="Times New Roman"/>
                <a:cs typeface="Times New Roman"/>
              </a:rPr>
              <a:t>	</a:t>
            </a:r>
            <a:r>
              <a:rPr lang="en-US" sz="1600" spc="54" dirty="0" smtClean="0">
                <a:solidFill>
                  <a:srgbClr val="FFFFFF"/>
                </a:solidFill>
                <a:latin typeface="Times New Roman"/>
                <a:cs typeface="Times New Roman"/>
              </a:rPr>
              <a:t>T</a:t>
            </a:r>
            <a:r>
              <a:rPr sz="1600" spc="54" smtClean="0">
                <a:solidFill>
                  <a:srgbClr val="FFFFFF"/>
                </a:solidFill>
                <a:latin typeface="Times New Roman"/>
                <a:cs typeface="Times New Roman"/>
              </a:rPr>
              <a:t>echnology</a:t>
            </a:r>
            <a:r>
              <a:rPr lang="en-US" sz="1600" spc="54" dirty="0" smtClean="0">
                <a:solidFill>
                  <a:srgbClr val="FFFFFF"/>
                </a:solidFill>
                <a:latin typeface="Times New Roman"/>
                <a:cs typeface="Times New Roman"/>
              </a:rPr>
              <a:t> </a:t>
            </a:r>
            <a:r>
              <a:rPr sz="1600" spc="60" smtClean="0">
                <a:solidFill>
                  <a:srgbClr val="FFFFFF"/>
                </a:solidFill>
                <a:latin typeface="Times New Roman"/>
                <a:cs typeface="Times New Roman"/>
              </a:rPr>
              <a:t>and</a:t>
            </a:r>
            <a:r>
              <a:rPr sz="1600" spc="-17" smtClean="0">
                <a:solidFill>
                  <a:srgbClr val="FFFFFF"/>
                </a:solidFill>
                <a:latin typeface="Times New Roman"/>
                <a:cs typeface="Times New Roman"/>
              </a:rPr>
              <a:t> </a:t>
            </a:r>
            <a:r>
              <a:rPr lang="en-US" sz="1600" spc="62" dirty="0" smtClean="0">
                <a:solidFill>
                  <a:srgbClr val="FFFFFF"/>
                </a:solidFill>
                <a:latin typeface="Times New Roman"/>
                <a:cs typeface="Times New Roman"/>
              </a:rPr>
              <a:t>M</a:t>
            </a:r>
            <a:r>
              <a:rPr sz="1600" spc="62" smtClean="0">
                <a:solidFill>
                  <a:srgbClr val="FFFFFF"/>
                </a:solidFill>
                <a:latin typeface="Times New Roman"/>
                <a:cs typeface="Times New Roman"/>
              </a:rPr>
              <a:t>anagement</a:t>
            </a:r>
            <a:endParaRPr sz="1600">
              <a:latin typeface="Times New Roman"/>
              <a:cs typeface="Times New Roman"/>
            </a:endParaRPr>
          </a:p>
          <a:p>
            <a:pPr marL="25109">
              <a:lnSpc>
                <a:spcPts val="959"/>
              </a:lnSpc>
            </a:pPr>
            <a:r>
              <a:rPr sz="1200" i="1" spc="10" dirty="0">
                <a:solidFill>
                  <a:srgbClr val="FFFFFF"/>
                </a:solidFill>
                <a:latin typeface="Times New Roman"/>
                <a:cs typeface="Times New Roman"/>
              </a:rPr>
              <a:t>Shaping </a:t>
            </a:r>
            <a:r>
              <a:rPr sz="1200" i="1" spc="5">
                <a:solidFill>
                  <a:srgbClr val="FFFFFF"/>
                </a:solidFill>
                <a:latin typeface="Times New Roman"/>
                <a:cs typeface="Times New Roman"/>
              </a:rPr>
              <a:t>Lives</a:t>
            </a:r>
            <a:r>
              <a:rPr sz="1200" i="1" spc="5" smtClean="0">
                <a:solidFill>
                  <a:srgbClr val="FFFFFF"/>
                </a:solidFill>
                <a:latin typeface="Times New Roman"/>
                <a:cs typeface="Times New Roman"/>
              </a:rPr>
              <a:t>...</a:t>
            </a:r>
            <a:r>
              <a:rPr sz="1200" i="1" spc="10" smtClean="0">
                <a:solidFill>
                  <a:srgbClr val="FFFFFF"/>
                </a:solidFill>
                <a:latin typeface="Times New Roman"/>
                <a:cs typeface="Times New Roman"/>
              </a:rPr>
              <a:t>Empowering</a:t>
            </a:r>
            <a:r>
              <a:rPr sz="1200" i="1" smtClean="0">
                <a:solidFill>
                  <a:srgbClr val="FFFFFF"/>
                </a:solidFill>
                <a:latin typeface="Times New Roman"/>
                <a:cs typeface="Times New Roman"/>
              </a:rPr>
              <a:t> </a:t>
            </a:r>
            <a:r>
              <a:rPr sz="1200" i="1" spc="7" dirty="0">
                <a:solidFill>
                  <a:srgbClr val="FFFFFF"/>
                </a:solidFill>
                <a:latin typeface="Times New Roman"/>
                <a:cs typeface="Times New Roman"/>
              </a:rPr>
              <a:t>Communities..</a:t>
            </a:r>
            <a:r>
              <a:rPr i="1" spc="7" dirty="0">
                <a:solidFill>
                  <a:srgbClr val="FFFFFF"/>
                </a:solidFill>
                <a:latin typeface="Times New Roman"/>
                <a:cs typeface="Times New Roman"/>
              </a:rPr>
              <a:t>.</a:t>
            </a:r>
            <a:endParaRPr>
              <a:latin typeface="Times New Roman"/>
              <a:cs typeface="Times New Roman"/>
            </a:endParaRPr>
          </a:p>
        </p:txBody>
      </p:sp>
      <p:sp>
        <p:nvSpPr>
          <p:cNvPr id="10" name="TextBox 9"/>
          <p:cNvSpPr txBox="1"/>
          <p:nvPr/>
        </p:nvSpPr>
        <p:spPr>
          <a:xfrm>
            <a:off x="785786" y="2704454"/>
            <a:ext cx="7696201" cy="1938992"/>
          </a:xfrm>
          <a:prstGeom prst="rect">
            <a:avLst/>
          </a:prstGeom>
          <a:noFill/>
        </p:spPr>
        <p:txBody>
          <a:bodyPr wrap="square" rtlCol="0">
            <a:spAutoFit/>
          </a:bodyPr>
          <a:lstStyle/>
          <a:p>
            <a:pPr algn="ctr"/>
            <a:r>
              <a:rPr lang="en-US" sz="4000" b="1" dirty="0" smtClean="0">
                <a:solidFill>
                  <a:srgbClr val="0070C0"/>
                </a:solidFill>
              </a:rPr>
              <a:t>PESTS OF VEGETABLE CROPS AND </a:t>
            </a:r>
          </a:p>
          <a:p>
            <a:pPr algn="ctr"/>
            <a:r>
              <a:rPr lang="en-US" sz="4000" b="1" dirty="0" smtClean="0">
                <a:solidFill>
                  <a:srgbClr val="0070C0"/>
                </a:solidFill>
              </a:rPr>
              <a:t>THEIR MANAGEMENT </a:t>
            </a:r>
            <a:endParaRPr lang="en-US" sz="40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D:\all imps\pests of crops\my presentations\sugarcane pics\sorghum\cucurbitacy\cabbage\2460063.jpg"/>
          <p:cNvPicPr>
            <a:picLocks noChangeAspect="1" noChangeArrowheads="1"/>
          </p:cNvPicPr>
          <p:nvPr/>
        </p:nvPicPr>
        <p:blipFill>
          <a:blip r:embed="rId2"/>
          <a:srcRect/>
          <a:stretch>
            <a:fillRect/>
          </a:stretch>
        </p:blipFill>
        <p:spPr bwMode="auto">
          <a:xfrm>
            <a:off x="533400" y="304800"/>
            <a:ext cx="4038600" cy="2819400"/>
          </a:xfrm>
          <a:prstGeom prst="rect">
            <a:avLst/>
          </a:prstGeom>
          <a:noFill/>
        </p:spPr>
      </p:pic>
      <p:pic>
        <p:nvPicPr>
          <p:cNvPr id="5" name="Picture 2" descr="D:\all imps\pests of crops\my presentations\sugarcane pics\sorghum\cucurbitacy\cabbage\TignolaPatata2.jpg"/>
          <p:cNvPicPr>
            <a:picLocks noGrp="1" noChangeAspect="1" noChangeArrowheads="1"/>
          </p:cNvPicPr>
          <p:nvPr>
            <p:ph idx="1"/>
          </p:nvPr>
        </p:nvPicPr>
        <p:blipFill>
          <a:blip r:embed="rId3"/>
          <a:srcRect/>
          <a:stretch>
            <a:fillRect/>
          </a:stretch>
        </p:blipFill>
        <p:spPr bwMode="auto">
          <a:xfrm>
            <a:off x="4572000" y="304800"/>
            <a:ext cx="4152900" cy="2819400"/>
          </a:xfrm>
          <a:prstGeom prst="rect">
            <a:avLst/>
          </a:prstGeom>
          <a:noFill/>
        </p:spPr>
      </p:pic>
      <p:pic>
        <p:nvPicPr>
          <p:cNvPr id="6" name="Picture 2" descr="D:\all imps\pests of crops\my presentations\sugarcane pics\sorghum\cucurbitacy\cabbage\potato_tuber_moth.jpg"/>
          <p:cNvPicPr>
            <a:picLocks noChangeAspect="1" noChangeArrowheads="1"/>
          </p:cNvPicPr>
          <p:nvPr/>
        </p:nvPicPr>
        <p:blipFill>
          <a:blip r:embed="rId4"/>
          <a:srcRect/>
          <a:stretch>
            <a:fillRect/>
          </a:stretch>
        </p:blipFill>
        <p:spPr bwMode="auto">
          <a:xfrm>
            <a:off x="2133600" y="3048000"/>
            <a:ext cx="4648200" cy="3276600"/>
          </a:xfrm>
          <a:prstGeom prst="rect">
            <a:avLst/>
          </a:prstGeom>
          <a:noFill/>
        </p:spPr>
      </p:pic>
    </p:spTree>
    <p:extLst>
      <p:ext uri="{BB962C8B-B14F-4D97-AF65-F5344CB8AC3E}">
        <p14:creationId xmlns:p14="http://schemas.microsoft.com/office/powerpoint/2010/main" xmlns="" val="135059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buNone/>
            </a:pPr>
            <a:r>
              <a:rPr lang="en-IN" sz="2400" b="1" dirty="0" smtClean="0">
                <a:latin typeface="Times New Roman" pitchFamily="18" charset="0"/>
                <a:cs typeface="Times New Roman" pitchFamily="18" charset="0"/>
              </a:rPr>
              <a:t>In the stores</a:t>
            </a:r>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a:t>
            </a:r>
            <a:r>
              <a:rPr lang="en-IN" sz="2400" dirty="0" smtClean="0">
                <a:solidFill>
                  <a:srgbClr val="FF0000"/>
                </a:solidFill>
                <a:latin typeface="Times New Roman" pitchFamily="18" charset="0"/>
                <a:cs typeface="Times New Roman" pitchFamily="18" charset="0"/>
              </a:rPr>
              <a:t>Storing the tubers under 3 cm thick layer of sand</a:t>
            </a:r>
          </a:p>
          <a:p>
            <a:pPr algn="just"/>
            <a:r>
              <a:rPr lang="en-IN" sz="2400" dirty="0" smtClean="0">
                <a:latin typeface="Times New Roman" pitchFamily="18" charset="0"/>
                <a:cs typeface="Times New Roman" pitchFamily="18" charset="0"/>
              </a:rPr>
              <a:t> Storage bags in the </a:t>
            </a:r>
            <a:r>
              <a:rPr lang="en-IN" sz="2400" dirty="0" err="1" smtClean="0">
                <a:latin typeface="Times New Roman" pitchFamily="18" charset="0"/>
                <a:cs typeface="Times New Roman" pitchFamily="18" charset="0"/>
              </a:rPr>
              <a:t>godowns</a:t>
            </a:r>
            <a:r>
              <a:rPr lang="en-IN" sz="2400" dirty="0" smtClean="0">
                <a:latin typeface="Times New Roman" pitchFamily="18" charset="0"/>
                <a:cs typeface="Times New Roman" pitchFamily="18" charset="0"/>
              </a:rPr>
              <a:t> sprayed with </a:t>
            </a:r>
            <a:r>
              <a:rPr lang="en-IN" sz="2400" dirty="0" err="1" smtClean="0">
                <a:latin typeface="Times New Roman" pitchFamily="18" charset="0"/>
                <a:cs typeface="Times New Roman" pitchFamily="18" charset="0"/>
              </a:rPr>
              <a:t>malathion</a:t>
            </a:r>
            <a:r>
              <a:rPr lang="en-IN" sz="2400" dirty="0" smtClean="0">
                <a:latin typeface="Times New Roman" pitchFamily="18" charset="0"/>
                <a:cs typeface="Times New Roman" pitchFamily="18" charset="0"/>
              </a:rPr>
              <a:t> 3ml/l</a:t>
            </a:r>
          </a:p>
          <a:p>
            <a:pPr algn="just"/>
            <a:r>
              <a:rPr lang="en-IN" sz="2400" dirty="0" smtClean="0">
                <a:latin typeface="Times New Roman" pitchFamily="18" charset="0"/>
                <a:cs typeface="Times New Roman" pitchFamily="18" charset="0"/>
              </a:rPr>
              <a:t> Fumigating the stores with carbon disulphide or carbon       tetrachloride or methyl bromide</a:t>
            </a:r>
          </a:p>
          <a:p>
            <a:pPr algn="just"/>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68414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smtClean="0"/>
              <a:t/>
            </a:r>
            <a:br>
              <a:rPr lang="en-IN" sz="2800" b="1" dirty="0" smtClean="0"/>
            </a:br>
            <a:r>
              <a:rPr lang="en-IN" sz="2800" b="1" dirty="0" smtClean="0">
                <a:solidFill>
                  <a:srgbClr val="0070C0"/>
                </a:solidFill>
                <a:latin typeface="Times New Roman" pitchFamily="18" charset="0"/>
                <a:cs typeface="Times New Roman" pitchFamily="18" charset="0"/>
              </a:rPr>
              <a:t>SWEET POTATO WEEVIL</a:t>
            </a: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i="1" dirty="0" err="1" smtClean="0">
                <a:latin typeface="Times New Roman" pitchFamily="18" charset="0"/>
                <a:cs typeface="Times New Roman" pitchFamily="18" charset="0"/>
              </a:rPr>
              <a:t>Cylas</a:t>
            </a:r>
            <a:r>
              <a:rPr lang="en-IN" sz="2800" i="1" dirty="0" smtClean="0">
                <a:latin typeface="Times New Roman" pitchFamily="18" charset="0"/>
                <a:cs typeface="Times New Roman" pitchFamily="18" charset="0"/>
              </a:rPr>
              <a:t> </a:t>
            </a:r>
            <a:r>
              <a:rPr lang="en-IN" sz="2800" i="1" dirty="0" err="1" smtClean="0">
                <a:latin typeface="Times New Roman" pitchFamily="18" charset="0"/>
                <a:cs typeface="Times New Roman" pitchFamily="18" charset="0"/>
              </a:rPr>
              <a:t>formicarius</a:t>
            </a: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dirty="0" err="1" smtClean="0">
                <a:latin typeface="Times New Roman" pitchFamily="18" charset="0"/>
                <a:cs typeface="Times New Roman" pitchFamily="18" charset="0"/>
              </a:rPr>
              <a:t>Apionidae</a:t>
            </a: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Coleoptera</a:t>
            </a: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endParaRPr lang="en-IN"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a:buNone/>
            </a:pPr>
            <a:r>
              <a:rPr lang="en-IN" sz="2400" b="1" u="sng" dirty="0" smtClean="0">
                <a:latin typeface="Times New Roman" pitchFamily="18" charset="0"/>
                <a:cs typeface="Times New Roman" pitchFamily="18" charset="0"/>
              </a:rPr>
              <a:t>APPEARANCE</a:t>
            </a:r>
          </a:p>
          <a:p>
            <a:pPr algn="just"/>
            <a:r>
              <a:rPr lang="en-IN" sz="2400" dirty="0" smtClean="0">
                <a:latin typeface="Times New Roman" pitchFamily="18" charset="0"/>
                <a:cs typeface="Times New Roman" pitchFamily="18" charset="0"/>
              </a:rPr>
              <a:t>It is a wingless</a:t>
            </a:r>
            <a:r>
              <a:rPr lang="en-IN" sz="2400" dirty="0" smtClean="0">
                <a:solidFill>
                  <a:srgbClr val="FF0000"/>
                </a:solidFill>
                <a:latin typeface="Times New Roman" pitchFamily="18" charset="0"/>
                <a:cs typeface="Times New Roman" pitchFamily="18" charset="0"/>
              </a:rPr>
              <a:t>, ant–like steel black weevil with a brown elongated snout and thorax.</a:t>
            </a:r>
          </a:p>
          <a:p>
            <a:pPr algn="just"/>
            <a:r>
              <a:rPr lang="en-IN" sz="2400" dirty="0" smtClean="0">
                <a:latin typeface="Times New Roman" pitchFamily="18" charset="0"/>
                <a:cs typeface="Times New Roman" pitchFamily="18" charset="0"/>
              </a:rPr>
              <a:t>The grub is pale yellow in colour and legless.</a:t>
            </a:r>
          </a:p>
          <a:p>
            <a:pPr algn="just">
              <a:buNone/>
            </a:pPr>
            <a:r>
              <a:rPr lang="en-IN" sz="2400" b="1" u="sng" dirty="0" smtClean="0">
                <a:latin typeface="Times New Roman" pitchFamily="18" charset="0"/>
                <a:cs typeface="Times New Roman" pitchFamily="18" charset="0"/>
              </a:rPr>
              <a:t>LIFE HISTORY</a:t>
            </a:r>
          </a:p>
          <a:p>
            <a:pPr algn="just"/>
            <a:r>
              <a:rPr lang="en-IN" sz="2400" dirty="0" smtClean="0">
                <a:solidFill>
                  <a:srgbClr val="FF0000"/>
                </a:solidFill>
                <a:latin typeface="Times New Roman" pitchFamily="18" charset="0"/>
                <a:cs typeface="Times New Roman" pitchFamily="18" charset="0"/>
              </a:rPr>
              <a:t>The female bites small cavities on veins and tubers and lays about 200 eggs singly.</a:t>
            </a:r>
          </a:p>
          <a:p>
            <a:pPr algn="just"/>
            <a:r>
              <a:rPr lang="en-IN" sz="2400" dirty="0" smtClean="0">
                <a:latin typeface="Times New Roman" pitchFamily="18" charset="0"/>
                <a:cs typeface="Times New Roman" pitchFamily="18" charset="0"/>
              </a:rPr>
              <a:t> The eggs hatch in 3-5 days.</a:t>
            </a:r>
          </a:p>
          <a:p>
            <a:pPr algn="just"/>
            <a:r>
              <a:rPr lang="en-IN" sz="2400" dirty="0" smtClean="0">
                <a:solidFill>
                  <a:srgbClr val="FF0000"/>
                </a:solidFill>
                <a:latin typeface="Times New Roman" pitchFamily="18" charset="0"/>
                <a:cs typeface="Times New Roman" pitchFamily="18" charset="0"/>
              </a:rPr>
              <a:t>The grub pupates inside larval burrow in vine or tuber.</a:t>
            </a:r>
          </a:p>
          <a:p>
            <a:pPr algn="just"/>
            <a:r>
              <a:rPr lang="en-IN" sz="2400" dirty="0" smtClean="0">
                <a:latin typeface="Times New Roman" pitchFamily="18" charset="0"/>
                <a:cs typeface="Times New Roman" pitchFamily="18" charset="0"/>
              </a:rPr>
              <a:t> Weevil emerges after 7 -10 days. </a:t>
            </a:r>
          </a:p>
          <a:p>
            <a:pPr algn="just"/>
            <a:r>
              <a:rPr lang="en-IN" sz="2400" dirty="0" smtClean="0">
                <a:latin typeface="Times New Roman" pitchFamily="18" charset="0"/>
                <a:cs typeface="Times New Roman" pitchFamily="18" charset="0"/>
              </a:rPr>
              <a:t>Total life history takes about 4 -6 weeks</a:t>
            </a:r>
          </a:p>
          <a:p>
            <a:pPr algn="just">
              <a:buNone/>
            </a:pPr>
            <a:endParaRPr lang="en-IN" sz="2400" b="1" u="sng" dirty="0" smtClean="0">
              <a:latin typeface="Times New Roman" pitchFamily="18" charset="0"/>
              <a:cs typeface="Times New Roman" pitchFamily="18" charset="0"/>
            </a:endParaRPr>
          </a:p>
          <a:p>
            <a:pPr algn="just">
              <a:buNone/>
            </a:pPr>
            <a:endParaRPr lang="en-IN"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xmlns="" val="287689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D:\all imps\pests of crops\citrus\KROZXRDZ7R3ZMRJZRZDL6RKHGRHH7Z0HPRLHMZ1L2RBL8RZH4R0H6RVLMZKHMR3ZLZOZXR3Z2ROL0Z.jpg"/>
          <p:cNvPicPr>
            <a:picLocks noChangeAspect="1" noChangeArrowheads="1"/>
          </p:cNvPicPr>
          <p:nvPr/>
        </p:nvPicPr>
        <p:blipFill>
          <a:blip r:embed="rId2"/>
          <a:srcRect/>
          <a:stretch>
            <a:fillRect/>
          </a:stretch>
        </p:blipFill>
        <p:spPr bwMode="auto">
          <a:xfrm>
            <a:off x="1149223" y="0"/>
            <a:ext cx="6845554" cy="6858000"/>
          </a:xfrm>
          <a:prstGeom prst="rect">
            <a:avLst/>
          </a:prstGeom>
          <a:noFill/>
        </p:spPr>
      </p:pic>
    </p:spTree>
    <p:extLst>
      <p:ext uri="{BB962C8B-B14F-4D97-AF65-F5344CB8AC3E}">
        <p14:creationId xmlns:p14="http://schemas.microsoft.com/office/powerpoint/2010/main" xmlns="" val="284622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D:\all imps\pests of crops\citrus\c_formicarius01.jpg"/>
          <p:cNvPicPr>
            <a:picLocks noChangeAspect="1" noChangeArrowheads="1"/>
          </p:cNvPicPr>
          <p:nvPr/>
        </p:nvPicPr>
        <p:blipFill>
          <a:blip r:embed="rId2"/>
          <a:srcRect/>
          <a:stretch>
            <a:fillRect/>
          </a:stretch>
        </p:blipFill>
        <p:spPr bwMode="auto">
          <a:xfrm>
            <a:off x="990600" y="1143000"/>
            <a:ext cx="7112000" cy="4267200"/>
          </a:xfrm>
          <a:prstGeom prst="rect">
            <a:avLst/>
          </a:prstGeom>
          <a:noFill/>
        </p:spPr>
      </p:pic>
    </p:spTree>
    <p:extLst>
      <p:ext uri="{BB962C8B-B14F-4D97-AF65-F5344CB8AC3E}">
        <p14:creationId xmlns:p14="http://schemas.microsoft.com/office/powerpoint/2010/main" xmlns="" val="121550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1837"/>
            <a:ext cx="8229600" cy="5668963"/>
          </a:xfrm>
        </p:spPr>
        <p:txBody>
          <a:bodyPr>
            <a:normAutofit/>
          </a:bodyPr>
          <a:lstStyle/>
          <a:p>
            <a:pPr algn="just"/>
            <a:r>
              <a:rPr lang="en-IN" sz="2400" dirty="0" smtClean="0">
                <a:latin typeface="Times New Roman" pitchFamily="18" charset="0"/>
                <a:cs typeface="Times New Roman" pitchFamily="18" charset="0"/>
              </a:rPr>
              <a:t>The grub pupates inside larval burrow in vine or tuber</a:t>
            </a:r>
          </a:p>
          <a:p>
            <a:pPr algn="just"/>
            <a:r>
              <a:rPr lang="en-IN" sz="2400" dirty="0" smtClean="0">
                <a:latin typeface="Times New Roman" pitchFamily="18" charset="0"/>
                <a:cs typeface="Times New Roman" pitchFamily="18" charset="0"/>
              </a:rPr>
              <a:t> Weevil emerges after 7 -10 days.</a:t>
            </a:r>
          </a:p>
          <a:p>
            <a:pPr algn="just"/>
            <a:r>
              <a:rPr lang="en-IN" sz="2400" dirty="0" smtClean="0">
                <a:latin typeface="Times New Roman" pitchFamily="18" charset="0"/>
                <a:cs typeface="Times New Roman" pitchFamily="18" charset="0"/>
              </a:rPr>
              <a:t> Total life history takes about 4 -6 weeks</a:t>
            </a:r>
          </a:p>
          <a:p>
            <a:pPr algn="just"/>
            <a:endParaRPr lang="en-IN" sz="2400" dirty="0" smtClean="0">
              <a:latin typeface="Times New Roman" pitchFamily="18" charset="0"/>
              <a:cs typeface="Times New Roman" pitchFamily="18" charset="0"/>
            </a:endParaRPr>
          </a:p>
          <a:p>
            <a:pPr algn="just">
              <a:buNone/>
            </a:pPr>
            <a:r>
              <a:rPr lang="en-IN" sz="2400" b="1" u="sng" dirty="0" smtClean="0">
                <a:latin typeface="Times New Roman" pitchFamily="18" charset="0"/>
                <a:cs typeface="Times New Roman" pitchFamily="18" charset="0"/>
              </a:rPr>
              <a:t>NATURE OF DAMAGE</a:t>
            </a:r>
          </a:p>
          <a:p>
            <a:pPr algn="just"/>
            <a:r>
              <a:rPr lang="en-IN" sz="2400" dirty="0" smtClean="0">
                <a:latin typeface="Times New Roman" pitchFamily="18" charset="0"/>
                <a:cs typeface="Times New Roman" pitchFamily="18" charset="0"/>
              </a:rPr>
              <a:t>The grubs </a:t>
            </a:r>
            <a:r>
              <a:rPr lang="en-IN" sz="2400" dirty="0" smtClean="0">
                <a:solidFill>
                  <a:srgbClr val="FF0000"/>
                </a:solidFill>
                <a:latin typeface="Times New Roman" pitchFamily="18" charset="0"/>
                <a:cs typeface="Times New Roman" pitchFamily="18" charset="0"/>
              </a:rPr>
              <a:t>bore into the stems of vines and also into the tubers in the field as well as in storage</a:t>
            </a:r>
            <a:r>
              <a:rPr lang="en-IN" sz="2400" dirty="0" smtClean="0">
                <a:latin typeface="Times New Roman" pitchFamily="18" charset="0"/>
                <a:cs typeface="Times New Roman" pitchFamily="18" charset="0"/>
              </a:rPr>
              <a:t>, feeding on the inner contents and spoiling them. </a:t>
            </a:r>
          </a:p>
          <a:p>
            <a:pPr algn="just"/>
            <a:r>
              <a:rPr lang="en-IN" sz="2400" dirty="0" smtClean="0">
                <a:latin typeface="Times New Roman" pitchFamily="18" charset="0"/>
                <a:cs typeface="Times New Roman" pitchFamily="18" charset="0"/>
              </a:rPr>
              <a:t> The adult weevil also feeds on leaves, vines and tubers.</a:t>
            </a:r>
          </a:p>
        </p:txBody>
      </p:sp>
    </p:spTree>
    <p:extLst>
      <p:ext uri="{BB962C8B-B14F-4D97-AF65-F5344CB8AC3E}">
        <p14:creationId xmlns:p14="http://schemas.microsoft.com/office/powerpoint/2010/main" xmlns="" val="132682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buNone/>
            </a:pPr>
            <a:r>
              <a:rPr lang="en-IN" sz="2400" b="1" u="sng" dirty="0" smtClean="0">
                <a:latin typeface="Times New Roman" pitchFamily="18" charset="0"/>
                <a:cs typeface="Times New Roman" pitchFamily="18" charset="0"/>
              </a:rPr>
              <a:t>SYMPTOMS OF DAMAGE</a:t>
            </a:r>
          </a:p>
          <a:p>
            <a:pPr algn="just"/>
            <a:r>
              <a:rPr lang="en-IN" sz="2400" dirty="0" smtClean="0">
                <a:solidFill>
                  <a:srgbClr val="FF0000"/>
                </a:solidFill>
                <a:latin typeface="Times New Roman" pitchFamily="18" charset="0"/>
                <a:cs typeface="Times New Roman" pitchFamily="18" charset="0"/>
              </a:rPr>
              <a:t>Their presence inside the tubers can be detected by the development of dark black patches on outside of the tuber</a:t>
            </a:r>
          </a:p>
          <a:p>
            <a:pPr algn="just"/>
            <a:r>
              <a:rPr lang="en-IN" sz="2400" dirty="0" smtClean="0">
                <a:latin typeface="Times New Roman" pitchFamily="18" charset="0"/>
                <a:cs typeface="Times New Roman" pitchFamily="18" charset="0"/>
              </a:rPr>
              <a:t>The tubers become unfit for consumption.</a:t>
            </a:r>
          </a:p>
          <a:p>
            <a:pPr algn="just"/>
            <a:endParaRPr lang="en-IN" sz="2400" dirty="0" smtClean="0">
              <a:latin typeface="Times New Roman" pitchFamily="18" charset="0"/>
              <a:cs typeface="Times New Roman" pitchFamily="18" charset="0"/>
            </a:endParaRPr>
          </a:p>
          <a:p>
            <a:pPr algn="just">
              <a:buNone/>
            </a:pPr>
            <a:r>
              <a:rPr lang="en-IN" sz="2400" b="1" u="sng" dirty="0" smtClean="0">
                <a:latin typeface="Times New Roman" pitchFamily="18" charset="0"/>
                <a:cs typeface="Times New Roman" pitchFamily="18" charset="0"/>
              </a:rPr>
              <a:t>MANAGEMENT</a:t>
            </a:r>
            <a:endParaRPr lang="en-IN" sz="2400" u="sng" dirty="0" smtClean="0">
              <a:latin typeface="Times New Roman" pitchFamily="18" charset="0"/>
              <a:cs typeface="Times New Roman" pitchFamily="18" charset="0"/>
            </a:endParaRPr>
          </a:p>
          <a:p>
            <a:pPr marL="0" indent="0" algn="just">
              <a:buNone/>
            </a:pPr>
            <a:r>
              <a:rPr lang="en-IN" sz="2400" b="1" dirty="0" smtClean="0">
                <a:latin typeface="Times New Roman" pitchFamily="18" charset="0"/>
                <a:cs typeface="Times New Roman" pitchFamily="18" charset="0"/>
              </a:rPr>
              <a:t>In field</a:t>
            </a:r>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Infested portions should be destroyed. Healthy vines should be used for planting purposes.</a:t>
            </a:r>
          </a:p>
          <a:p>
            <a:pPr algn="just"/>
            <a:r>
              <a:rPr lang="en-IN" sz="2400" dirty="0" smtClean="0">
                <a:latin typeface="Times New Roman" pitchFamily="18" charset="0"/>
                <a:cs typeface="Times New Roman" pitchFamily="18" charset="0"/>
              </a:rPr>
              <a:t> Treating planting material by immersing in a solution of </a:t>
            </a:r>
            <a:r>
              <a:rPr lang="en-IN" sz="2400" dirty="0" err="1" smtClean="0">
                <a:latin typeface="Times New Roman" pitchFamily="18" charset="0"/>
                <a:cs typeface="Times New Roman" pitchFamily="18" charset="0"/>
              </a:rPr>
              <a:t>chlorpyriphos</a:t>
            </a:r>
            <a:r>
              <a:rPr lang="en-IN" sz="2400" dirty="0" smtClean="0">
                <a:latin typeface="Times New Roman" pitchFamily="18" charset="0"/>
                <a:cs typeface="Times New Roman" pitchFamily="18" charset="0"/>
              </a:rPr>
              <a:t> 2.5ml+ </a:t>
            </a:r>
            <a:r>
              <a:rPr lang="en-IN" sz="2400" dirty="0" err="1" smtClean="0">
                <a:latin typeface="Times New Roman" pitchFamily="18" charset="0"/>
                <a:cs typeface="Times New Roman" pitchFamily="18" charset="0"/>
              </a:rPr>
              <a:t>carbendazim</a:t>
            </a:r>
            <a:r>
              <a:rPr lang="en-IN" sz="2400" dirty="0" smtClean="0">
                <a:latin typeface="Times New Roman" pitchFamily="18" charset="0"/>
                <a:cs typeface="Times New Roman" pitchFamily="18" charset="0"/>
              </a:rPr>
              <a:t> 3g per litre of water.</a:t>
            </a:r>
          </a:p>
          <a:p>
            <a:pPr algn="just"/>
            <a:r>
              <a:rPr lang="en-IN" sz="2400" dirty="0" smtClean="0">
                <a:latin typeface="Times New Roman" pitchFamily="18" charset="0"/>
                <a:cs typeface="Times New Roman" pitchFamily="18" charset="0"/>
              </a:rPr>
              <a:t> The cracks in the field closed by hoeing to minimize damage</a:t>
            </a:r>
            <a:endParaRPr lang="en-IN" sz="2400" b="1" u="sng" dirty="0" smtClean="0">
              <a:latin typeface="Times New Roman" pitchFamily="18" charset="0"/>
              <a:cs typeface="Times New Roman" pitchFamily="18" charset="0"/>
            </a:endParaRPr>
          </a:p>
          <a:p>
            <a:pPr algn="just"/>
            <a:endParaRPr lang="en-IN"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xmlns="" val="2335471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D:\all imps\pests of crops\citrus\596.400x300.jpeg"/>
          <p:cNvPicPr>
            <a:picLocks noChangeAspect="1" noChangeArrowheads="1"/>
          </p:cNvPicPr>
          <p:nvPr/>
        </p:nvPicPr>
        <p:blipFill>
          <a:blip r:embed="rId2"/>
          <a:srcRect/>
          <a:stretch>
            <a:fillRect/>
          </a:stretch>
        </p:blipFill>
        <p:spPr bwMode="auto">
          <a:xfrm>
            <a:off x="1219200" y="512064"/>
            <a:ext cx="5791200" cy="5038344"/>
          </a:xfrm>
          <a:prstGeom prst="rect">
            <a:avLst/>
          </a:prstGeom>
          <a:noFill/>
        </p:spPr>
      </p:pic>
    </p:spTree>
    <p:extLst>
      <p:ext uri="{BB962C8B-B14F-4D97-AF65-F5344CB8AC3E}">
        <p14:creationId xmlns:p14="http://schemas.microsoft.com/office/powerpoint/2010/main" xmlns="" val="210339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D:\all imps\pests of crops\citrus\Cylas_formicarius_tunnels.jpg"/>
          <p:cNvPicPr>
            <a:picLocks noGrp="1" noChangeAspect="1" noChangeArrowheads="1"/>
          </p:cNvPicPr>
          <p:nvPr>
            <p:ph idx="1"/>
          </p:nvPr>
        </p:nvPicPr>
        <p:blipFill>
          <a:blip r:embed="rId2" cstate="print"/>
          <a:srcRect/>
          <a:stretch>
            <a:fillRect/>
          </a:stretch>
        </p:blipFill>
        <p:spPr bwMode="auto">
          <a:xfrm>
            <a:off x="381000" y="304800"/>
            <a:ext cx="8271272" cy="6248400"/>
          </a:xfrm>
          <a:prstGeom prst="rect">
            <a:avLst/>
          </a:prstGeom>
          <a:noFill/>
        </p:spPr>
      </p:pic>
    </p:spTree>
    <p:extLst>
      <p:ext uri="{BB962C8B-B14F-4D97-AF65-F5344CB8AC3E}">
        <p14:creationId xmlns:p14="http://schemas.microsoft.com/office/powerpoint/2010/main" xmlns="" val="3215392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D:\all imps\pests of crops\citrus\weevil damageNS.jpg"/>
          <p:cNvPicPr>
            <a:picLocks noChangeAspect="1" noChangeArrowheads="1"/>
          </p:cNvPicPr>
          <p:nvPr/>
        </p:nvPicPr>
        <p:blipFill>
          <a:blip r:embed="rId2"/>
          <a:srcRect/>
          <a:stretch>
            <a:fillRect/>
          </a:stretch>
        </p:blipFill>
        <p:spPr bwMode="auto">
          <a:xfrm>
            <a:off x="990600" y="304800"/>
            <a:ext cx="6477000" cy="6248400"/>
          </a:xfrm>
          <a:prstGeom prst="rect">
            <a:avLst/>
          </a:prstGeom>
          <a:noFill/>
        </p:spPr>
      </p:pic>
    </p:spTree>
    <p:extLst>
      <p:ext uri="{BB962C8B-B14F-4D97-AF65-F5344CB8AC3E}">
        <p14:creationId xmlns:p14="http://schemas.microsoft.com/office/powerpoint/2010/main" xmlns="" val="97413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r>
              <a:rPr lang="en-US" b="1" dirty="0" smtClean="0">
                <a:latin typeface="Algerian" pitchFamily="82" charset="0"/>
              </a:rPr>
              <a:t>Insects pests of Potato and Sweet potato</a:t>
            </a:r>
            <a:endParaRPr lang="en-US" b="1" dirty="0">
              <a:latin typeface="Algerian" pitchFamily="82" charset="0"/>
            </a:endParaRPr>
          </a:p>
        </p:txBody>
      </p:sp>
      <p:pic>
        <p:nvPicPr>
          <p:cNvPr id="12290" name="Picture 2" descr="D:\all imps\pests of crops\citrus\potatoes_highdefinition_picture_3_167261.jpg"/>
          <p:cNvPicPr>
            <a:picLocks noChangeAspect="1" noChangeArrowheads="1"/>
          </p:cNvPicPr>
          <p:nvPr/>
        </p:nvPicPr>
        <p:blipFill>
          <a:blip r:embed="rId2"/>
          <a:srcRect/>
          <a:stretch>
            <a:fillRect/>
          </a:stretch>
        </p:blipFill>
        <p:spPr bwMode="auto">
          <a:xfrm>
            <a:off x="762000" y="1828800"/>
            <a:ext cx="8001000" cy="4800600"/>
          </a:xfrm>
          <a:prstGeom prst="rect">
            <a:avLst/>
          </a:prstGeom>
          <a:noFill/>
        </p:spPr>
      </p:pic>
    </p:spTree>
    <p:extLst>
      <p:ext uri="{BB962C8B-B14F-4D97-AF65-F5344CB8AC3E}">
        <p14:creationId xmlns:p14="http://schemas.microsoft.com/office/powerpoint/2010/main" xmlns="" val="266025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IN" sz="2400" dirty="0" err="1" smtClean="0">
                <a:latin typeface="Times New Roman" pitchFamily="18" charset="0"/>
                <a:cs typeface="Times New Roman" pitchFamily="18" charset="0"/>
              </a:rPr>
              <a:t>Earthing</a:t>
            </a:r>
            <a:r>
              <a:rPr lang="en-IN" sz="2400" dirty="0" smtClean="0">
                <a:latin typeface="Times New Roman" pitchFamily="18" charset="0"/>
                <a:cs typeface="Times New Roman" pitchFamily="18" charset="0"/>
              </a:rPr>
              <a:t> up at 60 DAP</a:t>
            </a:r>
          </a:p>
          <a:p>
            <a:pPr algn="just"/>
            <a:r>
              <a:rPr lang="en-IN" sz="2400" dirty="0" smtClean="0">
                <a:latin typeface="Times New Roman" pitchFamily="18" charset="0"/>
                <a:cs typeface="Times New Roman" pitchFamily="18" charset="0"/>
              </a:rPr>
              <a:t>Use of pheromone traps @ 1/100 </a:t>
            </a:r>
            <a:r>
              <a:rPr lang="en-IN" sz="2400" dirty="0" err="1" smtClean="0">
                <a:latin typeface="Times New Roman" pitchFamily="18" charset="0"/>
                <a:cs typeface="Times New Roman" pitchFamily="18" charset="0"/>
              </a:rPr>
              <a:t>sq.m.for</a:t>
            </a:r>
            <a:r>
              <a:rPr lang="en-IN" sz="2400" dirty="0" smtClean="0">
                <a:latin typeface="Times New Roman" pitchFamily="18" charset="0"/>
                <a:cs typeface="Times New Roman" pitchFamily="18" charset="0"/>
              </a:rPr>
              <a:t> mass trapping and destruction of males even up to 15 days after harvest.</a:t>
            </a:r>
          </a:p>
          <a:p>
            <a:pPr algn="just"/>
            <a:r>
              <a:rPr lang="en-IN" sz="2400" dirty="0" smtClean="0">
                <a:latin typeface="Times New Roman" pitchFamily="18" charset="0"/>
                <a:cs typeface="Times New Roman" pitchFamily="18" charset="0"/>
              </a:rPr>
              <a:t>Crop rotation</a:t>
            </a:r>
          </a:p>
          <a:p>
            <a:pPr marL="0" indent="0" algn="just">
              <a:buNone/>
            </a:pPr>
            <a:endParaRPr lang="en-IN" sz="2400" b="1" dirty="0">
              <a:latin typeface="Times New Roman" pitchFamily="18" charset="0"/>
              <a:cs typeface="Times New Roman" pitchFamily="18" charset="0"/>
            </a:endParaRPr>
          </a:p>
          <a:p>
            <a:pPr marL="0" indent="0" algn="just">
              <a:buNone/>
            </a:pPr>
            <a:r>
              <a:rPr lang="en-IN" sz="2400" b="1" dirty="0" smtClean="0">
                <a:latin typeface="Times New Roman" pitchFamily="18" charset="0"/>
                <a:cs typeface="Times New Roman" pitchFamily="18" charset="0"/>
              </a:rPr>
              <a:t>In the stores: </a:t>
            </a:r>
          </a:p>
          <a:p>
            <a:pPr algn="just"/>
            <a:r>
              <a:rPr lang="en-IN" sz="2400" dirty="0" smtClean="0">
                <a:latin typeface="Times New Roman" pitchFamily="18" charset="0"/>
                <a:cs typeface="Times New Roman" pitchFamily="18" charset="0"/>
              </a:rPr>
              <a:t>Management in stores is same as under potato tuber moth</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602302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smtClean="0"/>
              <a:t/>
            </a:r>
            <a:br>
              <a:rPr lang="en-IN" sz="2800" b="1" dirty="0" smtClean="0"/>
            </a:br>
            <a:r>
              <a:rPr lang="en-IN" sz="2800" b="1" dirty="0" smtClean="0">
                <a:solidFill>
                  <a:srgbClr val="0070C0"/>
                </a:solidFill>
                <a:latin typeface="Times New Roman" pitchFamily="18" charset="0"/>
                <a:cs typeface="Times New Roman" pitchFamily="18" charset="0"/>
              </a:rPr>
              <a:t>TORTOISE BEETLES</a:t>
            </a:r>
            <a:r>
              <a:rPr lang="en-IN" sz="2800" i="1" dirty="0" smtClean="0">
                <a:solidFill>
                  <a:srgbClr val="0070C0"/>
                </a:solidFill>
                <a:latin typeface="Times New Roman" pitchFamily="18" charset="0"/>
                <a:cs typeface="Times New Roman" pitchFamily="18" charset="0"/>
              </a:rPr>
              <a:t>  </a:t>
            </a:r>
            <a:r>
              <a:rPr lang="en-IN" sz="2800" i="1" dirty="0"/>
              <a:t>-</a:t>
            </a:r>
            <a:r>
              <a:rPr lang="en-IN" sz="2800" i="1" dirty="0" err="1" smtClean="0">
                <a:latin typeface="Times New Roman" pitchFamily="18" charset="0"/>
                <a:cs typeface="Times New Roman" pitchFamily="18" charset="0"/>
              </a:rPr>
              <a:t>Aspidomorpha</a:t>
            </a:r>
            <a:r>
              <a:rPr lang="en-IN" sz="2800" i="1" dirty="0" smtClean="0">
                <a:latin typeface="Times New Roman" pitchFamily="18" charset="0"/>
                <a:cs typeface="Times New Roman" pitchFamily="18" charset="0"/>
              </a:rPr>
              <a:t> </a:t>
            </a:r>
            <a:r>
              <a:rPr lang="en-IN" sz="2800" i="1" dirty="0" err="1" smtClean="0">
                <a:latin typeface="Times New Roman" pitchFamily="18" charset="0"/>
                <a:cs typeface="Times New Roman" pitchFamily="18" charset="0"/>
              </a:rPr>
              <a:t>miliaris</a:t>
            </a:r>
            <a:r>
              <a:rPr lang="en-IN" sz="2800" dirty="0" smtClean="0">
                <a:latin typeface="Times New Roman" pitchFamily="18" charset="0"/>
                <a:cs typeface="Times New Roman" pitchFamily="18" charset="0"/>
              </a:rPr>
              <a:t> </a:t>
            </a:r>
            <a:br>
              <a:rPr lang="en-IN" sz="2800" dirty="0" smtClean="0">
                <a:latin typeface="Times New Roman" pitchFamily="18" charset="0"/>
                <a:cs typeface="Times New Roman" pitchFamily="18" charset="0"/>
              </a:rPr>
            </a:br>
            <a:r>
              <a:rPr lang="en-IN" sz="2800" dirty="0" smtClean="0">
                <a:latin typeface="Times New Roman" pitchFamily="18" charset="0"/>
                <a:cs typeface="Times New Roman" pitchFamily="18" charset="0"/>
              </a:rPr>
              <a:t> </a:t>
            </a:r>
            <a:r>
              <a:rPr lang="en-IN" sz="2800" i="1" dirty="0" err="1" smtClean="0">
                <a:latin typeface="Times New Roman" pitchFamily="18" charset="0"/>
                <a:cs typeface="Times New Roman" pitchFamily="18" charset="0"/>
              </a:rPr>
              <a:t>Chirida</a:t>
            </a:r>
            <a:r>
              <a:rPr lang="en-IN" sz="2800" i="1" dirty="0" smtClean="0">
                <a:latin typeface="Times New Roman" pitchFamily="18" charset="0"/>
                <a:cs typeface="Times New Roman" pitchFamily="18" charset="0"/>
              </a:rPr>
              <a:t> </a:t>
            </a:r>
            <a:r>
              <a:rPr lang="en-IN" sz="2800" i="1" dirty="0" err="1" smtClean="0">
                <a:latin typeface="Times New Roman" pitchFamily="18" charset="0"/>
                <a:cs typeface="Times New Roman" pitchFamily="18" charset="0"/>
              </a:rPr>
              <a:t>bipunctata</a:t>
            </a:r>
            <a:r>
              <a:rPr lang="en-IN" sz="2800" i="1" dirty="0" smtClean="0">
                <a:latin typeface="Times New Roman" pitchFamily="18" charset="0"/>
                <a:cs typeface="Times New Roman" pitchFamily="18" charset="0"/>
              </a:rPr>
              <a:t>  </a:t>
            </a:r>
            <a:r>
              <a:rPr lang="en-IN" sz="2800" i="1" dirty="0" err="1" smtClean="0">
                <a:latin typeface="Times New Roman" pitchFamily="18" charset="0"/>
                <a:cs typeface="Times New Roman" pitchFamily="18" charset="0"/>
              </a:rPr>
              <a:t>Cassida</a:t>
            </a:r>
            <a:r>
              <a:rPr lang="en-IN" sz="2800" i="1" dirty="0" smtClean="0">
                <a:latin typeface="Times New Roman" pitchFamily="18" charset="0"/>
                <a:cs typeface="Times New Roman" pitchFamily="18" charset="0"/>
              </a:rPr>
              <a:t> </a:t>
            </a:r>
            <a:r>
              <a:rPr lang="en-IN" sz="2800" i="1" dirty="0" err="1" smtClean="0">
                <a:latin typeface="Times New Roman" pitchFamily="18" charset="0"/>
                <a:cs typeface="Times New Roman" pitchFamily="18" charset="0"/>
              </a:rPr>
              <a:t>circumdata</a:t>
            </a: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dirty="0" err="1" smtClean="0">
                <a:latin typeface="Times New Roman" pitchFamily="18" charset="0"/>
                <a:cs typeface="Times New Roman" pitchFamily="18" charset="0"/>
              </a:rPr>
              <a:t>Cassididae</a:t>
            </a: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Coleoptera</a:t>
            </a: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endParaRPr lang="en-IN"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r>
              <a:rPr lang="en-IN" sz="2400" dirty="0" smtClean="0">
                <a:latin typeface="Times New Roman" pitchFamily="18" charset="0"/>
                <a:cs typeface="Times New Roman" pitchFamily="18" charset="0"/>
              </a:rPr>
              <a:t>The beetle has its thorax and wing cases (elytra) flattened and widened to cover the head and greater part of legs like the carapace of tortoise, hence the name tortoise beetle.</a:t>
            </a:r>
          </a:p>
          <a:p>
            <a:pPr algn="just"/>
            <a:r>
              <a:rPr lang="en-IN" sz="2400" dirty="0" smtClean="0">
                <a:latin typeface="Times New Roman" pitchFamily="18" charset="0"/>
                <a:cs typeface="Times New Roman" pitchFamily="18" charset="0"/>
              </a:rPr>
              <a:t>The female lays eggs singly on lower side of leaves. </a:t>
            </a:r>
          </a:p>
          <a:p>
            <a:pPr algn="just"/>
            <a:r>
              <a:rPr lang="en-IN" sz="2400" dirty="0" smtClean="0">
                <a:solidFill>
                  <a:srgbClr val="FF0000"/>
                </a:solidFill>
                <a:latin typeface="Times New Roman" pitchFamily="18" charset="0"/>
                <a:cs typeface="Times New Roman" pitchFamily="18" charset="0"/>
              </a:rPr>
              <a:t>The grubs feed by scraping the surface tissue of the leaves. They have </a:t>
            </a:r>
            <a:r>
              <a:rPr lang="en-IN" sz="2400" dirty="0" err="1" smtClean="0">
                <a:solidFill>
                  <a:srgbClr val="FF0000"/>
                </a:solidFill>
                <a:latin typeface="Times New Roman" pitchFamily="18" charset="0"/>
                <a:cs typeface="Times New Roman" pitchFamily="18" charset="0"/>
              </a:rPr>
              <a:t>characterstic</a:t>
            </a:r>
            <a:r>
              <a:rPr lang="en-IN" sz="2400" dirty="0" smtClean="0">
                <a:solidFill>
                  <a:srgbClr val="FF0000"/>
                </a:solidFill>
                <a:latin typeface="Times New Roman" pitchFamily="18" charset="0"/>
                <a:cs typeface="Times New Roman" pitchFamily="18" charset="0"/>
              </a:rPr>
              <a:t> habit of carrying on their backs, the </a:t>
            </a:r>
            <a:r>
              <a:rPr lang="en-IN" sz="2400" dirty="0" err="1" smtClean="0">
                <a:solidFill>
                  <a:srgbClr val="FF0000"/>
                </a:solidFill>
                <a:latin typeface="Times New Roman" pitchFamily="18" charset="0"/>
                <a:cs typeface="Times New Roman" pitchFamily="18" charset="0"/>
              </a:rPr>
              <a:t>exuviae</a:t>
            </a:r>
            <a:r>
              <a:rPr lang="en-IN" sz="2400" dirty="0" smtClean="0">
                <a:solidFill>
                  <a:srgbClr val="FF0000"/>
                </a:solidFill>
                <a:latin typeface="Times New Roman" pitchFamily="18" charset="0"/>
                <a:cs typeface="Times New Roman" pitchFamily="18" charset="0"/>
              </a:rPr>
              <a:t> and excrements.</a:t>
            </a:r>
          </a:p>
          <a:p>
            <a:pPr algn="just"/>
            <a:r>
              <a:rPr lang="en-IN" sz="2400" dirty="0" smtClean="0">
                <a:latin typeface="Times New Roman" pitchFamily="18" charset="0"/>
                <a:cs typeface="Times New Roman" pitchFamily="18" charset="0"/>
              </a:rPr>
              <a:t> The damage is caused by both adults and grubs feeding on   plant parts. Pupation takes place on the leaves. </a:t>
            </a:r>
          </a:p>
          <a:p>
            <a:pPr algn="just"/>
            <a:r>
              <a:rPr lang="en-IN" sz="2400" dirty="0" smtClean="0">
                <a:latin typeface="Times New Roman" pitchFamily="18" charset="0"/>
                <a:cs typeface="Times New Roman" pitchFamily="18" charset="0"/>
              </a:rPr>
              <a:t>Total life cycle takes about 2 -4 weeks.</a:t>
            </a:r>
          </a:p>
          <a:p>
            <a:pPr algn="just"/>
            <a:r>
              <a:rPr lang="en-IN" sz="2400" dirty="0" smtClean="0">
                <a:latin typeface="Times New Roman" pitchFamily="18" charset="0"/>
                <a:cs typeface="Times New Roman" pitchFamily="18" charset="0"/>
              </a:rPr>
              <a:t>Foliar spray with </a:t>
            </a:r>
            <a:r>
              <a:rPr lang="en-IN" sz="2400" dirty="0" err="1" smtClean="0">
                <a:latin typeface="Times New Roman" pitchFamily="18" charset="0"/>
                <a:cs typeface="Times New Roman" pitchFamily="18" charset="0"/>
              </a:rPr>
              <a:t>carbaryl</a:t>
            </a:r>
            <a:r>
              <a:rPr lang="en-IN" sz="2400" dirty="0" smtClean="0">
                <a:latin typeface="Times New Roman" pitchFamily="18" charset="0"/>
                <a:cs typeface="Times New Roman" pitchFamily="18" charset="0"/>
              </a:rPr>
              <a:t> 3 g or </a:t>
            </a:r>
            <a:r>
              <a:rPr lang="en-IN" sz="2400" dirty="0" err="1" smtClean="0">
                <a:latin typeface="Times New Roman" pitchFamily="18" charset="0"/>
                <a:cs typeface="Times New Roman" pitchFamily="18" charset="0"/>
              </a:rPr>
              <a:t>fenitrothion</a:t>
            </a:r>
            <a:r>
              <a:rPr lang="en-IN" sz="2400" dirty="0" smtClean="0">
                <a:latin typeface="Times New Roman" pitchFamily="18" charset="0"/>
                <a:cs typeface="Times New Roman" pitchFamily="18" charset="0"/>
              </a:rPr>
              <a:t> 2ml/l is effectiv</a:t>
            </a:r>
            <a:r>
              <a:rPr lang="en-IN" sz="2400" dirty="0" smtClean="0"/>
              <a:t>e</a:t>
            </a:r>
            <a:endParaRPr lang="en-IN" sz="2400" dirty="0"/>
          </a:p>
        </p:txBody>
      </p:sp>
    </p:spTree>
    <p:extLst>
      <p:ext uri="{BB962C8B-B14F-4D97-AF65-F5344CB8AC3E}">
        <p14:creationId xmlns:p14="http://schemas.microsoft.com/office/powerpoint/2010/main" xmlns="" val="833116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i="1" dirty="0" err="1" smtClean="0"/>
              <a:t>Aspidomorpha</a:t>
            </a:r>
            <a:r>
              <a:rPr lang="en-IN" i="1" dirty="0" smtClean="0"/>
              <a:t> </a:t>
            </a:r>
            <a:r>
              <a:rPr lang="en-IN" i="1" dirty="0" err="1" smtClean="0"/>
              <a:t>miliaris</a:t>
            </a:r>
            <a:endParaRPr lang="en-US" dirty="0"/>
          </a:p>
        </p:txBody>
      </p:sp>
      <p:sp>
        <p:nvSpPr>
          <p:cNvPr id="3" name="Content Placeholder 2"/>
          <p:cNvSpPr>
            <a:spLocks noGrp="1"/>
          </p:cNvSpPr>
          <p:nvPr>
            <p:ph idx="1"/>
          </p:nvPr>
        </p:nvSpPr>
        <p:spPr/>
        <p:txBody>
          <a:bodyPr/>
          <a:lstStyle/>
          <a:p>
            <a:endParaRPr lang="en-US"/>
          </a:p>
        </p:txBody>
      </p:sp>
      <p:pic>
        <p:nvPicPr>
          <p:cNvPr id="8194" name="Picture 2" descr="D:\all imps\pests of crops\citrus\tumblr_nhbqy0YQn61sq1114o1_1280.jpg"/>
          <p:cNvPicPr>
            <a:picLocks noChangeAspect="1" noChangeArrowheads="1"/>
          </p:cNvPicPr>
          <p:nvPr/>
        </p:nvPicPr>
        <p:blipFill>
          <a:blip r:embed="rId2"/>
          <a:srcRect/>
          <a:stretch>
            <a:fillRect/>
          </a:stretch>
        </p:blipFill>
        <p:spPr bwMode="auto">
          <a:xfrm>
            <a:off x="1676400" y="1600200"/>
            <a:ext cx="5334000" cy="4484608"/>
          </a:xfrm>
          <a:prstGeom prst="rect">
            <a:avLst/>
          </a:prstGeom>
          <a:noFill/>
        </p:spPr>
      </p:pic>
    </p:spTree>
    <p:extLst>
      <p:ext uri="{BB962C8B-B14F-4D97-AF65-F5344CB8AC3E}">
        <p14:creationId xmlns:p14="http://schemas.microsoft.com/office/powerpoint/2010/main" xmlns="" val="202381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i="1" dirty="0" err="1" smtClean="0"/>
              <a:t>Chirida</a:t>
            </a:r>
            <a:r>
              <a:rPr lang="en-IN" i="1" dirty="0" smtClean="0"/>
              <a:t> </a:t>
            </a:r>
            <a:r>
              <a:rPr lang="en-IN" i="1" dirty="0" err="1" smtClean="0"/>
              <a:t>bipunctata</a:t>
            </a:r>
            <a:endParaRPr lang="en-US" dirty="0"/>
          </a:p>
        </p:txBody>
      </p:sp>
      <p:sp>
        <p:nvSpPr>
          <p:cNvPr id="3" name="Content Placeholder 2"/>
          <p:cNvSpPr>
            <a:spLocks noGrp="1"/>
          </p:cNvSpPr>
          <p:nvPr>
            <p:ph idx="1"/>
          </p:nvPr>
        </p:nvSpPr>
        <p:spPr/>
        <p:txBody>
          <a:bodyPr/>
          <a:lstStyle/>
          <a:p>
            <a:endParaRPr lang="en-US"/>
          </a:p>
        </p:txBody>
      </p:sp>
      <p:pic>
        <p:nvPicPr>
          <p:cNvPr id="9218" name="Picture 2" descr="D:\all imps\pests of crops\citrus\Microctenochiraaciculata.jpg"/>
          <p:cNvPicPr>
            <a:picLocks noChangeAspect="1" noChangeArrowheads="1"/>
          </p:cNvPicPr>
          <p:nvPr/>
        </p:nvPicPr>
        <p:blipFill>
          <a:blip r:embed="rId2"/>
          <a:srcRect/>
          <a:stretch>
            <a:fillRect/>
          </a:stretch>
        </p:blipFill>
        <p:spPr bwMode="auto">
          <a:xfrm>
            <a:off x="1905000" y="1649729"/>
            <a:ext cx="4876800" cy="4869813"/>
          </a:xfrm>
          <a:prstGeom prst="rect">
            <a:avLst/>
          </a:prstGeom>
          <a:noFill/>
        </p:spPr>
      </p:pic>
    </p:spTree>
    <p:extLst>
      <p:ext uri="{BB962C8B-B14F-4D97-AF65-F5344CB8AC3E}">
        <p14:creationId xmlns:p14="http://schemas.microsoft.com/office/powerpoint/2010/main" xmlns="" val="297519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i="1" dirty="0" err="1" smtClean="0"/>
              <a:t>Cassida</a:t>
            </a:r>
            <a:r>
              <a:rPr lang="en-IN" i="1" dirty="0" smtClean="0"/>
              <a:t> </a:t>
            </a:r>
            <a:r>
              <a:rPr lang="en-IN" i="1" dirty="0" err="1" smtClean="0"/>
              <a:t>circumdata</a:t>
            </a:r>
            <a:endParaRPr lang="en-US" dirty="0"/>
          </a:p>
        </p:txBody>
      </p:sp>
      <p:sp>
        <p:nvSpPr>
          <p:cNvPr id="3" name="Content Placeholder 2"/>
          <p:cNvSpPr>
            <a:spLocks noGrp="1"/>
          </p:cNvSpPr>
          <p:nvPr>
            <p:ph idx="1"/>
          </p:nvPr>
        </p:nvSpPr>
        <p:spPr/>
        <p:txBody>
          <a:bodyPr/>
          <a:lstStyle/>
          <a:p>
            <a:endParaRPr lang="en-US"/>
          </a:p>
        </p:txBody>
      </p:sp>
      <p:pic>
        <p:nvPicPr>
          <p:cNvPr id="10242" name="Picture 2" descr="D:\all imps\pests of crops\citrus\Cassida circumdata Sumatra Indonesia .jpg"/>
          <p:cNvPicPr>
            <a:picLocks noChangeAspect="1" noChangeArrowheads="1"/>
          </p:cNvPicPr>
          <p:nvPr/>
        </p:nvPicPr>
        <p:blipFill>
          <a:blip r:embed="rId2"/>
          <a:srcRect/>
          <a:stretch>
            <a:fillRect/>
          </a:stretch>
        </p:blipFill>
        <p:spPr bwMode="auto">
          <a:xfrm>
            <a:off x="914400" y="1524000"/>
            <a:ext cx="7721600" cy="5105400"/>
          </a:xfrm>
          <a:prstGeom prst="rect">
            <a:avLst/>
          </a:prstGeom>
          <a:noFill/>
        </p:spPr>
      </p:pic>
    </p:spTree>
    <p:extLst>
      <p:ext uri="{BB962C8B-B14F-4D97-AF65-F5344CB8AC3E}">
        <p14:creationId xmlns:p14="http://schemas.microsoft.com/office/powerpoint/2010/main" xmlns="" val="1831729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IN" sz="2800" b="1" dirty="0" smtClean="0"/>
              <a:t/>
            </a:r>
            <a:br>
              <a:rPr lang="en-IN" sz="2800" b="1" dirty="0" smtClean="0"/>
            </a:br>
            <a:r>
              <a:rPr lang="en-IN" sz="2800" b="1" dirty="0" smtClean="0">
                <a:solidFill>
                  <a:srgbClr val="0070C0"/>
                </a:solidFill>
              </a:rPr>
              <a:t>POTATO TUBER MOTH</a:t>
            </a:r>
            <a:r>
              <a:rPr lang="en-IN" sz="2800" dirty="0" smtClean="0">
                <a:solidFill>
                  <a:srgbClr val="0070C0"/>
                </a:solidFill>
              </a:rPr>
              <a:t/>
            </a:r>
            <a:br>
              <a:rPr lang="en-IN" sz="2800" dirty="0" smtClean="0">
                <a:solidFill>
                  <a:srgbClr val="0070C0"/>
                </a:solidFill>
              </a:rPr>
            </a:br>
            <a:r>
              <a:rPr lang="en-IN" sz="2800" i="1" dirty="0" err="1" smtClean="0">
                <a:latin typeface="Times New Roman" pitchFamily="18" charset="0"/>
                <a:cs typeface="Times New Roman" pitchFamily="18" charset="0"/>
              </a:rPr>
              <a:t>Phthorimaea</a:t>
            </a:r>
            <a:r>
              <a:rPr lang="en-IN" sz="2800" i="1" dirty="0" smtClean="0">
                <a:latin typeface="Times New Roman" pitchFamily="18" charset="0"/>
                <a:cs typeface="Times New Roman" pitchFamily="18" charset="0"/>
              </a:rPr>
              <a:t> </a:t>
            </a:r>
            <a:r>
              <a:rPr lang="en-IN" sz="2800" i="1" dirty="0" err="1" smtClean="0">
                <a:latin typeface="Times New Roman" pitchFamily="18" charset="0"/>
                <a:cs typeface="Times New Roman" pitchFamily="18" charset="0"/>
              </a:rPr>
              <a:t>operculella</a:t>
            </a: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dirty="0" err="1" smtClean="0">
                <a:latin typeface="Times New Roman" pitchFamily="18" charset="0"/>
                <a:cs typeface="Times New Roman" pitchFamily="18" charset="0"/>
              </a:rPr>
              <a:t>Gelechiidae</a:t>
            </a:r>
            <a:r>
              <a:rPr lang="en-IN" sz="2800" dirty="0" smtClean="0">
                <a:latin typeface="Times New Roman" pitchFamily="18" charset="0"/>
                <a:cs typeface="Times New Roman" pitchFamily="18" charset="0"/>
              </a:rPr>
              <a:t>: Lepidoptera</a:t>
            </a:r>
            <a:r>
              <a:rPr lang="en-IN" sz="2800" dirty="0" smtClean="0"/>
              <a:t/>
            </a:r>
            <a:br>
              <a:rPr lang="en-IN" sz="2800" dirty="0" smtClean="0"/>
            </a:br>
            <a:endParaRPr lang="en-IN" sz="2800" dirty="0"/>
          </a:p>
        </p:txBody>
      </p:sp>
      <p:sp>
        <p:nvSpPr>
          <p:cNvPr id="5" name="Content Placeholder 4"/>
          <p:cNvSpPr>
            <a:spLocks noGrp="1"/>
          </p:cNvSpPr>
          <p:nvPr>
            <p:ph idx="1"/>
          </p:nvPr>
        </p:nvSpPr>
        <p:spPr/>
        <p:txBody>
          <a:bodyPr>
            <a:normAutofit/>
          </a:bodyPr>
          <a:lstStyle/>
          <a:p>
            <a:pPr algn="just">
              <a:buFont typeface="Wingdings" pitchFamily="2" charset="2"/>
              <a:buChar char="v"/>
            </a:pPr>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It is </a:t>
            </a:r>
            <a:r>
              <a:rPr lang="en-IN" sz="2400" dirty="0" smtClean="0">
                <a:solidFill>
                  <a:srgbClr val="FF0000"/>
                </a:solidFill>
                <a:latin typeface="Times New Roman" pitchFamily="18" charset="0"/>
                <a:cs typeface="Times New Roman" pitchFamily="18" charset="0"/>
              </a:rPr>
              <a:t>one of the introduced pests into our country from Italy through Bombay port </a:t>
            </a:r>
            <a:r>
              <a:rPr lang="en-IN" sz="2400" dirty="0" smtClean="0">
                <a:latin typeface="Times New Roman" pitchFamily="18" charset="0"/>
                <a:cs typeface="Times New Roman" pitchFamily="18" charset="0"/>
              </a:rPr>
              <a:t>and is also found feeding on </a:t>
            </a:r>
            <a:r>
              <a:rPr lang="en-IN" sz="2400" dirty="0" err="1" smtClean="0">
                <a:latin typeface="Times New Roman" pitchFamily="18" charset="0"/>
                <a:cs typeface="Times New Roman" pitchFamily="18" charset="0"/>
              </a:rPr>
              <a:t>brinjal</a:t>
            </a:r>
            <a:r>
              <a:rPr lang="en-IN" sz="2400" dirty="0" smtClean="0">
                <a:latin typeface="Times New Roman" pitchFamily="18" charset="0"/>
                <a:cs typeface="Times New Roman" pitchFamily="18" charset="0"/>
              </a:rPr>
              <a:t>, tomato and tobacco leaves</a:t>
            </a:r>
          </a:p>
          <a:p>
            <a:pPr algn="just">
              <a:buNone/>
            </a:pPr>
            <a:r>
              <a:rPr lang="en-IN" sz="2400" b="1" u="sng" dirty="0" smtClean="0">
                <a:latin typeface="Times New Roman" pitchFamily="18" charset="0"/>
                <a:cs typeface="Times New Roman" pitchFamily="18" charset="0"/>
              </a:rPr>
              <a:t>APPEARANCE</a:t>
            </a:r>
          </a:p>
          <a:p>
            <a:pPr algn="just">
              <a:buFont typeface="Wingdings" pitchFamily="2" charset="2"/>
              <a:buChar char="ü"/>
            </a:pPr>
            <a:r>
              <a:rPr lang="en-IN" sz="2400" dirty="0" smtClean="0">
                <a:latin typeface="Times New Roman" pitchFamily="18" charset="0"/>
                <a:cs typeface="Times New Roman" pitchFamily="18" charset="0"/>
              </a:rPr>
              <a:t>The adult is a delicate moth with 7 mm body length and wing expanse is 20 mm. </a:t>
            </a:r>
            <a:r>
              <a:rPr lang="en-IN" sz="2400" dirty="0" smtClean="0">
                <a:solidFill>
                  <a:srgbClr val="FF0000"/>
                </a:solidFill>
                <a:latin typeface="Times New Roman" pitchFamily="18" charset="0"/>
                <a:cs typeface="Times New Roman" pitchFamily="18" charset="0"/>
              </a:rPr>
              <a:t>Forewings are greyish brown in colour and tapering.</a:t>
            </a:r>
          </a:p>
          <a:p>
            <a:pPr algn="just">
              <a:buFont typeface="Wingdings" pitchFamily="2" charset="2"/>
              <a:buChar char="ü"/>
            </a:pPr>
            <a:r>
              <a:rPr lang="en-IN" sz="2400" dirty="0" smtClean="0">
                <a:latin typeface="Times New Roman" pitchFamily="18" charset="0"/>
                <a:cs typeface="Times New Roman" pitchFamily="18" charset="0"/>
              </a:rPr>
              <a:t>The hind wings are whitish in colour. Both wings are fringed with long hairs along the apical and the basal margins. Moth has conspicuously long antennae.</a:t>
            </a:r>
          </a:p>
          <a:p>
            <a:pPr algn="just">
              <a:buNone/>
            </a:pPr>
            <a:endParaRPr lang="en-IN"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xmlns="" val="104113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D:\all imps\pests of crops\citrus\51ca2066d2120_Pope_F1_16_malehab_1300.jpg"/>
          <p:cNvPicPr>
            <a:picLocks noChangeAspect="1" noChangeArrowheads="1"/>
          </p:cNvPicPr>
          <p:nvPr/>
        </p:nvPicPr>
        <p:blipFill>
          <a:blip r:embed="rId2"/>
          <a:srcRect/>
          <a:stretch>
            <a:fillRect/>
          </a:stretch>
        </p:blipFill>
        <p:spPr bwMode="auto">
          <a:xfrm>
            <a:off x="0" y="228600"/>
            <a:ext cx="9144000" cy="6477000"/>
          </a:xfrm>
          <a:prstGeom prst="rect">
            <a:avLst/>
          </a:prstGeom>
          <a:noFill/>
        </p:spPr>
      </p:pic>
    </p:spTree>
    <p:extLst>
      <p:ext uri="{BB962C8B-B14F-4D97-AF65-F5344CB8AC3E}">
        <p14:creationId xmlns:p14="http://schemas.microsoft.com/office/powerpoint/2010/main" xmlns="" val="400842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D:\all imps\pests of crops\citrus\potato_tuberworm02.jpg"/>
          <p:cNvPicPr>
            <a:picLocks noChangeAspect="1" noChangeArrowheads="1"/>
          </p:cNvPicPr>
          <p:nvPr/>
        </p:nvPicPr>
        <p:blipFill>
          <a:blip r:embed="rId2"/>
          <a:srcRect/>
          <a:stretch>
            <a:fillRect/>
          </a:stretch>
        </p:blipFill>
        <p:spPr bwMode="auto">
          <a:xfrm>
            <a:off x="609600" y="990600"/>
            <a:ext cx="7973979" cy="5105400"/>
          </a:xfrm>
          <a:prstGeom prst="rect">
            <a:avLst/>
          </a:prstGeom>
          <a:noFill/>
        </p:spPr>
      </p:pic>
    </p:spTree>
    <p:extLst>
      <p:ext uri="{BB962C8B-B14F-4D97-AF65-F5344CB8AC3E}">
        <p14:creationId xmlns:p14="http://schemas.microsoft.com/office/powerpoint/2010/main" xmlns="" val="1877363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rmAutofit/>
          </a:bodyPr>
          <a:lstStyle/>
          <a:p>
            <a:pPr algn="just">
              <a:buFont typeface="Wingdings" pitchFamily="2" charset="2"/>
              <a:buChar char="ü"/>
            </a:pPr>
            <a:r>
              <a:rPr lang="en-IN" sz="2400" dirty="0" smtClean="0">
                <a:latin typeface="Times New Roman" pitchFamily="18" charset="0"/>
                <a:cs typeface="Times New Roman" pitchFamily="18" charset="0"/>
              </a:rPr>
              <a:t>Caterpillar is white in colour with dark brown head and prothoracic shield with a few scattered short hairs on the body.</a:t>
            </a:r>
          </a:p>
          <a:p>
            <a:pPr marL="0" indent="0" algn="just">
              <a:buNone/>
            </a:pPr>
            <a:endParaRPr lang="en-IN" sz="2400" dirty="0" smtClean="0">
              <a:latin typeface="Times New Roman" pitchFamily="18" charset="0"/>
              <a:cs typeface="Times New Roman" pitchFamily="18" charset="0"/>
            </a:endParaRPr>
          </a:p>
          <a:p>
            <a:pPr algn="just">
              <a:buNone/>
            </a:pPr>
            <a:r>
              <a:rPr lang="en-IN" sz="2400" b="1" u="sng" dirty="0" smtClean="0">
                <a:latin typeface="Times New Roman" pitchFamily="18" charset="0"/>
                <a:cs typeface="Times New Roman" pitchFamily="18" charset="0"/>
              </a:rPr>
              <a:t>LIFE HISTORY</a:t>
            </a:r>
          </a:p>
          <a:p>
            <a:pPr algn="just"/>
            <a:r>
              <a:rPr lang="en-IN" sz="2400" dirty="0" smtClean="0">
                <a:latin typeface="Times New Roman" pitchFamily="18" charset="0"/>
                <a:cs typeface="Times New Roman" pitchFamily="18" charset="0"/>
              </a:rPr>
              <a:t>On emergence, the moths mate and the female begins to lay eggs within 24 hours. </a:t>
            </a:r>
          </a:p>
          <a:p>
            <a:pPr algn="just"/>
            <a:r>
              <a:rPr lang="en-IN" sz="2400" dirty="0" smtClean="0">
                <a:latin typeface="Times New Roman" pitchFamily="18" charset="0"/>
                <a:cs typeface="Times New Roman" pitchFamily="18" charset="0"/>
              </a:rPr>
              <a:t>Each female lays 100-150 eggs in 4-5 days.</a:t>
            </a:r>
          </a:p>
          <a:p>
            <a:pPr algn="just"/>
            <a:r>
              <a:rPr lang="en-IN" sz="2400" dirty="0" smtClean="0">
                <a:latin typeface="Times New Roman" pitchFamily="18" charset="0"/>
                <a:cs typeface="Times New Roman" pitchFamily="18" charset="0"/>
              </a:rPr>
              <a:t> </a:t>
            </a:r>
            <a:r>
              <a:rPr lang="en-IN" sz="2400" dirty="0" smtClean="0">
                <a:solidFill>
                  <a:srgbClr val="FF0000"/>
                </a:solidFill>
                <a:latin typeface="Times New Roman" pitchFamily="18" charset="0"/>
                <a:cs typeface="Times New Roman" pitchFamily="18" charset="0"/>
              </a:rPr>
              <a:t>Eggs are laid around the eyes or cracks of the skin of the exposed tubers. </a:t>
            </a:r>
          </a:p>
          <a:p>
            <a:pPr algn="just"/>
            <a:r>
              <a:rPr lang="en-IN" sz="2400" dirty="0" smtClean="0">
                <a:latin typeface="Times New Roman" pitchFamily="18" charset="0"/>
                <a:cs typeface="Times New Roman" pitchFamily="18" charset="0"/>
              </a:rPr>
              <a:t>Eggs hatch in about 3 -6 days</a:t>
            </a:r>
            <a:r>
              <a:rPr lang="en-IN" sz="2400" dirty="0" smtClean="0"/>
              <a:t>.</a:t>
            </a:r>
          </a:p>
          <a:p>
            <a:pPr algn="just">
              <a:buNone/>
            </a:pPr>
            <a:endParaRPr lang="en-IN" sz="2400" b="1" u="sng" dirty="0"/>
          </a:p>
        </p:txBody>
      </p:sp>
    </p:spTree>
    <p:extLst>
      <p:ext uri="{BB962C8B-B14F-4D97-AF65-F5344CB8AC3E}">
        <p14:creationId xmlns:p14="http://schemas.microsoft.com/office/powerpoint/2010/main" xmlns="" val="1609591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05800" cy="5745163"/>
          </a:xfrm>
        </p:spPr>
        <p:txBody>
          <a:bodyPr>
            <a:noAutofit/>
          </a:bodyPr>
          <a:lstStyle/>
          <a:p>
            <a:pPr algn="just"/>
            <a:r>
              <a:rPr lang="en-IN" sz="2400" dirty="0" smtClean="0">
                <a:latin typeface="Times New Roman" pitchFamily="18" charset="0"/>
                <a:cs typeface="Times New Roman" pitchFamily="18" charset="0"/>
              </a:rPr>
              <a:t> Larval period is 5-16</a:t>
            </a:r>
          </a:p>
          <a:p>
            <a:pPr algn="just"/>
            <a:r>
              <a:rPr lang="en-IN" sz="2400" dirty="0" smtClean="0">
                <a:latin typeface="Times New Roman" pitchFamily="18" charset="0"/>
                <a:cs typeface="Times New Roman" pitchFamily="18" charset="0"/>
              </a:rPr>
              <a:t>Full grown caterpillar comes out of the gallery and pupates on the outside of tubers or any other convenient place, constructing a cocoon of silk and </a:t>
            </a:r>
            <a:r>
              <a:rPr lang="en-IN" sz="2400" dirty="0" err="1" smtClean="0">
                <a:latin typeface="Times New Roman" pitchFamily="18" charset="0"/>
                <a:cs typeface="Times New Roman" pitchFamily="18" charset="0"/>
              </a:rPr>
              <a:t>frass</a:t>
            </a:r>
            <a:r>
              <a:rPr lang="en-IN" sz="2400" dirty="0" smtClean="0">
                <a:latin typeface="Times New Roman" pitchFamily="18" charset="0"/>
                <a:cs typeface="Times New Roman" pitchFamily="18" charset="0"/>
              </a:rPr>
              <a:t> material. </a:t>
            </a:r>
          </a:p>
          <a:p>
            <a:pPr algn="just"/>
            <a:r>
              <a:rPr lang="en-IN" sz="2400" dirty="0" smtClean="0">
                <a:latin typeface="Times New Roman" pitchFamily="18" charset="0"/>
                <a:cs typeface="Times New Roman" pitchFamily="18" charset="0"/>
              </a:rPr>
              <a:t>Pupa is pale brown and </a:t>
            </a:r>
            <a:r>
              <a:rPr lang="en-IN" sz="2400" dirty="0" err="1" smtClean="0">
                <a:latin typeface="Times New Roman" pitchFamily="18" charset="0"/>
                <a:cs typeface="Times New Roman" pitchFamily="18" charset="0"/>
              </a:rPr>
              <a:t>pupal</a:t>
            </a:r>
            <a:r>
              <a:rPr lang="en-IN" sz="2400" dirty="0" smtClean="0">
                <a:latin typeface="Times New Roman" pitchFamily="18" charset="0"/>
                <a:cs typeface="Times New Roman" pitchFamily="18" charset="0"/>
              </a:rPr>
              <a:t> period is about a week.</a:t>
            </a:r>
          </a:p>
          <a:p>
            <a:pPr algn="just"/>
            <a:r>
              <a:rPr lang="en-IN" sz="2400" dirty="0" smtClean="0">
                <a:latin typeface="Times New Roman" pitchFamily="18" charset="0"/>
                <a:cs typeface="Times New Roman" pitchFamily="18" charset="0"/>
              </a:rPr>
              <a:t> 8 -9 generations are completed in one storage season.</a:t>
            </a:r>
          </a:p>
          <a:p>
            <a:pPr algn="just"/>
            <a:endParaRPr lang="en-IN" sz="2400" b="1" u="sng" dirty="0" smtClean="0">
              <a:latin typeface="Times New Roman" pitchFamily="18" charset="0"/>
              <a:cs typeface="Times New Roman" pitchFamily="18" charset="0"/>
            </a:endParaRPr>
          </a:p>
          <a:p>
            <a:pPr algn="just">
              <a:buNone/>
            </a:pPr>
            <a:r>
              <a:rPr lang="en-IN" sz="2400" b="1" u="sng" dirty="0" smtClean="0">
                <a:latin typeface="Times New Roman" pitchFamily="18" charset="0"/>
                <a:cs typeface="Times New Roman" pitchFamily="18" charset="0"/>
              </a:rPr>
              <a:t>NATURE OF DAMAGE</a:t>
            </a:r>
          </a:p>
          <a:p>
            <a:pPr algn="just"/>
            <a:r>
              <a:rPr lang="en-IN" sz="2400" dirty="0" smtClean="0">
                <a:latin typeface="Times New Roman" pitchFamily="18" charset="0"/>
                <a:cs typeface="Times New Roman" pitchFamily="18" charset="0"/>
              </a:rPr>
              <a:t>The caterpillar acts as a leaf miner in field, boring into petiole and main shoots and at later stages attacks underground tubers.</a:t>
            </a:r>
          </a:p>
          <a:p>
            <a:pPr algn="just">
              <a:buNone/>
            </a:pPr>
            <a:endParaRPr lang="en-IN" sz="2400" b="1" u="sng" dirty="0" smtClean="0">
              <a:latin typeface="Times New Roman" pitchFamily="18" charset="0"/>
              <a:cs typeface="Times New Roman" pitchFamily="18" charset="0"/>
            </a:endParaRPr>
          </a:p>
          <a:p>
            <a:pPr algn="just"/>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13199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92763"/>
          </a:xfrm>
        </p:spPr>
        <p:txBody>
          <a:bodyPr>
            <a:normAutofit/>
          </a:bodyPr>
          <a:lstStyle/>
          <a:p>
            <a:pPr algn="just"/>
            <a:r>
              <a:rPr lang="en-IN" sz="2400" dirty="0" smtClean="0">
                <a:latin typeface="Times New Roman" pitchFamily="18" charset="0"/>
                <a:cs typeface="Times New Roman" pitchFamily="18" charset="0"/>
              </a:rPr>
              <a:t> In storage, the damage ranges from 30-70% under improper storage. The damage results in</a:t>
            </a:r>
          </a:p>
          <a:p>
            <a:pPr algn="just">
              <a:buNone/>
            </a:pPr>
            <a:r>
              <a:rPr lang="en-IN" sz="2400" b="1" u="sng" dirty="0" smtClean="0">
                <a:latin typeface="Times New Roman" pitchFamily="18" charset="0"/>
                <a:cs typeface="Times New Roman" pitchFamily="18" charset="0"/>
              </a:rPr>
              <a:t>SYMPTOMS OF DAMAGE</a:t>
            </a:r>
          </a:p>
          <a:p>
            <a:pPr algn="just"/>
            <a:r>
              <a:rPr lang="en-IN" sz="2400" dirty="0" smtClean="0">
                <a:latin typeface="Times New Roman" pitchFamily="18" charset="0"/>
                <a:cs typeface="Times New Roman" pitchFamily="18" charset="0"/>
              </a:rPr>
              <a:t> Loss of leaf tissue, death of growing points, weakening or breaking of stems (field)</a:t>
            </a:r>
          </a:p>
          <a:p>
            <a:pPr algn="just"/>
            <a:r>
              <a:rPr lang="en-IN" sz="2400" dirty="0" smtClean="0">
                <a:latin typeface="Times New Roman" pitchFamily="18" charset="0"/>
                <a:cs typeface="Times New Roman" pitchFamily="18" charset="0"/>
              </a:rPr>
              <a:t>Irregular shaped galleries with excrement near tuber eyes</a:t>
            </a:r>
          </a:p>
          <a:p>
            <a:pPr algn="just">
              <a:buNone/>
            </a:pPr>
            <a:r>
              <a:rPr lang="en-IN" sz="2400" b="1" u="sng" dirty="0" smtClean="0">
                <a:latin typeface="Times New Roman" pitchFamily="18" charset="0"/>
                <a:cs typeface="Times New Roman" pitchFamily="18" charset="0"/>
              </a:rPr>
              <a:t>MANAGEMENT</a:t>
            </a:r>
          </a:p>
          <a:p>
            <a:pPr algn="just"/>
            <a:r>
              <a:rPr lang="en-IN" sz="2400" dirty="0" smtClean="0">
                <a:latin typeface="Times New Roman" pitchFamily="18" charset="0"/>
                <a:cs typeface="Times New Roman" pitchFamily="18" charset="0"/>
              </a:rPr>
              <a:t> Frequent </a:t>
            </a:r>
            <a:r>
              <a:rPr lang="en-IN" sz="2400" dirty="0" err="1" smtClean="0">
                <a:latin typeface="Times New Roman" pitchFamily="18" charset="0"/>
                <a:cs typeface="Times New Roman" pitchFamily="18" charset="0"/>
              </a:rPr>
              <a:t>earthing</a:t>
            </a:r>
            <a:r>
              <a:rPr lang="en-IN" sz="2400" dirty="0" smtClean="0">
                <a:latin typeface="Times New Roman" pitchFamily="18" charset="0"/>
                <a:cs typeface="Times New Roman" pitchFamily="18" charset="0"/>
              </a:rPr>
              <a:t> up to cover the exposed tubers</a:t>
            </a:r>
          </a:p>
          <a:p>
            <a:pPr algn="just"/>
            <a:r>
              <a:rPr lang="en-IN" sz="2400" dirty="0" smtClean="0">
                <a:latin typeface="Times New Roman" pitchFamily="18" charset="0"/>
                <a:cs typeface="Times New Roman" pitchFamily="18" charset="0"/>
              </a:rPr>
              <a:t> Collection and destruction of affected tubers</a:t>
            </a:r>
          </a:p>
          <a:p>
            <a:pPr algn="just"/>
            <a:r>
              <a:rPr lang="en-IN" sz="2400" dirty="0" smtClean="0">
                <a:latin typeface="Times New Roman" pitchFamily="18" charset="0"/>
                <a:cs typeface="Times New Roman" pitchFamily="18" charset="0"/>
              </a:rPr>
              <a:t> Spraying of </a:t>
            </a:r>
            <a:r>
              <a:rPr lang="en-IN" sz="2400" dirty="0" err="1" smtClean="0">
                <a:latin typeface="Times New Roman" pitchFamily="18" charset="0"/>
                <a:cs typeface="Times New Roman" pitchFamily="18" charset="0"/>
              </a:rPr>
              <a:t>carbaryl</a:t>
            </a:r>
            <a:r>
              <a:rPr lang="en-IN" sz="2400" dirty="0" smtClean="0">
                <a:latin typeface="Times New Roman" pitchFamily="18" charset="0"/>
                <a:cs typeface="Times New Roman" pitchFamily="18" charset="0"/>
              </a:rPr>
              <a:t> 3 g/l(600g in 200l of spray fluid)</a:t>
            </a:r>
          </a:p>
          <a:p>
            <a:pPr algn="just">
              <a:buNone/>
            </a:pPr>
            <a:endParaRPr lang="en-IN"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xmlns="" val="164602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all imps\pests of crops\my presentations\sugarcane pics\sorghum\cucurbitacy\cabbage\1755.300x200.jpeg"/>
          <p:cNvPicPr>
            <a:picLocks noChangeAspect="1" noChangeArrowheads="1"/>
          </p:cNvPicPr>
          <p:nvPr/>
        </p:nvPicPr>
        <p:blipFill>
          <a:blip r:embed="rId2"/>
          <a:srcRect/>
          <a:stretch>
            <a:fillRect/>
          </a:stretch>
        </p:blipFill>
        <p:spPr bwMode="auto">
          <a:xfrm>
            <a:off x="533400" y="685800"/>
            <a:ext cx="8001000" cy="5334000"/>
          </a:xfrm>
          <a:prstGeom prst="rect">
            <a:avLst/>
          </a:prstGeom>
          <a:noFill/>
        </p:spPr>
      </p:pic>
    </p:spTree>
    <p:extLst>
      <p:ext uri="{BB962C8B-B14F-4D97-AF65-F5344CB8AC3E}">
        <p14:creationId xmlns:p14="http://schemas.microsoft.com/office/powerpoint/2010/main" xmlns="" val="2620009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TotalTime>
  <Words>785</Words>
  <Application>Microsoft Office PowerPoint</Application>
  <PresentationFormat>On-screen Show (4:3)</PresentationFormat>
  <Paragraphs>81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Insects pests of Potato and Sweet potato</vt:lpstr>
      <vt:lpstr> POTATO TUBER MOTH Phthorimaea operculella Gelechiidae: Lepidoptera </vt:lpstr>
      <vt:lpstr>Slide 4</vt:lpstr>
      <vt:lpstr>Slide 5</vt:lpstr>
      <vt:lpstr>Slide 6</vt:lpstr>
      <vt:lpstr>Slide 7</vt:lpstr>
      <vt:lpstr>Slide 8</vt:lpstr>
      <vt:lpstr>Slide 9</vt:lpstr>
      <vt:lpstr>Slide 10</vt:lpstr>
      <vt:lpstr>Slide 11</vt:lpstr>
      <vt:lpstr> SWEET POTATO WEEVIL Cylas formicarius Apionidae: Coleoptera </vt:lpstr>
      <vt:lpstr>Slide 13</vt:lpstr>
      <vt:lpstr>Slide 14</vt:lpstr>
      <vt:lpstr>Slide 15</vt:lpstr>
      <vt:lpstr>Slide 16</vt:lpstr>
      <vt:lpstr>Slide 17</vt:lpstr>
      <vt:lpstr>Slide 18</vt:lpstr>
      <vt:lpstr>Slide 19</vt:lpstr>
      <vt:lpstr>Slide 20</vt:lpstr>
      <vt:lpstr> TORTOISE BEETLES  -Aspidomorpha miliaris   Chirida bipunctata  Cassida circumdata Cassididae: Coleoptera </vt:lpstr>
      <vt:lpstr>Aspidomorpha miliaris</vt:lpstr>
      <vt:lpstr>Chirida bipunctata</vt:lpstr>
      <vt:lpstr>Cassida circumdata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DEEPAYAN</cp:lastModifiedBy>
  <cp:revision>30</cp:revision>
  <dcterms:created xsi:type="dcterms:W3CDTF">2015-07-16T14:19:45Z</dcterms:created>
  <dcterms:modified xsi:type="dcterms:W3CDTF">2020-06-10T17:00:44Z</dcterms:modified>
</cp:coreProperties>
</file>