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6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71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-18" y="1"/>
            <a:ext cx="9144017" cy="1752599"/>
          </a:xfrm>
          <a:custGeom>
            <a:avLst/>
            <a:gdLst/>
            <a:ahLst/>
            <a:cxnLst/>
            <a:rect l="l" t="t" r="r" b="b"/>
            <a:pathLst>
              <a:path w="20104100" h="3702685">
                <a:moveTo>
                  <a:pt x="20103858" y="1919420"/>
                </a:moveTo>
                <a:lnTo>
                  <a:pt x="16205028" y="1919420"/>
                </a:lnTo>
                <a:lnTo>
                  <a:pt x="16325299" y="1919488"/>
                </a:lnTo>
                <a:lnTo>
                  <a:pt x="16561864" y="1922169"/>
                </a:lnTo>
                <a:lnTo>
                  <a:pt x="16792933" y="1928361"/>
                </a:lnTo>
                <a:lnTo>
                  <a:pt x="17018272" y="1938202"/>
                </a:lnTo>
                <a:lnTo>
                  <a:pt x="17237646" y="1951831"/>
                </a:lnTo>
                <a:lnTo>
                  <a:pt x="17345024" y="1960109"/>
                </a:lnTo>
                <a:lnTo>
                  <a:pt x="17450822" y="1969387"/>
                </a:lnTo>
                <a:lnTo>
                  <a:pt x="17555013" y="1979681"/>
                </a:lnTo>
                <a:lnTo>
                  <a:pt x="17657567" y="1991009"/>
                </a:lnTo>
                <a:lnTo>
                  <a:pt x="17758454" y="2003388"/>
                </a:lnTo>
                <a:lnTo>
                  <a:pt x="17857646" y="2016835"/>
                </a:lnTo>
                <a:lnTo>
                  <a:pt x="17955113" y="2031369"/>
                </a:lnTo>
                <a:lnTo>
                  <a:pt x="18050825" y="2047006"/>
                </a:lnTo>
                <a:lnTo>
                  <a:pt x="18144754" y="2063763"/>
                </a:lnTo>
                <a:lnTo>
                  <a:pt x="18236871" y="2081659"/>
                </a:lnTo>
                <a:lnTo>
                  <a:pt x="18327146" y="2100710"/>
                </a:lnTo>
                <a:lnTo>
                  <a:pt x="18415550" y="2120934"/>
                </a:lnTo>
                <a:lnTo>
                  <a:pt x="18502054" y="2142348"/>
                </a:lnTo>
                <a:lnTo>
                  <a:pt x="18586628" y="2164969"/>
                </a:lnTo>
                <a:lnTo>
                  <a:pt x="18669244" y="2188816"/>
                </a:lnTo>
                <a:lnTo>
                  <a:pt x="18749871" y="2213904"/>
                </a:lnTo>
                <a:lnTo>
                  <a:pt x="18828482" y="2240252"/>
                </a:lnTo>
                <a:lnTo>
                  <a:pt x="18905046" y="2267878"/>
                </a:lnTo>
                <a:lnTo>
                  <a:pt x="18979534" y="2296797"/>
                </a:lnTo>
                <a:lnTo>
                  <a:pt x="19051918" y="2327029"/>
                </a:lnTo>
                <a:lnTo>
                  <a:pt x="19122168" y="2358589"/>
                </a:lnTo>
                <a:lnTo>
                  <a:pt x="19190254" y="2391496"/>
                </a:lnTo>
                <a:lnTo>
                  <a:pt x="19256148" y="2425766"/>
                </a:lnTo>
                <a:lnTo>
                  <a:pt x="19319820" y="2461418"/>
                </a:lnTo>
                <a:lnTo>
                  <a:pt x="19381241" y="2498469"/>
                </a:lnTo>
                <a:lnTo>
                  <a:pt x="19440382" y="2536935"/>
                </a:lnTo>
                <a:lnTo>
                  <a:pt x="19497214" y="2576834"/>
                </a:lnTo>
                <a:lnTo>
                  <a:pt x="19551707" y="2618185"/>
                </a:lnTo>
                <a:lnTo>
                  <a:pt x="19603832" y="2661003"/>
                </a:lnTo>
                <a:lnTo>
                  <a:pt x="19653560" y="2705307"/>
                </a:lnTo>
                <a:lnTo>
                  <a:pt x="19700861" y="2751113"/>
                </a:lnTo>
                <a:lnTo>
                  <a:pt x="19745708" y="2798440"/>
                </a:lnTo>
                <a:lnTo>
                  <a:pt x="19788069" y="2847304"/>
                </a:lnTo>
                <a:lnTo>
                  <a:pt x="19827916" y="2897723"/>
                </a:lnTo>
                <a:lnTo>
                  <a:pt x="19865220" y="2949714"/>
                </a:lnTo>
                <a:lnTo>
                  <a:pt x="19899952" y="3003294"/>
                </a:lnTo>
                <a:lnTo>
                  <a:pt x="19932082" y="3058482"/>
                </a:lnTo>
                <a:lnTo>
                  <a:pt x="19961581" y="3115294"/>
                </a:lnTo>
                <a:lnTo>
                  <a:pt x="19988419" y="3173748"/>
                </a:lnTo>
                <a:lnTo>
                  <a:pt x="20012569" y="3233861"/>
                </a:lnTo>
                <a:lnTo>
                  <a:pt x="20034000" y="3295650"/>
                </a:lnTo>
                <a:lnTo>
                  <a:pt x="20052683" y="3359133"/>
                </a:lnTo>
                <a:lnTo>
                  <a:pt x="20068589" y="3424327"/>
                </a:lnTo>
                <a:lnTo>
                  <a:pt x="20081688" y="3491250"/>
                </a:lnTo>
                <a:lnTo>
                  <a:pt x="20091953" y="3559918"/>
                </a:lnTo>
                <a:lnTo>
                  <a:pt x="20099352" y="3630350"/>
                </a:lnTo>
                <a:lnTo>
                  <a:pt x="20103858" y="3702563"/>
                </a:lnTo>
                <a:lnTo>
                  <a:pt x="20103858" y="1919420"/>
                </a:lnTo>
                <a:close/>
              </a:path>
              <a:path w="20104100" h="3702685">
                <a:moveTo>
                  <a:pt x="20103858" y="0"/>
                </a:moveTo>
                <a:lnTo>
                  <a:pt x="0" y="0"/>
                </a:lnTo>
                <a:lnTo>
                  <a:pt x="0" y="1884642"/>
                </a:lnTo>
                <a:lnTo>
                  <a:pt x="4597" y="1944659"/>
                </a:lnTo>
                <a:lnTo>
                  <a:pt x="12088" y="2003018"/>
                </a:lnTo>
                <a:lnTo>
                  <a:pt x="22442" y="2059736"/>
                </a:lnTo>
                <a:lnTo>
                  <a:pt x="35631" y="2114831"/>
                </a:lnTo>
                <a:lnTo>
                  <a:pt x="51626" y="2168319"/>
                </a:lnTo>
                <a:lnTo>
                  <a:pt x="70396" y="2220219"/>
                </a:lnTo>
                <a:lnTo>
                  <a:pt x="91914" y="2270548"/>
                </a:lnTo>
                <a:lnTo>
                  <a:pt x="116149" y="2319323"/>
                </a:lnTo>
                <a:lnTo>
                  <a:pt x="143072" y="2366562"/>
                </a:lnTo>
                <a:lnTo>
                  <a:pt x="172655" y="2412281"/>
                </a:lnTo>
                <a:lnTo>
                  <a:pt x="204868" y="2456499"/>
                </a:lnTo>
                <a:lnTo>
                  <a:pt x="239681" y="2499232"/>
                </a:lnTo>
                <a:lnTo>
                  <a:pt x="277066" y="2540498"/>
                </a:lnTo>
                <a:lnTo>
                  <a:pt x="316994" y="2580315"/>
                </a:lnTo>
                <a:lnTo>
                  <a:pt x="359434" y="2618699"/>
                </a:lnTo>
                <a:lnTo>
                  <a:pt x="404359" y="2655668"/>
                </a:lnTo>
                <a:lnTo>
                  <a:pt x="451737" y="2691240"/>
                </a:lnTo>
                <a:lnTo>
                  <a:pt x="501542" y="2725432"/>
                </a:lnTo>
                <a:lnTo>
                  <a:pt x="553742" y="2758261"/>
                </a:lnTo>
                <a:lnTo>
                  <a:pt x="608310" y="2789744"/>
                </a:lnTo>
                <a:lnTo>
                  <a:pt x="665215" y="2819899"/>
                </a:lnTo>
                <a:lnTo>
                  <a:pt x="724429" y="2848744"/>
                </a:lnTo>
                <a:lnTo>
                  <a:pt x="785922" y="2876295"/>
                </a:lnTo>
                <a:lnTo>
                  <a:pt x="849665" y="2902570"/>
                </a:lnTo>
                <a:lnTo>
                  <a:pt x="915628" y="2927587"/>
                </a:lnTo>
                <a:lnTo>
                  <a:pt x="983784" y="2951362"/>
                </a:lnTo>
                <a:lnTo>
                  <a:pt x="1054101" y="2973913"/>
                </a:lnTo>
                <a:lnTo>
                  <a:pt x="1126552" y="2995258"/>
                </a:lnTo>
                <a:lnTo>
                  <a:pt x="1201107" y="3015414"/>
                </a:lnTo>
                <a:lnTo>
                  <a:pt x="1277736" y="3034398"/>
                </a:lnTo>
                <a:lnTo>
                  <a:pt x="1356411" y="3052228"/>
                </a:lnTo>
                <a:lnTo>
                  <a:pt x="1437102" y="3068920"/>
                </a:lnTo>
                <a:lnTo>
                  <a:pt x="1519780" y="3084493"/>
                </a:lnTo>
                <a:lnTo>
                  <a:pt x="1604416" y="3098964"/>
                </a:lnTo>
                <a:lnTo>
                  <a:pt x="1690981" y="3112349"/>
                </a:lnTo>
                <a:lnTo>
                  <a:pt x="1779444" y="3124667"/>
                </a:lnTo>
                <a:lnTo>
                  <a:pt x="1869778" y="3135935"/>
                </a:lnTo>
                <a:lnTo>
                  <a:pt x="1961953" y="3146170"/>
                </a:lnTo>
                <a:lnTo>
                  <a:pt x="2055939" y="3155389"/>
                </a:lnTo>
                <a:lnTo>
                  <a:pt x="2151707" y="3163611"/>
                </a:lnTo>
                <a:lnTo>
                  <a:pt x="2249229" y="3170851"/>
                </a:lnTo>
                <a:lnTo>
                  <a:pt x="2348475" y="3177129"/>
                </a:lnTo>
                <a:lnTo>
                  <a:pt x="2449416" y="3182460"/>
                </a:lnTo>
                <a:lnTo>
                  <a:pt x="2656264" y="3190354"/>
                </a:lnTo>
                <a:lnTo>
                  <a:pt x="2869540" y="3194672"/>
                </a:lnTo>
                <a:lnTo>
                  <a:pt x="3089011" y="3195554"/>
                </a:lnTo>
                <a:lnTo>
                  <a:pt x="3314442" y="3193138"/>
                </a:lnTo>
                <a:lnTo>
                  <a:pt x="3663253" y="3183634"/>
                </a:lnTo>
                <a:lnTo>
                  <a:pt x="4024160" y="3167492"/>
                </a:lnTo>
                <a:lnTo>
                  <a:pt x="4522822" y="3136453"/>
                </a:lnTo>
                <a:lnTo>
                  <a:pt x="5171566" y="3083925"/>
                </a:lnTo>
                <a:lnTo>
                  <a:pt x="6120707" y="2988644"/>
                </a:lnTo>
                <a:lnTo>
                  <a:pt x="12130071" y="2223146"/>
                </a:lnTo>
                <a:lnTo>
                  <a:pt x="13285353" y="2096004"/>
                </a:lnTo>
                <a:lnTo>
                  <a:pt x="14125608" y="2018783"/>
                </a:lnTo>
                <a:lnTo>
                  <a:pt x="14803571" y="1969331"/>
                </a:lnTo>
                <a:lnTo>
                  <a:pt x="15328747" y="1941084"/>
                </a:lnTo>
                <a:lnTo>
                  <a:pt x="15711372" y="1927229"/>
                </a:lnTo>
                <a:lnTo>
                  <a:pt x="16083470" y="1920177"/>
                </a:lnTo>
                <a:lnTo>
                  <a:pt x="20103858" y="1919420"/>
                </a:lnTo>
                <a:lnTo>
                  <a:pt x="20103858" y="0"/>
                </a:lnTo>
                <a:close/>
              </a:path>
            </a:pathLst>
          </a:custGeom>
          <a:solidFill>
            <a:srgbClr val="C7C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/>
          <p:cNvSpPr/>
          <p:nvPr/>
        </p:nvSpPr>
        <p:spPr>
          <a:xfrm>
            <a:off x="-18" y="1"/>
            <a:ext cx="9144017" cy="1676400"/>
          </a:xfrm>
          <a:custGeom>
            <a:avLst/>
            <a:gdLst/>
            <a:ahLst/>
            <a:cxnLst/>
            <a:rect l="l" t="t" r="r" b="b"/>
            <a:pathLst>
              <a:path w="20104100" h="3488054">
                <a:moveTo>
                  <a:pt x="20103858" y="1614286"/>
                </a:moveTo>
                <a:lnTo>
                  <a:pt x="16553217" y="1614286"/>
                </a:lnTo>
                <a:lnTo>
                  <a:pt x="16786217" y="1617073"/>
                </a:lnTo>
                <a:lnTo>
                  <a:pt x="17013405" y="1623742"/>
                </a:lnTo>
                <a:lnTo>
                  <a:pt x="17234539" y="1634441"/>
                </a:lnTo>
                <a:lnTo>
                  <a:pt x="17342762" y="1641348"/>
                </a:lnTo>
                <a:lnTo>
                  <a:pt x="17449382" y="1649319"/>
                </a:lnTo>
                <a:lnTo>
                  <a:pt x="17554369" y="1658372"/>
                </a:lnTo>
                <a:lnTo>
                  <a:pt x="17657694" y="1668526"/>
                </a:lnTo>
                <a:lnTo>
                  <a:pt x="17759326" y="1679799"/>
                </a:lnTo>
                <a:lnTo>
                  <a:pt x="17859235" y="1692210"/>
                </a:lnTo>
                <a:lnTo>
                  <a:pt x="17957392" y="1705777"/>
                </a:lnTo>
                <a:lnTo>
                  <a:pt x="18053767" y="1720520"/>
                </a:lnTo>
                <a:lnTo>
                  <a:pt x="18148329" y="1736456"/>
                </a:lnTo>
                <a:lnTo>
                  <a:pt x="18241049" y="1753605"/>
                </a:lnTo>
                <a:lnTo>
                  <a:pt x="18331897" y="1771984"/>
                </a:lnTo>
                <a:lnTo>
                  <a:pt x="18420843" y="1791614"/>
                </a:lnTo>
                <a:lnTo>
                  <a:pt x="18507858" y="1812512"/>
                </a:lnTo>
                <a:lnTo>
                  <a:pt x="18592910" y="1834697"/>
                </a:lnTo>
                <a:lnTo>
                  <a:pt x="18675971" y="1858187"/>
                </a:lnTo>
                <a:lnTo>
                  <a:pt x="18757010" y="1883001"/>
                </a:lnTo>
                <a:lnTo>
                  <a:pt x="18835997" y="1909159"/>
                </a:lnTo>
                <a:lnTo>
                  <a:pt x="18912903" y="1936677"/>
                </a:lnTo>
                <a:lnTo>
                  <a:pt x="18987698" y="1965576"/>
                </a:lnTo>
                <a:lnTo>
                  <a:pt x="19060352" y="1995873"/>
                </a:lnTo>
                <a:lnTo>
                  <a:pt x="19130834" y="2027588"/>
                </a:lnTo>
                <a:lnTo>
                  <a:pt x="19199115" y="2060739"/>
                </a:lnTo>
                <a:lnTo>
                  <a:pt x="19265165" y="2095344"/>
                </a:lnTo>
                <a:lnTo>
                  <a:pt x="19328954" y="2131422"/>
                </a:lnTo>
                <a:lnTo>
                  <a:pt x="19390453" y="2168992"/>
                </a:lnTo>
                <a:lnTo>
                  <a:pt x="19449631" y="2208073"/>
                </a:lnTo>
                <a:lnTo>
                  <a:pt x="19506458" y="2248683"/>
                </a:lnTo>
                <a:lnTo>
                  <a:pt x="19560904" y="2290840"/>
                </a:lnTo>
                <a:lnTo>
                  <a:pt x="19612940" y="2334563"/>
                </a:lnTo>
                <a:lnTo>
                  <a:pt x="19662536" y="2379872"/>
                </a:lnTo>
                <a:lnTo>
                  <a:pt x="19709662" y="2426784"/>
                </a:lnTo>
                <a:lnTo>
                  <a:pt x="19754287" y="2475318"/>
                </a:lnTo>
                <a:lnTo>
                  <a:pt x="19796382" y="2525493"/>
                </a:lnTo>
                <a:lnTo>
                  <a:pt x="19835917" y="2577327"/>
                </a:lnTo>
                <a:lnTo>
                  <a:pt x="19872862" y="2630840"/>
                </a:lnTo>
                <a:lnTo>
                  <a:pt x="19907188" y="2686049"/>
                </a:lnTo>
                <a:lnTo>
                  <a:pt x="19938863" y="2742973"/>
                </a:lnTo>
                <a:lnTo>
                  <a:pt x="19967859" y="2801632"/>
                </a:lnTo>
                <a:lnTo>
                  <a:pt x="19994146" y="2862042"/>
                </a:lnTo>
                <a:lnTo>
                  <a:pt x="20017693" y="2924224"/>
                </a:lnTo>
                <a:lnTo>
                  <a:pt x="20038470" y="2988196"/>
                </a:lnTo>
                <a:lnTo>
                  <a:pt x="20056448" y="3053976"/>
                </a:lnTo>
                <a:lnTo>
                  <a:pt x="20071597" y="3121583"/>
                </a:lnTo>
                <a:lnTo>
                  <a:pt x="20083887" y="3191036"/>
                </a:lnTo>
                <a:lnTo>
                  <a:pt x="20093288" y="3262353"/>
                </a:lnTo>
                <a:lnTo>
                  <a:pt x="20099770" y="3335554"/>
                </a:lnTo>
                <a:lnTo>
                  <a:pt x="20103303" y="3410655"/>
                </a:lnTo>
                <a:lnTo>
                  <a:pt x="20103858" y="3487677"/>
                </a:lnTo>
                <a:lnTo>
                  <a:pt x="20103858" y="1614286"/>
                </a:lnTo>
                <a:close/>
              </a:path>
              <a:path w="20104100" h="3488054">
                <a:moveTo>
                  <a:pt x="20103858" y="0"/>
                </a:moveTo>
                <a:lnTo>
                  <a:pt x="0" y="0"/>
                </a:lnTo>
                <a:lnTo>
                  <a:pt x="104" y="1834697"/>
                </a:lnTo>
                <a:lnTo>
                  <a:pt x="4062" y="1894933"/>
                </a:lnTo>
                <a:lnTo>
                  <a:pt x="11068" y="1954996"/>
                </a:lnTo>
                <a:lnTo>
                  <a:pt x="20988" y="2013311"/>
                </a:lnTo>
                <a:lnTo>
                  <a:pt x="33792" y="2069895"/>
                </a:lnTo>
                <a:lnTo>
                  <a:pt x="49449" y="2124767"/>
                </a:lnTo>
                <a:lnTo>
                  <a:pt x="67930" y="2177947"/>
                </a:lnTo>
                <a:lnTo>
                  <a:pt x="89205" y="2229452"/>
                </a:lnTo>
                <a:lnTo>
                  <a:pt x="113244" y="2279301"/>
                </a:lnTo>
                <a:lnTo>
                  <a:pt x="140017" y="2327513"/>
                </a:lnTo>
                <a:lnTo>
                  <a:pt x="169495" y="2374107"/>
                </a:lnTo>
                <a:lnTo>
                  <a:pt x="201646" y="2419101"/>
                </a:lnTo>
                <a:lnTo>
                  <a:pt x="236443" y="2462514"/>
                </a:lnTo>
                <a:lnTo>
                  <a:pt x="273853" y="2504364"/>
                </a:lnTo>
                <a:lnTo>
                  <a:pt x="313848" y="2544670"/>
                </a:lnTo>
                <a:lnTo>
                  <a:pt x="356398" y="2583451"/>
                </a:lnTo>
                <a:lnTo>
                  <a:pt x="401473" y="2620725"/>
                </a:lnTo>
                <a:lnTo>
                  <a:pt x="449042" y="2656511"/>
                </a:lnTo>
                <a:lnTo>
                  <a:pt x="499077" y="2690827"/>
                </a:lnTo>
                <a:lnTo>
                  <a:pt x="551546" y="2723693"/>
                </a:lnTo>
                <a:lnTo>
                  <a:pt x="606420" y="2755126"/>
                </a:lnTo>
                <a:lnTo>
                  <a:pt x="663670" y="2785146"/>
                </a:lnTo>
                <a:lnTo>
                  <a:pt x="723265" y="2813770"/>
                </a:lnTo>
                <a:lnTo>
                  <a:pt x="785176" y="2841018"/>
                </a:lnTo>
                <a:lnTo>
                  <a:pt x="849371" y="2866909"/>
                </a:lnTo>
                <a:lnTo>
                  <a:pt x="915823" y="2891460"/>
                </a:lnTo>
                <a:lnTo>
                  <a:pt x="984500" y="2914691"/>
                </a:lnTo>
                <a:lnTo>
                  <a:pt x="1055373" y="2936620"/>
                </a:lnTo>
                <a:lnTo>
                  <a:pt x="1128411" y="2957266"/>
                </a:lnTo>
                <a:lnTo>
                  <a:pt x="1203586" y="2976648"/>
                </a:lnTo>
                <a:lnTo>
                  <a:pt x="1280866" y="2994783"/>
                </a:lnTo>
                <a:lnTo>
                  <a:pt x="1360223" y="3011691"/>
                </a:lnTo>
                <a:lnTo>
                  <a:pt x="1441626" y="3027390"/>
                </a:lnTo>
                <a:lnTo>
                  <a:pt x="1525045" y="3041899"/>
                </a:lnTo>
                <a:lnTo>
                  <a:pt x="1610450" y="3055236"/>
                </a:lnTo>
                <a:lnTo>
                  <a:pt x="1697812" y="3067421"/>
                </a:lnTo>
                <a:lnTo>
                  <a:pt x="1787101" y="3078471"/>
                </a:lnTo>
                <a:lnTo>
                  <a:pt x="1878286" y="3088406"/>
                </a:lnTo>
                <a:lnTo>
                  <a:pt x="1971338" y="3097243"/>
                </a:lnTo>
                <a:lnTo>
                  <a:pt x="2066226" y="3105003"/>
                </a:lnTo>
                <a:lnTo>
                  <a:pt x="2162922" y="3111702"/>
                </a:lnTo>
                <a:lnTo>
                  <a:pt x="2261395" y="3117361"/>
                </a:lnTo>
                <a:lnTo>
                  <a:pt x="2361614" y="3121997"/>
                </a:lnTo>
                <a:lnTo>
                  <a:pt x="2463551" y="3125629"/>
                </a:lnTo>
                <a:lnTo>
                  <a:pt x="2567175" y="3128275"/>
                </a:lnTo>
                <a:lnTo>
                  <a:pt x="2779365" y="3130688"/>
                </a:lnTo>
                <a:lnTo>
                  <a:pt x="2997946" y="3129383"/>
                </a:lnTo>
                <a:lnTo>
                  <a:pt x="3222677" y="3124509"/>
                </a:lnTo>
                <a:lnTo>
                  <a:pt x="3570783" y="3110833"/>
                </a:lnTo>
                <a:lnTo>
                  <a:pt x="3931383" y="3089966"/>
                </a:lnTo>
                <a:lnTo>
                  <a:pt x="4430221" y="3051827"/>
                </a:lnTo>
                <a:lnTo>
                  <a:pt x="5080067" y="2989248"/>
                </a:lnTo>
                <a:lnTo>
                  <a:pt x="6032241" y="2877987"/>
                </a:lnTo>
                <a:lnTo>
                  <a:pt x="12229851" y="1975953"/>
                </a:lnTo>
                <a:lnTo>
                  <a:pt x="13390869" y="1829337"/>
                </a:lnTo>
                <a:lnTo>
                  <a:pt x="14095519" y="1752894"/>
                </a:lnTo>
                <a:lnTo>
                  <a:pt x="14644565" y="1702054"/>
                </a:lnTo>
                <a:lnTo>
                  <a:pt x="15178493" y="1661673"/>
                </a:lnTo>
                <a:lnTo>
                  <a:pt x="15567867" y="1638968"/>
                </a:lnTo>
                <a:lnTo>
                  <a:pt x="15946852" y="1623319"/>
                </a:lnTo>
                <a:lnTo>
                  <a:pt x="16193339" y="1617056"/>
                </a:lnTo>
                <a:lnTo>
                  <a:pt x="16434611" y="1614301"/>
                </a:lnTo>
                <a:lnTo>
                  <a:pt x="20103858" y="1614286"/>
                </a:lnTo>
                <a:lnTo>
                  <a:pt x="20103858" y="0"/>
                </a:lnTo>
                <a:close/>
              </a:path>
            </a:pathLst>
          </a:custGeom>
          <a:solidFill>
            <a:srgbClr val="233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228600" y="914400"/>
            <a:ext cx="1447800" cy="460366"/>
          </a:xfrm>
          <a:prstGeom prst="rect">
            <a:avLst/>
          </a:prstGeom>
        </p:spPr>
        <p:txBody>
          <a:bodyPr vert="horz" wrap="square" lIns="0" tIns="5445" rIns="0" bIns="0" rtlCol="0" anchor="ctr">
            <a:spAutoFit/>
          </a:bodyPr>
          <a:lstStyle/>
          <a:p>
            <a:pPr marL="6050" marR="0" lvl="0" indent="0" algn="ctr" defTabSz="914400" rtl="0" eaLnBrk="1" fontAlgn="auto" latinLnBrk="0" hangingPunct="1">
              <a:lnSpc>
                <a:spcPts val="1970"/>
              </a:lnSpc>
              <a:spcBef>
                <a:spcPts val="4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sng" strike="noStrike" kern="1200" cap="none" spc="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Centurion</a:t>
            </a:r>
          </a:p>
          <a:p>
            <a:pPr marL="18453" marR="0" lvl="0" indent="0" algn="ctr" defTabSz="914400" rtl="0" eaLnBrk="1" fontAlgn="auto" latinLnBrk="0" hangingPunct="1">
              <a:lnSpc>
                <a:spcPts val="154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IN" sz="1600" b="0" i="0" u="none" strike="noStrike" kern="1200" cap="none" spc="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IN" sz="1600" b="0" i="0" u="none" strike="noStrike" kern="1200" cap="none" spc="1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IN" sz="1600" b="0" i="0" u="none" strike="noStrike" kern="1200" cap="none" spc="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bject 8"/>
          <p:cNvSpPr/>
          <p:nvPr/>
        </p:nvSpPr>
        <p:spPr>
          <a:xfrm>
            <a:off x="457200" y="96253"/>
            <a:ext cx="990600" cy="894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bject 2"/>
          <p:cNvSpPr txBox="1"/>
          <p:nvPr/>
        </p:nvSpPr>
        <p:spPr>
          <a:xfrm>
            <a:off x="69380" y="6414480"/>
            <a:ext cx="4807420" cy="367320"/>
          </a:xfrm>
          <a:prstGeom prst="rect">
            <a:avLst/>
          </a:prstGeom>
        </p:spPr>
        <p:txBody>
          <a:bodyPr vert="horz" wrap="square" lIns="0" tIns="8168" rIns="0" bIns="0" rtlCol="0">
            <a:spAutoFit/>
          </a:bodyPr>
          <a:lstStyle/>
          <a:p>
            <a:pPr marL="6050">
              <a:lnSpc>
                <a:spcPts val="1846"/>
              </a:lnSpc>
              <a:spcBef>
                <a:spcPts val="64"/>
              </a:spcBef>
              <a:tabLst>
                <a:tab pos="2107918" algn="l"/>
              </a:tabLst>
            </a:pPr>
            <a:r>
              <a:rPr lang="en-US" sz="1600" spc="5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spc="50" smtClean="0">
                <a:solidFill>
                  <a:srgbClr val="FFFFFF"/>
                </a:solidFill>
                <a:latin typeface="Times New Roman"/>
                <a:cs typeface="Times New Roman"/>
              </a:rPr>
              <a:t>enturion</a:t>
            </a:r>
            <a:r>
              <a:rPr sz="1600" spc="4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600" spc="48" dirty="0" smtClean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1600" spc="48" smtClean="0">
                <a:solidFill>
                  <a:srgbClr val="FFFFFF"/>
                </a:solidFill>
                <a:latin typeface="Times New Roman"/>
                <a:cs typeface="Times New Roman"/>
              </a:rPr>
              <a:t>niversity</a:t>
            </a:r>
            <a:r>
              <a:rPr lang="en-US" sz="1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2" smtClean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600" spc="52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en-US" sz="16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spc="54" smtClean="0">
                <a:solidFill>
                  <a:srgbClr val="FFFFFF"/>
                </a:solidFill>
                <a:latin typeface="Times New Roman"/>
                <a:cs typeface="Times New Roman"/>
              </a:rPr>
              <a:t>echnology</a:t>
            </a:r>
            <a:r>
              <a:rPr lang="en-US" sz="16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60" smtClean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600" spc="-17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600" spc="62" dirty="0" smtClean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600" spc="62" smtClean="0">
                <a:solidFill>
                  <a:srgbClr val="FFFFFF"/>
                </a:solidFill>
                <a:latin typeface="Times New Roman"/>
                <a:cs typeface="Times New Roman"/>
              </a:rPr>
              <a:t>anagement</a:t>
            </a:r>
            <a:endParaRPr sz="1600">
              <a:latin typeface="Times New Roman"/>
              <a:cs typeface="Times New Roman"/>
            </a:endParaRPr>
          </a:p>
          <a:p>
            <a:pPr marL="25109">
              <a:lnSpc>
                <a:spcPts val="959"/>
              </a:lnSpc>
            </a:pPr>
            <a:r>
              <a:rPr sz="12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Shaping </a:t>
            </a:r>
            <a:r>
              <a:rPr sz="1200" i="1" spc="5">
                <a:solidFill>
                  <a:srgbClr val="FFFFFF"/>
                </a:solidFill>
                <a:latin typeface="Times New Roman"/>
                <a:cs typeface="Times New Roman"/>
              </a:rPr>
              <a:t>Lives</a:t>
            </a:r>
            <a:r>
              <a:rPr sz="1200" i="1" spc="5" smtClean="0">
                <a:solidFill>
                  <a:srgbClr val="FFFFFF"/>
                </a:solidFill>
                <a:latin typeface="Times New Roman"/>
                <a:cs typeface="Times New Roman"/>
              </a:rPr>
              <a:t>...</a:t>
            </a:r>
            <a:r>
              <a:rPr sz="1200" i="1" spc="10" smtClean="0">
                <a:solidFill>
                  <a:srgbClr val="FFFFFF"/>
                </a:solidFill>
                <a:latin typeface="Times New Roman"/>
                <a:cs typeface="Times New Roman"/>
              </a:rPr>
              <a:t>Empowering</a:t>
            </a:r>
            <a:r>
              <a:rPr sz="1200" i="1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i="1" spc="7" dirty="0">
                <a:solidFill>
                  <a:srgbClr val="FFFFFF"/>
                </a:solidFill>
                <a:latin typeface="Times New Roman"/>
                <a:cs typeface="Times New Roman"/>
              </a:rPr>
              <a:t>Communities..</a:t>
            </a:r>
            <a:r>
              <a:rPr i="1" spc="7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5000" y="3048000"/>
            <a:ext cx="5686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PESTS OF ORNAMENTAL PLANTS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/>
              <a:t/>
            </a:r>
            <a:br>
              <a:rPr lang="en-IN" sz="2800" b="1" dirty="0" smtClean="0"/>
            </a:br>
            <a:r>
              <a:rPr lang="en-IN" sz="2800" b="1" dirty="0" smtClean="0">
                <a:solidFill>
                  <a:srgbClr val="FF0000"/>
                </a:solidFill>
              </a:rPr>
              <a:t>THRIPS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i="1" dirty="0" err="1" smtClean="0"/>
              <a:t>Rhipiphorothrips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cruentatus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err="1" smtClean="0"/>
              <a:t>Thripidae</a:t>
            </a:r>
            <a:r>
              <a:rPr lang="en-IN" sz="2800" dirty="0" smtClean="0"/>
              <a:t>: </a:t>
            </a:r>
            <a:r>
              <a:rPr lang="en-IN" sz="2800" dirty="0" err="1" smtClean="0"/>
              <a:t>Thysanoptera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819400"/>
          </a:xfrm>
        </p:spPr>
        <p:txBody>
          <a:bodyPr>
            <a:normAutofit fontScale="92500"/>
          </a:bodyPr>
          <a:lstStyle/>
          <a:p>
            <a:pPr algn="just"/>
            <a:r>
              <a:rPr lang="en-IN" sz="2400" dirty="0" smtClean="0"/>
              <a:t>Nymphs are reddish and adults are dark brown or black in colour.</a:t>
            </a:r>
          </a:p>
          <a:p>
            <a:pPr algn="just"/>
            <a:r>
              <a:rPr lang="en-IN" sz="2400" dirty="0" smtClean="0"/>
              <a:t> Both nymphs and adults infest leaves and flowers as a result, leaves turn sickly, crinkled and malformed and flower buds fail to open, become deformed.</a:t>
            </a:r>
          </a:p>
          <a:p>
            <a:pPr algn="just"/>
            <a:r>
              <a:rPr lang="en-IN" sz="2400" dirty="0" smtClean="0"/>
              <a:t>Foliar spray with </a:t>
            </a:r>
            <a:r>
              <a:rPr lang="en-IN" sz="2400" dirty="0" err="1" smtClean="0"/>
              <a:t>carbaryl</a:t>
            </a:r>
            <a:r>
              <a:rPr lang="en-IN" sz="2400" dirty="0" smtClean="0"/>
              <a:t> 3g/l or </a:t>
            </a:r>
            <a:r>
              <a:rPr lang="en-IN" sz="2400" dirty="0" err="1" smtClean="0"/>
              <a:t>malathion</a:t>
            </a:r>
            <a:r>
              <a:rPr lang="en-IN" sz="2400" dirty="0" smtClean="0"/>
              <a:t> 2ml/l or </a:t>
            </a:r>
            <a:r>
              <a:rPr lang="en-IN" sz="2400" dirty="0" err="1" smtClean="0"/>
              <a:t>monocrotophos</a:t>
            </a:r>
            <a:r>
              <a:rPr lang="en-IN" sz="2400" dirty="0" smtClean="0"/>
              <a:t> 1.6 ml/l or </a:t>
            </a:r>
            <a:r>
              <a:rPr lang="en-IN" sz="2400" dirty="0" err="1" smtClean="0"/>
              <a:t>phosphamidon</a:t>
            </a:r>
            <a:r>
              <a:rPr lang="en-IN" sz="2400" dirty="0" smtClean="0"/>
              <a:t> 0.5ml/l after removing flowers including tender ones.</a:t>
            </a:r>
          </a:p>
          <a:p>
            <a:pPr algn="just"/>
            <a:endParaRPr lang="en-IN" sz="2400" dirty="0"/>
          </a:p>
        </p:txBody>
      </p:sp>
      <p:pic>
        <p:nvPicPr>
          <p:cNvPr id="4" name="Picture 2" descr="D:\all imps\pests of crops\citrus\001_clip_image0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419600"/>
            <a:ext cx="2514600" cy="2209800"/>
          </a:xfrm>
          <a:prstGeom prst="rect">
            <a:avLst/>
          </a:prstGeom>
          <a:noFill/>
        </p:spPr>
      </p:pic>
      <p:pic>
        <p:nvPicPr>
          <p:cNvPr id="5" name="Picture 2" descr="D:\all imps\pests of crops\citrus\download (2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419600"/>
            <a:ext cx="2514600" cy="2209800"/>
          </a:xfrm>
          <a:prstGeom prst="rect">
            <a:avLst/>
          </a:prstGeom>
          <a:noFill/>
        </p:spPr>
      </p:pic>
      <p:pic>
        <p:nvPicPr>
          <p:cNvPr id="6" name="Picture 3" descr="D:\all imps\pests of crops\citrus\download (2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419600"/>
            <a:ext cx="22860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/>
              <a:t/>
            </a:r>
            <a:br>
              <a:rPr lang="en-IN" sz="2800" b="1" dirty="0" smtClean="0"/>
            </a:br>
            <a:r>
              <a:rPr lang="en-IN" sz="2800" b="1" dirty="0" smtClean="0">
                <a:solidFill>
                  <a:srgbClr val="FF0000"/>
                </a:solidFill>
              </a:rPr>
              <a:t>SCALE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i="1" dirty="0" err="1" smtClean="0"/>
              <a:t>Lindingaspis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rossi</a:t>
            </a:r>
            <a:r>
              <a:rPr lang="en-IN" sz="2800" i="1" dirty="0" smtClean="0"/>
              <a:t>, </a:t>
            </a:r>
            <a:r>
              <a:rPr lang="en-IN" sz="2800" i="1" dirty="0" err="1" smtClean="0"/>
              <a:t>Aonidiella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aurantii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err="1" smtClean="0"/>
              <a:t>Diaspididae</a:t>
            </a:r>
            <a:r>
              <a:rPr lang="en-IN" sz="2800" dirty="0" smtClean="0"/>
              <a:t>: </a:t>
            </a:r>
            <a:r>
              <a:rPr lang="en-IN" sz="2800" dirty="0" err="1" smtClean="0"/>
              <a:t>Hemiptera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/>
              <a:t>Red scales completely cover the stem. </a:t>
            </a:r>
          </a:p>
          <a:p>
            <a:pPr algn="just"/>
            <a:r>
              <a:rPr lang="en-IN" sz="2400" dirty="0" smtClean="0"/>
              <a:t>Both nymphs and adults suck sap causing drying and death of plants</a:t>
            </a:r>
          </a:p>
          <a:p>
            <a:pPr algn="just"/>
            <a:r>
              <a:rPr lang="en-IN" sz="2400" dirty="0" smtClean="0"/>
              <a:t>Rubbing off scales with cotton soaked in kerosene, diesel or </a:t>
            </a:r>
            <a:r>
              <a:rPr lang="en-IN" sz="2400" dirty="0" err="1" smtClean="0"/>
              <a:t>methylated</a:t>
            </a:r>
            <a:r>
              <a:rPr lang="en-IN" sz="2400" dirty="0" smtClean="0"/>
              <a:t> spirit, cutting and burning the affected branches, foliar sprays with </a:t>
            </a:r>
            <a:r>
              <a:rPr lang="en-IN" sz="2400" dirty="0" err="1" smtClean="0"/>
              <a:t>malathion</a:t>
            </a:r>
            <a:r>
              <a:rPr lang="en-IN" sz="2400" dirty="0" smtClean="0"/>
              <a:t> 2ml/l two </a:t>
            </a:r>
            <a:r>
              <a:rPr lang="en-IN" sz="2400" dirty="0" err="1" smtClean="0"/>
              <a:t>roundsm</a:t>
            </a:r>
            <a:r>
              <a:rPr lang="en-IN" sz="2400" dirty="0" smtClean="0"/>
              <a:t>, at pruning and during March – April are found to be effective</a:t>
            </a:r>
          </a:p>
          <a:p>
            <a:pPr algn="just"/>
            <a:endParaRPr lang="en-IN" sz="2400" dirty="0"/>
          </a:p>
        </p:txBody>
      </p:sp>
      <p:pic>
        <p:nvPicPr>
          <p:cNvPr id="6" name="Picture 3" descr="D:\all imps\pests of crops\citrus\scale insect (1)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5101" t="5000" r="3074" b="5000"/>
          <a:stretch>
            <a:fillRect/>
          </a:stretch>
        </p:blipFill>
        <p:spPr bwMode="auto">
          <a:xfrm>
            <a:off x="6629400" y="44196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858962"/>
          </a:xfrm>
        </p:spPr>
        <p:txBody>
          <a:bodyPr>
            <a:normAutofit fontScale="90000"/>
          </a:bodyPr>
          <a:lstStyle/>
          <a:p>
            <a:r>
              <a:rPr lang="en-IN" sz="2800" b="1" dirty="0" smtClean="0"/>
              <a:t/>
            </a:r>
            <a:br>
              <a:rPr lang="en-IN" sz="2800" b="1" dirty="0" smtClean="0"/>
            </a:br>
            <a:r>
              <a:rPr lang="en-IN" sz="2800" b="1" dirty="0" smtClean="0">
                <a:solidFill>
                  <a:srgbClr val="FF0000"/>
                </a:solidFill>
              </a:rPr>
              <a:t>ROSE LEAF CATERPILLARS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i="1" dirty="0" smtClean="0"/>
              <a:t>Euproctis fraterna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> </a:t>
            </a:r>
            <a:r>
              <a:rPr lang="en-IN" sz="2800" dirty="0" err="1" smtClean="0"/>
              <a:t>Lymantriida</a:t>
            </a:r>
            <a:r>
              <a:rPr lang="en-IN" sz="2800" dirty="0" smtClean="0"/>
              <a:t> Lepidoptera</a:t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1249363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/>
              <a:t>Caterpillars defoliate the plants. Foliar spray with </a:t>
            </a:r>
            <a:r>
              <a:rPr lang="en-IN" sz="2400" dirty="0" err="1" smtClean="0"/>
              <a:t>monocrotophos</a:t>
            </a:r>
            <a:r>
              <a:rPr lang="en-IN" sz="2400" dirty="0" smtClean="0"/>
              <a:t> 1.6 ml/l or </a:t>
            </a:r>
            <a:r>
              <a:rPr lang="en-IN" sz="2400" dirty="0" err="1" smtClean="0"/>
              <a:t>phosphamidon</a:t>
            </a:r>
            <a:r>
              <a:rPr lang="en-IN" sz="2400" dirty="0" smtClean="0"/>
              <a:t> 2 ml/l or </a:t>
            </a:r>
            <a:r>
              <a:rPr lang="en-IN" sz="2400" dirty="0" err="1" smtClean="0"/>
              <a:t>carbaryl</a:t>
            </a:r>
            <a:r>
              <a:rPr lang="en-IN" sz="2400" dirty="0" smtClean="0"/>
              <a:t> 3 g/l after removing flowers is effective</a:t>
            </a:r>
            <a:endParaRPr lang="en-IN" sz="2400" dirty="0"/>
          </a:p>
        </p:txBody>
      </p:sp>
      <p:pic>
        <p:nvPicPr>
          <p:cNvPr id="4098" name="Picture 2" descr="D:\all imps\pests of crops\citrus\005_clip_image0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886200"/>
            <a:ext cx="51054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/>
              <a:t/>
            </a:r>
            <a:br>
              <a:rPr lang="en-IN" sz="2800" b="1" dirty="0" smtClean="0"/>
            </a:br>
            <a:r>
              <a:rPr lang="en-IN" sz="2800" b="1" dirty="0" smtClean="0">
                <a:solidFill>
                  <a:srgbClr val="FF0000"/>
                </a:solidFill>
              </a:rPr>
              <a:t>ROSE CHAFER BEETLE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i="1" dirty="0" err="1" smtClean="0"/>
              <a:t>Oxycetonia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versicolor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err="1" smtClean="0"/>
              <a:t>Cetoniidae</a:t>
            </a:r>
            <a:r>
              <a:rPr lang="en-IN" sz="2800" dirty="0" smtClean="0"/>
              <a:t>: </a:t>
            </a:r>
            <a:r>
              <a:rPr lang="en-IN" sz="2800" dirty="0" err="1" smtClean="0"/>
              <a:t>Coleoptera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/>
              <a:t>Beetles are red coloured with black markings. </a:t>
            </a:r>
          </a:p>
          <a:p>
            <a:pPr algn="just"/>
            <a:r>
              <a:rPr lang="en-IN" sz="2400" dirty="0" smtClean="0"/>
              <a:t>Adults feed on leaves, flowers during night causing irregular feeding marks on buds and flowers.</a:t>
            </a:r>
          </a:p>
          <a:p>
            <a:pPr algn="just"/>
            <a:r>
              <a:rPr lang="en-IN" sz="2400" dirty="0" smtClean="0"/>
              <a:t>Soil drenching with </a:t>
            </a:r>
            <a:r>
              <a:rPr lang="en-IN" sz="2400" dirty="0" err="1" smtClean="0"/>
              <a:t>lindane</a:t>
            </a:r>
            <a:r>
              <a:rPr lang="en-IN" sz="2400" dirty="0" smtClean="0"/>
              <a:t> or some other soil insecticide around rose plants, dusting </a:t>
            </a:r>
            <a:r>
              <a:rPr lang="en-IN" sz="2400" dirty="0" err="1" smtClean="0"/>
              <a:t>malathion</a:t>
            </a:r>
            <a:r>
              <a:rPr lang="en-IN" sz="2400" dirty="0" smtClean="0"/>
              <a:t> 5D 15 Kg/acre in evening hours or foliar spray with </a:t>
            </a:r>
            <a:r>
              <a:rPr lang="en-IN" sz="2400" dirty="0" err="1" smtClean="0"/>
              <a:t>endosulfan</a:t>
            </a:r>
            <a:r>
              <a:rPr lang="en-IN" sz="2400" dirty="0" smtClean="0"/>
              <a:t> 2ml/l are effective.</a:t>
            </a:r>
          </a:p>
          <a:p>
            <a:pPr algn="just"/>
            <a:endParaRPr lang="en-IN" sz="2400" dirty="0"/>
          </a:p>
        </p:txBody>
      </p:sp>
      <p:pic>
        <p:nvPicPr>
          <p:cNvPr id="4" name="Picture 2" descr="D:\all imps\pests of crops\citrus\$_1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21653" t="23000" r="20079" b="18500"/>
          <a:stretch>
            <a:fillRect/>
          </a:stretch>
        </p:blipFill>
        <p:spPr bwMode="auto">
          <a:xfrm>
            <a:off x="6172200" y="4114800"/>
            <a:ext cx="2667000" cy="2590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800" b="1" dirty="0" smtClean="0">
                <a:solidFill>
                  <a:srgbClr val="FF0000"/>
                </a:solidFill>
              </a:rPr>
              <a:t>CHRYSANTHEMUM BLACK APHIDS</a:t>
            </a:r>
            <a:br>
              <a:rPr lang="en-IN" sz="2800" b="1" dirty="0" smtClean="0">
                <a:solidFill>
                  <a:srgbClr val="FF0000"/>
                </a:solidFill>
              </a:rPr>
            </a:br>
            <a:r>
              <a:rPr lang="en-IN" sz="3100" i="1" dirty="0" err="1" smtClean="0"/>
              <a:t>Macrosiphoniella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sanborni</a:t>
            </a:r>
            <a:r>
              <a:rPr lang="en-IN" sz="2800" i="1" dirty="0" smtClean="0"/>
              <a:t/>
            </a:r>
            <a:br>
              <a:rPr lang="en-IN" sz="2800" i="1" dirty="0" smtClean="0"/>
            </a:br>
            <a:r>
              <a:rPr lang="en-IN" sz="2800" dirty="0" err="1" smtClean="0"/>
              <a:t>Aphididae</a:t>
            </a:r>
            <a:r>
              <a:rPr lang="en-IN" sz="2800" dirty="0" smtClean="0"/>
              <a:t>: </a:t>
            </a:r>
            <a:r>
              <a:rPr lang="en-IN" sz="2800" dirty="0" err="1" smtClean="0"/>
              <a:t>Hemiptera</a:t>
            </a:r>
            <a:endParaRPr lang="en-IN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0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/>
              <a:t>Nymphs and adults infest tender shoots sucking sap and causing yellowing and drying of tender shoots, </a:t>
            </a:r>
            <a:r>
              <a:rPr lang="en-IN" sz="2400" dirty="0" err="1" smtClean="0"/>
              <a:t>devitilization</a:t>
            </a:r>
            <a:r>
              <a:rPr lang="en-IN" sz="2400" dirty="0" smtClean="0"/>
              <a:t> and stunted growth.</a:t>
            </a:r>
          </a:p>
          <a:p>
            <a:pPr algn="just"/>
            <a:r>
              <a:rPr lang="en-IN" sz="2400" dirty="0" smtClean="0"/>
              <a:t>Foliar sprays with </a:t>
            </a:r>
            <a:r>
              <a:rPr lang="en-IN" sz="2400" dirty="0" err="1" smtClean="0"/>
              <a:t>malathion</a:t>
            </a:r>
            <a:r>
              <a:rPr lang="en-IN" sz="2400" dirty="0" smtClean="0"/>
              <a:t> 2ml/l or </a:t>
            </a:r>
            <a:r>
              <a:rPr lang="en-IN" sz="2400" dirty="0" err="1" smtClean="0"/>
              <a:t>monocrotophos</a:t>
            </a:r>
            <a:r>
              <a:rPr lang="en-IN" sz="2400" dirty="0" smtClean="0"/>
              <a:t> 1.6ml/l or </a:t>
            </a:r>
            <a:r>
              <a:rPr lang="en-IN" sz="2400" dirty="0" err="1" smtClean="0"/>
              <a:t>phosphamidon</a:t>
            </a:r>
            <a:r>
              <a:rPr lang="en-IN" sz="2400" dirty="0" smtClean="0"/>
              <a:t> 0.5ml/l are effective.</a:t>
            </a:r>
          </a:p>
        </p:txBody>
      </p:sp>
      <p:pic>
        <p:nvPicPr>
          <p:cNvPr id="6" name="Picture 2" descr="D:\all imps\pests of crops\citrus\download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733800"/>
            <a:ext cx="3810000" cy="2840865"/>
          </a:xfrm>
          <a:prstGeom prst="rect">
            <a:avLst/>
          </a:prstGeom>
          <a:noFill/>
        </p:spPr>
      </p:pic>
      <p:pic>
        <p:nvPicPr>
          <p:cNvPr id="7" name="Picture 3" descr="D:\all imps\pests of crops\citrus\5LVZXLBZHLHRMHOHNHTHMHJHPHFH8LFH9HDHXH3H9HBZEHBZ6HHR2H1ZQL1ZILJHIL9Z8LHRPHWZNHZRILHRUHWZG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6546" y="3733800"/>
            <a:ext cx="4205654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-18" y="1"/>
            <a:ext cx="9144017" cy="1752599"/>
          </a:xfrm>
          <a:custGeom>
            <a:avLst/>
            <a:gdLst/>
            <a:ahLst/>
            <a:cxnLst/>
            <a:rect l="l" t="t" r="r" b="b"/>
            <a:pathLst>
              <a:path w="20104100" h="3702685">
                <a:moveTo>
                  <a:pt x="20103858" y="1919420"/>
                </a:moveTo>
                <a:lnTo>
                  <a:pt x="16205028" y="1919420"/>
                </a:lnTo>
                <a:lnTo>
                  <a:pt x="16325299" y="1919488"/>
                </a:lnTo>
                <a:lnTo>
                  <a:pt x="16561864" y="1922169"/>
                </a:lnTo>
                <a:lnTo>
                  <a:pt x="16792933" y="1928361"/>
                </a:lnTo>
                <a:lnTo>
                  <a:pt x="17018272" y="1938202"/>
                </a:lnTo>
                <a:lnTo>
                  <a:pt x="17237646" y="1951831"/>
                </a:lnTo>
                <a:lnTo>
                  <a:pt x="17345024" y="1960109"/>
                </a:lnTo>
                <a:lnTo>
                  <a:pt x="17450822" y="1969387"/>
                </a:lnTo>
                <a:lnTo>
                  <a:pt x="17555013" y="1979681"/>
                </a:lnTo>
                <a:lnTo>
                  <a:pt x="17657567" y="1991009"/>
                </a:lnTo>
                <a:lnTo>
                  <a:pt x="17758454" y="2003388"/>
                </a:lnTo>
                <a:lnTo>
                  <a:pt x="17857646" y="2016835"/>
                </a:lnTo>
                <a:lnTo>
                  <a:pt x="17955113" y="2031369"/>
                </a:lnTo>
                <a:lnTo>
                  <a:pt x="18050825" y="2047006"/>
                </a:lnTo>
                <a:lnTo>
                  <a:pt x="18144754" y="2063763"/>
                </a:lnTo>
                <a:lnTo>
                  <a:pt x="18236871" y="2081659"/>
                </a:lnTo>
                <a:lnTo>
                  <a:pt x="18327146" y="2100710"/>
                </a:lnTo>
                <a:lnTo>
                  <a:pt x="18415550" y="2120934"/>
                </a:lnTo>
                <a:lnTo>
                  <a:pt x="18502054" y="2142348"/>
                </a:lnTo>
                <a:lnTo>
                  <a:pt x="18586628" y="2164969"/>
                </a:lnTo>
                <a:lnTo>
                  <a:pt x="18669244" y="2188816"/>
                </a:lnTo>
                <a:lnTo>
                  <a:pt x="18749871" y="2213904"/>
                </a:lnTo>
                <a:lnTo>
                  <a:pt x="18828482" y="2240252"/>
                </a:lnTo>
                <a:lnTo>
                  <a:pt x="18905046" y="2267878"/>
                </a:lnTo>
                <a:lnTo>
                  <a:pt x="18979534" y="2296797"/>
                </a:lnTo>
                <a:lnTo>
                  <a:pt x="19051918" y="2327029"/>
                </a:lnTo>
                <a:lnTo>
                  <a:pt x="19122168" y="2358589"/>
                </a:lnTo>
                <a:lnTo>
                  <a:pt x="19190254" y="2391496"/>
                </a:lnTo>
                <a:lnTo>
                  <a:pt x="19256148" y="2425766"/>
                </a:lnTo>
                <a:lnTo>
                  <a:pt x="19319820" y="2461418"/>
                </a:lnTo>
                <a:lnTo>
                  <a:pt x="19381241" y="2498469"/>
                </a:lnTo>
                <a:lnTo>
                  <a:pt x="19440382" y="2536935"/>
                </a:lnTo>
                <a:lnTo>
                  <a:pt x="19497214" y="2576834"/>
                </a:lnTo>
                <a:lnTo>
                  <a:pt x="19551707" y="2618185"/>
                </a:lnTo>
                <a:lnTo>
                  <a:pt x="19603832" y="2661003"/>
                </a:lnTo>
                <a:lnTo>
                  <a:pt x="19653560" y="2705307"/>
                </a:lnTo>
                <a:lnTo>
                  <a:pt x="19700861" y="2751113"/>
                </a:lnTo>
                <a:lnTo>
                  <a:pt x="19745708" y="2798440"/>
                </a:lnTo>
                <a:lnTo>
                  <a:pt x="19788069" y="2847304"/>
                </a:lnTo>
                <a:lnTo>
                  <a:pt x="19827916" y="2897723"/>
                </a:lnTo>
                <a:lnTo>
                  <a:pt x="19865220" y="2949714"/>
                </a:lnTo>
                <a:lnTo>
                  <a:pt x="19899952" y="3003294"/>
                </a:lnTo>
                <a:lnTo>
                  <a:pt x="19932082" y="3058482"/>
                </a:lnTo>
                <a:lnTo>
                  <a:pt x="19961581" y="3115294"/>
                </a:lnTo>
                <a:lnTo>
                  <a:pt x="19988419" y="3173748"/>
                </a:lnTo>
                <a:lnTo>
                  <a:pt x="20012569" y="3233861"/>
                </a:lnTo>
                <a:lnTo>
                  <a:pt x="20034000" y="3295650"/>
                </a:lnTo>
                <a:lnTo>
                  <a:pt x="20052683" y="3359133"/>
                </a:lnTo>
                <a:lnTo>
                  <a:pt x="20068589" y="3424327"/>
                </a:lnTo>
                <a:lnTo>
                  <a:pt x="20081688" y="3491250"/>
                </a:lnTo>
                <a:lnTo>
                  <a:pt x="20091953" y="3559918"/>
                </a:lnTo>
                <a:lnTo>
                  <a:pt x="20099352" y="3630350"/>
                </a:lnTo>
                <a:lnTo>
                  <a:pt x="20103858" y="3702563"/>
                </a:lnTo>
                <a:lnTo>
                  <a:pt x="20103858" y="1919420"/>
                </a:lnTo>
                <a:close/>
              </a:path>
              <a:path w="20104100" h="3702685">
                <a:moveTo>
                  <a:pt x="20103858" y="0"/>
                </a:moveTo>
                <a:lnTo>
                  <a:pt x="0" y="0"/>
                </a:lnTo>
                <a:lnTo>
                  <a:pt x="0" y="1884642"/>
                </a:lnTo>
                <a:lnTo>
                  <a:pt x="4597" y="1944659"/>
                </a:lnTo>
                <a:lnTo>
                  <a:pt x="12088" y="2003018"/>
                </a:lnTo>
                <a:lnTo>
                  <a:pt x="22442" y="2059736"/>
                </a:lnTo>
                <a:lnTo>
                  <a:pt x="35631" y="2114831"/>
                </a:lnTo>
                <a:lnTo>
                  <a:pt x="51626" y="2168319"/>
                </a:lnTo>
                <a:lnTo>
                  <a:pt x="70396" y="2220219"/>
                </a:lnTo>
                <a:lnTo>
                  <a:pt x="91914" y="2270548"/>
                </a:lnTo>
                <a:lnTo>
                  <a:pt x="116149" y="2319323"/>
                </a:lnTo>
                <a:lnTo>
                  <a:pt x="143072" y="2366562"/>
                </a:lnTo>
                <a:lnTo>
                  <a:pt x="172655" y="2412281"/>
                </a:lnTo>
                <a:lnTo>
                  <a:pt x="204868" y="2456499"/>
                </a:lnTo>
                <a:lnTo>
                  <a:pt x="239681" y="2499232"/>
                </a:lnTo>
                <a:lnTo>
                  <a:pt x="277066" y="2540498"/>
                </a:lnTo>
                <a:lnTo>
                  <a:pt x="316994" y="2580315"/>
                </a:lnTo>
                <a:lnTo>
                  <a:pt x="359434" y="2618699"/>
                </a:lnTo>
                <a:lnTo>
                  <a:pt x="404359" y="2655668"/>
                </a:lnTo>
                <a:lnTo>
                  <a:pt x="451737" y="2691240"/>
                </a:lnTo>
                <a:lnTo>
                  <a:pt x="501542" y="2725432"/>
                </a:lnTo>
                <a:lnTo>
                  <a:pt x="553742" y="2758261"/>
                </a:lnTo>
                <a:lnTo>
                  <a:pt x="608310" y="2789744"/>
                </a:lnTo>
                <a:lnTo>
                  <a:pt x="665215" y="2819899"/>
                </a:lnTo>
                <a:lnTo>
                  <a:pt x="724429" y="2848744"/>
                </a:lnTo>
                <a:lnTo>
                  <a:pt x="785922" y="2876295"/>
                </a:lnTo>
                <a:lnTo>
                  <a:pt x="849665" y="2902570"/>
                </a:lnTo>
                <a:lnTo>
                  <a:pt x="915628" y="2927587"/>
                </a:lnTo>
                <a:lnTo>
                  <a:pt x="983784" y="2951362"/>
                </a:lnTo>
                <a:lnTo>
                  <a:pt x="1054101" y="2973913"/>
                </a:lnTo>
                <a:lnTo>
                  <a:pt x="1126552" y="2995258"/>
                </a:lnTo>
                <a:lnTo>
                  <a:pt x="1201107" y="3015414"/>
                </a:lnTo>
                <a:lnTo>
                  <a:pt x="1277736" y="3034398"/>
                </a:lnTo>
                <a:lnTo>
                  <a:pt x="1356411" y="3052228"/>
                </a:lnTo>
                <a:lnTo>
                  <a:pt x="1437102" y="3068920"/>
                </a:lnTo>
                <a:lnTo>
                  <a:pt x="1519780" y="3084493"/>
                </a:lnTo>
                <a:lnTo>
                  <a:pt x="1604416" y="3098964"/>
                </a:lnTo>
                <a:lnTo>
                  <a:pt x="1690981" y="3112349"/>
                </a:lnTo>
                <a:lnTo>
                  <a:pt x="1779444" y="3124667"/>
                </a:lnTo>
                <a:lnTo>
                  <a:pt x="1869778" y="3135935"/>
                </a:lnTo>
                <a:lnTo>
                  <a:pt x="1961953" y="3146170"/>
                </a:lnTo>
                <a:lnTo>
                  <a:pt x="2055939" y="3155389"/>
                </a:lnTo>
                <a:lnTo>
                  <a:pt x="2151707" y="3163611"/>
                </a:lnTo>
                <a:lnTo>
                  <a:pt x="2249229" y="3170851"/>
                </a:lnTo>
                <a:lnTo>
                  <a:pt x="2348475" y="3177129"/>
                </a:lnTo>
                <a:lnTo>
                  <a:pt x="2449416" y="3182460"/>
                </a:lnTo>
                <a:lnTo>
                  <a:pt x="2656264" y="3190354"/>
                </a:lnTo>
                <a:lnTo>
                  <a:pt x="2869540" y="3194672"/>
                </a:lnTo>
                <a:lnTo>
                  <a:pt x="3089011" y="3195554"/>
                </a:lnTo>
                <a:lnTo>
                  <a:pt x="3314442" y="3193138"/>
                </a:lnTo>
                <a:lnTo>
                  <a:pt x="3663253" y="3183634"/>
                </a:lnTo>
                <a:lnTo>
                  <a:pt x="4024160" y="3167492"/>
                </a:lnTo>
                <a:lnTo>
                  <a:pt x="4522822" y="3136453"/>
                </a:lnTo>
                <a:lnTo>
                  <a:pt x="5171566" y="3083925"/>
                </a:lnTo>
                <a:lnTo>
                  <a:pt x="6120707" y="2988644"/>
                </a:lnTo>
                <a:lnTo>
                  <a:pt x="12130071" y="2223146"/>
                </a:lnTo>
                <a:lnTo>
                  <a:pt x="13285353" y="2096004"/>
                </a:lnTo>
                <a:lnTo>
                  <a:pt x="14125608" y="2018783"/>
                </a:lnTo>
                <a:lnTo>
                  <a:pt x="14803571" y="1969331"/>
                </a:lnTo>
                <a:lnTo>
                  <a:pt x="15328747" y="1941084"/>
                </a:lnTo>
                <a:lnTo>
                  <a:pt x="15711372" y="1927229"/>
                </a:lnTo>
                <a:lnTo>
                  <a:pt x="16083470" y="1920177"/>
                </a:lnTo>
                <a:lnTo>
                  <a:pt x="20103858" y="1919420"/>
                </a:lnTo>
                <a:lnTo>
                  <a:pt x="20103858" y="0"/>
                </a:lnTo>
                <a:close/>
              </a:path>
            </a:pathLst>
          </a:custGeom>
          <a:solidFill>
            <a:srgbClr val="C7C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/>
          <p:cNvSpPr/>
          <p:nvPr/>
        </p:nvSpPr>
        <p:spPr>
          <a:xfrm>
            <a:off x="-18" y="1"/>
            <a:ext cx="9144017" cy="1676400"/>
          </a:xfrm>
          <a:custGeom>
            <a:avLst/>
            <a:gdLst/>
            <a:ahLst/>
            <a:cxnLst/>
            <a:rect l="l" t="t" r="r" b="b"/>
            <a:pathLst>
              <a:path w="20104100" h="3488054">
                <a:moveTo>
                  <a:pt x="20103858" y="1614286"/>
                </a:moveTo>
                <a:lnTo>
                  <a:pt x="16553217" y="1614286"/>
                </a:lnTo>
                <a:lnTo>
                  <a:pt x="16786217" y="1617073"/>
                </a:lnTo>
                <a:lnTo>
                  <a:pt x="17013405" y="1623742"/>
                </a:lnTo>
                <a:lnTo>
                  <a:pt x="17234539" y="1634441"/>
                </a:lnTo>
                <a:lnTo>
                  <a:pt x="17342762" y="1641348"/>
                </a:lnTo>
                <a:lnTo>
                  <a:pt x="17449382" y="1649319"/>
                </a:lnTo>
                <a:lnTo>
                  <a:pt x="17554369" y="1658372"/>
                </a:lnTo>
                <a:lnTo>
                  <a:pt x="17657694" y="1668526"/>
                </a:lnTo>
                <a:lnTo>
                  <a:pt x="17759326" y="1679799"/>
                </a:lnTo>
                <a:lnTo>
                  <a:pt x="17859235" y="1692210"/>
                </a:lnTo>
                <a:lnTo>
                  <a:pt x="17957392" y="1705777"/>
                </a:lnTo>
                <a:lnTo>
                  <a:pt x="18053767" y="1720520"/>
                </a:lnTo>
                <a:lnTo>
                  <a:pt x="18148329" y="1736456"/>
                </a:lnTo>
                <a:lnTo>
                  <a:pt x="18241049" y="1753605"/>
                </a:lnTo>
                <a:lnTo>
                  <a:pt x="18331897" y="1771984"/>
                </a:lnTo>
                <a:lnTo>
                  <a:pt x="18420843" y="1791614"/>
                </a:lnTo>
                <a:lnTo>
                  <a:pt x="18507858" y="1812512"/>
                </a:lnTo>
                <a:lnTo>
                  <a:pt x="18592910" y="1834697"/>
                </a:lnTo>
                <a:lnTo>
                  <a:pt x="18675971" y="1858187"/>
                </a:lnTo>
                <a:lnTo>
                  <a:pt x="18757010" y="1883001"/>
                </a:lnTo>
                <a:lnTo>
                  <a:pt x="18835997" y="1909159"/>
                </a:lnTo>
                <a:lnTo>
                  <a:pt x="18912903" y="1936677"/>
                </a:lnTo>
                <a:lnTo>
                  <a:pt x="18987698" y="1965576"/>
                </a:lnTo>
                <a:lnTo>
                  <a:pt x="19060352" y="1995873"/>
                </a:lnTo>
                <a:lnTo>
                  <a:pt x="19130834" y="2027588"/>
                </a:lnTo>
                <a:lnTo>
                  <a:pt x="19199115" y="2060739"/>
                </a:lnTo>
                <a:lnTo>
                  <a:pt x="19265165" y="2095344"/>
                </a:lnTo>
                <a:lnTo>
                  <a:pt x="19328954" y="2131422"/>
                </a:lnTo>
                <a:lnTo>
                  <a:pt x="19390453" y="2168992"/>
                </a:lnTo>
                <a:lnTo>
                  <a:pt x="19449631" y="2208073"/>
                </a:lnTo>
                <a:lnTo>
                  <a:pt x="19506458" y="2248683"/>
                </a:lnTo>
                <a:lnTo>
                  <a:pt x="19560904" y="2290840"/>
                </a:lnTo>
                <a:lnTo>
                  <a:pt x="19612940" y="2334563"/>
                </a:lnTo>
                <a:lnTo>
                  <a:pt x="19662536" y="2379872"/>
                </a:lnTo>
                <a:lnTo>
                  <a:pt x="19709662" y="2426784"/>
                </a:lnTo>
                <a:lnTo>
                  <a:pt x="19754287" y="2475318"/>
                </a:lnTo>
                <a:lnTo>
                  <a:pt x="19796382" y="2525493"/>
                </a:lnTo>
                <a:lnTo>
                  <a:pt x="19835917" y="2577327"/>
                </a:lnTo>
                <a:lnTo>
                  <a:pt x="19872862" y="2630840"/>
                </a:lnTo>
                <a:lnTo>
                  <a:pt x="19907188" y="2686049"/>
                </a:lnTo>
                <a:lnTo>
                  <a:pt x="19938863" y="2742973"/>
                </a:lnTo>
                <a:lnTo>
                  <a:pt x="19967859" y="2801632"/>
                </a:lnTo>
                <a:lnTo>
                  <a:pt x="19994146" y="2862042"/>
                </a:lnTo>
                <a:lnTo>
                  <a:pt x="20017693" y="2924224"/>
                </a:lnTo>
                <a:lnTo>
                  <a:pt x="20038470" y="2988196"/>
                </a:lnTo>
                <a:lnTo>
                  <a:pt x="20056448" y="3053976"/>
                </a:lnTo>
                <a:lnTo>
                  <a:pt x="20071597" y="3121583"/>
                </a:lnTo>
                <a:lnTo>
                  <a:pt x="20083887" y="3191036"/>
                </a:lnTo>
                <a:lnTo>
                  <a:pt x="20093288" y="3262353"/>
                </a:lnTo>
                <a:lnTo>
                  <a:pt x="20099770" y="3335554"/>
                </a:lnTo>
                <a:lnTo>
                  <a:pt x="20103303" y="3410655"/>
                </a:lnTo>
                <a:lnTo>
                  <a:pt x="20103858" y="3487677"/>
                </a:lnTo>
                <a:lnTo>
                  <a:pt x="20103858" y="1614286"/>
                </a:lnTo>
                <a:close/>
              </a:path>
              <a:path w="20104100" h="3488054">
                <a:moveTo>
                  <a:pt x="20103858" y="0"/>
                </a:moveTo>
                <a:lnTo>
                  <a:pt x="0" y="0"/>
                </a:lnTo>
                <a:lnTo>
                  <a:pt x="104" y="1834697"/>
                </a:lnTo>
                <a:lnTo>
                  <a:pt x="4062" y="1894933"/>
                </a:lnTo>
                <a:lnTo>
                  <a:pt x="11068" y="1954996"/>
                </a:lnTo>
                <a:lnTo>
                  <a:pt x="20988" y="2013311"/>
                </a:lnTo>
                <a:lnTo>
                  <a:pt x="33792" y="2069895"/>
                </a:lnTo>
                <a:lnTo>
                  <a:pt x="49449" y="2124767"/>
                </a:lnTo>
                <a:lnTo>
                  <a:pt x="67930" y="2177947"/>
                </a:lnTo>
                <a:lnTo>
                  <a:pt x="89205" y="2229452"/>
                </a:lnTo>
                <a:lnTo>
                  <a:pt x="113244" y="2279301"/>
                </a:lnTo>
                <a:lnTo>
                  <a:pt x="140017" y="2327513"/>
                </a:lnTo>
                <a:lnTo>
                  <a:pt x="169495" y="2374107"/>
                </a:lnTo>
                <a:lnTo>
                  <a:pt x="201646" y="2419101"/>
                </a:lnTo>
                <a:lnTo>
                  <a:pt x="236443" y="2462514"/>
                </a:lnTo>
                <a:lnTo>
                  <a:pt x="273853" y="2504364"/>
                </a:lnTo>
                <a:lnTo>
                  <a:pt x="313848" y="2544670"/>
                </a:lnTo>
                <a:lnTo>
                  <a:pt x="356398" y="2583451"/>
                </a:lnTo>
                <a:lnTo>
                  <a:pt x="401473" y="2620725"/>
                </a:lnTo>
                <a:lnTo>
                  <a:pt x="449042" y="2656511"/>
                </a:lnTo>
                <a:lnTo>
                  <a:pt x="499077" y="2690827"/>
                </a:lnTo>
                <a:lnTo>
                  <a:pt x="551546" y="2723693"/>
                </a:lnTo>
                <a:lnTo>
                  <a:pt x="606420" y="2755126"/>
                </a:lnTo>
                <a:lnTo>
                  <a:pt x="663670" y="2785146"/>
                </a:lnTo>
                <a:lnTo>
                  <a:pt x="723265" y="2813770"/>
                </a:lnTo>
                <a:lnTo>
                  <a:pt x="785176" y="2841018"/>
                </a:lnTo>
                <a:lnTo>
                  <a:pt x="849371" y="2866909"/>
                </a:lnTo>
                <a:lnTo>
                  <a:pt x="915823" y="2891460"/>
                </a:lnTo>
                <a:lnTo>
                  <a:pt x="984500" y="2914691"/>
                </a:lnTo>
                <a:lnTo>
                  <a:pt x="1055373" y="2936620"/>
                </a:lnTo>
                <a:lnTo>
                  <a:pt x="1128411" y="2957266"/>
                </a:lnTo>
                <a:lnTo>
                  <a:pt x="1203586" y="2976648"/>
                </a:lnTo>
                <a:lnTo>
                  <a:pt x="1280866" y="2994783"/>
                </a:lnTo>
                <a:lnTo>
                  <a:pt x="1360223" y="3011691"/>
                </a:lnTo>
                <a:lnTo>
                  <a:pt x="1441626" y="3027390"/>
                </a:lnTo>
                <a:lnTo>
                  <a:pt x="1525045" y="3041899"/>
                </a:lnTo>
                <a:lnTo>
                  <a:pt x="1610450" y="3055236"/>
                </a:lnTo>
                <a:lnTo>
                  <a:pt x="1697812" y="3067421"/>
                </a:lnTo>
                <a:lnTo>
                  <a:pt x="1787101" y="3078471"/>
                </a:lnTo>
                <a:lnTo>
                  <a:pt x="1878286" y="3088406"/>
                </a:lnTo>
                <a:lnTo>
                  <a:pt x="1971338" y="3097243"/>
                </a:lnTo>
                <a:lnTo>
                  <a:pt x="2066226" y="3105003"/>
                </a:lnTo>
                <a:lnTo>
                  <a:pt x="2162922" y="3111702"/>
                </a:lnTo>
                <a:lnTo>
                  <a:pt x="2261395" y="3117361"/>
                </a:lnTo>
                <a:lnTo>
                  <a:pt x="2361614" y="3121997"/>
                </a:lnTo>
                <a:lnTo>
                  <a:pt x="2463551" y="3125629"/>
                </a:lnTo>
                <a:lnTo>
                  <a:pt x="2567175" y="3128275"/>
                </a:lnTo>
                <a:lnTo>
                  <a:pt x="2779365" y="3130688"/>
                </a:lnTo>
                <a:lnTo>
                  <a:pt x="2997946" y="3129383"/>
                </a:lnTo>
                <a:lnTo>
                  <a:pt x="3222677" y="3124509"/>
                </a:lnTo>
                <a:lnTo>
                  <a:pt x="3570783" y="3110833"/>
                </a:lnTo>
                <a:lnTo>
                  <a:pt x="3931383" y="3089966"/>
                </a:lnTo>
                <a:lnTo>
                  <a:pt x="4430221" y="3051827"/>
                </a:lnTo>
                <a:lnTo>
                  <a:pt x="5080067" y="2989248"/>
                </a:lnTo>
                <a:lnTo>
                  <a:pt x="6032241" y="2877987"/>
                </a:lnTo>
                <a:lnTo>
                  <a:pt x="12229851" y="1975953"/>
                </a:lnTo>
                <a:lnTo>
                  <a:pt x="13390869" y="1829337"/>
                </a:lnTo>
                <a:lnTo>
                  <a:pt x="14095519" y="1752894"/>
                </a:lnTo>
                <a:lnTo>
                  <a:pt x="14644565" y="1702054"/>
                </a:lnTo>
                <a:lnTo>
                  <a:pt x="15178493" y="1661673"/>
                </a:lnTo>
                <a:lnTo>
                  <a:pt x="15567867" y="1638968"/>
                </a:lnTo>
                <a:lnTo>
                  <a:pt x="15946852" y="1623319"/>
                </a:lnTo>
                <a:lnTo>
                  <a:pt x="16193339" y="1617056"/>
                </a:lnTo>
                <a:lnTo>
                  <a:pt x="16434611" y="1614301"/>
                </a:lnTo>
                <a:lnTo>
                  <a:pt x="20103858" y="1614286"/>
                </a:lnTo>
                <a:lnTo>
                  <a:pt x="20103858" y="0"/>
                </a:lnTo>
                <a:close/>
              </a:path>
            </a:pathLst>
          </a:custGeom>
          <a:solidFill>
            <a:srgbClr val="233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228600" y="914400"/>
            <a:ext cx="1447800" cy="460366"/>
          </a:xfrm>
          <a:prstGeom prst="rect">
            <a:avLst/>
          </a:prstGeom>
        </p:spPr>
        <p:txBody>
          <a:bodyPr vert="horz" wrap="square" lIns="0" tIns="5445" rIns="0" bIns="0" rtlCol="0" anchor="ctr">
            <a:spAutoFit/>
          </a:bodyPr>
          <a:lstStyle/>
          <a:p>
            <a:pPr marL="6050" marR="0" lvl="0" indent="0" algn="ctr" defTabSz="914400" rtl="0" eaLnBrk="1" fontAlgn="auto" latinLnBrk="0" hangingPunct="1">
              <a:lnSpc>
                <a:spcPts val="1970"/>
              </a:lnSpc>
              <a:spcBef>
                <a:spcPts val="4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sng" strike="noStrike" kern="1200" cap="none" spc="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Centurion</a:t>
            </a:r>
          </a:p>
          <a:p>
            <a:pPr marL="18453" marR="0" lvl="0" indent="0" algn="ctr" defTabSz="914400" rtl="0" eaLnBrk="1" fontAlgn="auto" latinLnBrk="0" hangingPunct="1">
              <a:lnSpc>
                <a:spcPts val="154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IN" sz="1600" b="0" i="0" u="none" strike="noStrike" kern="1200" cap="none" spc="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IN" sz="1600" b="0" i="0" u="none" strike="noStrike" kern="1200" cap="none" spc="1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IN" sz="1600" b="0" i="0" u="none" strike="noStrike" kern="1200" cap="none" spc="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bject 8"/>
          <p:cNvSpPr/>
          <p:nvPr/>
        </p:nvSpPr>
        <p:spPr>
          <a:xfrm>
            <a:off x="457200" y="96253"/>
            <a:ext cx="990600" cy="894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bject 2"/>
          <p:cNvSpPr txBox="1"/>
          <p:nvPr/>
        </p:nvSpPr>
        <p:spPr>
          <a:xfrm>
            <a:off x="69380" y="6414480"/>
            <a:ext cx="4807420" cy="367320"/>
          </a:xfrm>
          <a:prstGeom prst="rect">
            <a:avLst/>
          </a:prstGeom>
        </p:spPr>
        <p:txBody>
          <a:bodyPr vert="horz" wrap="square" lIns="0" tIns="8168" rIns="0" bIns="0" rtlCol="0">
            <a:spAutoFit/>
          </a:bodyPr>
          <a:lstStyle/>
          <a:p>
            <a:pPr marL="6050">
              <a:lnSpc>
                <a:spcPts val="1846"/>
              </a:lnSpc>
              <a:spcBef>
                <a:spcPts val="64"/>
              </a:spcBef>
              <a:tabLst>
                <a:tab pos="2107918" algn="l"/>
              </a:tabLst>
            </a:pPr>
            <a:r>
              <a:rPr lang="en-US" sz="1600" spc="5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spc="50" smtClean="0">
                <a:solidFill>
                  <a:srgbClr val="FFFFFF"/>
                </a:solidFill>
                <a:latin typeface="Times New Roman"/>
                <a:cs typeface="Times New Roman"/>
              </a:rPr>
              <a:t>enturion</a:t>
            </a:r>
            <a:r>
              <a:rPr sz="1600" spc="4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600" spc="48" dirty="0" smtClean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1600" spc="48" smtClean="0">
                <a:solidFill>
                  <a:srgbClr val="FFFFFF"/>
                </a:solidFill>
                <a:latin typeface="Times New Roman"/>
                <a:cs typeface="Times New Roman"/>
              </a:rPr>
              <a:t>niversity</a:t>
            </a:r>
            <a:r>
              <a:rPr lang="en-US" sz="1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2" smtClean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600" spc="52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en-US" sz="16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spc="54" smtClean="0">
                <a:solidFill>
                  <a:srgbClr val="FFFFFF"/>
                </a:solidFill>
                <a:latin typeface="Times New Roman"/>
                <a:cs typeface="Times New Roman"/>
              </a:rPr>
              <a:t>echnology</a:t>
            </a:r>
            <a:r>
              <a:rPr lang="en-US" sz="16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60" smtClean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600" spc="-17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600" spc="62" dirty="0" smtClean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600" spc="62" smtClean="0">
                <a:solidFill>
                  <a:srgbClr val="FFFFFF"/>
                </a:solidFill>
                <a:latin typeface="Times New Roman"/>
                <a:cs typeface="Times New Roman"/>
              </a:rPr>
              <a:t>anagement</a:t>
            </a:r>
            <a:endParaRPr sz="1600">
              <a:latin typeface="Times New Roman"/>
              <a:cs typeface="Times New Roman"/>
            </a:endParaRPr>
          </a:p>
          <a:p>
            <a:pPr marL="25109">
              <a:lnSpc>
                <a:spcPts val="959"/>
              </a:lnSpc>
            </a:pPr>
            <a:r>
              <a:rPr sz="12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Shaping </a:t>
            </a:r>
            <a:r>
              <a:rPr sz="1200" i="1" spc="5">
                <a:solidFill>
                  <a:srgbClr val="FFFFFF"/>
                </a:solidFill>
                <a:latin typeface="Times New Roman"/>
                <a:cs typeface="Times New Roman"/>
              </a:rPr>
              <a:t>Lives</a:t>
            </a:r>
            <a:r>
              <a:rPr sz="1200" i="1" spc="5" smtClean="0">
                <a:solidFill>
                  <a:srgbClr val="FFFFFF"/>
                </a:solidFill>
                <a:latin typeface="Times New Roman"/>
                <a:cs typeface="Times New Roman"/>
              </a:rPr>
              <a:t>...</a:t>
            </a:r>
            <a:r>
              <a:rPr sz="1200" i="1" spc="10" smtClean="0">
                <a:solidFill>
                  <a:srgbClr val="FFFFFF"/>
                </a:solidFill>
                <a:latin typeface="Times New Roman"/>
                <a:cs typeface="Times New Roman"/>
              </a:rPr>
              <a:t>Empowering</a:t>
            </a:r>
            <a:r>
              <a:rPr sz="1200" i="1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i="1" spc="7" dirty="0">
                <a:solidFill>
                  <a:srgbClr val="FFFFFF"/>
                </a:solidFill>
                <a:latin typeface="Times New Roman"/>
                <a:cs typeface="Times New Roman"/>
              </a:rPr>
              <a:t>Communities..</a:t>
            </a:r>
            <a:r>
              <a:rPr i="1" spc="7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2743200"/>
            <a:ext cx="54785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PESTS OF JASMINE</a:t>
            </a:r>
            <a:endParaRPr lang="en-US" sz="4400" b="1" dirty="0">
              <a:solidFill>
                <a:srgbClr val="C00000"/>
              </a:solidFill>
            </a:endParaRPr>
          </a:p>
        </p:txBody>
      </p:sp>
      <p:pic>
        <p:nvPicPr>
          <p:cNvPr id="12" name="Picture 2" descr="D:\all imps\pests of crops\citrus\download (1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133850"/>
            <a:ext cx="2819400" cy="2114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Autofit/>
          </a:bodyPr>
          <a:lstStyle/>
          <a:p>
            <a:r>
              <a:rPr lang="en-IN" sz="2800" b="1" dirty="0" smtClean="0"/>
              <a:t/>
            </a:r>
            <a:br>
              <a:rPr lang="en-IN" sz="2800" b="1" dirty="0" smtClean="0"/>
            </a:br>
            <a:r>
              <a:rPr lang="en-IN" sz="2800" b="1" dirty="0" smtClean="0">
                <a:solidFill>
                  <a:srgbClr val="FF0000"/>
                </a:solidFill>
              </a:rPr>
              <a:t>JASMINE STINK BUG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i="1" dirty="0" err="1" smtClean="0"/>
              <a:t>Antestiopsis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cruciata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err="1" smtClean="0"/>
              <a:t>Pentatomidae</a:t>
            </a:r>
            <a:r>
              <a:rPr lang="en-IN" sz="2800" dirty="0" smtClean="0"/>
              <a:t>: </a:t>
            </a:r>
            <a:r>
              <a:rPr lang="en-IN" sz="2800" dirty="0" err="1" smtClean="0"/>
              <a:t>Hemiptera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/>
              <a:t>Nymphs and adults suck sap from flowers, tender plant portions causing heavy damage to flowers and yellowing and drying of leaves. </a:t>
            </a:r>
          </a:p>
          <a:p>
            <a:pPr algn="just"/>
            <a:r>
              <a:rPr lang="en-IN" sz="2400" dirty="0" smtClean="0"/>
              <a:t>Sometimes, they feed in large numbers on tender shoots and buds preventing flower formation.</a:t>
            </a:r>
          </a:p>
          <a:p>
            <a:pPr algn="just"/>
            <a:r>
              <a:rPr lang="en-IN" sz="2400" dirty="0" smtClean="0"/>
              <a:t>Foliar spray with </a:t>
            </a:r>
            <a:r>
              <a:rPr lang="en-IN" sz="2400" dirty="0" err="1" smtClean="0"/>
              <a:t>malathion</a:t>
            </a:r>
            <a:r>
              <a:rPr lang="en-IN" sz="2400" dirty="0" smtClean="0"/>
              <a:t> 2ml/l or </a:t>
            </a:r>
            <a:r>
              <a:rPr lang="en-IN" sz="2400" dirty="0" err="1" smtClean="0"/>
              <a:t>monocrotophos</a:t>
            </a:r>
            <a:r>
              <a:rPr lang="en-IN" sz="2400" dirty="0" smtClean="0"/>
              <a:t> 1.6ml/l or </a:t>
            </a:r>
            <a:r>
              <a:rPr lang="en-IN" sz="2400" dirty="0" err="1" smtClean="0"/>
              <a:t>phosphamidon</a:t>
            </a:r>
            <a:r>
              <a:rPr lang="en-IN" sz="2400" dirty="0" smtClean="0"/>
              <a:t> 0.5ml/l after removing all flowers including very tender ones is effective.</a:t>
            </a:r>
          </a:p>
          <a:p>
            <a:pPr algn="just"/>
            <a:endParaRPr lang="en-IN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all imps\pests of crops\citrus\download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773516"/>
            <a:ext cx="5422785" cy="5398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IN" sz="2800" b="1" dirty="0" smtClean="0"/>
              <a:t/>
            </a:r>
            <a:br>
              <a:rPr lang="en-IN" sz="2800" b="1" dirty="0" smtClean="0"/>
            </a:br>
            <a:r>
              <a:rPr lang="en-IN" sz="2800" b="1" dirty="0" smtClean="0">
                <a:solidFill>
                  <a:srgbClr val="FF0000"/>
                </a:solidFill>
              </a:rPr>
              <a:t>JASMINE BUD WORM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i="1" dirty="0" err="1" smtClean="0"/>
              <a:t>Hendecasis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duplifascialis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err="1" smtClean="0"/>
              <a:t>Pyralidae</a:t>
            </a:r>
            <a:r>
              <a:rPr lang="en-IN" sz="2800" dirty="0" smtClean="0"/>
              <a:t>: Lepidoptera</a:t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200400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/>
              <a:t>Greenish caterpillar attacks two or three buds and buds are webbed together by silken threads. </a:t>
            </a:r>
          </a:p>
          <a:p>
            <a:pPr algn="just"/>
            <a:r>
              <a:rPr lang="en-IN" sz="2400" dirty="0" smtClean="0"/>
              <a:t>Petals are eaten away by larva resulting in buds with bore holes, webbings soiled with excreta. </a:t>
            </a:r>
          </a:p>
          <a:p>
            <a:pPr algn="just"/>
            <a:r>
              <a:rPr lang="en-IN" sz="2400" dirty="0" smtClean="0"/>
              <a:t>Pupation is in soil.</a:t>
            </a:r>
          </a:p>
          <a:p>
            <a:pPr algn="just"/>
            <a:r>
              <a:rPr lang="en-IN" sz="2400" dirty="0" smtClean="0"/>
              <a:t>Foliar sprays with </a:t>
            </a:r>
            <a:r>
              <a:rPr lang="en-IN" sz="2400" dirty="0" err="1" smtClean="0"/>
              <a:t>malathion</a:t>
            </a:r>
            <a:r>
              <a:rPr lang="en-IN" sz="2400" dirty="0" smtClean="0"/>
              <a:t> 2ml/l or </a:t>
            </a:r>
            <a:r>
              <a:rPr lang="en-IN" sz="2400" dirty="0" err="1" smtClean="0"/>
              <a:t>dimethoate</a:t>
            </a:r>
            <a:r>
              <a:rPr lang="en-IN" sz="2400" dirty="0" smtClean="0"/>
              <a:t> 2ml/l or </a:t>
            </a:r>
            <a:r>
              <a:rPr lang="en-IN" sz="2400" dirty="0" err="1" smtClean="0"/>
              <a:t>endosulfan</a:t>
            </a:r>
            <a:r>
              <a:rPr lang="en-IN" sz="2400" dirty="0" smtClean="0"/>
              <a:t> 2ml/l are effective.</a:t>
            </a:r>
          </a:p>
          <a:p>
            <a:pPr algn="just"/>
            <a:endParaRPr lang="en-IN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all imps\pests of crops\citrus\download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057400"/>
            <a:ext cx="4114800" cy="3429000"/>
          </a:xfrm>
          <a:prstGeom prst="rect">
            <a:avLst/>
          </a:prstGeom>
          <a:noFill/>
        </p:spPr>
      </p:pic>
      <p:pic>
        <p:nvPicPr>
          <p:cNvPr id="2051" name="Picture 3" descr="D:\all imps\pests of crops\citrus\download (17)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057400"/>
            <a:ext cx="44196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/>
              <a:t/>
            </a:r>
            <a:br>
              <a:rPr lang="en-IN" sz="2800" b="1" dirty="0" smtClean="0"/>
            </a:br>
            <a:r>
              <a:rPr lang="en-IN" sz="2800" b="1" dirty="0" smtClean="0">
                <a:solidFill>
                  <a:srgbClr val="FF0000"/>
                </a:solidFill>
              </a:rPr>
              <a:t>JASMINE GALL/ FELT MITE</a:t>
            </a:r>
            <a:r>
              <a:rPr lang="en-IN" sz="2800" dirty="0" smtClean="0">
                <a:solidFill>
                  <a:srgbClr val="FF0000"/>
                </a:solidFill>
              </a:rPr>
              <a:t/>
            </a:r>
            <a:br>
              <a:rPr lang="en-IN" sz="2800" dirty="0" smtClean="0">
                <a:solidFill>
                  <a:srgbClr val="FF0000"/>
                </a:solidFill>
              </a:rPr>
            </a:br>
            <a:r>
              <a:rPr lang="en-IN" sz="2800" i="1" dirty="0" err="1" smtClean="0"/>
              <a:t>Aceria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jasmini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err="1" smtClean="0"/>
              <a:t>Eriophyidae</a:t>
            </a:r>
            <a:r>
              <a:rPr lang="en-IN" sz="2800" dirty="0" smtClean="0"/>
              <a:t>: </a:t>
            </a:r>
            <a:r>
              <a:rPr lang="en-IN" sz="2800" dirty="0" err="1" smtClean="0"/>
              <a:t>Acarina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/>
              <a:t>It produces white felt like hairy outgrowth on the leaf surface, tender stems and buds leading to stunted growth and suppression of flower development </a:t>
            </a:r>
          </a:p>
          <a:p>
            <a:pPr algn="just"/>
            <a:r>
              <a:rPr lang="en-IN" sz="2400" dirty="0" smtClean="0"/>
              <a:t>Dusting sulphur 8 – 10 Kg/ac is recommended.</a:t>
            </a:r>
          </a:p>
          <a:p>
            <a:pPr algn="just"/>
            <a:endParaRPr lang="en-IN" sz="2400" dirty="0"/>
          </a:p>
        </p:txBody>
      </p:sp>
      <p:pic>
        <p:nvPicPr>
          <p:cNvPr id="3074" name="Picture 2" descr="D:\all imps\pests of crops\citrus\download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9300" y="3352800"/>
            <a:ext cx="48387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-18" y="1"/>
            <a:ext cx="9144017" cy="1752599"/>
          </a:xfrm>
          <a:custGeom>
            <a:avLst/>
            <a:gdLst/>
            <a:ahLst/>
            <a:cxnLst/>
            <a:rect l="l" t="t" r="r" b="b"/>
            <a:pathLst>
              <a:path w="20104100" h="3702685">
                <a:moveTo>
                  <a:pt x="20103858" y="1919420"/>
                </a:moveTo>
                <a:lnTo>
                  <a:pt x="16205028" y="1919420"/>
                </a:lnTo>
                <a:lnTo>
                  <a:pt x="16325299" y="1919488"/>
                </a:lnTo>
                <a:lnTo>
                  <a:pt x="16561864" y="1922169"/>
                </a:lnTo>
                <a:lnTo>
                  <a:pt x="16792933" y="1928361"/>
                </a:lnTo>
                <a:lnTo>
                  <a:pt x="17018272" y="1938202"/>
                </a:lnTo>
                <a:lnTo>
                  <a:pt x="17237646" y="1951831"/>
                </a:lnTo>
                <a:lnTo>
                  <a:pt x="17345024" y="1960109"/>
                </a:lnTo>
                <a:lnTo>
                  <a:pt x="17450822" y="1969387"/>
                </a:lnTo>
                <a:lnTo>
                  <a:pt x="17555013" y="1979681"/>
                </a:lnTo>
                <a:lnTo>
                  <a:pt x="17657567" y="1991009"/>
                </a:lnTo>
                <a:lnTo>
                  <a:pt x="17758454" y="2003388"/>
                </a:lnTo>
                <a:lnTo>
                  <a:pt x="17857646" y="2016835"/>
                </a:lnTo>
                <a:lnTo>
                  <a:pt x="17955113" y="2031369"/>
                </a:lnTo>
                <a:lnTo>
                  <a:pt x="18050825" y="2047006"/>
                </a:lnTo>
                <a:lnTo>
                  <a:pt x="18144754" y="2063763"/>
                </a:lnTo>
                <a:lnTo>
                  <a:pt x="18236871" y="2081659"/>
                </a:lnTo>
                <a:lnTo>
                  <a:pt x="18327146" y="2100710"/>
                </a:lnTo>
                <a:lnTo>
                  <a:pt x="18415550" y="2120934"/>
                </a:lnTo>
                <a:lnTo>
                  <a:pt x="18502054" y="2142348"/>
                </a:lnTo>
                <a:lnTo>
                  <a:pt x="18586628" y="2164969"/>
                </a:lnTo>
                <a:lnTo>
                  <a:pt x="18669244" y="2188816"/>
                </a:lnTo>
                <a:lnTo>
                  <a:pt x="18749871" y="2213904"/>
                </a:lnTo>
                <a:lnTo>
                  <a:pt x="18828482" y="2240252"/>
                </a:lnTo>
                <a:lnTo>
                  <a:pt x="18905046" y="2267878"/>
                </a:lnTo>
                <a:lnTo>
                  <a:pt x="18979534" y="2296797"/>
                </a:lnTo>
                <a:lnTo>
                  <a:pt x="19051918" y="2327029"/>
                </a:lnTo>
                <a:lnTo>
                  <a:pt x="19122168" y="2358589"/>
                </a:lnTo>
                <a:lnTo>
                  <a:pt x="19190254" y="2391496"/>
                </a:lnTo>
                <a:lnTo>
                  <a:pt x="19256148" y="2425766"/>
                </a:lnTo>
                <a:lnTo>
                  <a:pt x="19319820" y="2461418"/>
                </a:lnTo>
                <a:lnTo>
                  <a:pt x="19381241" y="2498469"/>
                </a:lnTo>
                <a:lnTo>
                  <a:pt x="19440382" y="2536935"/>
                </a:lnTo>
                <a:lnTo>
                  <a:pt x="19497214" y="2576834"/>
                </a:lnTo>
                <a:lnTo>
                  <a:pt x="19551707" y="2618185"/>
                </a:lnTo>
                <a:lnTo>
                  <a:pt x="19603832" y="2661003"/>
                </a:lnTo>
                <a:lnTo>
                  <a:pt x="19653560" y="2705307"/>
                </a:lnTo>
                <a:lnTo>
                  <a:pt x="19700861" y="2751113"/>
                </a:lnTo>
                <a:lnTo>
                  <a:pt x="19745708" y="2798440"/>
                </a:lnTo>
                <a:lnTo>
                  <a:pt x="19788069" y="2847304"/>
                </a:lnTo>
                <a:lnTo>
                  <a:pt x="19827916" y="2897723"/>
                </a:lnTo>
                <a:lnTo>
                  <a:pt x="19865220" y="2949714"/>
                </a:lnTo>
                <a:lnTo>
                  <a:pt x="19899952" y="3003294"/>
                </a:lnTo>
                <a:lnTo>
                  <a:pt x="19932082" y="3058482"/>
                </a:lnTo>
                <a:lnTo>
                  <a:pt x="19961581" y="3115294"/>
                </a:lnTo>
                <a:lnTo>
                  <a:pt x="19988419" y="3173748"/>
                </a:lnTo>
                <a:lnTo>
                  <a:pt x="20012569" y="3233861"/>
                </a:lnTo>
                <a:lnTo>
                  <a:pt x="20034000" y="3295650"/>
                </a:lnTo>
                <a:lnTo>
                  <a:pt x="20052683" y="3359133"/>
                </a:lnTo>
                <a:lnTo>
                  <a:pt x="20068589" y="3424327"/>
                </a:lnTo>
                <a:lnTo>
                  <a:pt x="20081688" y="3491250"/>
                </a:lnTo>
                <a:lnTo>
                  <a:pt x="20091953" y="3559918"/>
                </a:lnTo>
                <a:lnTo>
                  <a:pt x="20099352" y="3630350"/>
                </a:lnTo>
                <a:lnTo>
                  <a:pt x="20103858" y="3702563"/>
                </a:lnTo>
                <a:lnTo>
                  <a:pt x="20103858" y="1919420"/>
                </a:lnTo>
                <a:close/>
              </a:path>
              <a:path w="20104100" h="3702685">
                <a:moveTo>
                  <a:pt x="20103858" y="0"/>
                </a:moveTo>
                <a:lnTo>
                  <a:pt x="0" y="0"/>
                </a:lnTo>
                <a:lnTo>
                  <a:pt x="0" y="1884642"/>
                </a:lnTo>
                <a:lnTo>
                  <a:pt x="4597" y="1944659"/>
                </a:lnTo>
                <a:lnTo>
                  <a:pt x="12088" y="2003018"/>
                </a:lnTo>
                <a:lnTo>
                  <a:pt x="22442" y="2059736"/>
                </a:lnTo>
                <a:lnTo>
                  <a:pt x="35631" y="2114831"/>
                </a:lnTo>
                <a:lnTo>
                  <a:pt x="51626" y="2168319"/>
                </a:lnTo>
                <a:lnTo>
                  <a:pt x="70396" y="2220219"/>
                </a:lnTo>
                <a:lnTo>
                  <a:pt x="91914" y="2270548"/>
                </a:lnTo>
                <a:lnTo>
                  <a:pt x="116149" y="2319323"/>
                </a:lnTo>
                <a:lnTo>
                  <a:pt x="143072" y="2366562"/>
                </a:lnTo>
                <a:lnTo>
                  <a:pt x="172655" y="2412281"/>
                </a:lnTo>
                <a:lnTo>
                  <a:pt x="204868" y="2456499"/>
                </a:lnTo>
                <a:lnTo>
                  <a:pt x="239681" y="2499232"/>
                </a:lnTo>
                <a:lnTo>
                  <a:pt x="277066" y="2540498"/>
                </a:lnTo>
                <a:lnTo>
                  <a:pt x="316994" y="2580315"/>
                </a:lnTo>
                <a:lnTo>
                  <a:pt x="359434" y="2618699"/>
                </a:lnTo>
                <a:lnTo>
                  <a:pt x="404359" y="2655668"/>
                </a:lnTo>
                <a:lnTo>
                  <a:pt x="451737" y="2691240"/>
                </a:lnTo>
                <a:lnTo>
                  <a:pt x="501542" y="2725432"/>
                </a:lnTo>
                <a:lnTo>
                  <a:pt x="553742" y="2758261"/>
                </a:lnTo>
                <a:lnTo>
                  <a:pt x="608310" y="2789744"/>
                </a:lnTo>
                <a:lnTo>
                  <a:pt x="665215" y="2819899"/>
                </a:lnTo>
                <a:lnTo>
                  <a:pt x="724429" y="2848744"/>
                </a:lnTo>
                <a:lnTo>
                  <a:pt x="785922" y="2876295"/>
                </a:lnTo>
                <a:lnTo>
                  <a:pt x="849665" y="2902570"/>
                </a:lnTo>
                <a:lnTo>
                  <a:pt x="915628" y="2927587"/>
                </a:lnTo>
                <a:lnTo>
                  <a:pt x="983784" y="2951362"/>
                </a:lnTo>
                <a:lnTo>
                  <a:pt x="1054101" y="2973913"/>
                </a:lnTo>
                <a:lnTo>
                  <a:pt x="1126552" y="2995258"/>
                </a:lnTo>
                <a:lnTo>
                  <a:pt x="1201107" y="3015414"/>
                </a:lnTo>
                <a:lnTo>
                  <a:pt x="1277736" y="3034398"/>
                </a:lnTo>
                <a:lnTo>
                  <a:pt x="1356411" y="3052228"/>
                </a:lnTo>
                <a:lnTo>
                  <a:pt x="1437102" y="3068920"/>
                </a:lnTo>
                <a:lnTo>
                  <a:pt x="1519780" y="3084493"/>
                </a:lnTo>
                <a:lnTo>
                  <a:pt x="1604416" y="3098964"/>
                </a:lnTo>
                <a:lnTo>
                  <a:pt x="1690981" y="3112349"/>
                </a:lnTo>
                <a:lnTo>
                  <a:pt x="1779444" y="3124667"/>
                </a:lnTo>
                <a:lnTo>
                  <a:pt x="1869778" y="3135935"/>
                </a:lnTo>
                <a:lnTo>
                  <a:pt x="1961953" y="3146170"/>
                </a:lnTo>
                <a:lnTo>
                  <a:pt x="2055939" y="3155389"/>
                </a:lnTo>
                <a:lnTo>
                  <a:pt x="2151707" y="3163611"/>
                </a:lnTo>
                <a:lnTo>
                  <a:pt x="2249229" y="3170851"/>
                </a:lnTo>
                <a:lnTo>
                  <a:pt x="2348475" y="3177129"/>
                </a:lnTo>
                <a:lnTo>
                  <a:pt x="2449416" y="3182460"/>
                </a:lnTo>
                <a:lnTo>
                  <a:pt x="2656264" y="3190354"/>
                </a:lnTo>
                <a:lnTo>
                  <a:pt x="2869540" y="3194672"/>
                </a:lnTo>
                <a:lnTo>
                  <a:pt x="3089011" y="3195554"/>
                </a:lnTo>
                <a:lnTo>
                  <a:pt x="3314442" y="3193138"/>
                </a:lnTo>
                <a:lnTo>
                  <a:pt x="3663253" y="3183634"/>
                </a:lnTo>
                <a:lnTo>
                  <a:pt x="4024160" y="3167492"/>
                </a:lnTo>
                <a:lnTo>
                  <a:pt x="4522822" y="3136453"/>
                </a:lnTo>
                <a:lnTo>
                  <a:pt x="5171566" y="3083925"/>
                </a:lnTo>
                <a:lnTo>
                  <a:pt x="6120707" y="2988644"/>
                </a:lnTo>
                <a:lnTo>
                  <a:pt x="12130071" y="2223146"/>
                </a:lnTo>
                <a:lnTo>
                  <a:pt x="13285353" y="2096004"/>
                </a:lnTo>
                <a:lnTo>
                  <a:pt x="14125608" y="2018783"/>
                </a:lnTo>
                <a:lnTo>
                  <a:pt x="14803571" y="1969331"/>
                </a:lnTo>
                <a:lnTo>
                  <a:pt x="15328747" y="1941084"/>
                </a:lnTo>
                <a:lnTo>
                  <a:pt x="15711372" y="1927229"/>
                </a:lnTo>
                <a:lnTo>
                  <a:pt x="16083470" y="1920177"/>
                </a:lnTo>
                <a:lnTo>
                  <a:pt x="20103858" y="1919420"/>
                </a:lnTo>
                <a:lnTo>
                  <a:pt x="20103858" y="0"/>
                </a:lnTo>
                <a:close/>
              </a:path>
            </a:pathLst>
          </a:custGeom>
          <a:solidFill>
            <a:srgbClr val="C7C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/>
          <p:cNvSpPr/>
          <p:nvPr/>
        </p:nvSpPr>
        <p:spPr>
          <a:xfrm>
            <a:off x="-18" y="1"/>
            <a:ext cx="9144017" cy="1676400"/>
          </a:xfrm>
          <a:custGeom>
            <a:avLst/>
            <a:gdLst/>
            <a:ahLst/>
            <a:cxnLst/>
            <a:rect l="l" t="t" r="r" b="b"/>
            <a:pathLst>
              <a:path w="20104100" h="3488054">
                <a:moveTo>
                  <a:pt x="20103858" y="1614286"/>
                </a:moveTo>
                <a:lnTo>
                  <a:pt x="16553217" y="1614286"/>
                </a:lnTo>
                <a:lnTo>
                  <a:pt x="16786217" y="1617073"/>
                </a:lnTo>
                <a:lnTo>
                  <a:pt x="17013405" y="1623742"/>
                </a:lnTo>
                <a:lnTo>
                  <a:pt x="17234539" y="1634441"/>
                </a:lnTo>
                <a:lnTo>
                  <a:pt x="17342762" y="1641348"/>
                </a:lnTo>
                <a:lnTo>
                  <a:pt x="17449382" y="1649319"/>
                </a:lnTo>
                <a:lnTo>
                  <a:pt x="17554369" y="1658372"/>
                </a:lnTo>
                <a:lnTo>
                  <a:pt x="17657694" y="1668526"/>
                </a:lnTo>
                <a:lnTo>
                  <a:pt x="17759326" y="1679799"/>
                </a:lnTo>
                <a:lnTo>
                  <a:pt x="17859235" y="1692210"/>
                </a:lnTo>
                <a:lnTo>
                  <a:pt x="17957392" y="1705777"/>
                </a:lnTo>
                <a:lnTo>
                  <a:pt x="18053767" y="1720520"/>
                </a:lnTo>
                <a:lnTo>
                  <a:pt x="18148329" y="1736456"/>
                </a:lnTo>
                <a:lnTo>
                  <a:pt x="18241049" y="1753605"/>
                </a:lnTo>
                <a:lnTo>
                  <a:pt x="18331897" y="1771984"/>
                </a:lnTo>
                <a:lnTo>
                  <a:pt x="18420843" y="1791614"/>
                </a:lnTo>
                <a:lnTo>
                  <a:pt x="18507858" y="1812512"/>
                </a:lnTo>
                <a:lnTo>
                  <a:pt x="18592910" y="1834697"/>
                </a:lnTo>
                <a:lnTo>
                  <a:pt x="18675971" y="1858187"/>
                </a:lnTo>
                <a:lnTo>
                  <a:pt x="18757010" y="1883001"/>
                </a:lnTo>
                <a:lnTo>
                  <a:pt x="18835997" y="1909159"/>
                </a:lnTo>
                <a:lnTo>
                  <a:pt x="18912903" y="1936677"/>
                </a:lnTo>
                <a:lnTo>
                  <a:pt x="18987698" y="1965576"/>
                </a:lnTo>
                <a:lnTo>
                  <a:pt x="19060352" y="1995873"/>
                </a:lnTo>
                <a:lnTo>
                  <a:pt x="19130834" y="2027588"/>
                </a:lnTo>
                <a:lnTo>
                  <a:pt x="19199115" y="2060739"/>
                </a:lnTo>
                <a:lnTo>
                  <a:pt x="19265165" y="2095344"/>
                </a:lnTo>
                <a:lnTo>
                  <a:pt x="19328954" y="2131422"/>
                </a:lnTo>
                <a:lnTo>
                  <a:pt x="19390453" y="2168992"/>
                </a:lnTo>
                <a:lnTo>
                  <a:pt x="19449631" y="2208073"/>
                </a:lnTo>
                <a:lnTo>
                  <a:pt x="19506458" y="2248683"/>
                </a:lnTo>
                <a:lnTo>
                  <a:pt x="19560904" y="2290840"/>
                </a:lnTo>
                <a:lnTo>
                  <a:pt x="19612940" y="2334563"/>
                </a:lnTo>
                <a:lnTo>
                  <a:pt x="19662536" y="2379872"/>
                </a:lnTo>
                <a:lnTo>
                  <a:pt x="19709662" y="2426784"/>
                </a:lnTo>
                <a:lnTo>
                  <a:pt x="19754287" y="2475318"/>
                </a:lnTo>
                <a:lnTo>
                  <a:pt x="19796382" y="2525493"/>
                </a:lnTo>
                <a:lnTo>
                  <a:pt x="19835917" y="2577327"/>
                </a:lnTo>
                <a:lnTo>
                  <a:pt x="19872862" y="2630840"/>
                </a:lnTo>
                <a:lnTo>
                  <a:pt x="19907188" y="2686049"/>
                </a:lnTo>
                <a:lnTo>
                  <a:pt x="19938863" y="2742973"/>
                </a:lnTo>
                <a:lnTo>
                  <a:pt x="19967859" y="2801632"/>
                </a:lnTo>
                <a:lnTo>
                  <a:pt x="19994146" y="2862042"/>
                </a:lnTo>
                <a:lnTo>
                  <a:pt x="20017693" y="2924224"/>
                </a:lnTo>
                <a:lnTo>
                  <a:pt x="20038470" y="2988196"/>
                </a:lnTo>
                <a:lnTo>
                  <a:pt x="20056448" y="3053976"/>
                </a:lnTo>
                <a:lnTo>
                  <a:pt x="20071597" y="3121583"/>
                </a:lnTo>
                <a:lnTo>
                  <a:pt x="20083887" y="3191036"/>
                </a:lnTo>
                <a:lnTo>
                  <a:pt x="20093288" y="3262353"/>
                </a:lnTo>
                <a:lnTo>
                  <a:pt x="20099770" y="3335554"/>
                </a:lnTo>
                <a:lnTo>
                  <a:pt x="20103303" y="3410655"/>
                </a:lnTo>
                <a:lnTo>
                  <a:pt x="20103858" y="3487677"/>
                </a:lnTo>
                <a:lnTo>
                  <a:pt x="20103858" y="1614286"/>
                </a:lnTo>
                <a:close/>
              </a:path>
              <a:path w="20104100" h="3488054">
                <a:moveTo>
                  <a:pt x="20103858" y="0"/>
                </a:moveTo>
                <a:lnTo>
                  <a:pt x="0" y="0"/>
                </a:lnTo>
                <a:lnTo>
                  <a:pt x="104" y="1834697"/>
                </a:lnTo>
                <a:lnTo>
                  <a:pt x="4062" y="1894933"/>
                </a:lnTo>
                <a:lnTo>
                  <a:pt x="11068" y="1954996"/>
                </a:lnTo>
                <a:lnTo>
                  <a:pt x="20988" y="2013311"/>
                </a:lnTo>
                <a:lnTo>
                  <a:pt x="33792" y="2069895"/>
                </a:lnTo>
                <a:lnTo>
                  <a:pt x="49449" y="2124767"/>
                </a:lnTo>
                <a:lnTo>
                  <a:pt x="67930" y="2177947"/>
                </a:lnTo>
                <a:lnTo>
                  <a:pt x="89205" y="2229452"/>
                </a:lnTo>
                <a:lnTo>
                  <a:pt x="113244" y="2279301"/>
                </a:lnTo>
                <a:lnTo>
                  <a:pt x="140017" y="2327513"/>
                </a:lnTo>
                <a:lnTo>
                  <a:pt x="169495" y="2374107"/>
                </a:lnTo>
                <a:lnTo>
                  <a:pt x="201646" y="2419101"/>
                </a:lnTo>
                <a:lnTo>
                  <a:pt x="236443" y="2462514"/>
                </a:lnTo>
                <a:lnTo>
                  <a:pt x="273853" y="2504364"/>
                </a:lnTo>
                <a:lnTo>
                  <a:pt x="313848" y="2544670"/>
                </a:lnTo>
                <a:lnTo>
                  <a:pt x="356398" y="2583451"/>
                </a:lnTo>
                <a:lnTo>
                  <a:pt x="401473" y="2620725"/>
                </a:lnTo>
                <a:lnTo>
                  <a:pt x="449042" y="2656511"/>
                </a:lnTo>
                <a:lnTo>
                  <a:pt x="499077" y="2690827"/>
                </a:lnTo>
                <a:lnTo>
                  <a:pt x="551546" y="2723693"/>
                </a:lnTo>
                <a:lnTo>
                  <a:pt x="606420" y="2755126"/>
                </a:lnTo>
                <a:lnTo>
                  <a:pt x="663670" y="2785146"/>
                </a:lnTo>
                <a:lnTo>
                  <a:pt x="723265" y="2813770"/>
                </a:lnTo>
                <a:lnTo>
                  <a:pt x="785176" y="2841018"/>
                </a:lnTo>
                <a:lnTo>
                  <a:pt x="849371" y="2866909"/>
                </a:lnTo>
                <a:lnTo>
                  <a:pt x="915823" y="2891460"/>
                </a:lnTo>
                <a:lnTo>
                  <a:pt x="984500" y="2914691"/>
                </a:lnTo>
                <a:lnTo>
                  <a:pt x="1055373" y="2936620"/>
                </a:lnTo>
                <a:lnTo>
                  <a:pt x="1128411" y="2957266"/>
                </a:lnTo>
                <a:lnTo>
                  <a:pt x="1203586" y="2976648"/>
                </a:lnTo>
                <a:lnTo>
                  <a:pt x="1280866" y="2994783"/>
                </a:lnTo>
                <a:lnTo>
                  <a:pt x="1360223" y="3011691"/>
                </a:lnTo>
                <a:lnTo>
                  <a:pt x="1441626" y="3027390"/>
                </a:lnTo>
                <a:lnTo>
                  <a:pt x="1525045" y="3041899"/>
                </a:lnTo>
                <a:lnTo>
                  <a:pt x="1610450" y="3055236"/>
                </a:lnTo>
                <a:lnTo>
                  <a:pt x="1697812" y="3067421"/>
                </a:lnTo>
                <a:lnTo>
                  <a:pt x="1787101" y="3078471"/>
                </a:lnTo>
                <a:lnTo>
                  <a:pt x="1878286" y="3088406"/>
                </a:lnTo>
                <a:lnTo>
                  <a:pt x="1971338" y="3097243"/>
                </a:lnTo>
                <a:lnTo>
                  <a:pt x="2066226" y="3105003"/>
                </a:lnTo>
                <a:lnTo>
                  <a:pt x="2162922" y="3111702"/>
                </a:lnTo>
                <a:lnTo>
                  <a:pt x="2261395" y="3117361"/>
                </a:lnTo>
                <a:lnTo>
                  <a:pt x="2361614" y="3121997"/>
                </a:lnTo>
                <a:lnTo>
                  <a:pt x="2463551" y="3125629"/>
                </a:lnTo>
                <a:lnTo>
                  <a:pt x="2567175" y="3128275"/>
                </a:lnTo>
                <a:lnTo>
                  <a:pt x="2779365" y="3130688"/>
                </a:lnTo>
                <a:lnTo>
                  <a:pt x="2997946" y="3129383"/>
                </a:lnTo>
                <a:lnTo>
                  <a:pt x="3222677" y="3124509"/>
                </a:lnTo>
                <a:lnTo>
                  <a:pt x="3570783" y="3110833"/>
                </a:lnTo>
                <a:lnTo>
                  <a:pt x="3931383" y="3089966"/>
                </a:lnTo>
                <a:lnTo>
                  <a:pt x="4430221" y="3051827"/>
                </a:lnTo>
                <a:lnTo>
                  <a:pt x="5080067" y="2989248"/>
                </a:lnTo>
                <a:lnTo>
                  <a:pt x="6032241" y="2877987"/>
                </a:lnTo>
                <a:lnTo>
                  <a:pt x="12229851" y="1975953"/>
                </a:lnTo>
                <a:lnTo>
                  <a:pt x="13390869" y="1829337"/>
                </a:lnTo>
                <a:lnTo>
                  <a:pt x="14095519" y="1752894"/>
                </a:lnTo>
                <a:lnTo>
                  <a:pt x="14644565" y="1702054"/>
                </a:lnTo>
                <a:lnTo>
                  <a:pt x="15178493" y="1661673"/>
                </a:lnTo>
                <a:lnTo>
                  <a:pt x="15567867" y="1638968"/>
                </a:lnTo>
                <a:lnTo>
                  <a:pt x="15946852" y="1623319"/>
                </a:lnTo>
                <a:lnTo>
                  <a:pt x="16193339" y="1617056"/>
                </a:lnTo>
                <a:lnTo>
                  <a:pt x="16434611" y="1614301"/>
                </a:lnTo>
                <a:lnTo>
                  <a:pt x="20103858" y="1614286"/>
                </a:lnTo>
                <a:lnTo>
                  <a:pt x="20103858" y="0"/>
                </a:lnTo>
                <a:close/>
              </a:path>
            </a:pathLst>
          </a:custGeom>
          <a:solidFill>
            <a:srgbClr val="233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228600" y="914400"/>
            <a:ext cx="1447800" cy="460366"/>
          </a:xfrm>
          <a:prstGeom prst="rect">
            <a:avLst/>
          </a:prstGeom>
        </p:spPr>
        <p:txBody>
          <a:bodyPr vert="horz" wrap="square" lIns="0" tIns="5445" rIns="0" bIns="0" rtlCol="0" anchor="ctr">
            <a:spAutoFit/>
          </a:bodyPr>
          <a:lstStyle/>
          <a:p>
            <a:pPr marL="6050" marR="0" lvl="0" indent="0" algn="ctr" defTabSz="914400" rtl="0" eaLnBrk="1" fontAlgn="auto" latinLnBrk="0" hangingPunct="1">
              <a:lnSpc>
                <a:spcPts val="1970"/>
              </a:lnSpc>
              <a:spcBef>
                <a:spcPts val="4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sng" strike="noStrike" kern="1200" cap="none" spc="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Centurion</a:t>
            </a:r>
          </a:p>
          <a:p>
            <a:pPr marL="18453" marR="0" lvl="0" indent="0" algn="ctr" defTabSz="914400" rtl="0" eaLnBrk="1" fontAlgn="auto" latinLnBrk="0" hangingPunct="1">
              <a:lnSpc>
                <a:spcPts val="154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IN" sz="1600" b="0" i="0" u="none" strike="noStrike" kern="1200" cap="none" spc="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IN" sz="1600" b="0" i="0" u="none" strike="noStrike" kern="1200" cap="none" spc="1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IN" sz="1600" b="0" i="0" u="none" strike="noStrike" kern="1200" cap="none" spc="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bject 8"/>
          <p:cNvSpPr/>
          <p:nvPr/>
        </p:nvSpPr>
        <p:spPr>
          <a:xfrm>
            <a:off x="457200" y="96253"/>
            <a:ext cx="990600" cy="894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bject 2"/>
          <p:cNvSpPr txBox="1"/>
          <p:nvPr/>
        </p:nvSpPr>
        <p:spPr>
          <a:xfrm>
            <a:off x="69380" y="6414480"/>
            <a:ext cx="4807420" cy="367320"/>
          </a:xfrm>
          <a:prstGeom prst="rect">
            <a:avLst/>
          </a:prstGeom>
        </p:spPr>
        <p:txBody>
          <a:bodyPr vert="horz" wrap="square" lIns="0" tIns="8168" rIns="0" bIns="0" rtlCol="0">
            <a:spAutoFit/>
          </a:bodyPr>
          <a:lstStyle/>
          <a:p>
            <a:pPr marL="6050">
              <a:lnSpc>
                <a:spcPts val="1846"/>
              </a:lnSpc>
              <a:spcBef>
                <a:spcPts val="64"/>
              </a:spcBef>
              <a:tabLst>
                <a:tab pos="2107918" algn="l"/>
              </a:tabLst>
            </a:pPr>
            <a:r>
              <a:rPr lang="en-US" sz="1600" spc="5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spc="50" smtClean="0">
                <a:solidFill>
                  <a:srgbClr val="FFFFFF"/>
                </a:solidFill>
                <a:latin typeface="Times New Roman"/>
                <a:cs typeface="Times New Roman"/>
              </a:rPr>
              <a:t>enturion</a:t>
            </a:r>
            <a:r>
              <a:rPr sz="1600" spc="4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600" spc="48" dirty="0" smtClean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1600" spc="48" smtClean="0">
                <a:solidFill>
                  <a:srgbClr val="FFFFFF"/>
                </a:solidFill>
                <a:latin typeface="Times New Roman"/>
                <a:cs typeface="Times New Roman"/>
              </a:rPr>
              <a:t>niversity</a:t>
            </a:r>
            <a:r>
              <a:rPr lang="en-US" sz="1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2" smtClean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600" spc="52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en-US" sz="16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spc="54" smtClean="0">
                <a:solidFill>
                  <a:srgbClr val="FFFFFF"/>
                </a:solidFill>
                <a:latin typeface="Times New Roman"/>
                <a:cs typeface="Times New Roman"/>
              </a:rPr>
              <a:t>echnology</a:t>
            </a:r>
            <a:r>
              <a:rPr lang="en-US" sz="16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60" smtClean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600" spc="-17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600" spc="62" dirty="0" smtClean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600" spc="62" smtClean="0">
                <a:solidFill>
                  <a:srgbClr val="FFFFFF"/>
                </a:solidFill>
                <a:latin typeface="Times New Roman"/>
                <a:cs typeface="Times New Roman"/>
              </a:rPr>
              <a:t>anagement</a:t>
            </a:r>
            <a:endParaRPr sz="1600">
              <a:latin typeface="Times New Roman"/>
              <a:cs typeface="Times New Roman"/>
            </a:endParaRPr>
          </a:p>
          <a:p>
            <a:pPr marL="25109">
              <a:lnSpc>
                <a:spcPts val="959"/>
              </a:lnSpc>
            </a:pPr>
            <a:r>
              <a:rPr sz="12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Shaping </a:t>
            </a:r>
            <a:r>
              <a:rPr sz="1200" i="1" spc="5">
                <a:solidFill>
                  <a:srgbClr val="FFFFFF"/>
                </a:solidFill>
                <a:latin typeface="Times New Roman"/>
                <a:cs typeface="Times New Roman"/>
              </a:rPr>
              <a:t>Lives</a:t>
            </a:r>
            <a:r>
              <a:rPr sz="1200" i="1" spc="5" smtClean="0">
                <a:solidFill>
                  <a:srgbClr val="FFFFFF"/>
                </a:solidFill>
                <a:latin typeface="Times New Roman"/>
                <a:cs typeface="Times New Roman"/>
              </a:rPr>
              <a:t>...</a:t>
            </a:r>
            <a:r>
              <a:rPr sz="1200" i="1" spc="10" smtClean="0">
                <a:solidFill>
                  <a:srgbClr val="FFFFFF"/>
                </a:solidFill>
                <a:latin typeface="Times New Roman"/>
                <a:cs typeface="Times New Roman"/>
              </a:rPr>
              <a:t>Empowering</a:t>
            </a:r>
            <a:r>
              <a:rPr sz="1200" i="1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i="1" spc="7" dirty="0">
                <a:solidFill>
                  <a:srgbClr val="FFFFFF"/>
                </a:solidFill>
                <a:latin typeface="Times New Roman"/>
                <a:cs typeface="Times New Roman"/>
              </a:rPr>
              <a:t>Communities..</a:t>
            </a:r>
            <a:r>
              <a:rPr i="1" spc="7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2743200"/>
            <a:ext cx="54785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PESTS OF ROSE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422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CHRYSANTHEMUM BLACK APHIDS Macrosiphoniella sanborni Aphididae: Hemiptera</vt:lpstr>
      <vt:lpstr>Slide 3</vt:lpstr>
      <vt:lpstr> JASMINE STINK BUG Antestiopsis cruciata Pentatomidae: Hemiptera </vt:lpstr>
      <vt:lpstr>Slide 5</vt:lpstr>
      <vt:lpstr> JASMINE BUD WORM Hendecasis duplifascialis Pyralidae: Lepidoptera </vt:lpstr>
      <vt:lpstr>Slide 7</vt:lpstr>
      <vt:lpstr> JASMINE GALL/ FELT MITE Aceria jasmini Eriophyidae: Acarina </vt:lpstr>
      <vt:lpstr>Slide 9</vt:lpstr>
      <vt:lpstr> THRIPS Rhipiphorothrips cruentatus Thripidae: Thysanoptera </vt:lpstr>
      <vt:lpstr> SCALE Lindingaspis rossi, Aonidiella aurantii Diaspididae: Hemiptera </vt:lpstr>
      <vt:lpstr> ROSE LEAF CATERPILLARS Euproctis fraterna  Lymantriida Lepidoptera </vt:lpstr>
      <vt:lpstr> ROSE CHAFER BEETLE Oxycetonia versicolor Cetoniidae: Coleoptera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CHRYSANTHEMUM BLACK APHIDS Macrosiphoniella sanborni Aphididae: Hemiptera</dc:title>
  <dc:creator>Govardhan naidu</dc:creator>
  <cp:lastModifiedBy>LIPSA DASH</cp:lastModifiedBy>
  <cp:revision>6</cp:revision>
  <dcterms:created xsi:type="dcterms:W3CDTF">2006-08-16T00:00:00Z</dcterms:created>
  <dcterms:modified xsi:type="dcterms:W3CDTF">2020-04-11T11:20:25Z</dcterms:modified>
</cp:coreProperties>
</file>