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2" r:id="rId3"/>
    <p:sldId id="278" r:id="rId4"/>
    <p:sldId id="258" r:id="rId5"/>
    <p:sldId id="259" r:id="rId6"/>
    <p:sldId id="279" r:id="rId7"/>
    <p:sldId id="260" r:id="rId8"/>
    <p:sldId id="282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-18" y="1"/>
            <a:ext cx="9144017" cy="1752599"/>
          </a:xfrm>
          <a:custGeom>
            <a:avLst/>
            <a:gdLst/>
            <a:ahLst/>
            <a:cxnLst/>
            <a:rect l="l" t="t" r="r" b="b"/>
            <a:pathLst>
              <a:path w="20104100" h="3702685">
                <a:moveTo>
                  <a:pt x="20103858" y="1919420"/>
                </a:moveTo>
                <a:lnTo>
                  <a:pt x="16205028" y="1919420"/>
                </a:lnTo>
                <a:lnTo>
                  <a:pt x="16325299" y="1919488"/>
                </a:lnTo>
                <a:lnTo>
                  <a:pt x="16561864" y="1922169"/>
                </a:lnTo>
                <a:lnTo>
                  <a:pt x="16792933" y="1928361"/>
                </a:lnTo>
                <a:lnTo>
                  <a:pt x="17018272" y="1938202"/>
                </a:lnTo>
                <a:lnTo>
                  <a:pt x="17237646" y="1951831"/>
                </a:lnTo>
                <a:lnTo>
                  <a:pt x="17345024" y="1960109"/>
                </a:lnTo>
                <a:lnTo>
                  <a:pt x="17450822" y="1969387"/>
                </a:lnTo>
                <a:lnTo>
                  <a:pt x="17555013" y="1979681"/>
                </a:lnTo>
                <a:lnTo>
                  <a:pt x="17657567" y="1991009"/>
                </a:lnTo>
                <a:lnTo>
                  <a:pt x="17758454" y="2003388"/>
                </a:lnTo>
                <a:lnTo>
                  <a:pt x="17857646" y="2016835"/>
                </a:lnTo>
                <a:lnTo>
                  <a:pt x="17955113" y="2031369"/>
                </a:lnTo>
                <a:lnTo>
                  <a:pt x="18050825" y="2047006"/>
                </a:lnTo>
                <a:lnTo>
                  <a:pt x="18144754" y="2063763"/>
                </a:lnTo>
                <a:lnTo>
                  <a:pt x="18236871" y="2081659"/>
                </a:lnTo>
                <a:lnTo>
                  <a:pt x="18327146" y="2100710"/>
                </a:lnTo>
                <a:lnTo>
                  <a:pt x="18415550" y="2120934"/>
                </a:lnTo>
                <a:lnTo>
                  <a:pt x="18502054" y="2142348"/>
                </a:lnTo>
                <a:lnTo>
                  <a:pt x="18586628" y="2164969"/>
                </a:lnTo>
                <a:lnTo>
                  <a:pt x="18669244" y="2188816"/>
                </a:lnTo>
                <a:lnTo>
                  <a:pt x="18749871" y="2213904"/>
                </a:lnTo>
                <a:lnTo>
                  <a:pt x="18828482" y="2240252"/>
                </a:lnTo>
                <a:lnTo>
                  <a:pt x="18905046" y="2267878"/>
                </a:lnTo>
                <a:lnTo>
                  <a:pt x="18979534" y="2296797"/>
                </a:lnTo>
                <a:lnTo>
                  <a:pt x="19051918" y="2327029"/>
                </a:lnTo>
                <a:lnTo>
                  <a:pt x="19122168" y="2358589"/>
                </a:lnTo>
                <a:lnTo>
                  <a:pt x="19190254" y="2391496"/>
                </a:lnTo>
                <a:lnTo>
                  <a:pt x="19256148" y="2425766"/>
                </a:lnTo>
                <a:lnTo>
                  <a:pt x="19319820" y="2461418"/>
                </a:lnTo>
                <a:lnTo>
                  <a:pt x="19381241" y="2498469"/>
                </a:lnTo>
                <a:lnTo>
                  <a:pt x="19440382" y="2536935"/>
                </a:lnTo>
                <a:lnTo>
                  <a:pt x="19497214" y="2576834"/>
                </a:lnTo>
                <a:lnTo>
                  <a:pt x="19551707" y="2618185"/>
                </a:lnTo>
                <a:lnTo>
                  <a:pt x="19603832" y="2661003"/>
                </a:lnTo>
                <a:lnTo>
                  <a:pt x="19653560" y="2705307"/>
                </a:lnTo>
                <a:lnTo>
                  <a:pt x="19700861" y="2751113"/>
                </a:lnTo>
                <a:lnTo>
                  <a:pt x="19745708" y="2798440"/>
                </a:lnTo>
                <a:lnTo>
                  <a:pt x="19788069" y="2847304"/>
                </a:lnTo>
                <a:lnTo>
                  <a:pt x="19827916" y="2897723"/>
                </a:lnTo>
                <a:lnTo>
                  <a:pt x="19865220" y="2949714"/>
                </a:lnTo>
                <a:lnTo>
                  <a:pt x="19899952" y="3003294"/>
                </a:lnTo>
                <a:lnTo>
                  <a:pt x="19932082" y="3058482"/>
                </a:lnTo>
                <a:lnTo>
                  <a:pt x="19961581" y="3115294"/>
                </a:lnTo>
                <a:lnTo>
                  <a:pt x="19988419" y="3173748"/>
                </a:lnTo>
                <a:lnTo>
                  <a:pt x="20012569" y="3233861"/>
                </a:lnTo>
                <a:lnTo>
                  <a:pt x="20034000" y="3295650"/>
                </a:lnTo>
                <a:lnTo>
                  <a:pt x="20052683" y="3359133"/>
                </a:lnTo>
                <a:lnTo>
                  <a:pt x="20068589" y="3424327"/>
                </a:lnTo>
                <a:lnTo>
                  <a:pt x="20081688" y="3491250"/>
                </a:lnTo>
                <a:lnTo>
                  <a:pt x="20091953" y="3559918"/>
                </a:lnTo>
                <a:lnTo>
                  <a:pt x="20099352" y="3630350"/>
                </a:lnTo>
                <a:lnTo>
                  <a:pt x="20103858" y="3702563"/>
                </a:lnTo>
                <a:lnTo>
                  <a:pt x="20103858" y="1919420"/>
                </a:lnTo>
                <a:close/>
              </a:path>
              <a:path w="20104100" h="3702685">
                <a:moveTo>
                  <a:pt x="20103858" y="0"/>
                </a:moveTo>
                <a:lnTo>
                  <a:pt x="0" y="0"/>
                </a:lnTo>
                <a:lnTo>
                  <a:pt x="0" y="1884642"/>
                </a:lnTo>
                <a:lnTo>
                  <a:pt x="4597" y="1944659"/>
                </a:lnTo>
                <a:lnTo>
                  <a:pt x="12088" y="2003018"/>
                </a:lnTo>
                <a:lnTo>
                  <a:pt x="22442" y="2059736"/>
                </a:lnTo>
                <a:lnTo>
                  <a:pt x="35631" y="2114831"/>
                </a:lnTo>
                <a:lnTo>
                  <a:pt x="51626" y="2168319"/>
                </a:lnTo>
                <a:lnTo>
                  <a:pt x="70396" y="2220219"/>
                </a:lnTo>
                <a:lnTo>
                  <a:pt x="91914" y="2270548"/>
                </a:lnTo>
                <a:lnTo>
                  <a:pt x="116149" y="2319323"/>
                </a:lnTo>
                <a:lnTo>
                  <a:pt x="143072" y="2366562"/>
                </a:lnTo>
                <a:lnTo>
                  <a:pt x="172655" y="2412281"/>
                </a:lnTo>
                <a:lnTo>
                  <a:pt x="204868" y="2456499"/>
                </a:lnTo>
                <a:lnTo>
                  <a:pt x="239681" y="2499232"/>
                </a:lnTo>
                <a:lnTo>
                  <a:pt x="277066" y="2540498"/>
                </a:lnTo>
                <a:lnTo>
                  <a:pt x="316994" y="2580315"/>
                </a:lnTo>
                <a:lnTo>
                  <a:pt x="359434" y="2618699"/>
                </a:lnTo>
                <a:lnTo>
                  <a:pt x="404359" y="2655668"/>
                </a:lnTo>
                <a:lnTo>
                  <a:pt x="451737" y="2691240"/>
                </a:lnTo>
                <a:lnTo>
                  <a:pt x="501542" y="2725432"/>
                </a:lnTo>
                <a:lnTo>
                  <a:pt x="553742" y="2758261"/>
                </a:lnTo>
                <a:lnTo>
                  <a:pt x="608310" y="2789744"/>
                </a:lnTo>
                <a:lnTo>
                  <a:pt x="665215" y="2819899"/>
                </a:lnTo>
                <a:lnTo>
                  <a:pt x="724429" y="2848744"/>
                </a:lnTo>
                <a:lnTo>
                  <a:pt x="785922" y="2876295"/>
                </a:lnTo>
                <a:lnTo>
                  <a:pt x="849665" y="2902570"/>
                </a:lnTo>
                <a:lnTo>
                  <a:pt x="915628" y="2927587"/>
                </a:lnTo>
                <a:lnTo>
                  <a:pt x="983784" y="2951362"/>
                </a:lnTo>
                <a:lnTo>
                  <a:pt x="1054101" y="2973913"/>
                </a:lnTo>
                <a:lnTo>
                  <a:pt x="1126552" y="2995258"/>
                </a:lnTo>
                <a:lnTo>
                  <a:pt x="1201107" y="3015414"/>
                </a:lnTo>
                <a:lnTo>
                  <a:pt x="1277736" y="3034398"/>
                </a:lnTo>
                <a:lnTo>
                  <a:pt x="1356411" y="3052228"/>
                </a:lnTo>
                <a:lnTo>
                  <a:pt x="1437102" y="3068920"/>
                </a:lnTo>
                <a:lnTo>
                  <a:pt x="1519780" y="3084493"/>
                </a:lnTo>
                <a:lnTo>
                  <a:pt x="1604416" y="3098964"/>
                </a:lnTo>
                <a:lnTo>
                  <a:pt x="1690981" y="3112349"/>
                </a:lnTo>
                <a:lnTo>
                  <a:pt x="1779444" y="3124667"/>
                </a:lnTo>
                <a:lnTo>
                  <a:pt x="1869778" y="3135935"/>
                </a:lnTo>
                <a:lnTo>
                  <a:pt x="1961953" y="3146170"/>
                </a:lnTo>
                <a:lnTo>
                  <a:pt x="2055939" y="3155389"/>
                </a:lnTo>
                <a:lnTo>
                  <a:pt x="2151707" y="3163611"/>
                </a:lnTo>
                <a:lnTo>
                  <a:pt x="2249229" y="3170851"/>
                </a:lnTo>
                <a:lnTo>
                  <a:pt x="2348475" y="3177129"/>
                </a:lnTo>
                <a:lnTo>
                  <a:pt x="2449416" y="3182460"/>
                </a:lnTo>
                <a:lnTo>
                  <a:pt x="2656264" y="3190354"/>
                </a:lnTo>
                <a:lnTo>
                  <a:pt x="2869540" y="3194672"/>
                </a:lnTo>
                <a:lnTo>
                  <a:pt x="3089011" y="3195554"/>
                </a:lnTo>
                <a:lnTo>
                  <a:pt x="3314442" y="3193138"/>
                </a:lnTo>
                <a:lnTo>
                  <a:pt x="3663253" y="3183634"/>
                </a:lnTo>
                <a:lnTo>
                  <a:pt x="4024160" y="3167492"/>
                </a:lnTo>
                <a:lnTo>
                  <a:pt x="4522822" y="3136453"/>
                </a:lnTo>
                <a:lnTo>
                  <a:pt x="5171566" y="3083925"/>
                </a:lnTo>
                <a:lnTo>
                  <a:pt x="6120707" y="2988644"/>
                </a:lnTo>
                <a:lnTo>
                  <a:pt x="12130071" y="2223146"/>
                </a:lnTo>
                <a:lnTo>
                  <a:pt x="13285353" y="2096004"/>
                </a:lnTo>
                <a:lnTo>
                  <a:pt x="14125608" y="2018783"/>
                </a:lnTo>
                <a:lnTo>
                  <a:pt x="14803571" y="1969331"/>
                </a:lnTo>
                <a:lnTo>
                  <a:pt x="15328747" y="1941084"/>
                </a:lnTo>
                <a:lnTo>
                  <a:pt x="15711372" y="1927229"/>
                </a:lnTo>
                <a:lnTo>
                  <a:pt x="16083470" y="1920177"/>
                </a:lnTo>
                <a:lnTo>
                  <a:pt x="20103858" y="1919420"/>
                </a:lnTo>
                <a:lnTo>
                  <a:pt x="20103858" y="0"/>
                </a:lnTo>
                <a:close/>
              </a:path>
            </a:pathLst>
          </a:custGeom>
          <a:solidFill>
            <a:srgbClr val="C7C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-18" y="1"/>
            <a:ext cx="9144017" cy="1676400"/>
          </a:xfrm>
          <a:custGeom>
            <a:avLst/>
            <a:gdLst/>
            <a:ahLst/>
            <a:cxnLst/>
            <a:rect l="l" t="t" r="r" b="b"/>
            <a:pathLst>
              <a:path w="20104100" h="3488054">
                <a:moveTo>
                  <a:pt x="20103858" y="1614286"/>
                </a:moveTo>
                <a:lnTo>
                  <a:pt x="16553217" y="1614286"/>
                </a:lnTo>
                <a:lnTo>
                  <a:pt x="16786217" y="1617073"/>
                </a:lnTo>
                <a:lnTo>
                  <a:pt x="17013405" y="1623742"/>
                </a:lnTo>
                <a:lnTo>
                  <a:pt x="17234539" y="1634441"/>
                </a:lnTo>
                <a:lnTo>
                  <a:pt x="17342762" y="1641348"/>
                </a:lnTo>
                <a:lnTo>
                  <a:pt x="17449382" y="1649319"/>
                </a:lnTo>
                <a:lnTo>
                  <a:pt x="17554369" y="1658372"/>
                </a:lnTo>
                <a:lnTo>
                  <a:pt x="17657694" y="1668526"/>
                </a:lnTo>
                <a:lnTo>
                  <a:pt x="17759326" y="1679799"/>
                </a:lnTo>
                <a:lnTo>
                  <a:pt x="17859235" y="1692210"/>
                </a:lnTo>
                <a:lnTo>
                  <a:pt x="17957392" y="1705777"/>
                </a:lnTo>
                <a:lnTo>
                  <a:pt x="18053767" y="1720520"/>
                </a:lnTo>
                <a:lnTo>
                  <a:pt x="18148329" y="1736456"/>
                </a:lnTo>
                <a:lnTo>
                  <a:pt x="18241049" y="1753605"/>
                </a:lnTo>
                <a:lnTo>
                  <a:pt x="18331897" y="1771984"/>
                </a:lnTo>
                <a:lnTo>
                  <a:pt x="18420843" y="1791614"/>
                </a:lnTo>
                <a:lnTo>
                  <a:pt x="18507858" y="1812512"/>
                </a:lnTo>
                <a:lnTo>
                  <a:pt x="18592910" y="1834697"/>
                </a:lnTo>
                <a:lnTo>
                  <a:pt x="18675971" y="1858187"/>
                </a:lnTo>
                <a:lnTo>
                  <a:pt x="18757010" y="1883001"/>
                </a:lnTo>
                <a:lnTo>
                  <a:pt x="18835997" y="1909159"/>
                </a:lnTo>
                <a:lnTo>
                  <a:pt x="18912903" y="1936677"/>
                </a:lnTo>
                <a:lnTo>
                  <a:pt x="18987698" y="1965576"/>
                </a:lnTo>
                <a:lnTo>
                  <a:pt x="19060352" y="1995873"/>
                </a:lnTo>
                <a:lnTo>
                  <a:pt x="19130834" y="2027588"/>
                </a:lnTo>
                <a:lnTo>
                  <a:pt x="19199115" y="2060739"/>
                </a:lnTo>
                <a:lnTo>
                  <a:pt x="19265165" y="2095344"/>
                </a:lnTo>
                <a:lnTo>
                  <a:pt x="19328954" y="2131422"/>
                </a:lnTo>
                <a:lnTo>
                  <a:pt x="19390453" y="2168992"/>
                </a:lnTo>
                <a:lnTo>
                  <a:pt x="19449631" y="2208073"/>
                </a:lnTo>
                <a:lnTo>
                  <a:pt x="19506458" y="2248683"/>
                </a:lnTo>
                <a:lnTo>
                  <a:pt x="19560904" y="2290840"/>
                </a:lnTo>
                <a:lnTo>
                  <a:pt x="19612940" y="2334563"/>
                </a:lnTo>
                <a:lnTo>
                  <a:pt x="19662536" y="2379872"/>
                </a:lnTo>
                <a:lnTo>
                  <a:pt x="19709662" y="2426784"/>
                </a:lnTo>
                <a:lnTo>
                  <a:pt x="19754287" y="2475318"/>
                </a:lnTo>
                <a:lnTo>
                  <a:pt x="19796382" y="2525493"/>
                </a:lnTo>
                <a:lnTo>
                  <a:pt x="19835917" y="2577327"/>
                </a:lnTo>
                <a:lnTo>
                  <a:pt x="19872862" y="2630840"/>
                </a:lnTo>
                <a:lnTo>
                  <a:pt x="19907188" y="2686049"/>
                </a:lnTo>
                <a:lnTo>
                  <a:pt x="19938863" y="2742973"/>
                </a:lnTo>
                <a:lnTo>
                  <a:pt x="19967859" y="2801632"/>
                </a:lnTo>
                <a:lnTo>
                  <a:pt x="19994146" y="2862042"/>
                </a:lnTo>
                <a:lnTo>
                  <a:pt x="20017693" y="2924224"/>
                </a:lnTo>
                <a:lnTo>
                  <a:pt x="20038470" y="2988196"/>
                </a:lnTo>
                <a:lnTo>
                  <a:pt x="20056448" y="3053976"/>
                </a:lnTo>
                <a:lnTo>
                  <a:pt x="20071597" y="3121583"/>
                </a:lnTo>
                <a:lnTo>
                  <a:pt x="20083887" y="3191036"/>
                </a:lnTo>
                <a:lnTo>
                  <a:pt x="20093288" y="3262353"/>
                </a:lnTo>
                <a:lnTo>
                  <a:pt x="20099770" y="3335554"/>
                </a:lnTo>
                <a:lnTo>
                  <a:pt x="20103303" y="3410655"/>
                </a:lnTo>
                <a:lnTo>
                  <a:pt x="20103858" y="3487677"/>
                </a:lnTo>
                <a:lnTo>
                  <a:pt x="20103858" y="1614286"/>
                </a:lnTo>
                <a:close/>
              </a:path>
              <a:path w="20104100" h="3488054">
                <a:moveTo>
                  <a:pt x="20103858" y="0"/>
                </a:moveTo>
                <a:lnTo>
                  <a:pt x="0" y="0"/>
                </a:lnTo>
                <a:lnTo>
                  <a:pt x="104" y="1834697"/>
                </a:lnTo>
                <a:lnTo>
                  <a:pt x="4062" y="1894933"/>
                </a:lnTo>
                <a:lnTo>
                  <a:pt x="11068" y="1954996"/>
                </a:lnTo>
                <a:lnTo>
                  <a:pt x="20988" y="2013311"/>
                </a:lnTo>
                <a:lnTo>
                  <a:pt x="33792" y="2069895"/>
                </a:lnTo>
                <a:lnTo>
                  <a:pt x="49449" y="2124767"/>
                </a:lnTo>
                <a:lnTo>
                  <a:pt x="67930" y="2177947"/>
                </a:lnTo>
                <a:lnTo>
                  <a:pt x="89205" y="2229452"/>
                </a:lnTo>
                <a:lnTo>
                  <a:pt x="113244" y="2279301"/>
                </a:lnTo>
                <a:lnTo>
                  <a:pt x="140017" y="2327513"/>
                </a:lnTo>
                <a:lnTo>
                  <a:pt x="169495" y="2374107"/>
                </a:lnTo>
                <a:lnTo>
                  <a:pt x="201646" y="2419101"/>
                </a:lnTo>
                <a:lnTo>
                  <a:pt x="236443" y="2462514"/>
                </a:lnTo>
                <a:lnTo>
                  <a:pt x="273853" y="2504364"/>
                </a:lnTo>
                <a:lnTo>
                  <a:pt x="313848" y="2544670"/>
                </a:lnTo>
                <a:lnTo>
                  <a:pt x="356398" y="2583451"/>
                </a:lnTo>
                <a:lnTo>
                  <a:pt x="401473" y="2620725"/>
                </a:lnTo>
                <a:lnTo>
                  <a:pt x="449042" y="2656511"/>
                </a:lnTo>
                <a:lnTo>
                  <a:pt x="499077" y="2690827"/>
                </a:lnTo>
                <a:lnTo>
                  <a:pt x="551546" y="2723693"/>
                </a:lnTo>
                <a:lnTo>
                  <a:pt x="606420" y="2755126"/>
                </a:lnTo>
                <a:lnTo>
                  <a:pt x="663670" y="2785146"/>
                </a:lnTo>
                <a:lnTo>
                  <a:pt x="723265" y="2813770"/>
                </a:lnTo>
                <a:lnTo>
                  <a:pt x="785176" y="2841018"/>
                </a:lnTo>
                <a:lnTo>
                  <a:pt x="849371" y="2866909"/>
                </a:lnTo>
                <a:lnTo>
                  <a:pt x="915823" y="2891460"/>
                </a:lnTo>
                <a:lnTo>
                  <a:pt x="984500" y="2914691"/>
                </a:lnTo>
                <a:lnTo>
                  <a:pt x="1055373" y="2936620"/>
                </a:lnTo>
                <a:lnTo>
                  <a:pt x="1128411" y="2957266"/>
                </a:lnTo>
                <a:lnTo>
                  <a:pt x="1203586" y="2976648"/>
                </a:lnTo>
                <a:lnTo>
                  <a:pt x="1280866" y="2994783"/>
                </a:lnTo>
                <a:lnTo>
                  <a:pt x="1360223" y="3011691"/>
                </a:lnTo>
                <a:lnTo>
                  <a:pt x="1441626" y="3027390"/>
                </a:lnTo>
                <a:lnTo>
                  <a:pt x="1525045" y="3041899"/>
                </a:lnTo>
                <a:lnTo>
                  <a:pt x="1610450" y="3055236"/>
                </a:lnTo>
                <a:lnTo>
                  <a:pt x="1697812" y="3067421"/>
                </a:lnTo>
                <a:lnTo>
                  <a:pt x="1787101" y="3078471"/>
                </a:lnTo>
                <a:lnTo>
                  <a:pt x="1878286" y="3088406"/>
                </a:lnTo>
                <a:lnTo>
                  <a:pt x="1971338" y="3097243"/>
                </a:lnTo>
                <a:lnTo>
                  <a:pt x="2066226" y="3105003"/>
                </a:lnTo>
                <a:lnTo>
                  <a:pt x="2162922" y="3111702"/>
                </a:lnTo>
                <a:lnTo>
                  <a:pt x="2261395" y="3117361"/>
                </a:lnTo>
                <a:lnTo>
                  <a:pt x="2361614" y="3121997"/>
                </a:lnTo>
                <a:lnTo>
                  <a:pt x="2463551" y="3125629"/>
                </a:lnTo>
                <a:lnTo>
                  <a:pt x="2567175" y="3128275"/>
                </a:lnTo>
                <a:lnTo>
                  <a:pt x="2779365" y="3130688"/>
                </a:lnTo>
                <a:lnTo>
                  <a:pt x="2997946" y="3129383"/>
                </a:lnTo>
                <a:lnTo>
                  <a:pt x="3222677" y="3124509"/>
                </a:lnTo>
                <a:lnTo>
                  <a:pt x="3570783" y="3110833"/>
                </a:lnTo>
                <a:lnTo>
                  <a:pt x="3931383" y="3089966"/>
                </a:lnTo>
                <a:lnTo>
                  <a:pt x="4430221" y="3051827"/>
                </a:lnTo>
                <a:lnTo>
                  <a:pt x="5080067" y="2989248"/>
                </a:lnTo>
                <a:lnTo>
                  <a:pt x="6032241" y="2877987"/>
                </a:lnTo>
                <a:lnTo>
                  <a:pt x="12229851" y="1975953"/>
                </a:lnTo>
                <a:lnTo>
                  <a:pt x="13390869" y="1829337"/>
                </a:lnTo>
                <a:lnTo>
                  <a:pt x="14095519" y="1752894"/>
                </a:lnTo>
                <a:lnTo>
                  <a:pt x="14644565" y="1702054"/>
                </a:lnTo>
                <a:lnTo>
                  <a:pt x="15178493" y="1661673"/>
                </a:lnTo>
                <a:lnTo>
                  <a:pt x="15567867" y="1638968"/>
                </a:lnTo>
                <a:lnTo>
                  <a:pt x="15946852" y="1623319"/>
                </a:lnTo>
                <a:lnTo>
                  <a:pt x="16193339" y="1617056"/>
                </a:lnTo>
                <a:lnTo>
                  <a:pt x="16434611" y="1614301"/>
                </a:lnTo>
                <a:lnTo>
                  <a:pt x="20103858" y="1614286"/>
                </a:lnTo>
                <a:lnTo>
                  <a:pt x="20103858" y="0"/>
                </a:lnTo>
                <a:close/>
              </a:path>
            </a:pathLst>
          </a:custGeom>
          <a:solidFill>
            <a:srgbClr val="233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228600" y="914400"/>
            <a:ext cx="1447800" cy="460366"/>
          </a:xfrm>
          <a:prstGeom prst="rect">
            <a:avLst/>
          </a:prstGeom>
        </p:spPr>
        <p:txBody>
          <a:bodyPr vert="horz" wrap="square" lIns="0" tIns="5445" rIns="0" bIns="0" rtlCol="0" anchor="ctr">
            <a:spAutoFit/>
          </a:bodyPr>
          <a:lstStyle/>
          <a:p>
            <a:pPr marL="6050" marR="0" lvl="0" indent="0" algn="ctr" defTabSz="914400" rtl="0" eaLnBrk="1" fontAlgn="auto" latinLnBrk="0" hangingPunct="1">
              <a:lnSpc>
                <a:spcPts val="1970"/>
              </a:lnSpc>
              <a:spcBef>
                <a:spcPts val="4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sng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Centurion</a:t>
            </a:r>
          </a:p>
          <a:p>
            <a:pPr marL="18453" marR="0" lvl="0" indent="0" algn="ctr" defTabSz="914400" rtl="0" eaLnBrk="1" fontAlgn="auto" latinLnBrk="0" hangingPunct="1">
              <a:lnSpc>
                <a:spcPts val="154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5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IN" sz="1600" b="0" i="0" u="none" strike="noStrike" kern="1200" cap="none" spc="1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IN" sz="1600" b="0" i="0" u="none" strike="noStrike" kern="1200" cap="none" spc="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1600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IN" sz="1600" b="0" i="0" u="none" strike="noStrike" kern="1200" cap="none" spc="14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ject 8"/>
          <p:cNvSpPr/>
          <p:nvPr/>
        </p:nvSpPr>
        <p:spPr>
          <a:xfrm>
            <a:off x="457200" y="96253"/>
            <a:ext cx="990600" cy="894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bject 2"/>
          <p:cNvSpPr txBox="1"/>
          <p:nvPr/>
        </p:nvSpPr>
        <p:spPr>
          <a:xfrm>
            <a:off x="69380" y="6414480"/>
            <a:ext cx="4807420" cy="367320"/>
          </a:xfrm>
          <a:prstGeom prst="rect">
            <a:avLst/>
          </a:prstGeom>
        </p:spPr>
        <p:txBody>
          <a:bodyPr vert="horz" wrap="square" lIns="0" tIns="8168" rIns="0" bIns="0" rtlCol="0">
            <a:spAutoFit/>
          </a:bodyPr>
          <a:lstStyle/>
          <a:p>
            <a:pPr marL="6050">
              <a:lnSpc>
                <a:spcPts val="1846"/>
              </a:lnSpc>
              <a:spcBef>
                <a:spcPts val="64"/>
              </a:spcBef>
              <a:tabLst>
                <a:tab pos="2107918" algn="l"/>
              </a:tabLst>
            </a:pPr>
            <a:r>
              <a:rPr lang="en-US" sz="1600" spc="5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50" smtClean="0">
                <a:solidFill>
                  <a:srgbClr val="FFFFFF"/>
                </a:solidFill>
                <a:latin typeface="Times New Roman"/>
                <a:cs typeface="Times New Roman"/>
              </a:rPr>
              <a:t>enturion</a:t>
            </a:r>
            <a:r>
              <a:rPr sz="1600" spc="4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48" dirty="0" smtClean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600" spc="48" smtClean="0">
                <a:solidFill>
                  <a:srgbClr val="FFFFFF"/>
                </a:solidFill>
                <a:latin typeface="Times New Roman"/>
                <a:cs typeface="Times New Roman"/>
              </a:rPr>
              <a:t>niversity</a:t>
            </a:r>
            <a:r>
              <a:rPr lang="en-US" sz="1600" spc="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2" smtClean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600" spc="52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54" smtClean="0">
                <a:solidFill>
                  <a:srgbClr val="FFFFFF"/>
                </a:solidFill>
                <a:latin typeface="Times New Roman"/>
                <a:cs typeface="Times New Roman"/>
              </a:rPr>
              <a:t>echnology</a:t>
            </a:r>
            <a:r>
              <a:rPr lang="en-US" sz="16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60" smtClean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600" spc="-17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spc="62" dirty="0" smtClean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600" spc="62" smtClean="0">
                <a:solidFill>
                  <a:srgbClr val="FFFFFF"/>
                </a:solidFill>
                <a:latin typeface="Times New Roman"/>
                <a:cs typeface="Times New Roman"/>
              </a:rPr>
              <a:t>anagement</a:t>
            </a:r>
            <a:endParaRPr sz="1600">
              <a:latin typeface="Times New Roman"/>
              <a:cs typeface="Times New Roman"/>
            </a:endParaRPr>
          </a:p>
          <a:p>
            <a:pPr marL="25109">
              <a:lnSpc>
                <a:spcPts val="959"/>
              </a:lnSpc>
            </a:pPr>
            <a:r>
              <a:rPr sz="12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Shaping </a:t>
            </a:r>
            <a:r>
              <a:rPr sz="1200" i="1" spc="5">
                <a:solidFill>
                  <a:srgbClr val="FFFFFF"/>
                </a:solidFill>
                <a:latin typeface="Times New Roman"/>
                <a:cs typeface="Times New Roman"/>
              </a:rPr>
              <a:t>Lives</a:t>
            </a:r>
            <a:r>
              <a:rPr sz="1200" i="1" spc="5" smtClean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200" i="1" spc="10" smtClean="0">
                <a:solidFill>
                  <a:srgbClr val="FFFFFF"/>
                </a:solidFill>
                <a:latin typeface="Times New Roman"/>
                <a:cs typeface="Times New Roman"/>
              </a:rPr>
              <a:t>Empowering</a:t>
            </a:r>
            <a:r>
              <a:rPr sz="1200" i="1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i="1" spc="7" dirty="0">
                <a:solidFill>
                  <a:srgbClr val="FFFFFF"/>
                </a:solidFill>
                <a:latin typeface="Times New Roman"/>
                <a:cs typeface="Times New Roman"/>
              </a:rPr>
              <a:t>Communities..</a:t>
            </a:r>
            <a:r>
              <a:rPr i="1" spc="7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76400" y="3048000"/>
            <a:ext cx="57137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INSECT PESTS OF GRAPEVINE</a:t>
            </a:r>
            <a:endParaRPr lang="en-IN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/>
              <a:t>The attacked leaves appear silvery initially and later turn brown and give withered appearance, curl up and drop off the plants.</a:t>
            </a:r>
          </a:p>
          <a:p>
            <a:pPr algn="just"/>
            <a:r>
              <a:rPr lang="en-IN" sz="2400" dirty="0" smtClean="0"/>
              <a:t> Severely affected vines do not bear fruits. If fruits are attacked, they develop corky layer on the fruits and turn brown. Infestation results in</a:t>
            </a:r>
          </a:p>
          <a:p>
            <a:pPr algn="just">
              <a:buNone/>
            </a:pPr>
            <a:r>
              <a:rPr lang="en-IN" sz="2400" b="1" u="sng" dirty="0" smtClean="0"/>
              <a:t>SYMPTOMS OF DAMAGE</a:t>
            </a:r>
          </a:p>
          <a:p>
            <a:pPr algn="just"/>
            <a:r>
              <a:rPr lang="en-IN" sz="2400" dirty="0" smtClean="0"/>
              <a:t> Silvery patches on the affected leaves.</a:t>
            </a:r>
          </a:p>
          <a:p>
            <a:pPr algn="just"/>
            <a:r>
              <a:rPr lang="en-IN" sz="2400" dirty="0" smtClean="0"/>
              <a:t> Brown corky patches on fruits (scab)</a:t>
            </a:r>
          </a:p>
          <a:p>
            <a:pPr algn="just">
              <a:buNone/>
            </a:pPr>
            <a:endParaRPr lang="en-IN" sz="2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2400" b="1" u="sng" dirty="0" smtClean="0"/>
              <a:t>MANAGEMENT</a:t>
            </a:r>
          </a:p>
          <a:p>
            <a:pPr algn="just"/>
            <a:r>
              <a:rPr lang="en-IN" sz="2400" dirty="0" smtClean="0"/>
              <a:t> Removal of weeds in and around garden.</a:t>
            </a:r>
          </a:p>
          <a:p>
            <a:pPr algn="just"/>
            <a:r>
              <a:rPr lang="en-IN" sz="2400" dirty="0" smtClean="0"/>
              <a:t> Cutting of infested branches and burning.</a:t>
            </a:r>
          </a:p>
          <a:p>
            <a:pPr algn="just"/>
            <a:r>
              <a:rPr lang="en-IN" sz="2400" dirty="0" smtClean="0"/>
              <a:t> Spraying dimethoate2ml/l or methyl </a:t>
            </a:r>
            <a:r>
              <a:rPr lang="en-IN" sz="2400" dirty="0" err="1" smtClean="0"/>
              <a:t>demeton</a:t>
            </a:r>
            <a:r>
              <a:rPr lang="en-IN" sz="2400" dirty="0" smtClean="0"/>
              <a:t> 2.0 ml/l or </a:t>
            </a:r>
            <a:r>
              <a:rPr lang="en-IN" sz="2400" dirty="0" err="1" smtClean="0"/>
              <a:t>thiamethoxam</a:t>
            </a:r>
            <a:r>
              <a:rPr lang="en-IN" sz="2400" dirty="0" smtClean="0"/>
              <a:t> 0.25 g/l.</a:t>
            </a:r>
          </a:p>
          <a:p>
            <a:pPr algn="just">
              <a:buNone/>
            </a:pPr>
            <a:endParaRPr lang="en-IN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r>
              <a:rPr lang="en-IN" sz="2800" b="1" dirty="0" smtClean="0"/>
              <a:t>GRAPEVINE FLEA BEETLE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Scelodonta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strigicollis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Chrysomelidae</a:t>
            </a:r>
            <a:r>
              <a:rPr lang="en-IN" sz="2800" dirty="0" smtClean="0"/>
              <a:t>: </a:t>
            </a:r>
            <a:r>
              <a:rPr lang="en-IN" sz="2800" dirty="0" err="1" smtClean="0"/>
              <a:t>Coleoptera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IN" sz="2400" b="1" u="sng" dirty="0" smtClean="0"/>
              <a:t>APPEARANCE</a:t>
            </a:r>
          </a:p>
          <a:p>
            <a:pPr algn="just">
              <a:buFont typeface="Wingdings" pitchFamily="2" charset="2"/>
              <a:buChar char="ü"/>
            </a:pPr>
            <a:r>
              <a:rPr lang="en-IN" sz="2400" dirty="0" smtClean="0"/>
              <a:t>Adult is a shiny flea beetle with a metallic bronze colour and six black patches on the elytra and is 4.5 mm long.</a:t>
            </a:r>
          </a:p>
          <a:p>
            <a:pPr algn="just"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FF0000"/>
                </a:solidFill>
              </a:rPr>
              <a:t>Adults have characteristic habit of falling down and feigning death when disturbed</a:t>
            </a:r>
          </a:p>
          <a:p>
            <a:pPr algn="just">
              <a:buNone/>
            </a:pPr>
            <a:r>
              <a:rPr lang="en-IN" sz="2400" b="1" u="sng" dirty="0" smtClean="0"/>
              <a:t>LIFE HISTORY</a:t>
            </a:r>
          </a:p>
          <a:p>
            <a:pPr algn="just"/>
            <a:r>
              <a:rPr lang="en-IN" sz="2400" dirty="0" smtClean="0"/>
              <a:t>The females lay eggs about one month after emergence and continue from middle of March to middle of October.</a:t>
            </a:r>
          </a:p>
          <a:p>
            <a:pPr algn="just"/>
            <a:r>
              <a:rPr lang="en-IN" sz="2400" dirty="0" smtClean="0"/>
              <a:t> Eggs are laid beneath the bark in groups of 20-40.</a:t>
            </a:r>
          </a:p>
          <a:p>
            <a:pPr algn="just"/>
            <a:r>
              <a:rPr lang="en-IN" sz="2400" dirty="0" smtClean="0"/>
              <a:t> A female lays about 220-569 eggs in 10-14 </a:t>
            </a:r>
            <a:r>
              <a:rPr lang="en-IN" sz="2400" dirty="0" err="1" smtClean="0"/>
              <a:t>installments</a:t>
            </a:r>
            <a:r>
              <a:rPr lang="en-IN" sz="2400" dirty="0" smtClean="0"/>
              <a:t> during its life of 8 -12 months. </a:t>
            </a:r>
          </a:p>
          <a:p>
            <a:pPr algn="just">
              <a:buNone/>
            </a:pPr>
            <a:endParaRPr lang="en-IN" sz="2400" dirty="0" smtClean="0"/>
          </a:p>
          <a:p>
            <a:pPr algn="just">
              <a:buNone/>
            </a:pPr>
            <a:endParaRPr lang="en-IN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all imps\pests of crops\my presentations\sugarcane pics\sorghum\cucurbitacy\cabbage\960x386xjpg_AnimalMinacciatta_la_Lachnaea_sexpunctata_si_lascia_cadere_fingendosi_morta_per_risolgere_poi_rapidamente_e_prendere_il_volo_appena_cessato_il_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7696200" cy="3676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sz="2400" dirty="0" smtClean="0"/>
          </a:p>
          <a:p>
            <a:pPr algn="just"/>
            <a:r>
              <a:rPr lang="en-IN" sz="2400" dirty="0" smtClean="0"/>
              <a:t>They feed on mature leaves cutting elongated holes on the leaf lamina like shot holes. The damage results in</a:t>
            </a:r>
          </a:p>
          <a:p>
            <a:pPr algn="just">
              <a:buNone/>
            </a:pPr>
            <a:r>
              <a:rPr lang="en-IN" sz="2400" b="1" u="sng" dirty="0" smtClean="0"/>
              <a:t>SYMPTOMS OF DAMAGE</a:t>
            </a:r>
          </a:p>
          <a:p>
            <a:pPr algn="just"/>
            <a:r>
              <a:rPr lang="en-IN" sz="2400" dirty="0" smtClean="0"/>
              <a:t> Complete fed sprouting buds.</a:t>
            </a:r>
          </a:p>
          <a:p>
            <a:pPr algn="just"/>
            <a:r>
              <a:rPr lang="en-IN" sz="2400" dirty="0" smtClean="0"/>
              <a:t> Shot holes (rectangular cuttings) on mature leaves</a:t>
            </a:r>
          </a:p>
          <a:p>
            <a:pPr algn="just">
              <a:buNone/>
            </a:pPr>
            <a:r>
              <a:rPr lang="en-IN" sz="2400" b="1" u="sng" dirty="0" smtClean="0"/>
              <a:t>MANAGEMENT</a:t>
            </a:r>
          </a:p>
          <a:p>
            <a:pPr algn="just"/>
            <a:r>
              <a:rPr lang="en-IN" sz="2400" dirty="0" smtClean="0"/>
              <a:t> Adult beetles may be collected and killed.</a:t>
            </a:r>
          </a:p>
          <a:p>
            <a:pPr algn="just"/>
            <a:r>
              <a:rPr lang="en-IN" sz="2400" dirty="0" smtClean="0"/>
              <a:t> Removal of loose bark in rainy season after pruning to expose and eliminate eggs and adults found underneath</a:t>
            </a:r>
          </a:p>
          <a:p>
            <a:pPr algn="just"/>
            <a:endParaRPr lang="en-IN" sz="2400" b="1" u="sng" dirty="0" smtClean="0"/>
          </a:p>
          <a:p>
            <a:pPr algn="just">
              <a:buNone/>
            </a:pPr>
            <a:endParaRPr lang="en-IN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/>
              <a:t> First spraying when buds swell in early morning or evening hours to kill beetles and second spray after 10 days with </a:t>
            </a:r>
            <a:r>
              <a:rPr lang="en-IN" sz="2400" dirty="0" err="1" smtClean="0"/>
              <a:t>monocrotophos</a:t>
            </a:r>
            <a:r>
              <a:rPr lang="en-IN" sz="2400" dirty="0" smtClean="0"/>
              <a:t> 1.6 ml/l or </a:t>
            </a:r>
            <a:r>
              <a:rPr lang="en-IN" sz="2400" dirty="0" err="1" smtClean="0"/>
              <a:t>carbaryl</a:t>
            </a:r>
            <a:r>
              <a:rPr lang="en-IN" sz="2400" dirty="0" smtClean="0"/>
              <a:t> 3.0 g/l or </a:t>
            </a:r>
            <a:r>
              <a:rPr lang="en-IN" sz="2400" dirty="0" err="1" smtClean="0"/>
              <a:t>imidachloprid</a:t>
            </a:r>
            <a:r>
              <a:rPr lang="en-IN" sz="2400" dirty="0" smtClean="0"/>
              <a:t> 0.3 ml/l or </a:t>
            </a:r>
            <a:r>
              <a:rPr lang="en-IN" sz="2400" dirty="0" err="1" smtClean="0"/>
              <a:t>quinalphos</a:t>
            </a:r>
            <a:r>
              <a:rPr lang="en-IN" sz="2400" dirty="0" smtClean="0"/>
              <a:t> 2ml/l.</a:t>
            </a:r>
          </a:p>
          <a:p>
            <a:pPr algn="just"/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all imps\pests of crops\my presentations\sugarcane pics\sorghum\cucurbitacy\cabbage\download (2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73914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>GRAPEVINE THRIPS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i="1" dirty="0" err="1" smtClean="0"/>
              <a:t>Rhipiphorothrips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cruentatus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Thripidae</a:t>
            </a:r>
            <a:r>
              <a:rPr lang="en-IN" sz="2800" dirty="0" smtClean="0"/>
              <a:t>: </a:t>
            </a:r>
            <a:r>
              <a:rPr lang="en-IN" sz="2800" dirty="0" err="1" smtClean="0"/>
              <a:t>Thysanoptera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IN" sz="2400" b="1" u="sng" dirty="0" smtClean="0"/>
              <a:t>APPEARANCE</a:t>
            </a:r>
          </a:p>
          <a:p>
            <a:pPr algn="just">
              <a:buFont typeface="Wingdings" pitchFamily="2" charset="2"/>
              <a:buChar char="ü"/>
            </a:pPr>
            <a:r>
              <a:rPr lang="en-IN" sz="2400" dirty="0" smtClean="0"/>
              <a:t>Adults are minute, pale, blackish brown, found on the underside of leaves.</a:t>
            </a:r>
          </a:p>
          <a:p>
            <a:pPr algn="just">
              <a:buNone/>
            </a:pPr>
            <a:r>
              <a:rPr lang="en-IN" sz="2400" b="1" u="sng" dirty="0" smtClean="0"/>
              <a:t>LIFE HISTORY</a:t>
            </a:r>
          </a:p>
          <a:p>
            <a:pPr algn="just"/>
            <a:r>
              <a:rPr lang="en-IN" sz="2400" dirty="0" smtClean="0"/>
              <a:t>Adults appear in March and lay eggs on the underside of leaves by making slits in leaf tissue, placing one egg in each slit. </a:t>
            </a:r>
          </a:p>
          <a:p>
            <a:pPr algn="just"/>
            <a:r>
              <a:rPr lang="en-IN" sz="2400" dirty="0" smtClean="0"/>
              <a:t>About 50 eggs are laid by each female.</a:t>
            </a:r>
          </a:p>
          <a:p>
            <a:pPr algn="just"/>
            <a:r>
              <a:rPr lang="en-IN" sz="2400" dirty="0" smtClean="0"/>
              <a:t> The egg is dirty white and bean shaped. </a:t>
            </a:r>
          </a:p>
          <a:p>
            <a:pPr algn="just"/>
            <a:r>
              <a:rPr lang="en-IN" sz="2400" dirty="0" smtClean="0"/>
              <a:t>Eggs hatch in 3 -8 days,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all imps\1315-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229600" cy="5543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400" dirty="0" smtClean="0"/>
              <a:t>Young nymphs on hatching feed on the </a:t>
            </a:r>
            <a:r>
              <a:rPr lang="en-IN" sz="2400" dirty="0" err="1" smtClean="0"/>
              <a:t>undersurface</a:t>
            </a:r>
            <a:r>
              <a:rPr lang="en-IN" sz="2400" dirty="0" smtClean="0"/>
              <a:t> of leaves. </a:t>
            </a:r>
          </a:p>
          <a:p>
            <a:pPr algn="just"/>
            <a:r>
              <a:rPr lang="en-IN" sz="2400" dirty="0" err="1" smtClean="0"/>
              <a:t>Nymphal</a:t>
            </a:r>
            <a:r>
              <a:rPr lang="en-IN" sz="2400" dirty="0" smtClean="0"/>
              <a:t> period is 9 -20 days</a:t>
            </a:r>
          </a:p>
          <a:p>
            <a:pPr algn="just"/>
            <a:r>
              <a:rPr lang="en-IN" sz="2400" dirty="0" smtClean="0"/>
              <a:t>Pupation on leaves and pupae possess locomotion and crawls when disturbed.</a:t>
            </a:r>
          </a:p>
          <a:p>
            <a:pPr algn="just"/>
            <a:r>
              <a:rPr lang="en-IN" sz="2400" dirty="0" smtClean="0"/>
              <a:t> </a:t>
            </a:r>
            <a:r>
              <a:rPr lang="en-IN" sz="2400" dirty="0" err="1" smtClean="0"/>
              <a:t>Pupal</a:t>
            </a:r>
            <a:r>
              <a:rPr lang="en-IN" sz="2400" dirty="0" smtClean="0"/>
              <a:t> period is 2 -5 days.</a:t>
            </a:r>
          </a:p>
          <a:p>
            <a:pPr algn="just">
              <a:buNone/>
            </a:pPr>
            <a:r>
              <a:rPr lang="en-IN" sz="2400" b="1" u="sng" dirty="0" smtClean="0"/>
              <a:t>NATURE OF DAMAGE</a:t>
            </a:r>
          </a:p>
          <a:p>
            <a:pPr algn="just"/>
            <a:r>
              <a:rPr lang="en-IN" sz="2400" dirty="0" smtClean="0"/>
              <a:t>Young nymphs on hatching feed on the </a:t>
            </a:r>
            <a:r>
              <a:rPr lang="en-IN" sz="2400" dirty="0" err="1" smtClean="0"/>
              <a:t>undersurface</a:t>
            </a:r>
            <a:r>
              <a:rPr lang="en-IN" sz="2400" dirty="0" smtClean="0"/>
              <a:t> of leaves. Both the nymphs and adults lacerate tender foliage and suck the oozing sap.</a:t>
            </a:r>
          </a:p>
          <a:p>
            <a:pPr algn="just">
              <a:buNone/>
            </a:pPr>
            <a:endParaRPr lang="en-IN" sz="2400" b="1" u="sng" dirty="0" smtClean="0"/>
          </a:p>
          <a:p>
            <a:pPr algn="just"/>
            <a:endParaRPr lang="en-IN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449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 GRAPEVINE FLEA BEETLE Scelodonta strigicollis Chrysomelidae: Coleoptera </vt:lpstr>
      <vt:lpstr>Slide 3</vt:lpstr>
      <vt:lpstr>Slide 4</vt:lpstr>
      <vt:lpstr>Slide 5</vt:lpstr>
      <vt:lpstr>Slide 6</vt:lpstr>
      <vt:lpstr>GRAPEVINE THRIPS Rhipiphorothrips cruentatus Thripidae: Thysanoptera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GRAPEVINE FLEA BEETLE Scelodonta strigicollis Chrysomelidae: Coleoptera </dc:title>
  <dc:creator>Govardhan naidu</dc:creator>
  <cp:lastModifiedBy>LIPSA DASH</cp:lastModifiedBy>
  <cp:revision>17</cp:revision>
  <dcterms:created xsi:type="dcterms:W3CDTF">2006-08-16T00:00:00Z</dcterms:created>
  <dcterms:modified xsi:type="dcterms:W3CDTF">2020-04-09T06:55:51Z</dcterms:modified>
</cp:coreProperties>
</file>